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90" r:id="rId2"/>
    <p:sldId id="257" r:id="rId3"/>
    <p:sldId id="259" r:id="rId4"/>
    <p:sldId id="291" r:id="rId5"/>
    <p:sldId id="262" r:id="rId6"/>
    <p:sldId id="265" r:id="rId7"/>
    <p:sldId id="272" r:id="rId8"/>
    <p:sldId id="293" r:id="rId9"/>
    <p:sldId id="294" r:id="rId10"/>
    <p:sldId id="292" r:id="rId11"/>
    <p:sldId id="295" r:id="rId12"/>
  </p:sldIdLst>
  <p:sldSz cx="9144000" cy="5143500" type="screen16x9"/>
  <p:notesSz cx="6858000" cy="9144000"/>
  <p:embeddedFontLst>
    <p:embeddedFont>
      <p:font typeface="Barlow Semi Condensed" panose="020B060402020202020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Fjalla One" panose="020B0604020202020204" charset="0"/>
      <p:regular r:id="rId22"/>
    </p:embeddedFont>
    <p:embeddedFont>
      <p:font typeface="Inconsolata" panose="00000509000000000000" pitchFamily="49" charset="0"/>
      <p:regular r:id="rId23"/>
      <p:bold r:id="rId24"/>
    </p:embeddedFont>
    <p:embeddedFont>
      <p:font typeface="Roboto Slab Regular"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212121"/>
    <a:srgbClr val="FF6D6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713f6f7e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713f6f7e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4cf9e97a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4cf9e97a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3_1">
    <p:bg>
      <p:bgPr>
        <a:solidFill>
          <a:srgbClr val="F3F3F3"/>
        </a:solidFill>
        <a:effectLst/>
      </p:bgPr>
    </p:bg>
    <p:spTree>
      <p:nvGrpSpPr>
        <p:cNvPr id="1" name="Shape 16"/>
        <p:cNvGrpSpPr/>
        <p:nvPr/>
      </p:nvGrpSpPr>
      <p:grpSpPr>
        <a:xfrm>
          <a:off x="0" y="0"/>
          <a:ext cx="0" cy="0"/>
          <a:chOff x="0" y="0"/>
          <a:chExt cx="0" cy="0"/>
        </a:xfrm>
      </p:grpSpPr>
      <p:sp>
        <p:nvSpPr>
          <p:cNvPr id="17" name="Google Shape;17;p3"/>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4590900" y="228000"/>
            <a:ext cx="4553100" cy="491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hasCustomPrompt="1"/>
          </p:nvPr>
        </p:nvSpPr>
        <p:spPr>
          <a:xfrm>
            <a:off x="541699" y="13676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1D77B"/>
              </a:buClr>
              <a:buSzPts val="14000"/>
              <a:buNone/>
              <a:defRPr sz="14000">
                <a:solidFill>
                  <a:schemeClr val="accent1"/>
                </a:solidFill>
              </a:defRPr>
            </a:lvl1pPr>
            <a:lvl2pPr lvl="1"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0" name="Google Shape;20;p3"/>
          <p:cNvSpPr txBox="1">
            <a:spLocks noGrp="1"/>
          </p:cNvSpPr>
          <p:nvPr>
            <p:ph type="ctrTitle" idx="2"/>
          </p:nvPr>
        </p:nvSpPr>
        <p:spPr>
          <a:xfrm>
            <a:off x="1650049" y="14001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dirty="0"/>
          </a:p>
        </p:txBody>
      </p:sp>
      <p:sp>
        <p:nvSpPr>
          <p:cNvPr id="21" name="Google Shape;21;p3"/>
          <p:cNvSpPr txBox="1">
            <a:spLocks noGrp="1"/>
          </p:cNvSpPr>
          <p:nvPr>
            <p:ph type="subTitle" idx="1"/>
          </p:nvPr>
        </p:nvSpPr>
        <p:spPr>
          <a:xfrm>
            <a:off x="1650049" y="17397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22" name="Google Shape;22;p3"/>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23" name="Google Shape;23;p3"/>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sp>
        <p:nvSpPr>
          <p:cNvPr id="24" name="Google Shape;24;p3"/>
          <p:cNvSpPr txBox="1">
            <a:spLocks noGrp="1"/>
          </p:cNvSpPr>
          <p:nvPr>
            <p:ph type="ctrTitle" idx="3"/>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dirty="0"/>
          </a:p>
        </p:txBody>
      </p:sp>
      <p:sp>
        <p:nvSpPr>
          <p:cNvPr id="25" name="Google Shape;25;p3"/>
          <p:cNvSpPr txBox="1">
            <a:spLocks noGrp="1"/>
          </p:cNvSpPr>
          <p:nvPr>
            <p:ph type="title" idx="4" hasCustomPrompt="1"/>
          </p:nvPr>
        </p:nvSpPr>
        <p:spPr>
          <a:xfrm>
            <a:off x="541699" y="33869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1D77B"/>
              </a:buClr>
              <a:buSzPts val="14000"/>
              <a:buNone/>
              <a:defRPr sz="14000">
                <a:solidFill>
                  <a:schemeClr val="accent1"/>
                </a:solidFill>
              </a:defRPr>
            </a:lvl1pPr>
            <a:lvl2pPr lvl="1"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6" name="Google Shape;26;p3"/>
          <p:cNvSpPr txBox="1">
            <a:spLocks noGrp="1"/>
          </p:cNvSpPr>
          <p:nvPr>
            <p:ph type="ctrTitle" idx="5"/>
          </p:nvPr>
        </p:nvSpPr>
        <p:spPr>
          <a:xfrm>
            <a:off x="1650049" y="34194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txBox="1">
            <a:spLocks noGrp="1"/>
          </p:cNvSpPr>
          <p:nvPr>
            <p:ph type="subTitle" idx="6"/>
          </p:nvPr>
        </p:nvSpPr>
        <p:spPr>
          <a:xfrm>
            <a:off x="1650049" y="37590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8" name="Google Shape;28;p3"/>
          <p:cNvSpPr txBox="1">
            <a:spLocks noGrp="1"/>
          </p:cNvSpPr>
          <p:nvPr>
            <p:ph type="title" idx="7" hasCustomPrompt="1"/>
          </p:nvPr>
        </p:nvSpPr>
        <p:spPr>
          <a:xfrm>
            <a:off x="4635299" y="13676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14000"/>
              <a:buNone/>
              <a:defRPr sz="14000">
                <a:solidFill>
                  <a:srgbClr val="F3F3F3"/>
                </a:solidFill>
              </a:defRPr>
            </a:lvl1pPr>
            <a:lvl2pPr lvl="1"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9" name="Google Shape;29;p3"/>
          <p:cNvSpPr txBox="1">
            <a:spLocks noGrp="1"/>
          </p:cNvSpPr>
          <p:nvPr>
            <p:ph type="ctrTitle" idx="8"/>
          </p:nvPr>
        </p:nvSpPr>
        <p:spPr>
          <a:xfrm>
            <a:off x="5743649" y="14001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dirty="0"/>
          </a:p>
        </p:txBody>
      </p:sp>
      <p:sp>
        <p:nvSpPr>
          <p:cNvPr id="30" name="Google Shape;30;p3"/>
          <p:cNvSpPr txBox="1">
            <a:spLocks noGrp="1"/>
          </p:cNvSpPr>
          <p:nvPr>
            <p:ph type="subTitle" idx="9"/>
          </p:nvPr>
        </p:nvSpPr>
        <p:spPr>
          <a:xfrm>
            <a:off x="5743649" y="17397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1" name="Google Shape;31;p3"/>
          <p:cNvSpPr txBox="1">
            <a:spLocks noGrp="1"/>
          </p:cNvSpPr>
          <p:nvPr>
            <p:ph type="title" idx="13" hasCustomPrompt="1"/>
          </p:nvPr>
        </p:nvSpPr>
        <p:spPr>
          <a:xfrm>
            <a:off x="4635299" y="33869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14000"/>
              <a:buNone/>
              <a:defRPr sz="14000">
                <a:solidFill>
                  <a:srgbClr val="F3F3F3"/>
                </a:solidFill>
              </a:defRPr>
            </a:lvl1pPr>
            <a:lvl2pPr lvl="1"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3"/>
          <p:cNvSpPr txBox="1">
            <a:spLocks noGrp="1"/>
          </p:cNvSpPr>
          <p:nvPr>
            <p:ph type="ctrTitle" idx="14"/>
          </p:nvPr>
        </p:nvSpPr>
        <p:spPr>
          <a:xfrm>
            <a:off x="5743649" y="34194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3" name="Google Shape;33;p3"/>
          <p:cNvSpPr txBox="1">
            <a:spLocks noGrp="1"/>
          </p:cNvSpPr>
          <p:nvPr>
            <p:ph type="subTitle" idx="15"/>
          </p:nvPr>
        </p:nvSpPr>
        <p:spPr>
          <a:xfrm>
            <a:off x="5743649" y="37590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4" name="Google Shape;34;p3"/>
          <p:cNvGrpSpPr/>
          <p:nvPr/>
        </p:nvGrpSpPr>
        <p:grpSpPr>
          <a:xfrm rot="5400000">
            <a:off x="3462374" y="2427721"/>
            <a:ext cx="2219245" cy="288063"/>
            <a:chOff x="3906325" y="2716500"/>
            <a:chExt cx="3677900" cy="477400"/>
          </a:xfrm>
        </p:grpSpPr>
        <p:sp>
          <p:nvSpPr>
            <p:cNvPr id="35" name="Google Shape;35;p3"/>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F3F3F3"/>
        </a:solidFill>
        <a:effectLst/>
      </p:bgPr>
    </p:bg>
    <p:spTree>
      <p:nvGrpSpPr>
        <p:cNvPr id="1" name="Shape 67"/>
        <p:cNvGrpSpPr/>
        <p:nvPr/>
      </p:nvGrpSpPr>
      <p:grpSpPr>
        <a:xfrm>
          <a:off x="0" y="0"/>
          <a:ext cx="0" cy="0"/>
          <a:chOff x="0" y="0"/>
          <a:chExt cx="0" cy="0"/>
        </a:xfrm>
      </p:grpSpPr>
      <p:sp>
        <p:nvSpPr>
          <p:cNvPr id="68" name="Google Shape;68;p5"/>
          <p:cNvSpPr/>
          <p:nvPr/>
        </p:nvSpPr>
        <p:spPr>
          <a:xfrm>
            <a:off x="371475" y="310300"/>
            <a:ext cx="87726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7809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60521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5097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txBox="1">
            <a:spLocks noGrp="1"/>
          </p:cNvSpPr>
          <p:nvPr>
            <p:ph type="subTitle" idx="1"/>
          </p:nvPr>
        </p:nvSpPr>
        <p:spPr>
          <a:xfrm>
            <a:off x="1545925"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5"/>
          <p:cNvSpPr txBox="1">
            <a:spLocks noGrp="1"/>
          </p:cNvSpPr>
          <p:nvPr>
            <p:ph type="subTitle" idx="2"/>
          </p:nvPr>
        </p:nvSpPr>
        <p:spPr>
          <a:xfrm>
            <a:off x="3825058"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4" name="Google Shape;74;p5"/>
          <p:cNvSpPr txBox="1">
            <a:spLocks noGrp="1"/>
          </p:cNvSpPr>
          <p:nvPr>
            <p:ph type="subTitle" idx="3"/>
          </p:nvPr>
        </p:nvSpPr>
        <p:spPr>
          <a:xfrm>
            <a:off x="6088325"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5" name="Google Shape;75;p5"/>
          <p:cNvSpPr txBox="1">
            <a:spLocks noGrp="1"/>
          </p:cNvSpPr>
          <p:nvPr>
            <p:ph type="subTitle" idx="4"/>
          </p:nvPr>
        </p:nvSpPr>
        <p:spPr>
          <a:xfrm>
            <a:off x="1545926"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76" name="Google Shape;76;p5"/>
          <p:cNvSpPr txBox="1">
            <a:spLocks noGrp="1"/>
          </p:cNvSpPr>
          <p:nvPr>
            <p:ph type="subTitle" idx="5"/>
          </p:nvPr>
        </p:nvSpPr>
        <p:spPr>
          <a:xfrm>
            <a:off x="3825059"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77" name="Google Shape;77;p5"/>
          <p:cNvSpPr txBox="1">
            <a:spLocks noGrp="1"/>
          </p:cNvSpPr>
          <p:nvPr>
            <p:ph type="subTitle" idx="6"/>
          </p:nvPr>
        </p:nvSpPr>
        <p:spPr>
          <a:xfrm>
            <a:off x="6088325"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cxnSp>
        <p:nvCxnSpPr>
          <p:cNvPr id="78" name="Google Shape;78;p5"/>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79" name="Google Shape;79;p5"/>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80" name="Google Shape;80;p5"/>
          <p:cNvGrpSpPr/>
          <p:nvPr/>
        </p:nvGrpSpPr>
        <p:grpSpPr>
          <a:xfrm>
            <a:off x="6936924" y="2405296"/>
            <a:ext cx="2219245" cy="288063"/>
            <a:chOff x="3906325" y="2716500"/>
            <a:chExt cx="3677900" cy="477400"/>
          </a:xfrm>
        </p:grpSpPr>
        <p:sp>
          <p:nvSpPr>
            <p:cNvPr id="81" name="Google Shape;81;p5"/>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a:off x="37809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0521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5097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dirty="0"/>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2">
  <p:cSld name="CUSTOM_14_4_1_1">
    <p:bg>
      <p:bgPr>
        <a:solidFill>
          <a:srgbClr val="F3F3F3"/>
        </a:solidFill>
        <a:effectLst/>
      </p:bgPr>
    </p:bg>
    <p:spTree>
      <p:nvGrpSpPr>
        <p:cNvPr id="1" name="Shape 181"/>
        <p:cNvGrpSpPr/>
        <p:nvPr/>
      </p:nvGrpSpPr>
      <p:grpSpPr>
        <a:xfrm>
          <a:off x="0" y="0"/>
          <a:ext cx="0" cy="0"/>
          <a:chOff x="0" y="0"/>
          <a:chExt cx="0" cy="0"/>
        </a:xfrm>
      </p:grpSpPr>
      <p:sp>
        <p:nvSpPr>
          <p:cNvPr id="182" name="Google Shape;182;p8"/>
          <p:cNvSpPr/>
          <p:nvPr/>
        </p:nvSpPr>
        <p:spPr>
          <a:xfrm rot="10800000" flipH="1">
            <a:off x="371475" y="-18900"/>
            <a:ext cx="704700" cy="51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8"/>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184" name="Google Shape;184;p8"/>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185" name="Google Shape;185;p8"/>
          <p:cNvGrpSpPr/>
          <p:nvPr/>
        </p:nvGrpSpPr>
        <p:grpSpPr>
          <a:xfrm rot="-5400000">
            <a:off x="7385674" y="965896"/>
            <a:ext cx="2219245" cy="288063"/>
            <a:chOff x="3906325" y="2716500"/>
            <a:chExt cx="3677900" cy="477400"/>
          </a:xfrm>
        </p:grpSpPr>
        <p:sp>
          <p:nvSpPr>
            <p:cNvPr id="186" name="Google Shape;186;p8"/>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8"/>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3 ">
  <p:cSld name="CUSTOM_14_4_1_2_2">
    <p:bg>
      <p:bgPr>
        <a:solidFill>
          <a:srgbClr val="F3F3F3"/>
        </a:solidFill>
        <a:effectLst/>
      </p:bgPr>
    </p:bg>
    <p:spTree>
      <p:nvGrpSpPr>
        <p:cNvPr id="1" name="Shape 212"/>
        <p:cNvGrpSpPr/>
        <p:nvPr/>
      </p:nvGrpSpPr>
      <p:grpSpPr>
        <a:xfrm>
          <a:off x="0" y="0"/>
          <a:ext cx="0" cy="0"/>
          <a:chOff x="0" y="0"/>
          <a:chExt cx="0" cy="0"/>
        </a:xfrm>
      </p:grpSpPr>
      <p:sp>
        <p:nvSpPr>
          <p:cNvPr id="213" name="Google Shape;213;p9"/>
          <p:cNvSpPr/>
          <p:nvPr/>
        </p:nvSpPr>
        <p:spPr>
          <a:xfrm rot="10800000" flipH="1">
            <a:off x="371475" y="3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9"/>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215" name="Google Shape;215;p9"/>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216" name="Google Shape;216;p9"/>
          <p:cNvGrpSpPr/>
          <p:nvPr/>
        </p:nvGrpSpPr>
        <p:grpSpPr>
          <a:xfrm rot="-5400000">
            <a:off x="7385674" y="965896"/>
            <a:ext cx="2219245" cy="288063"/>
            <a:chOff x="3906325" y="2716500"/>
            <a:chExt cx="3677900" cy="477400"/>
          </a:xfrm>
        </p:grpSpPr>
        <p:sp>
          <p:nvSpPr>
            <p:cNvPr id="217" name="Google Shape;217;p9"/>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9"/>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4">
  <p:cSld name="CUSTOM_8">
    <p:bg>
      <p:bgPr>
        <a:solidFill>
          <a:srgbClr val="F3F3F3"/>
        </a:solidFill>
        <a:effectLst/>
      </p:bgPr>
    </p:bg>
    <p:spTree>
      <p:nvGrpSpPr>
        <p:cNvPr id="1" name="Shape 368"/>
        <p:cNvGrpSpPr/>
        <p:nvPr/>
      </p:nvGrpSpPr>
      <p:grpSpPr>
        <a:xfrm>
          <a:off x="0" y="0"/>
          <a:ext cx="0" cy="0"/>
          <a:chOff x="0" y="0"/>
          <a:chExt cx="0" cy="0"/>
        </a:xfrm>
      </p:grpSpPr>
      <p:sp>
        <p:nvSpPr>
          <p:cNvPr id="369" name="Google Shape;369;p14"/>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14"/>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371" name="Google Shape;371;p14"/>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372" name="Google Shape;372;p14"/>
          <p:cNvGrpSpPr/>
          <p:nvPr/>
        </p:nvGrpSpPr>
        <p:grpSpPr>
          <a:xfrm rot="-5400000">
            <a:off x="7385674" y="965896"/>
            <a:ext cx="2219245" cy="288063"/>
            <a:chOff x="3906325" y="2716500"/>
            <a:chExt cx="3677900" cy="477400"/>
          </a:xfrm>
        </p:grpSpPr>
        <p:sp>
          <p:nvSpPr>
            <p:cNvPr id="373" name="Google Shape;373;p14"/>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4"/>
          <p:cNvSpPr txBox="1">
            <a:spLocks noGrp="1"/>
          </p:cNvSpPr>
          <p:nvPr>
            <p:ph type="body" idx="1"/>
          </p:nvPr>
        </p:nvSpPr>
        <p:spPr>
          <a:xfrm>
            <a:off x="136650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399" name="Google Shape;399;p14"/>
          <p:cNvSpPr/>
          <p:nvPr/>
        </p:nvSpPr>
        <p:spPr>
          <a:xfrm>
            <a:off x="1514575" y="1599150"/>
            <a:ext cx="6465000" cy="354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5" type="blank">
  <p:cSld name="BLANK">
    <p:bg>
      <p:bgPr>
        <a:solidFill>
          <a:srgbClr val="F3F3F3"/>
        </a:solidFill>
        <a:effectLst/>
      </p:bgPr>
    </p:bg>
    <p:spTree>
      <p:nvGrpSpPr>
        <p:cNvPr id="1" name="Shape 401"/>
        <p:cNvGrpSpPr/>
        <p:nvPr/>
      </p:nvGrpSpPr>
      <p:grpSpPr>
        <a:xfrm>
          <a:off x="0" y="0"/>
          <a:ext cx="0" cy="0"/>
          <a:chOff x="0" y="0"/>
          <a:chExt cx="0" cy="0"/>
        </a:xfrm>
      </p:grpSpPr>
      <p:sp>
        <p:nvSpPr>
          <p:cNvPr id="402" name="Google Shape;402;p15"/>
          <p:cNvSpPr/>
          <p:nvPr/>
        </p:nvSpPr>
        <p:spPr>
          <a:xfrm rot="10800000" flipH="1">
            <a:off x="371475" y="300"/>
            <a:ext cx="704700" cy="4830300"/>
          </a:xfrm>
          <a:prstGeom prst="rect">
            <a:avLst/>
          </a:prstGeom>
          <a:solidFill>
            <a:schemeClr val="accent1">
              <a:alpha val="8980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15"/>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404" name="Google Shape;404;p15"/>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405" name="Google Shape;405;p15"/>
          <p:cNvGrpSpPr/>
          <p:nvPr/>
        </p:nvGrpSpPr>
        <p:grpSpPr>
          <a:xfrm rot="-5400000">
            <a:off x="7385674" y="965896"/>
            <a:ext cx="2219245" cy="288063"/>
            <a:chOff x="3906325" y="2716500"/>
            <a:chExt cx="3677900" cy="477400"/>
          </a:xfrm>
        </p:grpSpPr>
        <p:sp>
          <p:nvSpPr>
            <p:cNvPr id="406" name="Google Shape;406;p15"/>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5"/>
          <p:cNvSpPr/>
          <p:nvPr/>
        </p:nvSpPr>
        <p:spPr>
          <a:xfrm>
            <a:off x="1514575" y="1286400"/>
            <a:ext cx="6465000" cy="3544200"/>
          </a:xfrm>
          <a:prstGeom prst="rect">
            <a:avLst/>
          </a:prstGeom>
          <a:solidFill>
            <a:schemeClr val="accent1">
              <a:alpha val="8980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BLANK_1">
    <p:bg>
      <p:bgPr>
        <a:solidFill>
          <a:srgbClr val="F3F3F3"/>
        </a:solidFill>
        <a:effectLst/>
      </p:bgPr>
    </p:bg>
    <p:spTree>
      <p:nvGrpSpPr>
        <p:cNvPr id="1" name="Shape 4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1pPr>
            <a:lvl2pPr lvl="1"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2pPr>
            <a:lvl3pPr lvl="2"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3pPr>
            <a:lvl4pPr lvl="3"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4pPr>
            <a:lvl5pPr lvl="4"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5pPr>
            <a:lvl6pPr lvl="5"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6pPr>
            <a:lvl7pPr lvl="6"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7pPr>
            <a:lvl8pPr lvl="7"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8pPr>
            <a:lvl9pPr lvl="8"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1pPr>
            <a:lvl2pPr marL="914400" lvl="1"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2pPr>
            <a:lvl3pPr marL="1371600" lvl="2"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3pPr>
            <a:lvl4pPr marL="1828800" lvl="3"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4pPr>
            <a:lvl5pPr marL="2286000" lvl="4"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5pPr>
            <a:lvl6pPr marL="2743200" lvl="5"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6pPr>
            <a:lvl7pPr marL="3200400" lvl="6"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7pPr>
            <a:lvl8pPr marL="3657600" lvl="7"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8pPr>
            <a:lvl9pPr marL="4114800" lvl="8" indent="-304800" rtl="0">
              <a:lnSpc>
                <a:spcPct val="115000"/>
              </a:lnSpc>
              <a:spcBef>
                <a:spcPts val="1600"/>
              </a:spcBef>
              <a:spcAft>
                <a:spcPts val="1600"/>
              </a:spcAft>
              <a:buClr>
                <a:srgbClr val="434343"/>
              </a:buClr>
              <a:buSzPts val="1200"/>
              <a:buFont typeface="Inconsolata"/>
              <a:buChar char="■"/>
              <a:defRPr sz="1200">
                <a:solidFill>
                  <a:srgbClr val="434343"/>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 id="214748366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10"/>
            <a:ext cx="3910012" cy="744600"/>
          </a:xfrm>
        </p:spPr>
        <p:txBody>
          <a:bodyPr/>
          <a:lstStyle/>
          <a:p>
            <a:r>
              <a:rPr lang="en-US" dirty="0"/>
              <a:t>TAGORE INTERNATIONAL SCHOOL</a:t>
            </a:r>
          </a:p>
        </p:txBody>
      </p:sp>
      <p:pic>
        <p:nvPicPr>
          <p:cNvPr id="4" name="Picture 3">
            <a:extLst>
              <a:ext uri="{FF2B5EF4-FFF2-40B4-BE49-F238E27FC236}">
                <a16:creationId xmlns:a16="http://schemas.microsoft.com/office/drawing/2014/main" id="{39DFD3C7-D6DC-4246-BCC0-01B9A44B01A9}"/>
              </a:ext>
            </a:extLst>
          </p:cNvPr>
          <p:cNvPicPr>
            <a:picLocks noChangeAspect="1"/>
          </p:cNvPicPr>
          <p:nvPr/>
        </p:nvPicPr>
        <p:blipFill>
          <a:blip r:embed="rId2">
            <a:duotone>
              <a:prstClr val="black"/>
              <a:schemeClr val="bg1">
                <a:tint val="45000"/>
                <a:satMod val="400000"/>
              </a:schemeClr>
            </a:duotone>
          </a:blip>
          <a:stretch>
            <a:fillRect/>
          </a:stretch>
        </p:blipFill>
        <p:spPr>
          <a:xfrm>
            <a:off x="2699792" y="2077216"/>
            <a:ext cx="3909090" cy="19481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PRIVACY</a:t>
            </a:r>
          </a:p>
        </p:txBody>
      </p:sp>
      <p:sp>
        <p:nvSpPr>
          <p:cNvPr id="3" name="Google Shape;180;p9"/>
          <p:cNvSpPr txBox="1"/>
          <p:nvPr/>
        </p:nvSpPr>
        <p:spPr>
          <a:xfrm>
            <a:off x="1691680" y="1709975"/>
            <a:ext cx="6025872" cy="1723549"/>
          </a:xfrm>
          <a:prstGeom prst="rect">
            <a:avLst/>
          </a:prstGeom>
          <a:noFill/>
          <a:ln>
            <a:noFill/>
          </a:ln>
        </p:spPr>
        <p:txBody>
          <a:bodyPr spcFirstLastPara="1" wrap="square" lIns="0" tIns="0" rIns="0" bIns="0" anchor="t" anchorCtr="0">
            <a:spAutoFit/>
          </a:bodyPr>
          <a:lstStyle/>
          <a:p>
            <a:pPr marL="152400" indent="0">
              <a:buNone/>
            </a:pPr>
            <a:r>
              <a:rPr lang="en-US" sz="1400" b="1" i="0" dirty="0">
                <a:solidFill>
                  <a:schemeClr val="bg1"/>
                </a:solidFill>
                <a:effectLst/>
                <a:latin typeface="Barlow Semi Condensed" panose="020B0604020202020204" charset="0"/>
              </a:rPr>
              <a:t>HOW WE INTEND TO TACKLE PRIVACY ISSUES:</a:t>
            </a:r>
          </a:p>
          <a:p>
            <a:pPr marL="152400" indent="0">
              <a:buNone/>
            </a:pPr>
            <a:endParaRPr lang="en-US" sz="1400" b="0" i="0" dirty="0">
              <a:solidFill>
                <a:schemeClr val="bg1"/>
              </a:solidFill>
              <a:effectLst/>
              <a:latin typeface="Barlow Semi Condensed" panose="020B0604020202020204" charset="0"/>
            </a:endParaRPr>
          </a:p>
          <a:p>
            <a:pPr marL="152400" indent="0">
              <a:buNone/>
            </a:pPr>
            <a:r>
              <a:rPr lang="en-US" sz="1400" b="0" i="0" dirty="0">
                <a:solidFill>
                  <a:schemeClr val="bg1"/>
                </a:solidFill>
                <a:effectLst/>
                <a:latin typeface="Barlow Semi Condensed" panose="020B0604020202020204" charset="0"/>
              </a:rPr>
              <a:t>There will be no servers, yes that is correct. All the data will be shared within the traffic lights through ethernet and discarded as soon as the algorithm is terminated. </a:t>
            </a:r>
          </a:p>
          <a:p>
            <a:pPr marL="152400" indent="0">
              <a:buNone/>
            </a:pPr>
            <a:endParaRPr lang="en-US" sz="1400" b="0" i="0" dirty="0">
              <a:solidFill>
                <a:schemeClr val="bg1"/>
              </a:solidFill>
              <a:effectLst/>
              <a:latin typeface="Barlow Semi Condensed" panose="020B0604020202020204" charset="0"/>
            </a:endParaRPr>
          </a:p>
          <a:p>
            <a:pPr marL="152400" indent="0">
              <a:buNone/>
            </a:pPr>
            <a:r>
              <a:rPr lang="en-US" sz="1400" b="0" i="0" dirty="0">
                <a:solidFill>
                  <a:schemeClr val="bg1"/>
                </a:solidFill>
                <a:effectLst/>
                <a:latin typeface="Barlow Semi Condensed" panose="020B0604020202020204" charset="0"/>
              </a:rPr>
              <a:t>Our model can detect and label different objects like person, car, etc and to ensure greater privacy, with the help of OpenCV we can easily blur portions of sensitive data points before feeding the data into the model.</a:t>
            </a:r>
            <a:endParaRPr sz="1200" dirty="0">
              <a:solidFill>
                <a:schemeClr val="bg1"/>
              </a:solidFill>
              <a:latin typeface="Barlow Semi Condensed"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a:t>
            </a:r>
          </a:p>
        </p:txBody>
      </p:sp>
      <p:sp>
        <p:nvSpPr>
          <p:cNvPr id="3" name="Google Shape;180;p9"/>
          <p:cNvSpPr txBox="1"/>
          <p:nvPr/>
        </p:nvSpPr>
        <p:spPr>
          <a:xfrm>
            <a:off x="1691680" y="1419622"/>
            <a:ext cx="6025872" cy="3102388"/>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Our model is infused with a </a:t>
            </a:r>
            <a:r>
              <a:rPr lang="en-US" sz="1200" b="1" dirty="0">
                <a:solidFill>
                  <a:schemeClr val="bg1"/>
                </a:solidFill>
                <a:latin typeface="Barlow Semi Condensed" panose="020B0604020202020204" charset="0"/>
                <a:ea typeface="Muli"/>
                <a:cs typeface="Muli"/>
                <a:sym typeface="Muli"/>
              </a:rPr>
              <a:t>special mode</a:t>
            </a:r>
            <a:r>
              <a:rPr lang="en-US" sz="1200" dirty="0">
                <a:solidFill>
                  <a:schemeClr val="bg1"/>
                </a:solidFill>
                <a:latin typeface="Barlow Semi Condensed" panose="020B0604020202020204" charset="0"/>
                <a:ea typeface="Muli"/>
                <a:cs typeface="Muli"/>
                <a:sym typeface="Muli"/>
              </a:rPr>
              <a:t> that creates a '</a:t>
            </a:r>
            <a:r>
              <a:rPr lang="en-US" sz="1200" b="1" dirty="0">
                <a:solidFill>
                  <a:schemeClr val="bg1"/>
                </a:solidFill>
                <a:latin typeface="Barlow Semi Condensed" panose="020B0604020202020204" charset="0"/>
                <a:ea typeface="Muli"/>
                <a:cs typeface="Muli"/>
                <a:sym typeface="Muli"/>
              </a:rPr>
              <a:t>green-corridor</a:t>
            </a:r>
            <a:r>
              <a:rPr lang="en-US" sz="1200" dirty="0">
                <a:solidFill>
                  <a:schemeClr val="bg1"/>
                </a:solidFill>
                <a:latin typeface="Barlow Semi Condensed" panose="020B0604020202020204" charset="0"/>
                <a:ea typeface="Muli"/>
                <a:cs typeface="Muli"/>
                <a:sym typeface="Muli"/>
              </a:rPr>
              <a:t>' for permitted </a:t>
            </a: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vehicles  which can be enabled via app.</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3996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We intend to run a </a:t>
            </a:r>
            <a:r>
              <a:rPr lang="en-US" sz="1200" b="1" dirty="0">
                <a:solidFill>
                  <a:schemeClr val="bg1"/>
                </a:solidFill>
                <a:latin typeface="Barlow Semi Condensed" panose="020B0604020202020204" charset="0"/>
                <a:ea typeface="Muli"/>
                <a:cs typeface="Muli"/>
                <a:sym typeface="Muli"/>
              </a:rPr>
              <a:t>prediction model</a:t>
            </a:r>
            <a:r>
              <a:rPr lang="en-US" sz="1200" dirty="0">
                <a:solidFill>
                  <a:schemeClr val="bg1"/>
                </a:solidFill>
                <a:latin typeface="Barlow Semi Condensed" panose="020B0604020202020204" charset="0"/>
                <a:ea typeface="Muli"/>
                <a:cs typeface="Muli"/>
                <a:sym typeface="Muli"/>
              </a:rPr>
              <a:t> so that we can predict the</a:t>
            </a:r>
            <a:endParaRPr sz="1200" dirty="0">
              <a:solidFill>
                <a:schemeClr val="bg1"/>
              </a:solidFill>
              <a:latin typeface="Barlow Semi Condensed" panose="020B0604020202020204" charset="0"/>
            </a:endParaRPr>
          </a:p>
          <a:p>
            <a:pPr marL="0" marR="0" lvl="0" indent="0" algn="l" rtl="0">
              <a:lnSpc>
                <a:spcPct val="13996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 future traffic conditions and make our system more efficient.</a:t>
            </a:r>
            <a:endParaRPr sz="1200" dirty="0">
              <a:solidFill>
                <a:schemeClr val="bg1"/>
              </a:solidFill>
              <a:latin typeface="Barlow Semi Condensed" panose="020B0604020202020204" charset="0"/>
            </a:endParaRPr>
          </a:p>
          <a:p>
            <a:pPr marL="0" marR="0" lvl="0" indent="0" algn="l" rtl="0">
              <a:lnSpc>
                <a:spcPct val="13996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Moreover, we also plan to </a:t>
            </a:r>
            <a:r>
              <a:rPr lang="en-US" sz="1200" b="1" dirty="0">
                <a:solidFill>
                  <a:schemeClr val="bg1"/>
                </a:solidFill>
                <a:latin typeface="Barlow Semi Condensed" panose="020B0604020202020204" charset="0"/>
                <a:ea typeface="Muli"/>
                <a:cs typeface="Muli"/>
                <a:sym typeface="Muli"/>
              </a:rPr>
              <a:t>deploy an app</a:t>
            </a:r>
            <a:r>
              <a:rPr lang="en-US" sz="1200" dirty="0">
                <a:solidFill>
                  <a:schemeClr val="bg1"/>
                </a:solidFill>
                <a:latin typeface="Barlow Semi Condensed" panose="020B0604020202020204" charset="0"/>
                <a:ea typeface="Muli"/>
                <a:cs typeface="Muli"/>
                <a:sym typeface="Muli"/>
              </a:rPr>
              <a:t> that can give the user </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average traffic conditions in their surroundings and optimize their </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routes accordingly assisting them with </a:t>
            </a:r>
            <a:r>
              <a:rPr lang="en-US" sz="1200" b="1" dirty="0">
                <a:solidFill>
                  <a:schemeClr val="bg1"/>
                </a:solidFill>
                <a:latin typeface="Barlow Semi Condensed" panose="020B0604020202020204" charset="0"/>
                <a:ea typeface="Muli"/>
                <a:cs typeface="Muli"/>
                <a:sym typeface="Muli"/>
              </a:rPr>
              <a:t>ETAs and Shorter routes</a:t>
            </a:r>
            <a:r>
              <a:rPr lang="en-US" sz="1200" dirty="0">
                <a:solidFill>
                  <a:schemeClr val="bg1"/>
                </a:solidFill>
                <a:latin typeface="Barlow Semi Condensed" panose="020B0604020202020204" charset="0"/>
                <a:ea typeface="Muli"/>
                <a:cs typeface="Muli"/>
                <a:sym typeface="Muli"/>
              </a:rPr>
              <a:t>.</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We can expand our model to cover </a:t>
            </a:r>
            <a:r>
              <a:rPr lang="en-US" sz="1200" b="1" dirty="0">
                <a:solidFill>
                  <a:schemeClr val="bg1"/>
                </a:solidFill>
                <a:latin typeface="Barlow Semi Condensed" panose="020B0604020202020204" charset="0"/>
                <a:ea typeface="Muli"/>
                <a:cs typeface="Muli"/>
                <a:sym typeface="Muli"/>
              </a:rPr>
              <a:t>intersections</a:t>
            </a:r>
            <a:r>
              <a:rPr lang="en-US" sz="1200" dirty="0">
                <a:solidFill>
                  <a:schemeClr val="bg1"/>
                </a:solidFill>
                <a:latin typeface="Barlow Semi Condensed" panose="020B0604020202020204" charset="0"/>
                <a:ea typeface="Muli"/>
                <a:cs typeface="Muli"/>
                <a:sym typeface="Muli"/>
              </a:rPr>
              <a:t>, </a:t>
            </a:r>
            <a:r>
              <a:rPr lang="en-US" sz="1200" b="1" dirty="0">
                <a:solidFill>
                  <a:schemeClr val="bg1"/>
                </a:solidFill>
                <a:latin typeface="Barlow Semi Condensed" panose="020B0604020202020204" charset="0"/>
                <a:ea typeface="Muli"/>
                <a:cs typeface="Muli"/>
                <a:sym typeface="Muli"/>
              </a:rPr>
              <a:t>T-points</a:t>
            </a:r>
            <a:r>
              <a:rPr lang="en-US" sz="1200" dirty="0">
                <a:solidFill>
                  <a:schemeClr val="bg1"/>
                </a:solidFill>
                <a:latin typeface="Barlow Semi Condensed" panose="020B0604020202020204" charset="0"/>
                <a:ea typeface="Muli"/>
                <a:cs typeface="Muli"/>
                <a:sym typeface="Muli"/>
              </a:rPr>
              <a:t> </a:t>
            </a:r>
            <a:endParaRPr sz="1200" dirty="0">
              <a:solidFill>
                <a:schemeClr val="bg1"/>
              </a:solidFill>
              <a:latin typeface="Barlow Semi Condensed" panose="020B0604020202020204" charset="0"/>
            </a:endParaRPr>
          </a:p>
          <a:p>
            <a:pPr marL="0" marR="0" lvl="0" indent="0" algn="l" rtl="0">
              <a:lnSpc>
                <a:spcPct val="140050"/>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and </a:t>
            </a:r>
            <a:r>
              <a:rPr lang="en-US" sz="1200" b="1" dirty="0">
                <a:solidFill>
                  <a:schemeClr val="bg1"/>
                </a:solidFill>
                <a:latin typeface="Barlow Semi Condensed" panose="020B0604020202020204" charset="0"/>
                <a:ea typeface="Muli"/>
                <a:cs typeface="Muli"/>
                <a:sym typeface="Muli"/>
              </a:rPr>
              <a:t>express highways</a:t>
            </a:r>
            <a:r>
              <a:rPr lang="en-US" sz="1200" dirty="0">
                <a:solidFill>
                  <a:schemeClr val="bg1"/>
                </a:solidFill>
                <a:latin typeface="Barlow Semi Condensed" panose="020B0604020202020204" charset="0"/>
                <a:ea typeface="Muli"/>
                <a:cs typeface="Muli"/>
                <a:sym typeface="Muli"/>
              </a:rPr>
              <a:t>.</a:t>
            </a:r>
            <a:endParaRPr sz="12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50353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8"/>
        <p:cNvGrpSpPr/>
        <p:nvPr/>
      </p:nvGrpSpPr>
      <p:grpSpPr>
        <a:xfrm>
          <a:off x="0" y="0"/>
          <a:ext cx="0" cy="0"/>
          <a:chOff x="0" y="0"/>
          <a:chExt cx="0" cy="0"/>
        </a:xfrm>
      </p:grpSpPr>
      <p:sp>
        <p:nvSpPr>
          <p:cNvPr id="479" name="Google Shape;479;p20"/>
          <p:cNvSpPr txBox="1">
            <a:spLocks noGrp="1"/>
          </p:cNvSpPr>
          <p:nvPr>
            <p:ph type="ctrTitle" idx="3"/>
          </p:nvPr>
        </p:nvSpPr>
        <p:spPr>
          <a:xfrm>
            <a:off x="590550" y="410775"/>
            <a:ext cx="12546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TABLE OF CONTENTS</a:t>
            </a:r>
            <a:endParaRPr/>
          </a:p>
        </p:txBody>
      </p:sp>
      <p:sp>
        <p:nvSpPr>
          <p:cNvPr id="480" name="Google Shape;480;p20"/>
          <p:cNvSpPr txBox="1">
            <a:spLocks noGrp="1"/>
          </p:cNvSpPr>
          <p:nvPr>
            <p:ph type="title"/>
          </p:nvPr>
        </p:nvSpPr>
        <p:spPr>
          <a:xfrm>
            <a:off x="541699" y="13676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481" name="Google Shape;481;p20"/>
          <p:cNvSpPr txBox="1">
            <a:spLocks noGrp="1"/>
          </p:cNvSpPr>
          <p:nvPr>
            <p:ph type="ctrTitle" idx="2"/>
          </p:nvPr>
        </p:nvSpPr>
        <p:spPr>
          <a:xfrm>
            <a:off x="1650049" y="1400174"/>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PROBLEM &amp; SOLUTION</a:t>
            </a:r>
            <a:endParaRPr/>
          </a:p>
        </p:txBody>
      </p:sp>
      <p:sp>
        <p:nvSpPr>
          <p:cNvPr id="483" name="Google Shape;483;p20"/>
          <p:cNvSpPr txBox="1">
            <a:spLocks noGrp="1"/>
          </p:cNvSpPr>
          <p:nvPr>
            <p:ph type="title" idx="4"/>
          </p:nvPr>
        </p:nvSpPr>
        <p:spPr>
          <a:xfrm>
            <a:off x="541699" y="33869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484" name="Google Shape;484;p20"/>
          <p:cNvSpPr txBox="1">
            <a:spLocks noGrp="1"/>
          </p:cNvSpPr>
          <p:nvPr>
            <p:ph type="ctrTitle" idx="5"/>
          </p:nvPr>
        </p:nvSpPr>
        <p:spPr>
          <a:xfrm>
            <a:off x="1643042" y="3571882"/>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HARDWARE AND SOFTWARE DETAILS</a:t>
            </a:r>
            <a:endParaRPr/>
          </a:p>
        </p:txBody>
      </p:sp>
      <p:sp>
        <p:nvSpPr>
          <p:cNvPr id="486" name="Google Shape;486;p20"/>
          <p:cNvSpPr txBox="1">
            <a:spLocks noGrp="1"/>
          </p:cNvSpPr>
          <p:nvPr>
            <p:ph type="title" idx="7"/>
          </p:nvPr>
        </p:nvSpPr>
        <p:spPr>
          <a:xfrm>
            <a:off x="4635299" y="13676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03</a:t>
            </a:r>
            <a:endParaRPr dirty="0"/>
          </a:p>
        </p:txBody>
      </p:sp>
      <p:sp>
        <p:nvSpPr>
          <p:cNvPr id="487" name="Google Shape;487;p20"/>
          <p:cNvSpPr txBox="1">
            <a:spLocks noGrp="1"/>
          </p:cNvSpPr>
          <p:nvPr>
            <p:ph type="ctrTitle" idx="8"/>
          </p:nvPr>
        </p:nvSpPr>
        <p:spPr>
          <a:xfrm>
            <a:off x="5715008" y="1571618"/>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HOW DOES THE PROTOTYPE WORK?</a:t>
            </a:r>
            <a:endParaRPr dirty="0"/>
          </a:p>
        </p:txBody>
      </p:sp>
      <p:sp>
        <p:nvSpPr>
          <p:cNvPr id="489" name="Google Shape;489;p20"/>
          <p:cNvSpPr txBox="1">
            <a:spLocks noGrp="1"/>
          </p:cNvSpPr>
          <p:nvPr>
            <p:ph type="title" idx="13"/>
          </p:nvPr>
        </p:nvSpPr>
        <p:spPr>
          <a:xfrm>
            <a:off x="4635299" y="33869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490" name="Google Shape;490;p20"/>
          <p:cNvSpPr txBox="1">
            <a:spLocks noGrp="1"/>
          </p:cNvSpPr>
          <p:nvPr>
            <p:ph type="ctrTitle" idx="14"/>
          </p:nvPr>
        </p:nvSpPr>
        <p:spPr>
          <a:xfrm>
            <a:off x="5743649" y="3419474"/>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BUSINESS MODEL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28"/>
        <p:cNvGrpSpPr/>
        <p:nvPr/>
      </p:nvGrpSpPr>
      <p:grpSpPr>
        <a:xfrm>
          <a:off x="0" y="0"/>
          <a:ext cx="0" cy="0"/>
          <a:chOff x="0" y="0"/>
          <a:chExt cx="0" cy="0"/>
        </a:xfrm>
      </p:grpSpPr>
      <p:sp>
        <p:nvSpPr>
          <p:cNvPr id="529" name="Google Shape;529;p22"/>
          <p:cNvSpPr/>
          <p:nvPr/>
        </p:nvSpPr>
        <p:spPr>
          <a:xfrm>
            <a:off x="21498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44210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670807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txBox="1">
            <a:spLocks noGrp="1"/>
          </p:cNvSpPr>
          <p:nvPr>
            <p:ph type="ctrTitle"/>
          </p:nvPr>
        </p:nvSpPr>
        <p:spPr>
          <a:xfrm>
            <a:off x="590550" y="410775"/>
            <a:ext cx="18813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UNDERSTANDING THE PROBLEM</a:t>
            </a:r>
            <a:endParaRPr dirty="0"/>
          </a:p>
        </p:txBody>
      </p:sp>
      <p:sp>
        <p:nvSpPr>
          <p:cNvPr id="539" name="Google Shape;539;p22"/>
          <p:cNvSpPr/>
          <p:nvPr/>
        </p:nvSpPr>
        <p:spPr>
          <a:xfrm>
            <a:off x="2337382" y="2225381"/>
            <a:ext cx="271760" cy="27072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0" name="Google Shape;540;p22"/>
          <p:cNvSpPr/>
          <p:nvPr/>
        </p:nvSpPr>
        <p:spPr>
          <a:xfrm>
            <a:off x="6887778" y="2244120"/>
            <a:ext cx="306253" cy="2332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41" name="Google Shape;541;p22"/>
          <p:cNvGrpSpPr/>
          <p:nvPr/>
        </p:nvGrpSpPr>
        <p:grpSpPr>
          <a:xfrm>
            <a:off x="4605214" y="2207616"/>
            <a:ext cx="306253" cy="306253"/>
            <a:chOff x="892750" y="4993750"/>
            <a:chExt cx="483125" cy="483125"/>
          </a:xfrm>
        </p:grpSpPr>
        <p:sp>
          <p:nvSpPr>
            <p:cNvPr id="542" name="Google Shape;542;p22"/>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 name="Google Shape;543;p22"/>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 name="Google Shape;544;p22"/>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36;p22"/>
          <p:cNvSpPr txBox="1">
            <a:spLocks noGrp="1"/>
          </p:cNvSpPr>
          <p:nvPr>
            <p:ph type="subTitle" idx="5"/>
          </p:nvPr>
        </p:nvSpPr>
        <p:spPr>
          <a:xfrm>
            <a:off x="1531200" y="2898881"/>
            <a:ext cx="1881300"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In metropolitan cities we find that all traffic lights  are non adaptive </a:t>
            </a:r>
            <a:r>
              <a:rPr lang="en-US" dirty="0" err="1">
                <a:solidFill>
                  <a:schemeClr val="tx2">
                    <a:lumMod val="25000"/>
                  </a:schemeClr>
                </a:solidFill>
                <a:latin typeface="Barlow Semi Condensed" charset="0"/>
                <a:ea typeface="Muli"/>
                <a:cs typeface="Muli"/>
                <a:sym typeface="Muli"/>
              </a:rPr>
              <a:t>i.e</a:t>
            </a:r>
            <a:r>
              <a:rPr lang="en-US" dirty="0">
                <a:solidFill>
                  <a:schemeClr val="tx2">
                    <a:lumMod val="25000"/>
                  </a:schemeClr>
                </a:solidFill>
                <a:latin typeface="Barlow Semi Condensed" charset="0"/>
                <a:ea typeface="Muli"/>
                <a:cs typeface="Muli"/>
                <a:sym typeface="Muli"/>
              </a:rPr>
              <a:t>  run on fixed timings which are not affected by the traffic density</a:t>
            </a:r>
            <a:endParaRPr lang="en-US" dirty="0">
              <a:solidFill>
                <a:schemeClr val="tx2">
                  <a:lumMod val="25000"/>
                </a:schemeClr>
              </a:solidFill>
              <a:latin typeface="Barlow Semi Condensed" charset="0"/>
            </a:endParaRPr>
          </a:p>
        </p:txBody>
      </p:sp>
      <p:sp>
        <p:nvSpPr>
          <p:cNvPr id="26" name="Google Shape;536;p22"/>
          <p:cNvSpPr txBox="1">
            <a:spLocks noGrp="1"/>
          </p:cNvSpPr>
          <p:nvPr>
            <p:ph type="subTitle" idx="5"/>
          </p:nvPr>
        </p:nvSpPr>
        <p:spPr>
          <a:xfrm>
            <a:off x="3779912" y="2898881"/>
            <a:ext cx="1946027"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The traffic lights will complete its hard coded cycle before changing the signal for the progressive traffic. Which wastes a lot of time and contributes to global warming</a:t>
            </a:r>
          </a:p>
          <a:p>
            <a:pPr marL="0" indent="0"/>
            <a:r>
              <a:rPr lang="en-US" dirty="0">
                <a:solidFill>
                  <a:schemeClr val="tx2">
                    <a:lumMod val="25000"/>
                  </a:schemeClr>
                </a:solidFill>
                <a:latin typeface="Barlow Semi Condensed" charset="0"/>
                <a:ea typeface="Muli"/>
                <a:cs typeface="Muli"/>
                <a:sym typeface="Muli"/>
              </a:rPr>
              <a:t>enormously.</a:t>
            </a:r>
            <a:endParaRPr lang="en-US" dirty="0">
              <a:solidFill>
                <a:schemeClr val="tx2">
                  <a:lumMod val="25000"/>
                </a:schemeClr>
              </a:solidFill>
              <a:latin typeface="Barlow Semi Condensed" charset="0"/>
            </a:endParaRPr>
          </a:p>
        </p:txBody>
      </p:sp>
      <p:sp>
        <p:nvSpPr>
          <p:cNvPr id="29" name="Google Shape;536;p22"/>
          <p:cNvSpPr txBox="1">
            <a:spLocks noGrp="1"/>
          </p:cNvSpPr>
          <p:nvPr>
            <p:ph type="subTitle" idx="5"/>
          </p:nvPr>
        </p:nvSpPr>
        <p:spPr>
          <a:xfrm>
            <a:off x="6093351" y="2886890"/>
            <a:ext cx="1881300"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Apart from the environmental concern, the traffic on roads results in delay for ambulances, fire engines and police to reach their destinations.</a:t>
            </a:r>
            <a:endParaRPr lang="en-US" dirty="0">
              <a:solidFill>
                <a:schemeClr val="tx2">
                  <a:lumMod val="25000"/>
                </a:schemeClr>
              </a:solidFill>
              <a:latin typeface="Barlow Semi Condensed"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49;p23"/>
          <p:cNvSpPr txBox="1">
            <a:spLocks noGrp="1"/>
          </p:cNvSpPr>
          <p:nvPr>
            <p:ph type="ctrTitle"/>
          </p:nvPr>
        </p:nvSpPr>
        <p:spPr>
          <a:xfrm>
            <a:off x="590550" y="410775"/>
            <a:ext cx="11394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OUR SOLUTIONS</a:t>
            </a:r>
            <a:endParaRPr/>
          </a:p>
        </p:txBody>
      </p:sp>
      <p:sp>
        <p:nvSpPr>
          <p:cNvPr id="4" name="Rectangle 3"/>
          <p:cNvSpPr/>
          <p:nvPr/>
        </p:nvSpPr>
        <p:spPr>
          <a:xfrm>
            <a:off x="1711962" y="555526"/>
            <a:ext cx="6072230" cy="4315027"/>
          </a:xfrm>
          <a:prstGeom prst="rect">
            <a:avLst/>
          </a:prstGeom>
        </p:spPr>
        <p:txBody>
          <a:bodyPr wrap="square">
            <a:spAutoFit/>
          </a:bodyPr>
          <a:lstStyle/>
          <a:p>
            <a:pPr lvl="0">
              <a:lnSpc>
                <a:spcPct val="139964"/>
              </a:lnSpc>
            </a:pPr>
            <a:r>
              <a:rPr lang="en-US" dirty="0">
                <a:latin typeface="Muli"/>
                <a:ea typeface="Muli"/>
                <a:cs typeface="Muli"/>
                <a:sym typeface="Muli"/>
              </a:rPr>
              <a:t>We plan to Introduce </a:t>
            </a:r>
            <a:r>
              <a:rPr lang="en-US" b="1" dirty="0">
                <a:solidFill>
                  <a:schemeClr val="tx1"/>
                </a:solidFill>
                <a:latin typeface="Muli"/>
                <a:ea typeface="Muli"/>
                <a:cs typeface="Muli"/>
                <a:sym typeface="Muli"/>
              </a:rPr>
              <a:t>self sufficient traffic system</a:t>
            </a:r>
            <a:r>
              <a:rPr lang="en-US" dirty="0">
                <a:solidFill>
                  <a:schemeClr val="tx1"/>
                </a:solidFill>
                <a:latin typeface="Muli"/>
                <a:ea typeface="Muli"/>
                <a:cs typeface="Muli"/>
                <a:sym typeface="Muli"/>
              </a:rPr>
              <a:t> </a:t>
            </a:r>
            <a:r>
              <a:rPr lang="en-US" dirty="0">
                <a:latin typeface="Muli"/>
                <a:ea typeface="Muli"/>
                <a:cs typeface="Muli"/>
                <a:sym typeface="Muli"/>
              </a:rPr>
              <a:t>infused with </a:t>
            </a:r>
            <a:r>
              <a:rPr lang="en-US" b="1" dirty="0">
                <a:solidFill>
                  <a:schemeClr val="tx1"/>
                </a:solidFill>
                <a:latin typeface="Muli"/>
                <a:ea typeface="Muli"/>
                <a:cs typeface="Muli"/>
                <a:sym typeface="Muli"/>
              </a:rPr>
              <a:t>AI, Deep ML</a:t>
            </a:r>
            <a:r>
              <a:rPr lang="en-US" dirty="0">
                <a:solidFill>
                  <a:schemeClr val="tx1"/>
                </a:solidFill>
                <a:latin typeface="Muli"/>
                <a:ea typeface="Muli"/>
                <a:cs typeface="Muli"/>
                <a:sym typeface="Muli"/>
              </a:rPr>
              <a:t> </a:t>
            </a:r>
            <a:r>
              <a:rPr lang="en-US" dirty="0">
                <a:latin typeface="Muli"/>
                <a:ea typeface="Muli"/>
                <a:cs typeface="Muli"/>
                <a:sym typeface="Muli"/>
              </a:rPr>
              <a:t>which will be integrated with a </a:t>
            </a:r>
            <a:r>
              <a:rPr lang="en-US" b="1" dirty="0">
                <a:solidFill>
                  <a:schemeClr val="tx1"/>
                </a:solidFill>
                <a:latin typeface="Muli"/>
                <a:ea typeface="Muli"/>
                <a:cs typeface="Muli"/>
                <a:sym typeface="Muli"/>
              </a:rPr>
              <a:t>raspberry pi</a:t>
            </a:r>
            <a:r>
              <a:rPr lang="en-US" dirty="0">
                <a:solidFill>
                  <a:schemeClr val="tx1"/>
                </a:solidFill>
                <a:latin typeface="Muli"/>
                <a:ea typeface="Muli"/>
                <a:cs typeface="Muli"/>
                <a:sym typeface="Muli"/>
              </a:rPr>
              <a:t> </a:t>
            </a:r>
            <a:r>
              <a:rPr lang="en-US" dirty="0">
                <a:latin typeface="Muli"/>
                <a:ea typeface="Muli"/>
                <a:cs typeface="Muli"/>
                <a:sym typeface="Muli"/>
              </a:rPr>
              <a:t>module fitted on each traffic light with an external connection to a </a:t>
            </a:r>
            <a:r>
              <a:rPr lang="en-US" b="1" dirty="0">
                <a:solidFill>
                  <a:schemeClr val="tx1"/>
                </a:solidFill>
                <a:latin typeface="Muli"/>
                <a:ea typeface="Muli"/>
                <a:cs typeface="Muli"/>
                <a:sym typeface="Muli"/>
              </a:rPr>
              <a:t>camera</a:t>
            </a:r>
            <a:r>
              <a:rPr lang="en-US" b="1" dirty="0">
                <a:solidFill>
                  <a:srgbClr val="0048CD"/>
                </a:solidFill>
                <a:latin typeface="Muli"/>
                <a:ea typeface="Muli"/>
                <a:cs typeface="Muli"/>
                <a:sym typeface="Muli"/>
              </a:rPr>
              <a:t>.</a:t>
            </a:r>
            <a:endParaRPr lang="en-US" dirty="0"/>
          </a:p>
          <a:p>
            <a:pPr lvl="0">
              <a:lnSpc>
                <a:spcPct val="139964"/>
              </a:lnSpc>
            </a:pPr>
            <a:endParaRPr lang="en-US" b="1" dirty="0">
              <a:solidFill>
                <a:srgbClr val="0048CD"/>
              </a:solidFill>
              <a:latin typeface="Muli"/>
              <a:ea typeface="Muli"/>
              <a:cs typeface="Muli"/>
              <a:sym typeface="Muli"/>
            </a:endParaRPr>
          </a:p>
          <a:p>
            <a:pPr lvl="0">
              <a:lnSpc>
                <a:spcPct val="140014"/>
              </a:lnSpc>
            </a:pPr>
            <a:r>
              <a:rPr lang="en-US" dirty="0">
                <a:latin typeface="Muli"/>
                <a:ea typeface="Muli"/>
                <a:cs typeface="Muli"/>
                <a:sym typeface="Muli"/>
              </a:rPr>
              <a:t>The traffic </a:t>
            </a:r>
            <a:r>
              <a:rPr lang="en-US" b="1" dirty="0">
                <a:solidFill>
                  <a:schemeClr val="tx1"/>
                </a:solidFill>
                <a:latin typeface="Muli"/>
                <a:ea typeface="Muli"/>
                <a:cs typeface="Muli"/>
                <a:sym typeface="Muli"/>
              </a:rPr>
              <a:t>lights would alter</a:t>
            </a:r>
            <a:r>
              <a:rPr lang="en-US" dirty="0">
                <a:latin typeface="Muli"/>
                <a:ea typeface="Muli"/>
                <a:cs typeface="Muli"/>
                <a:sym typeface="Muli"/>
              </a:rPr>
              <a:t> their duration on the basis of an</a:t>
            </a:r>
            <a:endParaRPr lang="en-US" dirty="0"/>
          </a:p>
          <a:p>
            <a:pPr lvl="0">
              <a:lnSpc>
                <a:spcPct val="140014"/>
              </a:lnSpc>
            </a:pPr>
            <a:r>
              <a:rPr lang="en-US" dirty="0">
                <a:latin typeface="Muli"/>
                <a:ea typeface="Muli"/>
                <a:cs typeface="Muli"/>
                <a:sym typeface="Muli"/>
              </a:rPr>
              <a:t>pre-fed </a:t>
            </a:r>
            <a:r>
              <a:rPr lang="en-US" b="1" dirty="0">
                <a:solidFill>
                  <a:schemeClr val="tx1"/>
                </a:solidFill>
                <a:latin typeface="Muli"/>
                <a:ea typeface="Muli"/>
                <a:cs typeface="Muli"/>
                <a:sym typeface="Muli"/>
              </a:rPr>
              <a:t>algorithm in the raspberry pi module</a:t>
            </a:r>
            <a:r>
              <a:rPr lang="en-US" dirty="0">
                <a:latin typeface="Muli"/>
                <a:ea typeface="Muli"/>
                <a:cs typeface="Muli"/>
                <a:sym typeface="Muli"/>
              </a:rPr>
              <a:t> which in turn </a:t>
            </a:r>
            <a:endParaRPr lang="en-US" dirty="0"/>
          </a:p>
          <a:p>
            <a:pPr lvl="0">
              <a:lnSpc>
                <a:spcPct val="140014"/>
              </a:lnSpc>
            </a:pPr>
            <a:r>
              <a:rPr lang="en-US" dirty="0">
                <a:latin typeface="Muli"/>
                <a:ea typeface="Muli"/>
                <a:cs typeface="Muli"/>
                <a:sym typeface="Muli"/>
              </a:rPr>
              <a:t>will optimize the </a:t>
            </a:r>
            <a:r>
              <a:rPr lang="en-US" b="1" dirty="0">
                <a:solidFill>
                  <a:schemeClr val="tx1"/>
                </a:solidFill>
                <a:latin typeface="Muli"/>
                <a:ea typeface="Muli"/>
                <a:cs typeface="Muli"/>
                <a:sym typeface="Muli"/>
              </a:rPr>
              <a:t>availability of routes</a:t>
            </a:r>
            <a:r>
              <a:rPr lang="en-US" dirty="0">
                <a:solidFill>
                  <a:schemeClr val="tx1"/>
                </a:solidFill>
                <a:latin typeface="Muli"/>
                <a:ea typeface="Muli"/>
                <a:cs typeface="Muli"/>
                <a:sym typeface="Muli"/>
              </a:rPr>
              <a:t> </a:t>
            </a:r>
            <a:r>
              <a:rPr lang="en-US" dirty="0">
                <a:latin typeface="Muli"/>
                <a:ea typeface="Muli"/>
                <a:cs typeface="Muli"/>
                <a:sym typeface="Muli"/>
              </a:rPr>
              <a:t>and</a:t>
            </a:r>
            <a:r>
              <a:rPr lang="en-US" b="1" dirty="0">
                <a:solidFill>
                  <a:srgbClr val="0048CD"/>
                </a:solidFill>
                <a:latin typeface="Muli"/>
                <a:ea typeface="Muli"/>
                <a:cs typeface="Muli"/>
                <a:sym typeface="Muli"/>
              </a:rPr>
              <a:t> </a:t>
            </a:r>
            <a:r>
              <a:rPr lang="en-US" b="1" dirty="0">
                <a:solidFill>
                  <a:schemeClr val="tx1"/>
                </a:solidFill>
                <a:latin typeface="Muli"/>
                <a:ea typeface="Muli"/>
                <a:cs typeface="Muli"/>
                <a:sym typeface="Muli"/>
              </a:rPr>
              <a:t>reduce congestion.</a:t>
            </a:r>
            <a:endParaRPr lang="en-US" dirty="0">
              <a:solidFill>
                <a:schemeClr val="tx1"/>
              </a:solidFill>
            </a:endParaRPr>
          </a:p>
          <a:p>
            <a:pPr lvl="0">
              <a:lnSpc>
                <a:spcPct val="140014"/>
              </a:lnSpc>
            </a:pPr>
            <a:endParaRPr lang="en-US" b="1" dirty="0">
              <a:solidFill>
                <a:srgbClr val="0048CD"/>
              </a:solidFill>
              <a:latin typeface="Muli"/>
              <a:ea typeface="Muli"/>
              <a:cs typeface="Muli"/>
              <a:sym typeface="Muli"/>
            </a:endParaRPr>
          </a:p>
          <a:p>
            <a:pPr lvl="0">
              <a:lnSpc>
                <a:spcPct val="140014"/>
              </a:lnSpc>
            </a:pPr>
            <a:r>
              <a:rPr lang="en-US" dirty="0">
                <a:latin typeface="Muli"/>
                <a:ea typeface="Muli"/>
                <a:cs typeface="Muli"/>
                <a:sym typeface="Muli"/>
              </a:rPr>
              <a:t>We will also have the </a:t>
            </a:r>
            <a:r>
              <a:rPr lang="en-US" b="1" dirty="0">
                <a:solidFill>
                  <a:schemeClr val="tx1"/>
                </a:solidFill>
                <a:latin typeface="Muli"/>
                <a:ea typeface="Muli"/>
                <a:cs typeface="Muli"/>
                <a:sym typeface="Muli"/>
              </a:rPr>
              <a:t>hard-coded</a:t>
            </a:r>
            <a:r>
              <a:rPr lang="en-US" dirty="0">
                <a:latin typeface="Muli"/>
                <a:ea typeface="Muli"/>
                <a:cs typeface="Muli"/>
                <a:sym typeface="Muli"/>
              </a:rPr>
              <a:t> version in</a:t>
            </a:r>
            <a:r>
              <a:rPr lang="en-US" b="1" dirty="0">
                <a:latin typeface="Muli"/>
                <a:ea typeface="Muli"/>
                <a:cs typeface="Muli"/>
                <a:sym typeface="Muli"/>
              </a:rPr>
              <a:t> </a:t>
            </a:r>
            <a:r>
              <a:rPr lang="en-US" b="1" dirty="0">
                <a:solidFill>
                  <a:schemeClr val="tx1"/>
                </a:solidFill>
                <a:latin typeface="Muli"/>
                <a:ea typeface="Muli"/>
                <a:cs typeface="Muli"/>
                <a:sym typeface="Muli"/>
              </a:rPr>
              <a:t>idle state</a:t>
            </a:r>
            <a:r>
              <a:rPr lang="en-US" dirty="0">
                <a:solidFill>
                  <a:schemeClr val="tx1"/>
                </a:solidFill>
                <a:latin typeface="Muli"/>
                <a:ea typeface="Muli"/>
                <a:cs typeface="Muli"/>
                <a:sym typeface="Muli"/>
              </a:rPr>
              <a:t> </a:t>
            </a:r>
            <a:r>
              <a:rPr lang="en-US" dirty="0">
                <a:latin typeface="Muli"/>
                <a:ea typeface="Muli"/>
                <a:cs typeface="Muli"/>
                <a:sym typeface="Muli"/>
              </a:rPr>
              <a:t>so</a:t>
            </a:r>
            <a:endParaRPr lang="en-US" dirty="0"/>
          </a:p>
          <a:p>
            <a:pPr lvl="0">
              <a:lnSpc>
                <a:spcPct val="140014"/>
              </a:lnSpc>
            </a:pPr>
            <a:r>
              <a:rPr lang="en-US" dirty="0">
                <a:latin typeface="Muli"/>
                <a:ea typeface="Muli"/>
                <a:cs typeface="Muli"/>
                <a:sym typeface="Muli"/>
              </a:rPr>
              <a:t>that the light doesn't </a:t>
            </a:r>
            <a:r>
              <a:rPr lang="en-US" b="1" dirty="0">
                <a:solidFill>
                  <a:schemeClr val="tx1"/>
                </a:solidFill>
                <a:latin typeface="Muli"/>
                <a:ea typeface="Muli"/>
                <a:cs typeface="Muli"/>
                <a:sym typeface="Muli"/>
              </a:rPr>
              <a:t>malfunction</a:t>
            </a:r>
            <a:r>
              <a:rPr lang="en-US" dirty="0">
                <a:latin typeface="Muli"/>
                <a:ea typeface="Muli"/>
                <a:cs typeface="Muli"/>
                <a:sym typeface="Muli"/>
              </a:rPr>
              <a:t> in absence of electricity.</a:t>
            </a:r>
            <a:endParaRPr lang="en-US" dirty="0"/>
          </a:p>
          <a:p>
            <a:pPr lvl="0">
              <a:lnSpc>
                <a:spcPct val="140014"/>
              </a:lnSpc>
            </a:pPr>
            <a:endParaRPr lang="en-US" dirty="0">
              <a:latin typeface="Muli"/>
              <a:ea typeface="Muli"/>
              <a:cs typeface="Muli"/>
              <a:sym typeface="Muli"/>
            </a:endParaRPr>
          </a:p>
          <a:p>
            <a:pPr lvl="0">
              <a:lnSpc>
                <a:spcPct val="140014"/>
              </a:lnSpc>
            </a:pPr>
            <a:r>
              <a:rPr lang="en-US" dirty="0">
                <a:latin typeface="Muli"/>
                <a:ea typeface="Muli"/>
                <a:cs typeface="Muli"/>
                <a:sym typeface="Muli"/>
              </a:rPr>
              <a:t>Most importantly it will lay down </a:t>
            </a:r>
            <a:r>
              <a:rPr lang="en-US" dirty="0">
                <a:solidFill>
                  <a:schemeClr val="tx1"/>
                </a:solidFill>
                <a:latin typeface="Muli"/>
                <a:ea typeface="Muli"/>
                <a:cs typeface="Muli"/>
                <a:sym typeface="Muli"/>
              </a:rPr>
              <a:t>the</a:t>
            </a:r>
            <a:r>
              <a:rPr lang="en-US" b="1" u="sng" dirty="0">
                <a:solidFill>
                  <a:schemeClr val="tx1"/>
                </a:solidFill>
                <a:latin typeface="Muli"/>
                <a:ea typeface="Muli"/>
                <a:cs typeface="Muli"/>
                <a:sym typeface="Muli"/>
              </a:rPr>
              <a:t> framework</a:t>
            </a:r>
            <a:endParaRPr lang="en-US" dirty="0">
              <a:solidFill>
                <a:schemeClr val="tx1"/>
              </a:solidFill>
            </a:endParaRPr>
          </a:p>
          <a:p>
            <a:pPr lvl="0">
              <a:lnSpc>
                <a:spcPct val="140014"/>
              </a:lnSpc>
            </a:pPr>
            <a:r>
              <a:rPr lang="en-US" b="1" u="sng" dirty="0">
                <a:solidFill>
                  <a:schemeClr val="tx1"/>
                </a:solidFill>
                <a:latin typeface="Muli"/>
                <a:ea typeface="Muli"/>
                <a:cs typeface="Muli"/>
                <a:sym typeface="Muli"/>
              </a:rPr>
              <a:t>for a new system of traffic lights</a:t>
            </a:r>
            <a:r>
              <a:rPr lang="en-US" dirty="0">
                <a:latin typeface="Muli"/>
                <a:ea typeface="Muli"/>
                <a:cs typeface="Muli"/>
                <a:sym typeface="Muli"/>
              </a:rPr>
              <a:t>, thus implementing</a:t>
            </a:r>
            <a:endParaRPr lang="en-US" dirty="0"/>
          </a:p>
          <a:p>
            <a:pPr lvl="0">
              <a:lnSpc>
                <a:spcPct val="140050"/>
              </a:lnSpc>
            </a:pPr>
            <a:r>
              <a:rPr lang="en-US" b="1" u="sng" dirty="0" err="1">
                <a:solidFill>
                  <a:schemeClr val="tx1"/>
                </a:solidFill>
                <a:latin typeface="Muli"/>
                <a:ea typeface="Muli"/>
                <a:cs typeface="Muli"/>
                <a:sym typeface="Muli"/>
              </a:rPr>
              <a:t>Atma-Nirbhar</a:t>
            </a:r>
            <a:r>
              <a:rPr lang="en-US" b="1" u="sng" dirty="0">
                <a:solidFill>
                  <a:schemeClr val="tx1"/>
                </a:solidFill>
                <a:latin typeface="Muli"/>
                <a:ea typeface="Muli"/>
                <a:cs typeface="Muli"/>
                <a:sym typeface="Muli"/>
              </a:rPr>
              <a:t> Bharat</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15"/>
        <p:cNvGrpSpPr/>
        <p:nvPr/>
      </p:nvGrpSpPr>
      <p:grpSpPr>
        <a:xfrm>
          <a:off x="0" y="0"/>
          <a:ext cx="0" cy="0"/>
          <a:chOff x="0" y="0"/>
          <a:chExt cx="0" cy="0"/>
        </a:xfrm>
      </p:grpSpPr>
      <p:grpSp>
        <p:nvGrpSpPr>
          <p:cNvPr id="616" name="Google Shape;616;p25"/>
          <p:cNvGrpSpPr/>
          <p:nvPr/>
        </p:nvGrpSpPr>
        <p:grpSpPr>
          <a:xfrm>
            <a:off x="3223421" y="1073608"/>
            <a:ext cx="3494870" cy="2920547"/>
            <a:chOff x="3223421" y="1073608"/>
            <a:chExt cx="3494870" cy="2920547"/>
          </a:xfrm>
        </p:grpSpPr>
        <p:grpSp>
          <p:nvGrpSpPr>
            <p:cNvPr id="617" name="Google Shape;617;p25"/>
            <p:cNvGrpSpPr/>
            <p:nvPr/>
          </p:nvGrpSpPr>
          <p:grpSpPr>
            <a:xfrm>
              <a:off x="3223421" y="1242523"/>
              <a:ext cx="3494870" cy="2481658"/>
              <a:chOff x="3223421" y="1242523"/>
              <a:chExt cx="3494870" cy="2481658"/>
            </a:xfrm>
          </p:grpSpPr>
          <p:sp>
            <p:nvSpPr>
              <p:cNvPr id="618" name="Google Shape;618;p25"/>
              <p:cNvSpPr/>
              <p:nvPr/>
            </p:nvSpPr>
            <p:spPr>
              <a:xfrm>
                <a:off x="3223421" y="1582770"/>
                <a:ext cx="712750" cy="712717"/>
              </a:xfrm>
              <a:custGeom>
                <a:avLst/>
                <a:gdLst/>
                <a:ahLst/>
                <a:cxnLst/>
                <a:rect l="l" t="t" r="r" b="b"/>
                <a:pathLst>
                  <a:path w="21355" h="21354" extrusionOk="0">
                    <a:moveTo>
                      <a:pt x="10679" y="0"/>
                    </a:moveTo>
                    <a:cubicBezTo>
                      <a:pt x="4789" y="0"/>
                      <a:pt x="1" y="4789"/>
                      <a:pt x="1" y="10675"/>
                    </a:cubicBezTo>
                    <a:cubicBezTo>
                      <a:pt x="1" y="16565"/>
                      <a:pt x="4789" y="21354"/>
                      <a:pt x="10679" y="21354"/>
                    </a:cubicBezTo>
                    <a:cubicBezTo>
                      <a:pt x="16566" y="21354"/>
                      <a:pt x="21355" y="16565"/>
                      <a:pt x="21355" y="10675"/>
                    </a:cubicBezTo>
                    <a:cubicBezTo>
                      <a:pt x="21355" y="4789"/>
                      <a:pt x="16566" y="0"/>
                      <a:pt x="10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25"/>
              <p:cNvSpPr/>
              <p:nvPr/>
            </p:nvSpPr>
            <p:spPr>
              <a:xfrm>
                <a:off x="5083543" y="2429423"/>
                <a:ext cx="1294707" cy="1294758"/>
              </a:xfrm>
              <a:custGeom>
                <a:avLst/>
                <a:gdLst/>
                <a:ahLst/>
                <a:cxnLst/>
                <a:rect l="l" t="t" r="r" b="b"/>
                <a:pathLst>
                  <a:path w="39147" h="39148" extrusionOk="0">
                    <a:moveTo>
                      <a:pt x="19572" y="0"/>
                    </a:moveTo>
                    <a:cubicBezTo>
                      <a:pt x="8781" y="0"/>
                      <a:pt x="0" y="8781"/>
                      <a:pt x="0" y="19572"/>
                    </a:cubicBezTo>
                    <a:cubicBezTo>
                      <a:pt x="0" y="30367"/>
                      <a:pt x="8781" y="39148"/>
                      <a:pt x="19572" y="39148"/>
                    </a:cubicBezTo>
                    <a:cubicBezTo>
                      <a:pt x="30366" y="39148"/>
                      <a:pt x="39147" y="30367"/>
                      <a:pt x="39147" y="19572"/>
                    </a:cubicBezTo>
                    <a:cubicBezTo>
                      <a:pt x="39147" y="8781"/>
                      <a:pt x="30366" y="0"/>
                      <a:pt x="19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25"/>
              <p:cNvSpPr/>
              <p:nvPr/>
            </p:nvSpPr>
            <p:spPr>
              <a:xfrm>
                <a:off x="5198858" y="2543517"/>
                <a:ext cx="1059499" cy="1059380"/>
              </a:xfrm>
              <a:custGeom>
                <a:avLst/>
                <a:gdLst/>
                <a:ahLst/>
                <a:cxnLst/>
                <a:rect l="l" t="t" r="r" b="b"/>
                <a:pathLst>
                  <a:path w="32034" h="32030" extrusionOk="0">
                    <a:moveTo>
                      <a:pt x="16015" y="1"/>
                    </a:moveTo>
                    <a:cubicBezTo>
                      <a:pt x="7187" y="1"/>
                      <a:pt x="1" y="7184"/>
                      <a:pt x="1" y="16015"/>
                    </a:cubicBezTo>
                    <a:cubicBezTo>
                      <a:pt x="1" y="24846"/>
                      <a:pt x="7187" y="32030"/>
                      <a:pt x="16015" y="32030"/>
                    </a:cubicBezTo>
                    <a:cubicBezTo>
                      <a:pt x="24846" y="32030"/>
                      <a:pt x="32033" y="24846"/>
                      <a:pt x="32033" y="16015"/>
                    </a:cubicBezTo>
                    <a:cubicBezTo>
                      <a:pt x="32033" y="7184"/>
                      <a:pt x="24846" y="1"/>
                      <a:pt x="1601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25"/>
              <p:cNvSpPr/>
              <p:nvPr/>
            </p:nvSpPr>
            <p:spPr>
              <a:xfrm>
                <a:off x="4154146" y="1242523"/>
                <a:ext cx="1306614" cy="1306614"/>
              </a:xfrm>
              <a:custGeom>
                <a:avLst/>
                <a:gdLst/>
                <a:ahLst/>
                <a:cxnLst/>
                <a:rect l="l" t="t" r="r" b="b"/>
                <a:pathLst>
                  <a:path w="39148" h="39148" extrusionOk="0">
                    <a:moveTo>
                      <a:pt x="19573" y="1"/>
                    </a:moveTo>
                    <a:cubicBezTo>
                      <a:pt x="8781" y="1"/>
                      <a:pt x="1" y="8781"/>
                      <a:pt x="1" y="19572"/>
                    </a:cubicBezTo>
                    <a:cubicBezTo>
                      <a:pt x="1" y="30367"/>
                      <a:pt x="8781" y="39148"/>
                      <a:pt x="19573" y="39148"/>
                    </a:cubicBezTo>
                    <a:cubicBezTo>
                      <a:pt x="30367" y="39148"/>
                      <a:pt x="39147" y="30367"/>
                      <a:pt x="39147" y="19572"/>
                    </a:cubicBezTo>
                    <a:cubicBezTo>
                      <a:pt x="39147" y="8781"/>
                      <a:pt x="30367" y="1"/>
                      <a:pt x="19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25"/>
              <p:cNvSpPr/>
              <p:nvPr/>
            </p:nvSpPr>
            <p:spPr>
              <a:xfrm>
                <a:off x="3342277" y="1701493"/>
                <a:ext cx="475178" cy="475178"/>
              </a:xfrm>
              <a:custGeom>
                <a:avLst/>
                <a:gdLst/>
                <a:ahLst/>
                <a:cxnLst/>
                <a:rect l="l" t="t" r="r" b="b"/>
                <a:pathLst>
                  <a:path w="14237" h="14237" extrusionOk="0">
                    <a:moveTo>
                      <a:pt x="7118" y="1"/>
                    </a:moveTo>
                    <a:cubicBezTo>
                      <a:pt x="3192" y="1"/>
                      <a:pt x="1" y="3196"/>
                      <a:pt x="1" y="7118"/>
                    </a:cubicBezTo>
                    <a:cubicBezTo>
                      <a:pt x="1" y="11045"/>
                      <a:pt x="3192" y="14237"/>
                      <a:pt x="7118" y="14237"/>
                    </a:cubicBezTo>
                    <a:cubicBezTo>
                      <a:pt x="11041" y="14237"/>
                      <a:pt x="14236" y="11045"/>
                      <a:pt x="14236" y="7118"/>
                    </a:cubicBezTo>
                    <a:cubicBezTo>
                      <a:pt x="14236" y="3196"/>
                      <a:pt x="11041" y="1"/>
                      <a:pt x="71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3508897" y="2578879"/>
                <a:ext cx="1009665" cy="1009698"/>
              </a:xfrm>
              <a:custGeom>
                <a:avLst/>
                <a:gdLst/>
                <a:ahLst/>
                <a:cxnLst/>
                <a:rect l="l" t="t" r="r" b="b"/>
                <a:pathLst>
                  <a:path w="30251" h="30252" extrusionOk="0">
                    <a:moveTo>
                      <a:pt x="15127" y="1"/>
                    </a:moveTo>
                    <a:cubicBezTo>
                      <a:pt x="6785" y="1"/>
                      <a:pt x="0" y="6785"/>
                      <a:pt x="0" y="15124"/>
                    </a:cubicBezTo>
                    <a:cubicBezTo>
                      <a:pt x="0" y="23467"/>
                      <a:pt x="6785" y="30251"/>
                      <a:pt x="15127" y="30251"/>
                    </a:cubicBezTo>
                    <a:cubicBezTo>
                      <a:pt x="23466" y="30251"/>
                      <a:pt x="30250" y="23467"/>
                      <a:pt x="30250" y="15124"/>
                    </a:cubicBezTo>
                    <a:cubicBezTo>
                      <a:pt x="30250" y="6785"/>
                      <a:pt x="23466" y="1"/>
                      <a:pt x="15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5"/>
              <p:cNvSpPr/>
              <p:nvPr/>
            </p:nvSpPr>
            <p:spPr>
              <a:xfrm>
                <a:off x="5708626" y="1358242"/>
                <a:ext cx="1009665" cy="1009665"/>
              </a:xfrm>
              <a:custGeom>
                <a:avLst/>
                <a:gdLst/>
                <a:ahLst/>
                <a:cxnLst/>
                <a:rect l="l" t="t" r="r" b="b"/>
                <a:pathLst>
                  <a:path w="30251" h="30251" extrusionOk="0">
                    <a:moveTo>
                      <a:pt x="15127" y="0"/>
                    </a:moveTo>
                    <a:cubicBezTo>
                      <a:pt x="6785" y="0"/>
                      <a:pt x="0" y="6789"/>
                      <a:pt x="0" y="15127"/>
                    </a:cubicBezTo>
                    <a:cubicBezTo>
                      <a:pt x="0" y="23466"/>
                      <a:pt x="6785" y="30251"/>
                      <a:pt x="15127" y="30251"/>
                    </a:cubicBezTo>
                    <a:cubicBezTo>
                      <a:pt x="23466" y="30251"/>
                      <a:pt x="30251" y="23466"/>
                      <a:pt x="30251" y="15127"/>
                    </a:cubicBezTo>
                    <a:cubicBezTo>
                      <a:pt x="30251" y="6789"/>
                      <a:pt x="23466" y="0"/>
                      <a:pt x="15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25"/>
              <p:cNvSpPr/>
              <p:nvPr/>
            </p:nvSpPr>
            <p:spPr>
              <a:xfrm>
                <a:off x="5827483" y="1477065"/>
                <a:ext cx="772093" cy="772126"/>
              </a:xfrm>
              <a:custGeom>
                <a:avLst/>
                <a:gdLst/>
                <a:ahLst/>
                <a:cxnLst/>
                <a:rect l="l" t="t" r="r" b="b"/>
                <a:pathLst>
                  <a:path w="23133" h="23134" extrusionOk="0">
                    <a:moveTo>
                      <a:pt x="11566" y="1"/>
                    </a:moveTo>
                    <a:cubicBezTo>
                      <a:pt x="5187" y="1"/>
                      <a:pt x="0" y="5188"/>
                      <a:pt x="0" y="11567"/>
                    </a:cubicBezTo>
                    <a:cubicBezTo>
                      <a:pt x="0" y="17946"/>
                      <a:pt x="5187" y="23134"/>
                      <a:pt x="11566" y="23134"/>
                    </a:cubicBezTo>
                    <a:cubicBezTo>
                      <a:pt x="17941" y="23134"/>
                      <a:pt x="23132" y="17946"/>
                      <a:pt x="23132" y="11567"/>
                    </a:cubicBezTo>
                    <a:cubicBezTo>
                      <a:pt x="23132" y="5188"/>
                      <a:pt x="17941" y="1"/>
                      <a:pt x="115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627720" y="2697635"/>
                <a:ext cx="772126" cy="772093"/>
              </a:xfrm>
              <a:custGeom>
                <a:avLst/>
                <a:gdLst/>
                <a:ahLst/>
                <a:cxnLst/>
                <a:rect l="l" t="t" r="r" b="b"/>
                <a:pathLst>
                  <a:path w="23134" h="23133" extrusionOk="0">
                    <a:moveTo>
                      <a:pt x="11567" y="0"/>
                    </a:moveTo>
                    <a:cubicBezTo>
                      <a:pt x="5188" y="0"/>
                      <a:pt x="0" y="5191"/>
                      <a:pt x="0" y="11566"/>
                    </a:cubicBezTo>
                    <a:cubicBezTo>
                      <a:pt x="0" y="17945"/>
                      <a:pt x="5188" y="23132"/>
                      <a:pt x="11567" y="23132"/>
                    </a:cubicBezTo>
                    <a:cubicBezTo>
                      <a:pt x="17942" y="23132"/>
                      <a:pt x="23133" y="17945"/>
                      <a:pt x="23133" y="11566"/>
                    </a:cubicBezTo>
                    <a:cubicBezTo>
                      <a:pt x="23133" y="5191"/>
                      <a:pt x="17942" y="0"/>
                      <a:pt x="115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4272880" y="1361279"/>
                <a:ext cx="1068989" cy="1069089"/>
              </a:xfrm>
              <a:custGeom>
                <a:avLst/>
                <a:gdLst/>
                <a:ahLst/>
                <a:cxnLst/>
                <a:rect l="l" t="t" r="r" b="b"/>
                <a:pathLst>
                  <a:path w="32030" h="32033" extrusionOk="0">
                    <a:moveTo>
                      <a:pt x="16016" y="0"/>
                    </a:moveTo>
                    <a:cubicBezTo>
                      <a:pt x="7187" y="0"/>
                      <a:pt x="1" y="7187"/>
                      <a:pt x="1" y="16014"/>
                    </a:cubicBezTo>
                    <a:cubicBezTo>
                      <a:pt x="1" y="24846"/>
                      <a:pt x="7187" y="32032"/>
                      <a:pt x="16016" y="32032"/>
                    </a:cubicBezTo>
                    <a:cubicBezTo>
                      <a:pt x="24847" y="32032"/>
                      <a:pt x="32029" y="24846"/>
                      <a:pt x="32029" y="16014"/>
                    </a:cubicBezTo>
                    <a:cubicBezTo>
                      <a:pt x="32029" y="7187"/>
                      <a:pt x="24847" y="0"/>
                      <a:pt x="16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5"/>
            <p:cNvGrpSpPr/>
            <p:nvPr/>
          </p:nvGrpSpPr>
          <p:grpSpPr>
            <a:xfrm>
              <a:off x="3250633" y="1073608"/>
              <a:ext cx="3426125" cy="2920547"/>
              <a:chOff x="3250633" y="1073608"/>
              <a:chExt cx="3426125" cy="2920547"/>
            </a:xfrm>
          </p:grpSpPr>
          <p:sp>
            <p:nvSpPr>
              <p:cNvPr id="629" name="Google Shape;629;p25"/>
              <p:cNvSpPr/>
              <p:nvPr/>
            </p:nvSpPr>
            <p:spPr>
              <a:xfrm>
                <a:off x="3250633" y="2295483"/>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5"/>
              <p:cNvGrpSpPr/>
              <p:nvPr/>
            </p:nvGrpSpPr>
            <p:grpSpPr>
              <a:xfrm rot="-1937487">
                <a:off x="3917631" y="3527643"/>
                <a:ext cx="192201" cy="198968"/>
                <a:chOff x="2996454" y="3544360"/>
                <a:chExt cx="251607" cy="260465"/>
              </a:xfrm>
            </p:grpSpPr>
            <p:sp>
              <p:nvSpPr>
                <p:cNvPr id="631" name="Google Shape;631;p25"/>
                <p:cNvSpPr/>
                <p:nvPr/>
              </p:nvSpPr>
              <p:spPr>
                <a:xfrm rot="-1800065">
                  <a:off x="3013277" y="3590432"/>
                  <a:ext cx="217962" cy="125692"/>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rot="-1800065">
                  <a:off x="3025865" y="3740322"/>
                  <a:ext cx="54523" cy="54523"/>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5"/>
              <p:cNvSpPr/>
              <p:nvPr/>
            </p:nvSpPr>
            <p:spPr>
              <a:xfrm>
                <a:off x="3276858" y="1295993"/>
                <a:ext cx="3387923" cy="2387570"/>
              </a:xfrm>
              <a:custGeom>
                <a:avLst/>
                <a:gdLst/>
                <a:ahLst/>
                <a:cxnLst/>
                <a:rect l="l" t="t" r="r" b="b"/>
                <a:pathLst>
                  <a:path w="101507" h="71535" extrusionOk="0">
                    <a:moveTo>
                      <a:pt x="45857" y="0"/>
                    </a:moveTo>
                    <a:cubicBezTo>
                      <a:pt x="35949" y="0"/>
                      <a:pt x="27886" y="8064"/>
                      <a:pt x="27886" y="17970"/>
                    </a:cubicBezTo>
                    <a:cubicBezTo>
                      <a:pt x="27886" y="18122"/>
                      <a:pt x="27886" y="18274"/>
                      <a:pt x="27889" y="18427"/>
                    </a:cubicBezTo>
                    <a:cubicBezTo>
                      <a:pt x="26658" y="18470"/>
                      <a:pt x="19370" y="18727"/>
                      <a:pt x="18138" y="18771"/>
                    </a:cubicBezTo>
                    <a:cubicBezTo>
                      <a:pt x="17880" y="13946"/>
                      <a:pt x="13933" y="10194"/>
                      <a:pt x="9078" y="10194"/>
                    </a:cubicBezTo>
                    <a:cubicBezTo>
                      <a:pt x="4072" y="10194"/>
                      <a:pt x="1" y="14265"/>
                      <a:pt x="1" y="19267"/>
                    </a:cubicBezTo>
                    <a:cubicBezTo>
                      <a:pt x="1" y="21940"/>
                      <a:pt x="1163" y="24455"/>
                      <a:pt x="3199" y="26186"/>
                    </a:cubicBezTo>
                    <a:lnTo>
                      <a:pt x="84" y="30004"/>
                    </a:lnTo>
                    <a:cubicBezTo>
                      <a:pt x="23" y="30080"/>
                      <a:pt x="33" y="30193"/>
                      <a:pt x="110" y="30254"/>
                    </a:cubicBezTo>
                    <a:cubicBezTo>
                      <a:pt x="142" y="30281"/>
                      <a:pt x="182" y="30294"/>
                      <a:pt x="222" y="30294"/>
                    </a:cubicBezTo>
                    <a:cubicBezTo>
                      <a:pt x="273" y="30294"/>
                      <a:pt x="324" y="30272"/>
                      <a:pt x="359" y="30228"/>
                    </a:cubicBezTo>
                    <a:lnTo>
                      <a:pt x="3587" y="26273"/>
                    </a:lnTo>
                    <a:cubicBezTo>
                      <a:pt x="3619" y="26237"/>
                      <a:pt x="3634" y="26190"/>
                      <a:pt x="3627" y="26142"/>
                    </a:cubicBezTo>
                    <a:cubicBezTo>
                      <a:pt x="3623" y="26095"/>
                      <a:pt x="3598" y="26052"/>
                      <a:pt x="3562" y="26023"/>
                    </a:cubicBezTo>
                    <a:lnTo>
                      <a:pt x="3529" y="25998"/>
                    </a:lnTo>
                    <a:cubicBezTo>
                      <a:pt x="1515" y="24331"/>
                      <a:pt x="356" y="21879"/>
                      <a:pt x="356" y="19267"/>
                    </a:cubicBezTo>
                    <a:cubicBezTo>
                      <a:pt x="356" y="14460"/>
                      <a:pt x="4268" y="10548"/>
                      <a:pt x="9078" y="10548"/>
                    </a:cubicBezTo>
                    <a:cubicBezTo>
                      <a:pt x="13799" y="10548"/>
                      <a:pt x="17627" y="14243"/>
                      <a:pt x="17790" y="18963"/>
                    </a:cubicBezTo>
                    <a:cubicBezTo>
                      <a:pt x="17793" y="19010"/>
                      <a:pt x="17815" y="19053"/>
                      <a:pt x="17848" y="19086"/>
                    </a:cubicBezTo>
                    <a:cubicBezTo>
                      <a:pt x="17885" y="19119"/>
                      <a:pt x="17935" y="19133"/>
                      <a:pt x="17979" y="19133"/>
                    </a:cubicBezTo>
                    <a:lnTo>
                      <a:pt x="27965" y="18782"/>
                    </a:lnTo>
                    <a:cubicBezTo>
                      <a:pt x="28103" y="18774"/>
                      <a:pt x="28255" y="18771"/>
                      <a:pt x="28252" y="18593"/>
                    </a:cubicBezTo>
                    <a:cubicBezTo>
                      <a:pt x="28244" y="18387"/>
                      <a:pt x="28241" y="18180"/>
                      <a:pt x="28241" y="17970"/>
                    </a:cubicBezTo>
                    <a:cubicBezTo>
                      <a:pt x="28241" y="8259"/>
                      <a:pt x="36145" y="355"/>
                      <a:pt x="45857" y="355"/>
                    </a:cubicBezTo>
                    <a:cubicBezTo>
                      <a:pt x="55572" y="355"/>
                      <a:pt x="63475" y="8259"/>
                      <a:pt x="63475" y="17970"/>
                    </a:cubicBezTo>
                    <a:cubicBezTo>
                      <a:pt x="63475" y="27685"/>
                      <a:pt x="55572" y="35590"/>
                      <a:pt x="45857" y="35590"/>
                    </a:cubicBezTo>
                    <a:cubicBezTo>
                      <a:pt x="42353" y="35590"/>
                      <a:pt x="38970" y="34561"/>
                      <a:pt x="36068" y="32619"/>
                    </a:cubicBezTo>
                    <a:cubicBezTo>
                      <a:pt x="36038" y="32600"/>
                      <a:pt x="36004" y="32591"/>
                      <a:pt x="35968" y="32591"/>
                    </a:cubicBezTo>
                    <a:cubicBezTo>
                      <a:pt x="35957" y="32591"/>
                      <a:pt x="35946" y="32592"/>
                      <a:pt x="35935" y="32594"/>
                    </a:cubicBezTo>
                    <a:cubicBezTo>
                      <a:pt x="35891" y="32605"/>
                      <a:pt x="35848" y="32630"/>
                      <a:pt x="35822" y="32670"/>
                    </a:cubicBezTo>
                    <a:cubicBezTo>
                      <a:pt x="35822" y="32670"/>
                      <a:pt x="30255" y="41001"/>
                      <a:pt x="29443" y="42215"/>
                    </a:cubicBezTo>
                    <a:cubicBezTo>
                      <a:pt x="27252" y="40791"/>
                      <a:pt x="24709" y="40038"/>
                      <a:pt x="22079" y="40038"/>
                    </a:cubicBezTo>
                    <a:cubicBezTo>
                      <a:pt x="14620" y="40038"/>
                      <a:pt x="8553" y="46105"/>
                      <a:pt x="8553" y="53560"/>
                    </a:cubicBezTo>
                    <a:cubicBezTo>
                      <a:pt x="8553" y="61019"/>
                      <a:pt x="14620" y="67086"/>
                      <a:pt x="22079" y="67086"/>
                    </a:cubicBezTo>
                    <a:cubicBezTo>
                      <a:pt x="29476" y="67086"/>
                      <a:pt x="35503" y="61113"/>
                      <a:pt x="35602" y="53738"/>
                    </a:cubicBezTo>
                    <a:lnTo>
                      <a:pt x="55793" y="53738"/>
                    </a:lnTo>
                    <a:cubicBezTo>
                      <a:pt x="55890" y="63568"/>
                      <a:pt x="63913" y="71534"/>
                      <a:pt x="73763" y="71534"/>
                    </a:cubicBezTo>
                    <a:cubicBezTo>
                      <a:pt x="83674" y="71534"/>
                      <a:pt x="91737" y="63471"/>
                      <a:pt x="91737" y="53560"/>
                    </a:cubicBezTo>
                    <a:cubicBezTo>
                      <a:pt x="91737" y="49869"/>
                      <a:pt x="90625" y="46319"/>
                      <a:pt x="88524" y="43302"/>
                    </a:cubicBezTo>
                    <a:cubicBezTo>
                      <a:pt x="86503" y="40400"/>
                      <a:pt x="83710" y="38179"/>
                      <a:pt x="80446" y="36872"/>
                    </a:cubicBezTo>
                    <a:lnTo>
                      <a:pt x="83312" y="29497"/>
                    </a:lnTo>
                    <a:cubicBezTo>
                      <a:pt x="83348" y="29407"/>
                      <a:pt x="83300" y="29305"/>
                      <a:pt x="83210" y="29268"/>
                    </a:cubicBezTo>
                    <a:cubicBezTo>
                      <a:pt x="78110" y="27284"/>
                      <a:pt x="74817" y="22466"/>
                      <a:pt x="74817" y="16992"/>
                    </a:cubicBezTo>
                    <a:cubicBezTo>
                      <a:pt x="74817" y="9729"/>
                      <a:pt x="80722" y="3825"/>
                      <a:pt x="87984" y="3825"/>
                    </a:cubicBezTo>
                    <a:cubicBezTo>
                      <a:pt x="95244" y="3825"/>
                      <a:pt x="101152" y="9729"/>
                      <a:pt x="101152" y="16992"/>
                    </a:cubicBezTo>
                    <a:cubicBezTo>
                      <a:pt x="101152" y="20782"/>
                      <a:pt x="99518" y="24390"/>
                      <a:pt x="96667" y="26892"/>
                    </a:cubicBezTo>
                    <a:cubicBezTo>
                      <a:pt x="96591" y="26958"/>
                      <a:pt x="96584" y="27070"/>
                      <a:pt x="96649" y="27142"/>
                    </a:cubicBezTo>
                    <a:lnTo>
                      <a:pt x="100901" y="31993"/>
                    </a:lnTo>
                    <a:cubicBezTo>
                      <a:pt x="100936" y="32032"/>
                      <a:pt x="100985" y="32052"/>
                      <a:pt x="101035" y="32052"/>
                    </a:cubicBezTo>
                    <a:cubicBezTo>
                      <a:pt x="101077" y="32052"/>
                      <a:pt x="101120" y="32037"/>
                      <a:pt x="101155" y="32007"/>
                    </a:cubicBezTo>
                    <a:cubicBezTo>
                      <a:pt x="101227" y="31942"/>
                      <a:pt x="101235" y="31830"/>
                      <a:pt x="101170" y="31757"/>
                    </a:cubicBezTo>
                    <a:lnTo>
                      <a:pt x="97033" y="27041"/>
                    </a:lnTo>
                    <a:cubicBezTo>
                      <a:pt x="99880" y="24476"/>
                      <a:pt x="101506" y="20825"/>
                      <a:pt x="101506" y="16992"/>
                    </a:cubicBezTo>
                    <a:cubicBezTo>
                      <a:pt x="101506" y="9534"/>
                      <a:pt x="95439" y="3466"/>
                      <a:pt x="87984" y="3466"/>
                    </a:cubicBezTo>
                    <a:cubicBezTo>
                      <a:pt x="80526" y="3466"/>
                      <a:pt x="74459" y="9534"/>
                      <a:pt x="74459" y="16992"/>
                    </a:cubicBezTo>
                    <a:cubicBezTo>
                      <a:pt x="74459" y="22553"/>
                      <a:pt x="77773" y="27458"/>
                      <a:pt x="82917" y="29533"/>
                    </a:cubicBezTo>
                    <a:lnTo>
                      <a:pt x="80048" y="36908"/>
                    </a:lnTo>
                    <a:cubicBezTo>
                      <a:pt x="80015" y="36999"/>
                      <a:pt x="80058" y="37101"/>
                      <a:pt x="80149" y="37136"/>
                    </a:cubicBezTo>
                    <a:cubicBezTo>
                      <a:pt x="86973" y="39791"/>
                      <a:pt x="91382" y="46239"/>
                      <a:pt x="91382" y="53560"/>
                    </a:cubicBezTo>
                    <a:cubicBezTo>
                      <a:pt x="91382" y="63275"/>
                      <a:pt x="83478" y="71175"/>
                      <a:pt x="73763" y="71175"/>
                    </a:cubicBezTo>
                    <a:cubicBezTo>
                      <a:pt x="64052" y="71175"/>
                      <a:pt x="56147" y="63275"/>
                      <a:pt x="56147" y="53560"/>
                    </a:cubicBezTo>
                    <a:cubicBezTo>
                      <a:pt x="56147" y="53462"/>
                      <a:pt x="56067" y="53383"/>
                      <a:pt x="55970" y="53383"/>
                    </a:cubicBezTo>
                    <a:lnTo>
                      <a:pt x="35424" y="53383"/>
                    </a:lnTo>
                    <a:cubicBezTo>
                      <a:pt x="35326" y="53383"/>
                      <a:pt x="35246" y="53462"/>
                      <a:pt x="35246" y="53560"/>
                    </a:cubicBezTo>
                    <a:cubicBezTo>
                      <a:pt x="35246" y="60823"/>
                      <a:pt x="29339" y="66728"/>
                      <a:pt x="22079" y="66728"/>
                    </a:cubicBezTo>
                    <a:cubicBezTo>
                      <a:pt x="14816" y="66728"/>
                      <a:pt x="8912" y="60823"/>
                      <a:pt x="8912" y="53560"/>
                    </a:cubicBezTo>
                    <a:cubicBezTo>
                      <a:pt x="8912" y="46301"/>
                      <a:pt x="14816" y="40393"/>
                      <a:pt x="22079" y="40393"/>
                    </a:cubicBezTo>
                    <a:cubicBezTo>
                      <a:pt x="24698" y="40393"/>
                      <a:pt x="27226" y="41160"/>
                      <a:pt x="29404" y="42617"/>
                    </a:cubicBezTo>
                    <a:cubicBezTo>
                      <a:pt x="29444" y="42640"/>
                      <a:pt x="29473" y="42657"/>
                      <a:pt x="29502" y="42657"/>
                    </a:cubicBezTo>
                    <a:cubicBezTo>
                      <a:pt x="29577" y="42657"/>
                      <a:pt x="29652" y="42545"/>
                      <a:pt x="29921" y="42146"/>
                    </a:cubicBezTo>
                    <a:lnTo>
                      <a:pt x="36021" y="33015"/>
                    </a:lnTo>
                    <a:cubicBezTo>
                      <a:pt x="38945" y="34931"/>
                      <a:pt x="42343" y="35944"/>
                      <a:pt x="45857" y="35944"/>
                    </a:cubicBezTo>
                    <a:cubicBezTo>
                      <a:pt x="55767" y="35944"/>
                      <a:pt x="63831" y="27881"/>
                      <a:pt x="63831" y="17970"/>
                    </a:cubicBezTo>
                    <a:cubicBezTo>
                      <a:pt x="63831" y="8064"/>
                      <a:pt x="55767" y="0"/>
                      <a:pt x="45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6635104" y="2352831"/>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635" name="Google Shape;635;p25"/>
              <p:cNvSpPr/>
              <p:nvPr/>
            </p:nvSpPr>
            <p:spPr>
              <a:xfrm rot="-3737593">
                <a:off x="5718193" y="3945213"/>
                <a:ext cx="41648" cy="41648"/>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rot="7059970">
                <a:off x="4703234" y="1155736"/>
                <a:ext cx="166496" cy="96013"/>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rot="7059970">
                <a:off x="4763578" y="1080896"/>
                <a:ext cx="41649" cy="41649"/>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8" name="Google Shape;638;p25"/>
              <p:cNvCxnSpPr/>
              <p:nvPr/>
            </p:nvCxnSpPr>
            <p:spPr>
              <a:xfrm>
                <a:off x="5738102" y="3676100"/>
                <a:ext cx="0" cy="278100"/>
              </a:xfrm>
              <a:prstGeom prst="straightConnector1">
                <a:avLst/>
              </a:prstGeom>
              <a:noFill/>
              <a:ln w="9525" cap="flat" cmpd="sng">
                <a:solidFill>
                  <a:srgbClr val="434343"/>
                </a:solidFill>
                <a:prstDash val="solid"/>
                <a:round/>
                <a:headEnd type="none" w="med" len="med"/>
                <a:tailEnd type="none" w="med" len="med"/>
              </a:ln>
            </p:spPr>
          </p:cxnSp>
        </p:grpSp>
      </p:grpSp>
      <p:sp>
        <p:nvSpPr>
          <p:cNvPr id="639" name="Google Shape;639;p25"/>
          <p:cNvSpPr txBox="1"/>
          <p:nvPr/>
        </p:nvSpPr>
        <p:spPr>
          <a:xfrm>
            <a:off x="4907073" y="3978269"/>
            <a:ext cx="1681500" cy="7188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Checks For Manual Control Request</a:t>
            </a:r>
            <a:endParaRPr lang="en-US" sz="1200" dirty="0">
              <a:solidFill>
                <a:schemeClr val="tx1"/>
              </a:solidFill>
              <a:latin typeface="Barlow Semi Condensed" panose="020B0604020202020204" charset="0"/>
            </a:endParaRPr>
          </a:p>
          <a:p>
            <a:pPr marL="0" lvl="0" indent="0" algn="ctr" rtl="0">
              <a:spcBef>
                <a:spcPts val="1600"/>
              </a:spcBef>
              <a:spcAft>
                <a:spcPts val="1600"/>
              </a:spcAft>
              <a:buNone/>
            </a:pPr>
            <a:endParaRPr sz="1200">
              <a:solidFill>
                <a:schemeClr val="tx1"/>
              </a:solidFill>
              <a:latin typeface="Barlow Semi Condensed" panose="020B0604020202020204" charset="0"/>
              <a:ea typeface="Inconsolata"/>
              <a:cs typeface="Inconsolata"/>
              <a:sym typeface="Inconsolata"/>
            </a:endParaRPr>
          </a:p>
        </p:txBody>
      </p:sp>
      <p:sp>
        <p:nvSpPr>
          <p:cNvPr id="640" name="Google Shape;640;p25"/>
          <p:cNvSpPr txBox="1"/>
          <p:nvPr/>
        </p:nvSpPr>
        <p:spPr>
          <a:xfrm>
            <a:off x="2071670" y="2285998"/>
            <a:ext cx="1710300" cy="689100"/>
          </a:xfrm>
          <a:prstGeom prst="rect">
            <a:avLst/>
          </a:prstGeom>
          <a:noFill/>
          <a:ln>
            <a:noFill/>
          </a:ln>
        </p:spPr>
        <p:txBody>
          <a:bodyPr spcFirstLastPara="1" wrap="square" lIns="91425" tIns="91425" rIns="91425" bIns="91425" anchor="t" anchorCtr="0">
            <a:noAutofit/>
          </a:bodyPr>
          <a:lstStyle/>
          <a:p>
            <a:pPr lvl="0" algn="ctr"/>
            <a:r>
              <a:rPr lang="en-US" sz="1100" dirty="0">
                <a:solidFill>
                  <a:schemeClr val="tx1"/>
                </a:solidFill>
                <a:latin typeface="Barlow Semi Condensed" panose="020B0604020202020204" charset="0"/>
                <a:ea typeface="Calibri"/>
                <a:cs typeface="Calibri"/>
                <a:sym typeface="Calibri"/>
              </a:rPr>
              <a:t>Video Stream </a:t>
            </a:r>
            <a:endParaRPr lang="en-US" sz="1100" dirty="0">
              <a:solidFill>
                <a:schemeClr val="tx1"/>
              </a:solidFill>
              <a:latin typeface="Barlow Semi Condensed" panose="020B0604020202020204" charset="0"/>
            </a:endParaRPr>
          </a:p>
          <a:p>
            <a:pPr lvl="0" algn="ctr"/>
            <a:r>
              <a:rPr lang="en-US" sz="1100" dirty="0">
                <a:solidFill>
                  <a:schemeClr val="tx1"/>
                </a:solidFill>
                <a:latin typeface="Barlow Semi Condensed" panose="020B0604020202020204" charset="0"/>
                <a:ea typeface="Calibri"/>
                <a:cs typeface="Calibri"/>
                <a:sym typeface="Calibri"/>
              </a:rPr>
              <a:t>From the Camera</a:t>
            </a:r>
            <a:endParaRPr lang="en-US" sz="1100" dirty="0">
              <a:solidFill>
                <a:schemeClr val="tx1"/>
              </a:solidFill>
              <a:latin typeface="Barlow Semi Condensed" panose="020B0604020202020204" charset="0"/>
            </a:endParaRPr>
          </a:p>
        </p:txBody>
      </p:sp>
      <p:sp>
        <p:nvSpPr>
          <p:cNvPr id="641" name="Google Shape;641;p25"/>
          <p:cNvSpPr txBox="1"/>
          <p:nvPr/>
        </p:nvSpPr>
        <p:spPr>
          <a:xfrm>
            <a:off x="3170005" y="3722855"/>
            <a:ext cx="1681500" cy="7188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Processed By the AI Engine</a:t>
            </a:r>
            <a:endParaRPr lang="en-US" sz="1200" dirty="0">
              <a:solidFill>
                <a:schemeClr val="tx1"/>
              </a:solidFill>
              <a:latin typeface="Barlow Semi Condensed" panose="020B0604020202020204" charset="0"/>
            </a:endParaRPr>
          </a:p>
          <a:p>
            <a:pPr marL="0" lvl="0" indent="0" algn="ctr" rtl="0">
              <a:spcBef>
                <a:spcPts val="1600"/>
              </a:spcBef>
              <a:spcAft>
                <a:spcPts val="1600"/>
              </a:spcAft>
              <a:buNone/>
            </a:pPr>
            <a:endParaRPr sz="1100">
              <a:solidFill>
                <a:srgbClr val="434343"/>
              </a:solidFill>
              <a:latin typeface="Barlow Semi Condensed" panose="020B0604020202020204" charset="0"/>
              <a:ea typeface="Inconsolata"/>
              <a:cs typeface="Inconsolata"/>
              <a:sym typeface="Inconsolata"/>
            </a:endParaRPr>
          </a:p>
        </p:txBody>
      </p:sp>
      <p:sp>
        <p:nvSpPr>
          <p:cNvPr id="642" name="Google Shape;642;p25"/>
          <p:cNvSpPr txBox="1">
            <a:spLocks noGrp="1"/>
          </p:cNvSpPr>
          <p:nvPr>
            <p:ph type="ctrTitle"/>
          </p:nvPr>
        </p:nvSpPr>
        <p:spPr>
          <a:xfrm>
            <a:off x="590550" y="410775"/>
            <a:ext cx="2124062"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HOW DOES OUR PROTOTYPE WORK?</a:t>
            </a:r>
            <a:endParaRPr/>
          </a:p>
        </p:txBody>
      </p:sp>
      <p:sp>
        <p:nvSpPr>
          <p:cNvPr id="643" name="Google Shape;643;p25"/>
          <p:cNvSpPr txBox="1"/>
          <p:nvPr/>
        </p:nvSpPr>
        <p:spPr>
          <a:xfrm>
            <a:off x="3601625" y="533975"/>
            <a:ext cx="2397300" cy="540600"/>
          </a:xfrm>
          <a:prstGeom prst="rect">
            <a:avLst/>
          </a:prstGeom>
          <a:noFill/>
          <a:ln>
            <a:noFill/>
          </a:ln>
        </p:spPr>
        <p:txBody>
          <a:bodyPr spcFirstLastPara="1" wrap="square" lIns="91425" tIns="91425" rIns="91425" bIns="91425" anchor="t" anchorCtr="0">
            <a:noAutofit/>
          </a:bodyPr>
          <a:lstStyle/>
          <a:p>
            <a:pPr lvl="0" algn="ctr"/>
            <a:r>
              <a:rPr lang="en-US" sz="1100" dirty="0">
                <a:solidFill>
                  <a:schemeClr val="tx1"/>
                </a:solidFill>
                <a:latin typeface="Barlow Semi Condensed" panose="020B0604020202020204" charset="0"/>
                <a:ea typeface="Calibri"/>
                <a:cs typeface="Calibri"/>
                <a:sym typeface="Calibri"/>
              </a:rPr>
              <a:t>Open CV</a:t>
            </a:r>
          </a:p>
          <a:p>
            <a:pPr lvl="0" algn="ctr"/>
            <a:r>
              <a:rPr lang="en-US" sz="1100" dirty="0">
                <a:solidFill>
                  <a:schemeClr val="tx1"/>
                </a:solidFill>
                <a:latin typeface="Barlow Semi Condensed" panose="020B0604020202020204" charset="0"/>
                <a:ea typeface="Calibri"/>
                <a:cs typeface="Calibri"/>
                <a:sym typeface="Calibri"/>
              </a:rPr>
              <a:t>Split Into Frames </a:t>
            </a:r>
            <a:endParaRPr lang="en-US" sz="1100" dirty="0">
              <a:solidFill>
                <a:schemeClr val="tx1"/>
              </a:solidFill>
              <a:latin typeface="Barlow Semi Condensed" panose="020B0604020202020204" charset="0"/>
            </a:endParaRPr>
          </a:p>
          <a:p>
            <a:pPr marL="0" lvl="0" indent="0" algn="ctr" rtl="0">
              <a:spcBef>
                <a:spcPts val="1600"/>
              </a:spcBef>
              <a:spcAft>
                <a:spcPts val="1600"/>
              </a:spcAft>
              <a:buNone/>
            </a:pPr>
            <a:endParaRPr sz="1100">
              <a:solidFill>
                <a:schemeClr val="tx1"/>
              </a:solidFill>
              <a:latin typeface="Barlow Semi Condensed" panose="020B0604020202020204" charset="0"/>
              <a:ea typeface="Inconsolata"/>
              <a:cs typeface="Inconsolata"/>
              <a:sym typeface="Inconsolata"/>
            </a:endParaRPr>
          </a:p>
        </p:txBody>
      </p:sp>
      <p:sp>
        <p:nvSpPr>
          <p:cNvPr id="644" name="Google Shape;644;p25"/>
          <p:cNvSpPr txBox="1"/>
          <p:nvPr/>
        </p:nvSpPr>
        <p:spPr>
          <a:xfrm>
            <a:off x="6650075" y="2357003"/>
            <a:ext cx="1710300" cy="6891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Timings Calculated</a:t>
            </a:r>
            <a:endParaRPr lang="en-US" sz="1200" dirty="0">
              <a:solidFill>
                <a:schemeClr val="tx1"/>
              </a:solidFill>
              <a:latin typeface="Barlow Semi Condensed" panose="020B0604020202020204" charset="0"/>
            </a:endParaRPr>
          </a:p>
        </p:txBody>
      </p:sp>
      <p:sp>
        <p:nvSpPr>
          <p:cNvPr id="645" name="Google Shape;645;p25"/>
          <p:cNvSpPr txBox="1"/>
          <p:nvPr/>
        </p:nvSpPr>
        <p:spPr>
          <a:xfrm>
            <a:off x="4367084" y="1758251"/>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2</a:t>
            </a:r>
            <a:endParaRPr sz="1200">
              <a:solidFill>
                <a:srgbClr val="434343"/>
              </a:solidFill>
              <a:latin typeface="Fjalla One"/>
              <a:ea typeface="Fjalla One"/>
              <a:cs typeface="Fjalla One"/>
              <a:sym typeface="Fjalla One"/>
            </a:endParaRPr>
          </a:p>
        </p:txBody>
      </p:sp>
      <p:sp>
        <p:nvSpPr>
          <p:cNvPr id="646" name="Google Shape;646;p25"/>
          <p:cNvSpPr txBox="1"/>
          <p:nvPr/>
        </p:nvSpPr>
        <p:spPr>
          <a:xfrm>
            <a:off x="3150653" y="178900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1</a:t>
            </a:r>
            <a:endParaRPr sz="1200">
              <a:solidFill>
                <a:srgbClr val="434343"/>
              </a:solidFill>
              <a:latin typeface="Fjalla One"/>
              <a:ea typeface="Fjalla One"/>
              <a:cs typeface="Fjalla One"/>
              <a:sym typeface="Fjalla One"/>
            </a:endParaRPr>
          </a:p>
        </p:txBody>
      </p:sp>
      <p:sp>
        <p:nvSpPr>
          <p:cNvPr id="647" name="Google Shape;647;p25"/>
          <p:cNvSpPr txBox="1"/>
          <p:nvPr/>
        </p:nvSpPr>
        <p:spPr>
          <a:xfrm>
            <a:off x="3577561" y="2952706"/>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3</a:t>
            </a:r>
            <a:endParaRPr sz="1200">
              <a:solidFill>
                <a:srgbClr val="434343"/>
              </a:solidFill>
              <a:latin typeface="Fjalla One"/>
              <a:ea typeface="Fjalla One"/>
              <a:cs typeface="Fjalla One"/>
              <a:sym typeface="Fjalla One"/>
            </a:endParaRPr>
          </a:p>
        </p:txBody>
      </p:sp>
      <p:sp>
        <p:nvSpPr>
          <p:cNvPr id="648" name="Google Shape;648;p25"/>
          <p:cNvSpPr txBox="1"/>
          <p:nvPr/>
        </p:nvSpPr>
        <p:spPr>
          <a:xfrm>
            <a:off x="5306936" y="2929634"/>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dirty="0">
                <a:solidFill>
                  <a:srgbClr val="434343"/>
                </a:solidFill>
                <a:latin typeface="Fjalla One"/>
                <a:ea typeface="Fjalla One"/>
                <a:cs typeface="Fjalla One"/>
                <a:sym typeface="Fjalla One"/>
              </a:rPr>
              <a:t>STEP 4</a:t>
            </a:r>
            <a:endParaRPr sz="1200">
              <a:solidFill>
                <a:srgbClr val="434343"/>
              </a:solidFill>
              <a:latin typeface="Fjalla One"/>
              <a:ea typeface="Fjalla One"/>
              <a:cs typeface="Fjalla One"/>
              <a:sym typeface="Fjalla One"/>
            </a:endParaRPr>
          </a:p>
        </p:txBody>
      </p:sp>
      <p:sp>
        <p:nvSpPr>
          <p:cNvPr id="649" name="Google Shape;649;p25"/>
          <p:cNvSpPr txBox="1"/>
          <p:nvPr/>
        </p:nvSpPr>
        <p:spPr>
          <a:xfrm>
            <a:off x="5791289" y="174093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5</a:t>
            </a:r>
            <a:endParaRPr sz="1200">
              <a:solidFill>
                <a:srgbClr val="434343"/>
              </a:solidFill>
              <a:latin typeface="Fjalla One"/>
              <a:ea typeface="Fjalla One"/>
              <a:cs typeface="Fjalla One"/>
              <a:sym typeface="Fjalla One"/>
            </a:endParaRPr>
          </a:p>
        </p:txBody>
      </p:sp>
      <p:sp>
        <p:nvSpPr>
          <p:cNvPr id="36" name="Rectangle 35"/>
          <p:cNvSpPr/>
          <p:nvPr/>
        </p:nvSpPr>
        <p:spPr>
          <a:xfrm>
            <a:off x="4304798" y="2500951"/>
            <a:ext cx="1857372" cy="461665"/>
          </a:xfrm>
          <a:prstGeom prst="rect">
            <a:avLst/>
          </a:prstGeom>
        </p:spPr>
        <p:txBody>
          <a:bodyPr wrap="square">
            <a:spAutoFit/>
          </a:bodyPr>
          <a:lstStyle/>
          <a:p>
            <a:pPr lvl="0"/>
            <a:r>
              <a:rPr lang="en-US" sz="800" dirty="0">
                <a:latin typeface="Barlow Semi Condensed" panose="020B0604020202020204" charset="0"/>
                <a:ea typeface="Calibri"/>
                <a:cs typeface="Calibri"/>
                <a:sym typeface="Calibri"/>
              </a:rPr>
              <a:t>Classification into</a:t>
            </a:r>
          </a:p>
          <a:p>
            <a:pPr lvl="0"/>
            <a:r>
              <a:rPr lang="en-US" sz="800" dirty="0" err="1">
                <a:latin typeface="Barlow Semi Condensed" panose="020B0604020202020204" charset="0"/>
                <a:ea typeface="Calibri"/>
                <a:cs typeface="Calibri"/>
                <a:sym typeface="Calibri"/>
              </a:rPr>
              <a:t>High</a:t>
            </a:r>
            <a:r>
              <a:rPr lang="en-US" sz="800" dirty="0" err="1">
                <a:latin typeface="+mj-lt"/>
                <a:ea typeface="Calibri"/>
                <a:cs typeface="Calibri"/>
                <a:sym typeface="Calibri"/>
              </a:rPr>
              <a:t>_</a:t>
            </a:r>
            <a:r>
              <a:rPr lang="en-US" sz="800" dirty="0" err="1">
                <a:latin typeface="Barlow Semi Condensed" panose="020B0604020202020204" charset="0"/>
                <a:ea typeface="Calibri"/>
                <a:cs typeface="Calibri"/>
                <a:sym typeface="Calibri"/>
              </a:rPr>
              <a:t>Traffic</a:t>
            </a:r>
            <a:r>
              <a:rPr lang="en-US" sz="800" dirty="0">
                <a:latin typeface="Barlow Semi Condensed" panose="020B0604020202020204" charset="0"/>
                <a:ea typeface="Calibri"/>
                <a:cs typeface="Calibri"/>
                <a:sym typeface="Calibri"/>
              </a:rPr>
              <a:t> and</a:t>
            </a:r>
          </a:p>
          <a:p>
            <a:pPr lvl="0"/>
            <a:r>
              <a:rPr lang="en-US" sz="800" dirty="0">
                <a:latin typeface="Barlow Semi Condensed" panose="020B0604020202020204" charset="0"/>
                <a:ea typeface="Calibri"/>
                <a:cs typeface="Calibri"/>
                <a:sym typeface="Calibri"/>
              </a:rPr>
              <a:t> </a:t>
            </a:r>
            <a:r>
              <a:rPr lang="en-US" sz="800" dirty="0" err="1">
                <a:latin typeface="Barlow Semi Condensed" panose="020B0604020202020204" charset="0"/>
                <a:ea typeface="Calibri"/>
                <a:cs typeface="Calibri"/>
                <a:sym typeface="Calibri"/>
              </a:rPr>
              <a:t>Low</a:t>
            </a:r>
            <a:r>
              <a:rPr lang="en-US" sz="800" dirty="0" err="1">
                <a:latin typeface="+mn-lt"/>
                <a:ea typeface="Calibri"/>
                <a:cs typeface="Calibri"/>
                <a:sym typeface="Calibri"/>
              </a:rPr>
              <a:t>_</a:t>
            </a:r>
            <a:r>
              <a:rPr lang="en-US" sz="800" dirty="0" err="1">
                <a:latin typeface="Barlow Semi Condensed" panose="020B0604020202020204" charset="0"/>
                <a:ea typeface="Calibri"/>
                <a:cs typeface="Calibri"/>
                <a:sym typeface="Calibri"/>
              </a:rPr>
              <a:t>Traffic</a:t>
            </a:r>
            <a:r>
              <a:rPr lang="en-US" sz="800" dirty="0">
                <a:latin typeface="Barlow Semi Condensed" panose="020B0604020202020204" charset="0"/>
                <a:ea typeface="Calibri"/>
                <a:cs typeface="Calibri"/>
                <a:sym typeface="Calibri"/>
              </a:rPr>
              <a:t>.</a:t>
            </a:r>
          </a:p>
        </p:txBody>
      </p:sp>
      <p:sp>
        <p:nvSpPr>
          <p:cNvPr id="37" name="Rectangle 36"/>
          <p:cNvSpPr/>
          <p:nvPr/>
        </p:nvSpPr>
        <p:spPr>
          <a:xfrm>
            <a:off x="3514752" y="4714890"/>
            <a:ext cx="2465739" cy="307777"/>
          </a:xfrm>
          <a:prstGeom prst="rect">
            <a:avLst/>
          </a:prstGeom>
        </p:spPr>
        <p:txBody>
          <a:bodyPr wrap="none">
            <a:spAutoFit/>
          </a:bodyPr>
          <a:lstStyle/>
          <a:p>
            <a:pPr lvl="0" algn="ctr"/>
            <a:r>
              <a:rPr lang="en-US" i="1" dirty="0">
                <a:solidFill>
                  <a:schemeClr val="tx1"/>
                </a:solidFill>
                <a:latin typeface="Barlow Semi Condensed" panose="020B0604020202020204" charset="0"/>
                <a:ea typeface="Calibri"/>
                <a:cs typeface="Calibri"/>
                <a:sym typeface="Calibri"/>
              </a:rPr>
              <a:t>State of the Traffic Light changed</a:t>
            </a:r>
            <a:endParaRPr lang="en-US" i="1" dirty="0">
              <a:solidFill>
                <a:schemeClr val="tx1"/>
              </a:solidFill>
              <a:latin typeface="Barlow Semi Condense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6"/>
        <p:cNvGrpSpPr/>
        <p:nvPr/>
      </p:nvGrpSpPr>
      <p:grpSpPr>
        <a:xfrm>
          <a:off x="0" y="0"/>
          <a:ext cx="0" cy="0"/>
          <a:chOff x="0" y="0"/>
          <a:chExt cx="0" cy="0"/>
        </a:xfrm>
      </p:grpSpPr>
      <p:sp>
        <p:nvSpPr>
          <p:cNvPr id="1087" name="Google Shape;1087;p28"/>
          <p:cNvSpPr/>
          <p:nvPr/>
        </p:nvSpPr>
        <p:spPr>
          <a:xfrm>
            <a:off x="1500166" y="1142990"/>
            <a:ext cx="6553200" cy="36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HOW IS AI IMPLEMENTED?</a:t>
            </a:r>
            <a:endParaRPr/>
          </a:p>
        </p:txBody>
      </p:sp>
      <p:sp>
        <p:nvSpPr>
          <p:cNvPr id="228" name="Google Shape;163;p7"/>
          <p:cNvSpPr txBox="1"/>
          <p:nvPr/>
        </p:nvSpPr>
        <p:spPr>
          <a:xfrm>
            <a:off x="1643042" y="1357304"/>
            <a:ext cx="5500726" cy="2111347"/>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dirty="0">
                <a:solidFill>
                  <a:schemeClr val="bg1"/>
                </a:solidFill>
                <a:latin typeface="Barlow Semi Condensed" panose="020B0604020202020204" charset="0"/>
                <a:ea typeface="Muli"/>
                <a:cs typeface="Muli"/>
                <a:sym typeface="Muli"/>
              </a:rPr>
              <a:t>The video stream received from the camera is passed through our AI, then based on the traffic conditions of the road, it is classified into 2 major classes.</a:t>
            </a:r>
            <a:endParaRPr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b="1" dirty="0" err="1">
                <a:solidFill>
                  <a:schemeClr val="bg1"/>
                </a:solidFill>
                <a:latin typeface="Barlow Semi Condensed" panose="020B0604020202020204" charset="0"/>
                <a:ea typeface="Muli"/>
                <a:cs typeface="Muli"/>
                <a:sym typeface="Muli"/>
              </a:rPr>
              <a:t>High</a:t>
            </a:r>
            <a:r>
              <a:rPr lang="en-US" b="1" dirty="0" err="1">
                <a:solidFill>
                  <a:schemeClr val="bg1"/>
                </a:solidFill>
                <a:latin typeface="+mn-lt"/>
                <a:ea typeface="Muli"/>
                <a:cs typeface="Muli"/>
                <a:sym typeface="Muli"/>
              </a:rPr>
              <a:t>_</a:t>
            </a:r>
            <a:r>
              <a:rPr lang="en-US" b="1" dirty="0" err="1">
                <a:solidFill>
                  <a:schemeClr val="bg1"/>
                </a:solidFill>
                <a:latin typeface="Barlow Semi Condensed" panose="020B0604020202020204" charset="0"/>
                <a:ea typeface="Muli"/>
                <a:cs typeface="Muli"/>
                <a:sym typeface="Muli"/>
              </a:rPr>
              <a:t>Traffic</a:t>
            </a:r>
            <a:r>
              <a:rPr lang="en-US" b="1" dirty="0">
                <a:solidFill>
                  <a:schemeClr val="bg1"/>
                </a:solidFill>
                <a:latin typeface="Barlow Semi Condensed" panose="020B0604020202020204" charset="0"/>
                <a:ea typeface="Muli"/>
                <a:cs typeface="Muli"/>
                <a:sym typeface="Muli"/>
              </a:rPr>
              <a:t> </a:t>
            </a:r>
            <a:r>
              <a:rPr lang="en-US" dirty="0">
                <a:solidFill>
                  <a:schemeClr val="bg1"/>
                </a:solidFill>
                <a:latin typeface="Barlow Semi Condensed" panose="020B0604020202020204" charset="0"/>
                <a:ea typeface="Muli"/>
                <a:cs typeface="Muli"/>
                <a:sym typeface="Muli"/>
              </a:rPr>
              <a:t>and </a:t>
            </a:r>
            <a:r>
              <a:rPr lang="en-US" b="1" dirty="0" err="1">
                <a:solidFill>
                  <a:schemeClr val="bg1"/>
                </a:solidFill>
                <a:latin typeface="Barlow Semi Condensed" panose="020B0604020202020204" charset="0"/>
                <a:ea typeface="Muli"/>
                <a:cs typeface="Muli"/>
                <a:sym typeface="Muli"/>
              </a:rPr>
              <a:t>Low</a:t>
            </a:r>
            <a:r>
              <a:rPr lang="en-US" b="1" dirty="0" err="1">
                <a:solidFill>
                  <a:schemeClr val="bg1"/>
                </a:solidFill>
                <a:latin typeface="+mn-lt"/>
                <a:ea typeface="Muli"/>
                <a:cs typeface="Muli"/>
                <a:sym typeface="Muli"/>
              </a:rPr>
              <a:t>_</a:t>
            </a:r>
            <a:r>
              <a:rPr lang="en-US" b="1" dirty="0" err="1">
                <a:solidFill>
                  <a:schemeClr val="bg1"/>
                </a:solidFill>
                <a:latin typeface="Barlow Semi Condensed" panose="020B0604020202020204" charset="0"/>
                <a:ea typeface="Muli"/>
                <a:cs typeface="Muli"/>
                <a:sym typeface="Muli"/>
              </a:rPr>
              <a:t>Traffic</a:t>
            </a:r>
            <a:r>
              <a:rPr lang="en-US" b="1" dirty="0">
                <a:solidFill>
                  <a:schemeClr val="bg1"/>
                </a:solidFill>
                <a:latin typeface="Barlow Semi Condensed" panose="020B0604020202020204" charset="0"/>
                <a:ea typeface="Muli"/>
                <a:cs typeface="Muli"/>
                <a:sym typeface="Muli"/>
              </a:rPr>
              <a:t> </a:t>
            </a:r>
            <a:r>
              <a:rPr lang="en-US" dirty="0">
                <a:solidFill>
                  <a:schemeClr val="bg1"/>
                </a:solidFill>
                <a:latin typeface="Barlow Semi Condensed" panose="020B0604020202020204" charset="0"/>
                <a:ea typeface="Muli"/>
                <a:cs typeface="Muli"/>
                <a:sym typeface="Muli"/>
              </a:rPr>
              <a:t>depending on this the new timings of the traffic light(s) are decided</a:t>
            </a:r>
            <a:endParaRPr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dirty="0">
                <a:solidFill>
                  <a:schemeClr val="bg1"/>
                </a:solidFill>
                <a:latin typeface="Barlow Semi Condensed" panose="020B0604020202020204" charset="0"/>
                <a:ea typeface="Muli"/>
                <a:cs typeface="Muli"/>
                <a:sym typeface="Muli"/>
              </a:rPr>
              <a:t>We have used a SLAM model type for our AI</a:t>
            </a:r>
            <a:endParaRPr dirty="0">
              <a:solidFill>
                <a:schemeClr val="bg1"/>
              </a:solidFill>
              <a:latin typeface="Barlow Semi Condensed" panose="020B0604020202020204" charset="0"/>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4"/>
        <p:cNvGrpSpPr/>
        <p:nvPr/>
      </p:nvGrpSpPr>
      <p:grpSpPr>
        <a:xfrm>
          <a:off x="0" y="0"/>
          <a:ext cx="0" cy="0"/>
          <a:chOff x="0" y="0"/>
          <a:chExt cx="0" cy="0"/>
        </a:xfrm>
      </p:grpSpPr>
      <p:sp>
        <p:nvSpPr>
          <p:cNvPr id="1486" name="Google Shape;1486;p3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HARDWARE AND SOFTWARES DETAILS</a:t>
            </a:r>
            <a:endParaRPr/>
          </a:p>
        </p:txBody>
      </p:sp>
      <p:sp>
        <p:nvSpPr>
          <p:cNvPr id="5" name="Google Shape;171;p8"/>
          <p:cNvSpPr txBox="1"/>
          <p:nvPr/>
        </p:nvSpPr>
        <p:spPr>
          <a:xfrm>
            <a:off x="1636950" y="1707654"/>
            <a:ext cx="6241326" cy="3231654"/>
          </a:xfrm>
          <a:prstGeom prst="rect">
            <a:avLst/>
          </a:prstGeom>
          <a:noFill/>
          <a:ln>
            <a:noFill/>
          </a:ln>
        </p:spPr>
        <p:txBody>
          <a:bodyPr spcFirstLastPara="1" wrap="square" lIns="0" tIns="0" rIns="0" bIns="0" anchor="t" anchorCtr="0">
            <a:spAutoFit/>
          </a:bodyPr>
          <a:lstStyle/>
          <a:p>
            <a:pPr marR="0" lvl="0" rtl="0">
              <a:lnSpc>
                <a:spcPct val="140014"/>
              </a:lnSpc>
              <a:spcBef>
                <a:spcPts val="0"/>
              </a:spcBef>
              <a:spcAft>
                <a:spcPts val="0"/>
              </a:spcAft>
            </a:pPr>
            <a:r>
              <a:rPr lang="en-US" b="1" u="sng" dirty="0">
                <a:solidFill>
                  <a:schemeClr val="bg1"/>
                </a:solidFill>
                <a:latin typeface="Barlow Semi Condensed" panose="020B0604020202020204" charset="0"/>
                <a:ea typeface="Muli"/>
                <a:cs typeface="Muli"/>
                <a:sym typeface="Muli"/>
              </a:rPr>
              <a:t>Hardware Used:</a:t>
            </a:r>
            <a:endParaRPr lang="en-US" b="1" dirty="0">
              <a:solidFill>
                <a:schemeClr val="bg1"/>
              </a:solidFill>
              <a:latin typeface="Barlow Semi Condensed" panose="020B0604020202020204" charset="0"/>
              <a:ea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i="0" u="none" strike="noStrike" cap="none" dirty="0">
                <a:solidFill>
                  <a:schemeClr val="bg1"/>
                </a:solidFill>
                <a:latin typeface="Barlow Semi Condensed" panose="020B0604020202020204" charset="0"/>
                <a:ea typeface="Muli"/>
                <a:cs typeface="Muli"/>
                <a:sym typeface="Muli"/>
              </a:rPr>
              <a:t>Raspberry Pi 3/0</a:t>
            </a:r>
            <a:endParaRPr lang="en-US" sz="1200" dirty="0">
              <a:solidFill>
                <a:schemeClr val="bg1"/>
              </a:solidFill>
              <a:latin typeface="Barlow Semi Condensed" panose="020B0604020202020204" charset="0"/>
              <a:ea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i="0" u="none" strike="noStrike" cap="none" dirty="0">
                <a:solidFill>
                  <a:schemeClr val="bg1"/>
                </a:solidFill>
                <a:latin typeface="Barlow Semi Condensed" panose="020B0604020202020204" charset="0"/>
                <a:ea typeface="Muli"/>
                <a:cs typeface="Muli"/>
                <a:sym typeface="Muli"/>
              </a:rPr>
              <a:t>A USB compatible Camera, preferably weather-proof</a:t>
            </a:r>
          </a:p>
          <a:p>
            <a:pPr marR="0" lvl="0" rtl="0">
              <a:lnSpc>
                <a:spcPct val="140014"/>
              </a:lnSpc>
              <a:spcBef>
                <a:spcPts val="0"/>
              </a:spcBef>
              <a:spcAft>
                <a:spcPts val="0"/>
              </a:spcAft>
            </a:pPr>
            <a:r>
              <a:rPr lang="en-US" b="1" u="sng" dirty="0">
                <a:solidFill>
                  <a:schemeClr val="bg1"/>
                </a:solidFill>
                <a:latin typeface="Barlow Semi Condensed" panose="020B0604020202020204" charset="0"/>
                <a:sym typeface="Muli"/>
              </a:rPr>
              <a:t>Software Details:</a:t>
            </a:r>
            <a:endParaRPr lang="en-US" b="1" u="sng" dirty="0">
              <a:solidFill>
                <a:schemeClr val="bg1"/>
              </a:solidFill>
              <a:latin typeface="Barlow Semi Condensed" panose="020B0604020202020204" charset="0"/>
            </a:endParaRPr>
          </a:p>
          <a:p>
            <a:pPr marL="171450" lvl="8" indent="-171450">
              <a:lnSpc>
                <a:spcPct val="140014"/>
              </a:lnSpc>
              <a:buFont typeface="Arial" panose="020B0604020202020204" pitchFamily="34" charset="0"/>
              <a:buChar char="•"/>
            </a:pPr>
            <a:r>
              <a:rPr lang="en-US" sz="1200" dirty="0">
                <a:solidFill>
                  <a:schemeClr val="bg1"/>
                </a:solidFill>
                <a:latin typeface="Barlow Semi Condensed" panose="020B0604020202020204" charset="0"/>
                <a:sym typeface="Muli"/>
              </a:rPr>
              <a:t>The scripts that have to be executed are written in python,</a:t>
            </a:r>
            <a:endParaRPr lang="en-US" sz="1200" dirty="0">
              <a:solidFill>
                <a:schemeClr val="bg1"/>
              </a:solidFill>
              <a:latin typeface="Barlow Semi Condensed" panose="020B0604020202020204" charset="0"/>
            </a:endParaRPr>
          </a:p>
          <a:p>
            <a:pPr marL="171450" lvl="8" indent="-171450">
              <a:lnSpc>
                <a:spcPct val="140014"/>
              </a:lnSpc>
              <a:buFont typeface="Arial" panose="020B0604020202020204" pitchFamily="34" charset="0"/>
              <a:buChar char="•"/>
            </a:pPr>
            <a:r>
              <a:rPr lang="en-US" sz="1200" dirty="0">
                <a:solidFill>
                  <a:schemeClr val="bg1"/>
                </a:solidFill>
                <a:latin typeface="Barlow Semi Condensed" panose="020B0604020202020204" charset="0"/>
                <a:sym typeface="Muli"/>
              </a:rPr>
              <a:t>The AI model is stored in a </a:t>
            </a:r>
            <a:r>
              <a:rPr lang="en-US" sz="1200" dirty="0" err="1">
                <a:solidFill>
                  <a:schemeClr val="bg1"/>
                </a:solidFill>
                <a:latin typeface="Barlow Semi Condensed" panose="020B0604020202020204" charset="0"/>
                <a:sym typeface="Muli"/>
              </a:rPr>
              <a:t>keras</a:t>
            </a:r>
            <a:r>
              <a:rPr lang="en-US" sz="1200" dirty="0">
                <a:solidFill>
                  <a:schemeClr val="bg1"/>
                </a:solidFill>
                <a:latin typeface="Barlow Semi Condensed" panose="020B0604020202020204" charset="0"/>
                <a:sym typeface="Muli"/>
              </a:rPr>
              <a:t> file.</a:t>
            </a:r>
          </a:p>
          <a:p>
            <a:pPr marR="0" lvl="0" rtl="0">
              <a:lnSpc>
                <a:spcPct val="140014"/>
              </a:lnSpc>
              <a:spcBef>
                <a:spcPts val="0"/>
              </a:spcBef>
              <a:spcAft>
                <a:spcPts val="0"/>
              </a:spcAft>
            </a:pPr>
            <a:r>
              <a:rPr lang="en-US" b="1" u="sng" dirty="0">
                <a:solidFill>
                  <a:schemeClr val="bg1"/>
                </a:solidFill>
                <a:latin typeface="Barlow Semi Condensed" panose="020B0604020202020204" charset="0"/>
                <a:sym typeface="Muli"/>
              </a:rPr>
              <a:t>Libraries Used:</a:t>
            </a:r>
            <a:endParaRPr lang="en-US" b="1" u="sng"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err="1">
                <a:solidFill>
                  <a:schemeClr val="bg1"/>
                </a:solidFill>
                <a:latin typeface="Barlow Semi Condensed" panose="020B0604020202020204" charset="0"/>
                <a:sym typeface="Muli"/>
              </a:rPr>
              <a:t>Keras</a:t>
            </a:r>
            <a:endParaRPr lang="en-US" sz="1200" dirty="0">
              <a:solidFill>
                <a:schemeClr val="bg1"/>
              </a:solidFill>
              <a:latin typeface="Barlow Semi Condensed" panose="020B0604020202020204" charset="0"/>
              <a:sym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OpenCV</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PIL</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NumPy</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Socket</a:t>
            </a:r>
            <a:endParaRPr lang="en-US" sz="1200" dirty="0">
              <a:solidFill>
                <a:schemeClr val="bg1"/>
              </a:solidFill>
              <a:latin typeface="Barlow Semi Condense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317C7E-0E5E-437D-AAE1-0D3954D62BE3}"/>
              </a:ext>
            </a:extLst>
          </p:cNvPr>
          <p:cNvSpPr>
            <a:spLocks noGrp="1"/>
          </p:cNvSpPr>
          <p:nvPr>
            <p:ph type="body" idx="1"/>
          </p:nvPr>
        </p:nvSpPr>
        <p:spPr>
          <a:xfrm>
            <a:off x="1547664" y="1707654"/>
            <a:ext cx="5127036" cy="3384376"/>
          </a:xfrm>
        </p:spPr>
        <p:txBody>
          <a:bodyPr/>
          <a:lstStyle/>
          <a:p>
            <a:pPr marL="152400" indent="0">
              <a:buNone/>
            </a:pPr>
            <a:r>
              <a:rPr lang="en-US" sz="1400" b="1" dirty="0">
                <a:solidFill>
                  <a:schemeClr val="bg1"/>
                </a:solidFill>
                <a:latin typeface="Barlow Semi Condensed" panose="020B0604020202020204" charset="0"/>
              </a:rPr>
              <a:t>IN DELHI</a:t>
            </a:r>
          </a:p>
          <a:p>
            <a:pPr marL="152400" indent="0">
              <a:buNone/>
            </a:pPr>
            <a:r>
              <a:rPr lang="en-US" dirty="0">
                <a:solidFill>
                  <a:schemeClr val="bg1"/>
                </a:solidFill>
                <a:latin typeface="Barlow Semi Condensed" panose="020B0604020202020204" charset="0"/>
              </a:rPr>
              <a:t>There are approximately 1000 traffic lights in Delhi.</a:t>
            </a:r>
          </a:p>
          <a:p>
            <a:pPr marL="152400" indent="0">
              <a:buNone/>
            </a:pPr>
            <a:r>
              <a:rPr lang="en-US" dirty="0">
                <a:solidFill>
                  <a:schemeClr val="bg1"/>
                </a:solidFill>
                <a:latin typeface="Barlow Semi Condensed" panose="020B0604020202020204" charset="0"/>
              </a:rPr>
              <a:t>If we plan to install our model on each light for the price of 3,000 per model,</a:t>
            </a:r>
          </a:p>
          <a:p>
            <a:pPr marL="152400" indent="0">
              <a:buNone/>
            </a:pPr>
            <a:r>
              <a:rPr lang="en-US" dirty="0">
                <a:solidFill>
                  <a:schemeClr val="bg1"/>
                </a:solidFill>
                <a:latin typeface="Barlow Semi Condensed" panose="020B0604020202020204" charset="0"/>
              </a:rPr>
              <a:t>the price for installation throughout Delhi would be Rs. 30,00,000. The profit for the project would be Rs.10,00,000. </a:t>
            </a:r>
          </a:p>
          <a:p>
            <a:pPr marL="152400" indent="0">
              <a:buNone/>
            </a:pPr>
            <a:endParaRPr lang="en-US"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IN BANGALORE</a:t>
            </a:r>
          </a:p>
          <a:p>
            <a:pPr marL="152400" indent="0">
              <a:buNone/>
            </a:pPr>
            <a:r>
              <a:rPr lang="en-US" dirty="0">
                <a:solidFill>
                  <a:schemeClr val="bg1"/>
                </a:solidFill>
                <a:latin typeface="Barlow Semi Condensed" panose="020B0604020202020204" charset="0"/>
              </a:rPr>
              <a:t>There are approximately 750 traffic lights in Bangalore.</a:t>
            </a:r>
          </a:p>
          <a:p>
            <a:pPr marL="152400" indent="0">
              <a:buNone/>
            </a:pPr>
            <a:r>
              <a:rPr lang="en-US" dirty="0">
                <a:solidFill>
                  <a:schemeClr val="bg1"/>
                </a:solidFill>
                <a:latin typeface="Barlow Semi Condensed" panose="020B0604020202020204" charset="0"/>
              </a:rPr>
              <a:t>If we plan to install our model on each light for the price of 3,000 per model,</a:t>
            </a:r>
          </a:p>
          <a:p>
            <a:pPr marL="152400" indent="0">
              <a:buNone/>
            </a:pPr>
            <a:r>
              <a:rPr lang="en-US" dirty="0">
                <a:solidFill>
                  <a:schemeClr val="bg1"/>
                </a:solidFill>
                <a:latin typeface="Barlow Semi Condensed" panose="020B0604020202020204" charset="0"/>
              </a:rPr>
              <a:t>the profit for the project would be Rs.7,50,000. </a:t>
            </a:r>
          </a:p>
          <a:p>
            <a:pPr marL="152400" indent="0">
              <a:buNone/>
            </a:pPr>
            <a:endParaRPr lang="en-US" b="1" dirty="0">
              <a:solidFill>
                <a:schemeClr val="bg1"/>
              </a:solidFill>
              <a:latin typeface="Barlow Semi Condensed" panose="020B0604020202020204" charset="0"/>
            </a:endParaRPr>
          </a:p>
        </p:txBody>
      </p:sp>
      <p:sp>
        <p:nvSpPr>
          <p:cNvPr id="3" name="Title 2">
            <a:extLst>
              <a:ext uri="{FF2B5EF4-FFF2-40B4-BE49-F238E27FC236}">
                <a16:creationId xmlns:a16="http://schemas.microsoft.com/office/drawing/2014/main" id="{1B1E0EB6-233D-49D9-8D14-416603AEB236}"/>
              </a:ext>
            </a:extLst>
          </p:cNvPr>
          <p:cNvSpPr>
            <a:spLocks noGrp="1"/>
          </p:cNvSpPr>
          <p:nvPr>
            <p:ph type="ctrTitle"/>
          </p:nvPr>
        </p:nvSpPr>
        <p:spPr/>
        <p:txBody>
          <a:bodyPr/>
          <a:lstStyle/>
          <a:p>
            <a:r>
              <a:rPr lang="en-US" dirty="0"/>
              <a:t>BUSINESS MODEL</a:t>
            </a:r>
          </a:p>
        </p:txBody>
      </p:sp>
    </p:spTree>
    <p:extLst>
      <p:ext uri="{BB962C8B-B14F-4D97-AF65-F5344CB8AC3E}">
        <p14:creationId xmlns:p14="http://schemas.microsoft.com/office/powerpoint/2010/main" val="188761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317C7E-0E5E-437D-AAE1-0D3954D62BE3}"/>
              </a:ext>
            </a:extLst>
          </p:cNvPr>
          <p:cNvSpPr>
            <a:spLocks noGrp="1"/>
          </p:cNvSpPr>
          <p:nvPr>
            <p:ph type="body" idx="1"/>
          </p:nvPr>
        </p:nvSpPr>
        <p:spPr>
          <a:xfrm>
            <a:off x="1547664" y="1635646"/>
            <a:ext cx="5472608" cy="3384376"/>
          </a:xfrm>
        </p:spPr>
        <p:txBody>
          <a:bodyPr/>
          <a:lstStyle/>
          <a:p>
            <a:pPr marL="152400" indent="0">
              <a:buNone/>
            </a:pPr>
            <a:r>
              <a:rPr lang="en-US" dirty="0">
                <a:solidFill>
                  <a:schemeClr val="bg1"/>
                </a:solidFill>
                <a:latin typeface="Barlow Semi Condensed" panose="020B0604020202020204" charset="0"/>
              </a:rPr>
              <a:t>The city of Bangalore requires </a:t>
            </a:r>
            <a:r>
              <a:rPr lang="en-US" b="1" dirty="0">
                <a:solidFill>
                  <a:schemeClr val="bg1"/>
                </a:solidFill>
                <a:latin typeface="Barlow Semi Condensed" panose="020B0604020202020204" charset="0"/>
              </a:rPr>
              <a:t>5000 </a:t>
            </a:r>
            <a:r>
              <a:rPr lang="en-US" dirty="0">
                <a:solidFill>
                  <a:schemeClr val="bg1"/>
                </a:solidFill>
                <a:latin typeface="Barlow Semi Condensed" panose="020B0604020202020204" charset="0"/>
              </a:rPr>
              <a:t>traffic lights. If we install our model in each of these lights as well, we could make another profit of </a:t>
            </a:r>
            <a:r>
              <a:rPr lang="en-US" b="1" dirty="0">
                <a:solidFill>
                  <a:schemeClr val="bg1"/>
                </a:solidFill>
                <a:latin typeface="Barlow Semi Condensed" panose="020B0604020202020204" charset="0"/>
              </a:rPr>
              <a:t>Rs. 50,00,000</a:t>
            </a:r>
            <a:r>
              <a:rPr lang="en-US" dirty="0">
                <a:solidFill>
                  <a:schemeClr val="bg1"/>
                </a:solidFill>
                <a:latin typeface="Barlow Semi Condensed" panose="020B0604020202020204" charset="0"/>
              </a:rPr>
              <a:t> alone from Bangalore.</a:t>
            </a:r>
          </a:p>
          <a:p>
            <a:pPr marL="152400" indent="0">
              <a:buNone/>
            </a:pPr>
            <a:r>
              <a:rPr lang="en-US" dirty="0">
                <a:solidFill>
                  <a:schemeClr val="bg1"/>
                </a:solidFill>
                <a:latin typeface="Barlow Semi Condensed" panose="020B0604020202020204" charset="0"/>
              </a:rPr>
              <a:t>The need for traffic lights is </a:t>
            </a:r>
            <a:r>
              <a:rPr lang="en-US" b="1" dirty="0">
                <a:solidFill>
                  <a:schemeClr val="bg1"/>
                </a:solidFill>
                <a:latin typeface="Barlow Semi Condensed" panose="020B0604020202020204" charset="0"/>
              </a:rPr>
              <a:t>always increasing</a:t>
            </a:r>
            <a:r>
              <a:rPr lang="en-US" dirty="0">
                <a:solidFill>
                  <a:schemeClr val="bg1"/>
                </a:solidFill>
                <a:latin typeface="Barlow Semi Condensed" panose="020B0604020202020204" charset="0"/>
              </a:rPr>
              <a:t>, especially due to </a:t>
            </a:r>
            <a:r>
              <a:rPr lang="en-US" b="1" dirty="0">
                <a:solidFill>
                  <a:schemeClr val="bg1"/>
                </a:solidFill>
                <a:latin typeface="Barlow Semi Condensed" panose="020B0604020202020204" charset="0"/>
              </a:rPr>
              <a:t>urbanization.</a:t>
            </a:r>
          </a:p>
          <a:p>
            <a:pPr marL="152400" indent="0">
              <a:buNone/>
            </a:pPr>
            <a:endParaRPr lang="en-US" b="1"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EXPANSION TO THE U.S.</a:t>
            </a:r>
          </a:p>
          <a:p>
            <a:pPr marL="152400" indent="0">
              <a:buNone/>
            </a:pPr>
            <a:r>
              <a:rPr lang="en-US" dirty="0">
                <a:solidFill>
                  <a:schemeClr val="bg1"/>
                </a:solidFill>
                <a:latin typeface="Barlow Semi Condensed" panose="020B0604020202020204" charset="0"/>
              </a:rPr>
              <a:t>The state of New York alone has 12,500 traffic signals. Implementing our model in the New York, alone, could provide us with a further benefit of </a:t>
            </a:r>
            <a:r>
              <a:rPr lang="en-US" b="1" dirty="0">
                <a:solidFill>
                  <a:schemeClr val="bg1"/>
                </a:solidFill>
                <a:latin typeface="Barlow Semi Condensed" panose="020B0604020202020204" charset="0"/>
              </a:rPr>
              <a:t>Rs. 1.25 crore. </a:t>
            </a:r>
          </a:p>
          <a:p>
            <a:pPr marL="152400" indent="0">
              <a:buNone/>
            </a:pPr>
            <a:endParaRPr lang="en-US" b="1"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TIE IN WITH GOVERNMENT</a:t>
            </a:r>
          </a:p>
          <a:p>
            <a:pPr marL="152400" indent="0">
              <a:buNone/>
            </a:pPr>
            <a:r>
              <a:rPr lang="en-US" dirty="0">
                <a:solidFill>
                  <a:schemeClr val="bg1"/>
                </a:solidFill>
                <a:latin typeface="Barlow Semi Condensed" panose="020B0604020202020204" charset="0"/>
              </a:rPr>
              <a:t>We would also be joining hands with the Government in order to get </a:t>
            </a:r>
            <a:r>
              <a:rPr lang="en-US" b="1" dirty="0">
                <a:solidFill>
                  <a:schemeClr val="bg1"/>
                </a:solidFill>
                <a:latin typeface="Barlow Semi Condensed" panose="020B0604020202020204" charset="0"/>
              </a:rPr>
              <a:t>direct access </a:t>
            </a:r>
            <a:r>
              <a:rPr lang="en-US" dirty="0">
                <a:solidFill>
                  <a:schemeClr val="bg1"/>
                </a:solidFill>
                <a:latin typeface="Barlow Semi Condensed" panose="020B0604020202020204" charset="0"/>
              </a:rPr>
              <a:t>to the entire network of traffic signals, and labor which would significantly </a:t>
            </a:r>
            <a:r>
              <a:rPr lang="en-US" b="1" dirty="0">
                <a:solidFill>
                  <a:schemeClr val="bg1"/>
                </a:solidFill>
                <a:latin typeface="Barlow Semi Condensed" panose="020B0604020202020204" charset="0"/>
              </a:rPr>
              <a:t>reduce the Installation Cost</a:t>
            </a:r>
            <a:r>
              <a:rPr lang="en-US" dirty="0">
                <a:solidFill>
                  <a:schemeClr val="bg1"/>
                </a:solidFill>
                <a:latin typeface="Barlow Semi Condensed" panose="020B0604020202020204" charset="0"/>
              </a:rPr>
              <a:t>. Apart from this we also intend to use the </a:t>
            </a:r>
            <a:r>
              <a:rPr lang="en-US" b="1" dirty="0">
                <a:solidFill>
                  <a:schemeClr val="bg1"/>
                </a:solidFill>
                <a:latin typeface="Barlow Semi Condensed" panose="020B0604020202020204" charset="0"/>
              </a:rPr>
              <a:t>pre-fitted camera </a:t>
            </a:r>
            <a:r>
              <a:rPr lang="en-US" dirty="0">
                <a:solidFill>
                  <a:schemeClr val="bg1"/>
                </a:solidFill>
                <a:latin typeface="Barlow Semi Condensed" panose="020B0604020202020204" charset="0"/>
              </a:rPr>
              <a:t>at traffic lights in cities like Delhi and Bangalore which can also cut down the need for installation of a camera, thereby bringing down the cost effectively by </a:t>
            </a:r>
            <a:r>
              <a:rPr lang="en-US" b="1" dirty="0">
                <a:solidFill>
                  <a:schemeClr val="bg1"/>
                </a:solidFill>
                <a:latin typeface="Barlow Semi Condensed" panose="020B0604020202020204" charset="0"/>
              </a:rPr>
              <a:t>Rs. </a:t>
            </a:r>
            <a:r>
              <a:rPr lang="en-US" b="1">
                <a:solidFill>
                  <a:schemeClr val="bg1"/>
                </a:solidFill>
                <a:latin typeface="Barlow Semi Condensed" panose="020B0604020202020204" charset="0"/>
              </a:rPr>
              <a:t>1000.</a:t>
            </a:r>
            <a:endParaRPr lang="en-US" b="1" dirty="0">
              <a:solidFill>
                <a:schemeClr val="bg1"/>
              </a:solidFill>
              <a:latin typeface="Barlow Semi Condensed" panose="020B0604020202020204" charset="0"/>
            </a:endParaRPr>
          </a:p>
        </p:txBody>
      </p:sp>
      <p:sp>
        <p:nvSpPr>
          <p:cNvPr id="3" name="Title 2">
            <a:extLst>
              <a:ext uri="{FF2B5EF4-FFF2-40B4-BE49-F238E27FC236}">
                <a16:creationId xmlns:a16="http://schemas.microsoft.com/office/drawing/2014/main" id="{1B1E0EB6-233D-49D9-8D14-416603AEB236}"/>
              </a:ext>
            </a:extLst>
          </p:cNvPr>
          <p:cNvSpPr>
            <a:spLocks noGrp="1"/>
          </p:cNvSpPr>
          <p:nvPr>
            <p:ph type="ctrTitle"/>
          </p:nvPr>
        </p:nvSpPr>
        <p:spPr/>
        <p:txBody>
          <a:bodyPr/>
          <a:lstStyle/>
          <a:p>
            <a:r>
              <a:rPr lang="en-US" dirty="0"/>
              <a:t>BUSINESS MODEL</a:t>
            </a:r>
            <a:br>
              <a:rPr lang="en-US" dirty="0"/>
            </a:br>
            <a:r>
              <a:rPr lang="en-US" sz="1400" b="1" dirty="0">
                <a:latin typeface="Barlow Semi Condensed" panose="020B0604020202020204" charset="0"/>
              </a:rPr>
              <a:t>THE FUTURE</a:t>
            </a:r>
            <a:endParaRPr lang="en-US" b="1" dirty="0">
              <a:latin typeface="Barlow Semi Condensed" panose="020B0604020202020204" charset="0"/>
            </a:endParaRPr>
          </a:p>
        </p:txBody>
      </p:sp>
    </p:spTree>
    <p:extLst>
      <p:ext uri="{BB962C8B-B14F-4D97-AF65-F5344CB8AC3E}">
        <p14:creationId xmlns:p14="http://schemas.microsoft.com/office/powerpoint/2010/main" val="1372869567"/>
      </p:ext>
    </p:extLst>
  </p:cSld>
  <p:clrMapOvr>
    <a:masterClrMapping/>
  </p:clrMapOvr>
</p:sld>
</file>

<file path=ppt/theme/theme1.xml><?xml version="1.0" encoding="utf-8"?>
<a:theme xmlns:a="http://schemas.openxmlformats.org/drawingml/2006/main" name="Communication Consulting">
  <a:themeElements>
    <a:clrScheme name="Custom 1">
      <a:dk1>
        <a:srgbClr val="000000"/>
      </a:dk1>
      <a:lt1>
        <a:srgbClr val="FFFFFF"/>
      </a:lt1>
      <a:dk2>
        <a:srgbClr val="595959"/>
      </a:dk2>
      <a:lt2>
        <a:srgbClr val="EEEEEE"/>
      </a:lt2>
      <a:accent1>
        <a:srgbClr val="FF0000"/>
      </a:accent1>
      <a:accent2>
        <a:srgbClr val="212121"/>
      </a:accent2>
      <a:accent3>
        <a:srgbClr val="78909C"/>
      </a:accent3>
      <a:accent4>
        <a:srgbClr val="FF0000"/>
      </a:accent4>
      <a:accent5>
        <a:srgbClr val="0097A7"/>
      </a:accent5>
      <a:accent6>
        <a:srgbClr val="FF000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845</Words>
  <Application>Microsoft Office PowerPoint</Application>
  <PresentationFormat>On-screen Show (16:9)</PresentationFormat>
  <Paragraphs>103</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Barlow Semi Condensed</vt:lpstr>
      <vt:lpstr>Fira Sans Extra Condensed Medium</vt:lpstr>
      <vt:lpstr>Roboto Slab Regular</vt:lpstr>
      <vt:lpstr>Muli</vt:lpstr>
      <vt:lpstr>Inconsolata</vt:lpstr>
      <vt:lpstr>Fjalla One</vt:lpstr>
      <vt:lpstr>Arial</vt:lpstr>
      <vt:lpstr>Communication Consulting</vt:lpstr>
      <vt:lpstr>TAGORE INTERNATIONAL SCHOOL</vt:lpstr>
      <vt:lpstr>TABLE OF CONTENTS</vt:lpstr>
      <vt:lpstr>UNDERSTANDING THE PROBLEM</vt:lpstr>
      <vt:lpstr>OUR SOLUTIONS</vt:lpstr>
      <vt:lpstr>HOW DOES OUR PROTOTYPE WORK?</vt:lpstr>
      <vt:lpstr>HOW IS AI IMPLEMENTED?</vt:lpstr>
      <vt:lpstr>HARDWARE AND SOFTWARES DETAILS</vt:lpstr>
      <vt:lpstr>BUSINESS MODEL</vt:lpstr>
      <vt:lpstr>BUSINESS MODEL THE FUTURE</vt:lpstr>
      <vt:lpstr>PRIVACY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TAGORE INTERNATIONAL SCHOOL</dc:title>
  <dc:creator>Shaivi</dc:creator>
  <cp:lastModifiedBy>Naman Chandok</cp:lastModifiedBy>
  <cp:revision>15</cp:revision>
  <dcterms:modified xsi:type="dcterms:W3CDTF">2020-09-01T06:30:43Z</dcterms:modified>
</cp:coreProperties>
</file>