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a6fbefd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a6fbefd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a8668bb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a8668bb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a8668bb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a8668bb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a6fbefd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a6fbefd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a8668bb0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a8668bb0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a6a72a3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a6a72a3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a8668bb0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a8668bb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a8668bb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a8668bb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a8668bb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a8668bb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a8668bb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a8668bb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a3f5dd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a3f5dd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a3ef1e20b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a3ef1e20b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3ef1e20b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3ef1e20b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a3ef1e20b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a3ef1e20b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a3ef1e20b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a3ef1e20b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a6a72a3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a6a72a3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a6fbefd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a6fbefd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www.researchgate.net/publication/354108791/figure/fig2/AS:1060541816643585@1629864281309/Architecture-of-DeepLabV3-with-backbone-network.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www.researchgate.net/publication/352562164/figure/fig1/AS:1037138292396032@1624284446239/Illustrations-of-a-convolution-and-b-atrous-convolution.png" TargetMode="External"/><Relationship Id="rId5" Type="http://schemas.openxmlformats.org/officeDocument/2006/relationships/hyperlink" Target="https://www.researchgate.net/publication/352562164/figure/fig1/AS:1037138292396032@1624284446239/Illustrations-of-a-convolution-and-b-atrous-convolution.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hyperlink" Target="https://arxiv.org/pdf/2004.08955.pdf" TargetMode="External"/><Relationship Id="rId6" Type="http://schemas.openxmlformats.org/officeDocument/2006/relationships/hyperlink" Target="https://arxiv.org/pdf/2004.08955.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hyperlink" Target="https://www.olympus-global.com/" TargetMode="External"/><Relationship Id="rId6" Type="http://schemas.openxmlformats.org/officeDocument/2006/relationships/hyperlink" Target="https://www.google.com/url?sa=i&amp;url=https%3A%2F%2Fwww.associatesinnephrologypc.com%2Fpatient-education%2Fupper-gi-endoscopy-348%2F%3Fpesource%3D332&amp;psig=AOvVaw0pXDWZa3Qn5ZB3_UnT4ucz&amp;ust=1708326182284000&amp;source=images&amp;cd=vfe&amp;opi=89978449&amp;ved=0CBMQjRxqFwoTCKCv2I2ptIQDFQAAAAAdAAAAABAJ"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VKFHWOzYDGM" TargetMode="Externa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25" y="716225"/>
            <a:ext cx="6618900" cy="166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880"/>
              <a:t>Vessel and Tissue Recognition during Third-­Space Endoscopy using a Deep Learning Algorithm</a:t>
            </a:r>
            <a:endParaRPr b="1" sz="1280"/>
          </a:p>
        </p:txBody>
      </p:sp>
      <p:sp>
        <p:nvSpPr>
          <p:cNvPr id="86" name="Google Shape;86;p13"/>
          <p:cNvSpPr txBox="1"/>
          <p:nvPr>
            <p:ph idx="1" type="subTitle"/>
          </p:nvPr>
        </p:nvSpPr>
        <p:spPr>
          <a:xfrm>
            <a:off x="598125" y="3842750"/>
            <a:ext cx="34245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Review by Pradeep &amp; Naman</a:t>
            </a:r>
            <a:endParaRPr sz="1800"/>
          </a:p>
          <a:p>
            <a:pPr indent="0" lvl="0" marL="0" rtl="0" algn="l">
              <a:spcBef>
                <a:spcPts val="0"/>
              </a:spcBef>
              <a:spcAft>
                <a:spcPts val="0"/>
              </a:spcAft>
              <a:buNone/>
            </a:pPr>
            <a:r>
              <a:rPr lang="en" sz="1800"/>
              <a:t>Group 26</a:t>
            </a:r>
            <a:endParaRPr sz="1800"/>
          </a:p>
        </p:txBody>
      </p:sp>
      <p:sp>
        <p:nvSpPr>
          <p:cNvPr id="87" name="Google Shape;87;p13"/>
          <p:cNvSpPr txBox="1"/>
          <p:nvPr/>
        </p:nvSpPr>
        <p:spPr>
          <a:xfrm>
            <a:off x="598125" y="2447200"/>
            <a:ext cx="61866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lt1"/>
                </a:solidFill>
                <a:latin typeface="Roboto"/>
                <a:ea typeface="Roboto"/>
                <a:cs typeface="Roboto"/>
                <a:sym typeface="Roboto"/>
              </a:rPr>
              <a:t>Authors: Alanna Ebigbo, Robert Mendel, Markus W Scheppach‍, Andreas Probst, Neal Shahidi, Friederike Prinz, Carola Fleischmann, Christoph Römmele‍, Stefan Karl Goelder,4 Georg Braun, David Rauber, Tobias Rueckert, Luis A de Souza Jr, Joao Papa, Michael Byrne, Christoph Palm, Helmut Messmann</a:t>
            </a:r>
            <a:endParaRPr i="1" sz="10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161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DeepLabv3+</a:t>
            </a:r>
            <a:endParaRPr/>
          </a:p>
        </p:txBody>
      </p:sp>
      <p:sp>
        <p:nvSpPr>
          <p:cNvPr id="138" name="Google Shape;138;p22"/>
          <p:cNvSpPr/>
          <p:nvPr/>
        </p:nvSpPr>
        <p:spPr>
          <a:xfrm>
            <a:off x="6101950" y="3511925"/>
            <a:ext cx="3042000" cy="13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39" name="Google Shape;139;p22"/>
          <p:cNvPicPr preferRelativeResize="0"/>
          <p:nvPr/>
        </p:nvPicPr>
        <p:blipFill>
          <a:blip r:embed="rId3">
            <a:alphaModFix/>
          </a:blip>
          <a:stretch>
            <a:fillRect/>
          </a:stretch>
        </p:blipFill>
        <p:spPr>
          <a:xfrm>
            <a:off x="145075" y="769025"/>
            <a:ext cx="8415227" cy="3817751"/>
          </a:xfrm>
          <a:prstGeom prst="rect">
            <a:avLst/>
          </a:prstGeom>
          <a:noFill/>
          <a:ln>
            <a:noFill/>
          </a:ln>
        </p:spPr>
      </p:pic>
      <p:sp>
        <p:nvSpPr>
          <p:cNvPr id="140" name="Google Shape;140;p22"/>
          <p:cNvSpPr txBox="1"/>
          <p:nvPr/>
        </p:nvSpPr>
        <p:spPr>
          <a:xfrm>
            <a:off x="145075" y="4653275"/>
            <a:ext cx="1536600" cy="1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uFill>
                  <a:noFill/>
                </a:uFill>
                <a:latin typeface="Roboto"/>
                <a:ea typeface="Roboto"/>
                <a:cs typeface="Roboto"/>
                <a:sym typeface="Roboto"/>
                <a:hlinkClick r:id="rId4">
                  <a:extLst>
                    <a:ext uri="{A12FA001-AC4F-418D-AE19-62706E023703}">
                      <ahyp:hlinkClr val="tx"/>
                    </a:ext>
                  </a:extLst>
                </a:hlinkClick>
              </a:rPr>
              <a:t>image source</a:t>
            </a:r>
            <a:endParaRPr i="1" sz="1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292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Atrous (Dilated) Convolutions</a:t>
            </a:r>
            <a:endParaRPr/>
          </a:p>
        </p:txBody>
      </p:sp>
      <p:pic>
        <p:nvPicPr>
          <p:cNvPr id="146" name="Google Shape;146;p23"/>
          <p:cNvPicPr preferRelativeResize="0"/>
          <p:nvPr/>
        </p:nvPicPr>
        <p:blipFill>
          <a:blip r:embed="rId3">
            <a:alphaModFix/>
          </a:blip>
          <a:stretch>
            <a:fillRect/>
          </a:stretch>
        </p:blipFill>
        <p:spPr>
          <a:xfrm>
            <a:off x="4286525" y="965350"/>
            <a:ext cx="4601389" cy="3820900"/>
          </a:xfrm>
          <a:prstGeom prst="rect">
            <a:avLst/>
          </a:prstGeom>
          <a:noFill/>
          <a:ln>
            <a:noFill/>
          </a:ln>
        </p:spPr>
      </p:pic>
      <p:sp>
        <p:nvSpPr>
          <p:cNvPr id="147" name="Google Shape;147;p23"/>
          <p:cNvSpPr txBox="1"/>
          <p:nvPr/>
        </p:nvSpPr>
        <p:spPr>
          <a:xfrm>
            <a:off x="885250" y="1393850"/>
            <a:ext cx="3008400" cy="253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AutoNum type="alphaLcParenBoth"/>
            </a:pPr>
            <a:r>
              <a:rPr lang="en" sz="1800">
                <a:solidFill>
                  <a:schemeClr val="dk2"/>
                </a:solidFill>
                <a:latin typeface="Roboto"/>
                <a:ea typeface="Roboto"/>
                <a:cs typeface="Roboto"/>
                <a:sym typeface="Roboto"/>
              </a:rPr>
              <a:t>Conv 3x3, rate=1</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AutoNum type="alphaLcParenBoth"/>
            </a:pPr>
            <a:r>
              <a:rPr lang="en" sz="1800">
                <a:solidFill>
                  <a:schemeClr val="dk2"/>
                </a:solidFill>
                <a:latin typeface="Roboto"/>
                <a:ea typeface="Roboto"/>
                <a:cs typeface="Roboto"/>
                <a:sym typeface="Roboto"/>
              </a:rPr>
              <a:t>Conv 3x3, rate=2 </a:t>
            </a:r>
            <a:endParaRPr sz="1800">
              <a:solidFill>
                <a:schemeClr val="dk2"/>
              </a:solidFill>
              <a:latin typeface="Roboto"/>
              <a:ea typeface="Roboto"/>
              <a:cs typeface="Roboto"/>
              <a:sym typeface="Roboto"/>
            </a:endParaRPr>
          </a:p>
        </p:txBody>
      </p:sp>
      <p:sp>
        <p:nvSpPr>
          <p:cNvPr id="148" name="Google Shape;148;p23"/>
          <p:cNvSpPr txBox="1"/>
          <p:nvPr/>
        </p:nvSpPr>
        <p:spPr>
          <a:xfrm>
            <a:off x="270725" y="4596050"/>
            <a:ext cx="1141500" cy="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1"/>
                </a:solidFill>
                <a:uFill>
                  <a:noFill/>
                </a:uFill>
                <a:latin typeface="Roboto"/>
                <a:ea typeface="Roboto"/>
                <a:cs typeface="Roboto"/>
                <a:sym typeface="Roboto"/>
                <a:hlinkClick r:id="rId4">
                  <a:extLst>
                    <a:ext uri="{A12FA001-AC4F-418D-AE19-62706E023703}">
                      <ahyp:hlinkClr val="tx"/>
                    </a:ext>
                  </a:extLst>
                </a:hlinkClick>
              </a:rPr>
              <a:t>Image </a:t>
            </a:r>
            <a:r>
              <a:rPr i="1" lang="en" sz="900">
                <a:solidFill>
                  <a:schemeClr val="dk1"/>
                </a:solidFill>
                <a:uFill>
                  <a:noFill/>
                </a:uFill>
                <a:latin typeface="Roboto"/>
                <a:ea typeface="Roboto"/>
                <a:cs typeface="Roboto"/>
                <a:sym typeface="Roboto"/>
                <a:hlinkClick r:id="rId5">
                  <a:extLst>
                    <a:ext uri="{A12FA001-AC4F-418D-AE19-62706E023703}">
                      <ahyp:hlinkClr val="tx"/>
                    </a:ext>
                  </a:extLst>
                </a:hlinkClick>
              </a:rPr>
              <a:t>source</a:t>
            </a:r>
            <a:endParaRPr i="1" sz="9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Kernel-Sharing Atrous Convolution (KSAC)</a:t>
            </a:r>
            <a:endParaRPr/>
          </a:p>
        </p:txBody>
      </p:sp>
      <p:sp>
        <p:nvSpPr>
          <p:cNvPr id="154" name="Google Shape;154;p24"/>
          <p:cNvSpPr txBox="1"/>
          <p:nvPr>
            <p:ph idx="1" type="body"/>
          </p:nvPr>
        </p:nvSpPr>
        <p:spPr>
          <a:xfrm>
            <a:off x="311700" y="120792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Kernel-Sharing Atrous Convolution (KSAC) is a variant of atrous convolution.</a:t>
            </a:r>
            <a:endParaRPr/>
          </a:p>
          <a:p>
            <a:pPr indent="-342900" lvl="0" marL="457200" rtl="0" algn="l">
              <a:spcBef>
                <a:spcPts val="0"/>
              </a:spcBef>
              <a:spcAft>
                <a:spcPts val="0"/>
              </a:spcAft>
              <a:buSzPts val="1800"/>
              <a:buChar char="●"/>
            </a:pPr>
            <a:r>
              <a:rPr lang="en"/>
              <a:t>The same set of convolutional kernels is shared across all input channels. </a:t>
            </a:r>
            <a:endParaRPr/>
          </a:p>
          <a:p>
            <a:pPr indent="-342900" lvl="0" marL="457200" rtl="0" algn="l">
              <a:spcBef>
                <a:spcPts val="0"/>
              </a:spcBef>
              <a:spcAft>
                <a:spcPts val="0"/>
              </a:spcAft>
              <a:buSzPts val="1800"/>
              <a:buChar char="●"/>
            </a:pPr>
            <a:r>
              <a:rPr lang="en"/>
              <a:t>This reduces the number of parameters and computational cost compared to standard atrous convolutions.</a:t>
            </a:r>
            <a:endParaRPr/>
          </a:p>
          <a:p>
            <a:pPr indent="-342900" lvl="0" marL="457200" rtl="0" algn="l">
              <a:spcBef>
                <a:spcPts val="0"/>
              </a:spcBef>
              <a:spcAft>
                <a:spcPts val="0"/>
              </a:spcAft>
              <a:buSzPts val="1800"/>
              <a:buChar char="●"/>
            </a:pPr>
            <a:r>
              <a:rPr lang="en"/>
              <a:t>A single 3x3 kernel is shared among multiple parallel branches with different atrous rates.</a:t>
            </a:r>
            <a:endParaRPr/>
          </a:p>
          <a:p>
            <a:pPr indent="-342900" lvl="0" marL="457200" rtl="0" algn="l">
              <a:spcBef>
                <a:spcPts val="0"/>
              </a:spcBef>
              <a:spcAft>
                <a:spcPts val="0"/>
              </a:spcAft>
              <a:buSzPts val="1800"/>
              <a:buChar char="●"/>
            </a:pPr>
            <a:r>
              <a:rPr lang="en"/>
              <a:t>This allows the kernel to learn both detailed features for small objects and comprehensive features for large objects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197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ResNeSt-101 Backbone </a:t>
            </a:r>
            <a:endParaRPr/>
          </a:p>
        </p:txBody>
      </p:sp>
      <p:sp>
        <p:nvSpPr>
          <p:cNvPr id="160" name="Google Shape;160;p25"/>
          <p:cNvSpPr txBox="1"/>
          <p:nvPr/>
        </p:nvSpPr>
        <p:spPr>
          <a:xfrm>
            <a:off x="566250" y="805625"/>
            <a:ext cx="8011500" cy="3077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ResNeSt-101 is a 101-layer deep neural network that follows the same basic architecture as ResNet-101, with the addition of Split-Attention blocks.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These blocks are designed to capture cross-feature interactions and learn diverse representations, which leads to better performance in various computer vision task.</a:t>
            </a:r>
            <a:endParaRPr sz="1300">
              <a:solidFill>
                <a:schemeClr val="dk2"/>
              </a:solidFill>
              <a:latin typeface="Roboto"/>
              <a:ea typeface="Roboto"/>
              <a:cs typeface="Roboto"/>
              <a:sym typeface="Roboto"/>
            </a:endParaRPr>
          </a:p>
        </p:txBody>
      </p:sp>
      <p:sp>
        <p:nvSpPr>
          <p:cNvPr id="161" name="Google Shape;161;p25"/>
          <p:cNvSpPr/>
          <p:nvPr/>
        </p:nvSpPr>
        <p:spPr>
          <a:xfrm>
            <a:off x="6131225" y="3314375"/>
            <a:ext cx="3012900" cy="1580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62" name="Google Shape;162;p25"/>
          <p:cNvPicPr preferRelativeResize="0"/>
          <p:nvPr/>
        </p:nvPicPr>
        <p:blipFill>
          <a:blip r:embed="rId3">
            <a:alphaModFix/>
          </a:blip>
          <a:stretch>
            <a:fillRect/>
          </a:stretch>
        </p:blipFill>
        <p:spPr>
          <a:xfrm>
            <a:off x="213975" y="1718350"/>
            <a:ext cx="4460450" cy="2949875"/>
          </a:xfrm>
          <a:prstGeom prst="rect">
            <a:avLst/>
          </a:prstGeom>
          <a:noFill/>
          <a:ln>
            <a:noFill/>
          </a:ln>
        </p:spPr>
      </p:pic>
      <p:pic>
        <p:nvPicPr>
          <p:cNvPr id="163" name="Google Shape;163;p25"/>
          <p:cNvPicPr preferRelativeResize="0"/>
          <p:nvPr/>
        </p:nvPicPr>
        <p:blipFill>
          <a:blip r:embed="rId4">
            <a:alphaModFix/>
          </a:blip>
          <a:stretch>
            <a:fillRect/>
          </a:stretch>
        </p:blipFill>
        <p:spPr>
          <a:xfrm>
            <a:off x="5962138" y="2088438"/>
            <a:ext cx="2486025" cy="2543175"/>
          </a:xfrm>
          <a:prstGeom prst="rect">
            <a:avLst/>
          </a:prstGeom>
          <a:noFill/>
          <a:ln>
            <a:noFill/>
          </a:ln>
        </p:spPr>
      </p:pic>
      <p:cxnSp>
        <p:nvCxnSpPr>
          <p:cNvPr id="164" name="Google Shape;164;p25"/>
          <p:cNvCxnSpPr/>
          <p:nvPr/>
        </p:nvCxnSpPr>
        <p:spPr>
          <a:xfrm flipH="1" rot="10800000">
            <a:off x="4148225" y="3555875"/>
            <a:ext cx="1983000" cy="72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5"/>
          <p:cNvSpPr txBox="1"/>
          <p:nvPr/>
        </p:nvSpPr>
        <p:spPr>
          <a:xfrm>
            <a:off x="111550" y="4595075"/>
            <a:ext cx="1697400" cy="1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chemeClr val="dk1"/>
                </a:solidFill>
                <a:uFill>
                  <a:noFill/>
                </a:uFill>
                <a:latin typeface="Roboto"/>
                <a:ea typeface="Roboto"/>
                <a:cs typeface="Roboto"/>
                <a:sym typeface="Roboto"/>
                <a:hlinkClick r:id="rId5">
                  <a:extLst>
                    <a:ext uri="{A12FA001-AC4F-418D-AE19-62706E023703}">
                      <ahyp:hlinkClr val="tx"/>
                    </a:ext>
                  </a:extLst>
                </a:hlinkClick>
              </a:rPr>
              <a:t>i</a:t>
            </a:r>
            <a:r>
              <a:rPr i="1" lang="en" sz="800">
                <a:solidFill>
                  <a:schemeClr val="dk1"/>
                </a:solidFill>
                <a:uFill>
                  <a:noFill/>
                </a:uFill>
                <a:latin typeface="Roboto"/>
                <a:ea typeface="Roboto"/>
                <a:cs typeface="Roboto"/>
                <a:sym typeface="Roboto"/>
                <a:hlinkClick r:id="rId6">
                  <a:extLst>
                    <a:ext uri="{A12FA001-AC4F-418D-AE19-62706E023703}">
                      <ahyp:hlinkClr val="tx"/>
                    </a:ext>
                  </a:extLst>
                </a:hlinkClick>
              </a:rPr>
              <a:t>mage  source</a:t>
            </a:r>
            <a:endParaRPr i="1" sz="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344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71" name="Google Shape;171;p26"/>
          <p:cNvSpPr txBox="1"/>
          <p:nvPr>
            <p:ph idx="1" type="body"/>
          </p:nvPr>
        </p:nvSpPr>
        <p:spPr>
          <a:xfrm>
            <a:off x="311700" y="1190100"/>
            <a:ext cx="8520600" cy="27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model is trained for 72000 iterations with a batch size of 8.</a:t>
            </a:r>
            <a:endParaRPr/>
          </a:p>
          <a:p>
            <a:pPr indent="-342900" lvl="0" marL="457200" rtl="0" algn="l">
              <a:spcBef>
                <a:spcPts val="0"/>
              </a:spcBef>
              <a:spcAft>
                <a:spcPts val="0"/>
              </a:spcAft>
              <a:buSzPts val="1800"/>
              <a:buChar char="●"/>
            </a:pPr>
            <a:r>
              <a:rPr lang="en"/>
              <a:t>Loss function used is Cross Entropy Loss.</a:t>
            </a:r>
            <a:endParaRPr/>
          </a:p>
          <a:p>
            <a:pPr indent="-342900" lvl="0" marL="457200" rtl="0" algn="l">
              <a:spcBef>
                <a:spcPts val="0"/>
              </a:spcBef>
              <a:spcAft>
                <a:spcPts val="0"/>
              </a:spcAft>
              <a:buSzPts val="1800"/>
              <a:buChar char="●"/>
            </a:pPr>
            <a:r>
              <a:rPr lang="en"/>
              <a:t>Initial learning rate for Stochastic Gradient-Descent is set to 0.01 with polynomial decay over the training iterations.</a:t>
            </a:r>
            <a:endParaRPr/>
          </a:p>
          <a:p>
            <a:pPr indent="-342900" lvl="0" marL="457200" rtl="0" algn="l">
              <a:spcBef>
                <a:spcPts val="0"/>
              </a:spcBef>
              <a:spcAft>
                <a:spcPts val="0"/>
              </a:spcAft>
              <a:buSzPts val="1800"/>
              <a:buChar char="●"/>
            </a:pPr>
            <a:r>
              <a:rPr lang="en"/>
              <a:t>During training we randomly crop the input to equal height and width, apply horizontal and vertical flipping as well as slight alterations to brightness, hue, saturation, and contrast and add gaussian noise with a probability of 0.25.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373175"/>
            <a:ext cx="8520600" cy="23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Metrics used</a:t>
            </a:r>
            <a:endParaRPr sz="2700"/>
          </a:p>
          <a:p>
            <a:pPr indent="0" lvl="0" marL="0" rtl="0" algn="l">
              <a:spcBef>
                <a:spcPts val="0"/>
              </a:spcBef>
              <a:spcAft>
                <a:spcPts val="0"/>
              </a:spcAft>
              <a:buNone/>
            </a:pPr>
            <a:r>
              <a:t/>
            </a:r>
            <a:endParaRPr/>
          </a:p>
          <a:p>
            <a:pPr indent="-342900" lvl="0" marL="457200" rtl="0" algn="l">
              <a:spcBef>
                <a:spcPts val="0"/>
              </a:spcBef>
              <a:spcAft>
                <a:spcPts val="0"/>
              </a:spcAft>
              <a:buClr>
                <a:schemeClr val="dk2"/>
              </a:buClr>
              <a:buSzPts val="1800"/>
              <a:buChar char="●"/>
            </a:pPr>
            <a:r>
              <a:rPr lang="en" sz="1800">
                <a:solidFill>
                  <a:schemeClr val="dk2"/>
                </a:solidFill>
              </a:rPr>
              <a:t>Intersection over Union (IoU): It is defined as the ratio of area of intersection to area of union of predicted region and truth region.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Dice score: It is similar to IoU, but gives more weight to true positive labels.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Pixel accuracy: It is the fraction of correctly predicted pixels.</a:t>
            </a:r>
            <a:endParaRPr sz="1800">
              <a:solidFill>
                <a:schemeClr val="dk2"/>
              </a:solidFill>
            </a:endParaRPr>
          </a:p>
        </p:txBody>
      </p:sp>
      <p:pic>
        <p:nvPicPr>
          <p:cNvPr id="177" name="Google Shape;177;p27"/>
          <p:cNvPicPr preferRelativeResize="0"/>
          <p:nvPr/>
        </p:nvPicPr>
        <p:blipFill>
          <a:blip r:embed="rId3">
            <a:alphaModFix/>
          </a:blip>
          <a:stretch>
            <a:fillRect/>
          </a:stretch>
        </p:blipFill>
        <p:spPr>
          <a:xfrm>
            <a:off x="2578350" y="2955875"/>
            <a:ext cx="3987300" cy="116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2124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p:txBody>
      </p:sp>
      <p:sp>
        <p:nvSpPr>
          <p:cNvPr id="183" name="Google Shape;183;p28"/>
          <p:cNvSpPr/>
          <p:nvPr/>
        </p:nvSpPr>
        <p:spPr>
          <a:xfrm>
            <a:off x="5889775" y="3672875"/>
            <a:ext cx="3254100" cy="121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355600" y="820250"/>
            <a:ext cx="8587350" cy="398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314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a:t>
            </a:r>
            <a:endParaRPr/>
          </a:p>
          <a:p>
            <a:pPr indent="0" lvl="0" marL="0" rtl="0" algn="l">
              <a:spcBef>
                <a:spcPts val="0"/>
              </a:spcBef>
              <a:spcAft>
                <a:spcPts val="0"/>
              </a:spcAft>
              <a:buNone/>
            </a:pPr>
            <a:r>
              <a:t/>
            </a:r>
            <a:endParaRPr/>
          </a:p>
        </p:txBody>
      </p:sp>
      <p:sp>
        <p:nvSpPr>
          <p:cNvPr id="190" name="Google Shape;190;p29"/>
          <p:cNvSpPr txBox="1"/>
          <p:nvPr>
            <p:ph idx="1" type="body"/>
          </p:nvPr>
        </p:nvSpPr>
        <p:spPr>
          <a:xfrm>
            <a:off x="212175" y="1361550"/>
            <a:ext cx="45363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mean VDR (Vessel Detection Rate) was 85%</a:t>
            </a:r>
            <a:endParaRPr sz="1500"/>
          </a:p>
          <a:p>
            <a:pPr indent="-323850" lvl="0" marL="457200" rtl="0" algn="l">
              <a:spcBef>
                <a:spcPts val="0"/>
              </a:spcBef>
              <a:spcAft>
                <a:spcPts val="0"/>
              </a:spcAft>
              <a:buSzPts val="1500"/>
              <a:buChar char="●"/>
            </a:pPr>
            <a:r>
              <a:rPr lang="en" sz="1500"/>
              <a:t>The VDR for rectal ESD, esophageal ESD and POEM were 70%, 95% and 92%, respectively.</a:t>
            </a:r>
            <a:endParaRPr sz="1500"/>
          </a:p>
          <a:p>
            <a:pPr indent="-323850" lvl="0" marL="457200" rtl="0" algn="l">
              <a:spcBef>
                <a:spcPts val="0"/>
              </a:spcBef>
              <a:spcAft>
                <a:spcPts val="0"/>
              </a:spcAft>
              <a:buSzPts val="1500"/>
              <a:buChar char="●"/>
            </a:pPr>
            <a:r>
              <a:rPr lang="en" sz="1500"/>
              <a:t>The mean false-­positive rate was 0.75 /min.</a:t>
            </a:r>
            <a:endParaRPr sz="1500"/>
          </a:p>
          <a:p>
            <a:pPr indent="-323850" lvl="0" marL="457200" rtl="0" algn="l">
              <a:spcBef>
                <a:spcPts val="0"/>
              </a:spcBef>
              <a:spcAft>
                <a:spcPts val="0"/>
              </a:spcAft>
              <a:buSzPts val="1500"/>
              <a:buChar char="●"/>
            </a:pPr>
            <a:r>
              <a:rPr lang="en" sz="1500"/>
              <a:t>The algorithm spotted 7 out of 9 vessels, which caused intraprocedural bleeding.</a:t>
            </a:r>
            <a:endParaRPr sz="1500"/>
          </a:p>
        </p:txBody>
      </p:sp>
      <p:sp>
        <p:nvSpPr>
          <p:cNvPr id="191" name="Google Shape;191;p29"/>
          <p:cNvSpPr/>
          <p:nvPr/>
        </p:nvSpPr>
        <p:spPr>
          <a:xfrm>
            <a:off x="5794800" y="3160725"/>
            <a:ext cx="3349200" cy="172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92" name="Google Shape;192;p29"/>
          <p:cNvPicPr preferRelativeResize="0"/>
          <p:nvPr/>
        </p:nvPicPr>
        <p:blipFill>
          <a:blip r:embed="rId3">
            <a:alphaModFix/>
          </a:blip>
          <a:stretch>
            <a:fillRect/>
          </a:stretch>
        </p:blipFill>
        <p:spPr>
          <a:xfrm>
            <a:off x="4886175" y="490200"/>
            <a:ext cx="3791200" cy="4126524"/>
          </a:xfrm>
          <a:prstGeom prst="rect">
            <a:avLst/>
          </a:prstGeom>
          <a:noFill/>
          <a:ln>
            <a:noFill/>
          </a:ln>
        </p:spPr>
      </p:pic>
      <p:sp>
        <p:nvSpPr>
          <p:cNvPr id="193" name="Google Shape;193;p29"/>
          <p:cNvSpPr txBox="1"/>
          <p:nvPr/>
        </p:nvSpPr>
        <p:spPr>
          <a:xfrm>
            <a:off x="311700" y="4616725"/>
            <a:ext cx="19536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1"/>
                </a:solidFill>
                <a:latin typeface="Roboto"/>
                <a:ea typeface="Roboto"/>
                <a:cs typeface="Roboto"/>
                <a:sym typeface="Roboto"/>
              </a:rPr>
              <a:t>* i</a:t>
            </a:r>
            <a:r>
              <a:rPr i="1" lang="en" sz="900">
                <a:solidFill>
                  <a:schemeClr val="dk1"/>
                </a:solidFill>
                <a:latin typeface="Roboto"/>
                <a:ea typeface="Roboto"/>
                <a:cs typeface="Roboto"/>
                <a:sym typeface="Roboto"/>
              </a:rPr>
              <a:t>mage is taken from paper</a:t>
            </a:r>
            <a:endParaRPr i="1" sz="9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9" name="Google Shape;199;p30"/>
          <p:cNvSpPr txBox="1"/>
          <p:nvPr>
            <p:ph idx="1" type="body"/>
          </p:nvPr>
        </p:nvSpPr>
        <p:spPr>
          <a:xfrm>
            <a:off x="311700" y="11420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algorithm delineates structures in frames taken from endoscopic videos with a high overlap to the gold standard provided by expert endoscopists.</a:t>
            </a:r>
            <a:endParaRPr sz="1700"/>
          </a:p>
          <a:p>
            <a:pPr indent="-336550" lvl="0" marL="457200" rtl="0" algn="l">
              <a:spcBef>
                <a:spcPts val="0"/>
              </a:spcBef>
              <a:spcAft>
                <a:spcPts val="0"/>
              </a:spcAft>
              <a:buSzPts val="1700"/>
              <a:buChar char="●"/>
            </a:pPr>
            <a:r>
              <a:rPr lang="en" sz="1700"/>
              <a:t>The lower performance in rectal ESD compared to esophageal ESD and POEM </a:t>
            </a:r>
            <a:r>
              <a:rPr lang="en" sz="1700"/>
              <a:t>might</a:t>
            </a:r>
            <a:r>
              <a:rPr lang="en" sz="1700"/>
              <a:t> be explainable by poorer visualization of the structures and more intraprocedural bleeding, which is in agreement with clinical experience.</a:t>
            </a:r>
            <a:endParaRPr sz="1700"/>
          </a:p>
          <a:p>
            <a:pPr indent="-336550" lvl="0" marL="457200" rtl="0" algn="l">
              <a:spcBef>
                <a:spcPts val="0"/>
              </a:spcBef>
              <a:spcAft>
                <a:spcPts val="0"/>
              </a:spcAft>
              <a:buSzPts val="1700"/>
              <a:buChar char="●"/>
            </a:pPr>
            <a:r>
              <a:rPr lang="en" sz="1700"/>
              <a:t>AI model is able to recognise submucosal vessels and the cutting plane.</a:t>
            </a:r>
            <a:endParaRPr sz="1700"/>
          </a:p>
          <a:p>
            <a:pPr indent="-336550" lvl="0" marL="457200" rtl="0" algn="l">
              <a:spcBef>
                <a:spcPts val="0"/>
              </a:spcBef>
              <a:spcAft>
                <a:spcPts val="0"/>
              </a:spcAft>
              <a:buSzPts val="1700"/>
              <a:buChar char="●"/>
            </a:pPr>
            <a:r>
              <a:rPr lang="en" sz="1700"/>
              <a:t>Model detects some vessels which </a:t>
            </a:r>
            <a:r>
              <a:rPr lang="en" sz="1700"/>
              <a:t>bled later during procedures, this gives rise to the conclusion that these complications might have been preventable by the application of the AI-­CDSS.</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idx="1" type="body"/>
          </p:nvPr>
        </p:nvSpPr>
        <p:spPr>
          <a:xfrm>
            <a:off x="311700" y="219450"/>
            <a:ext cx="8520600" cy="44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chemeClr val="dk1"/>
                </a:solidFill>
              </a:rPr>
              <a:t>Limitations</a:t>
            </a:r>
            <a:endParaRPr/>
          </a:p>
          <a:p>
            <a:pPr indent="-342900" lvl="0" marL="457200" rtl="0" algn="l">
              <a:spcBef>
                <a:spcPts val="1200"/>
              </a:spcBef>
              <a:spcAft>
                <a:spcPts val="0"/>
              </a:spcAft>
              <a:buSzPts val="1800"/>
              <a:buChar char="●"/>
            </a:pPr>
            <a:r>
              <a:rPr lang="en"/>
              <a:t>Small number of videos used for training and validation.</a:t>
            </a:r>
            <a:endParaRPr/>
          </a:p>
          <a:p>
            <a:pPr indent="-342900" lvl="0" marL="457200" rtl="0" algn="l">
              <a:spcBef>
                <a:spcPts val="0"/>
              </a:spcBef>
              <a:spcAft>
                <a:spcPts val="0"/>
              </a:spcAft>
              <a:buSzPts val="1800"/>
              <a:buChar char="●"/>
            </a:pPr>
            <a:r>
              <a:rPr lang="en"/>
              <a:t>AI model was tested only on externally generated video sequences.</a:t>
            </a:r>
            <a:endParaRPr/>
          </a:p>
          <a:p>
            <a:pPr indent="-342900" lvl="0" marL="457200" rtl="0" algn="l">
              <a:spcBef>
                <a:spcPts val="0"/>
              </a:spcBef>
              <a:spcAft>
                <a:spcPts val="0"/>
              </a:spcAft>
              <a:buSzPts val="1800"/>
              <a:buChar char="●"/>
            </a:pPr>
            <a:r>
              <a:rPr lang="en"/>
              <a:t>Not yet tested in a real-life setting.</a:t>
            </a:r>
            <a:endParaRPr/>
          </a:p>
          <a:p>
            <a:pPr indent="0" lvl="0" marL="0" rtl="0" algn="l">
              <a:spcBef>
                <a:spcPts val="1200"/>
              </a:spcBef>
              <a:spcAft>
                <a:spcPts val="0"/>
              </a:spcAft>
              <a:buNone/>
            </a:pPr>
            <a:r>
              <a:rPr lang="en" sz="2700">
                <a:solidFill>
                  <a:schemeClr val="dk1"/>
                </a:solidFill>
              </a:rPr>
              <a:t>Future work possibilities</a:t>
            </a:r>
            <a:endParaRPr sz="2700">
              <a:solidFill>
                <a:schemeClr val="dk1"/>
              </a:solidFill>
            </a:endParaRPr>
          </a:p>
          <a:p>
            <a:pPr indent="-342900" lvl="0" marL="457200" rtl="0" algn="l">
              <a:spcBef>
                <a:spcPts val="1200"/>
              </a:spcBef>
              <a:spcAft>
                <a:spcPts val="0"/>
              </a:spcAft>
              <a:buSzPts val="1800"/>
              <a:buChar char="●"/>
            </a:pPr>
            <a:r>
              <a:rPr lang="en"/>
              <a:t>Use of other backbone networks like ResNet50, ResNet101, Xception65, and EfficientNetB5, etc.</a:t>
            </a:r>
            <a:endParaRPr/>
          </a:p>
          <a:p>
            <a:pPr indent="-342900" lvl="0" marL="457200" rtl="0" algn="l">
              <a:spcBef>
                <a:spcPts val="0"/>
              </a:spcBef>
              <a:spcAft>
                <a:spcPts val="0"/>
              </a:spcAft>
              <a:buSzPts val="1800"/>
              <a:buChar char="●"/>
            </a:pPr>
            <a:r>
              <a:rPr lang="en"/>
              <a:t>Use of other semantic segmentation models like U-Net, ESPNet, etc.</a:t>
            </a:r>
            <a:endParaRPr/>
          </a:p>
          <a:p>
            <a:pPr indent="-342900" lvl="0" marL="457200" rtl="0" algn="l">
              <a:spcBef>
                <a:spcPts val="0"/>
              </a:spcBef>
              <a:spcAft>
                <a:spcPts val="0"/>
              </a:spcAft>
              <a:buSzPts val="1800"/>
              <a:buChar char="●"/>
            </a:pPr>
            <a:r>
              <a:rPr lang="en"/>
              <a:t>Feel free to give more suggestions!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34175"/>
            <a:ext cx="8520600" cy="38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33"/>
              <a:t>What is Endoscopy?</a:t>
            </a:r>
            <a:endParaRPr sz="3033"/>
          </a:p>
          <a:p>
            <a:pPr indent="0" lvl="0" marL="0" rtl="0" algn="l">
              <a:spcBef>
                <a:spcPts val="0"/>
              </a:spcBef>
              <a:spcAft>
                <a:spcPts val="0"/>
              </a:spcAft>
              <a:buNone/>
            </a:pPr>
            <a:r>
              <a:t/>
            </a:r>
            <a:endParaRPr sz="2700"/>
          </a:p>
          <a:p>
            <a:pPr indent="0" lvl="0" marL="0" rtl="0" algn="l">
              <a:lnSpc>
                <a:spcPct val="115000"/>
              </a:lnSpc>
              <a:spcBef>
                <a:spcPts val="0"/>
              </a:spcBef>
              <a:spcAft>
                <a:spcPts val="0"/>
              </a:spcAft>
              <a:buClr>
                <a:srgbClr val="000000"/>
              </a:buClr>
              <a:buSzPct val="45132"/>
              <a:buFont typeface="Arial"/>
              <a:buNone/>
            </a:pPr>
            <a:r>
              <a:rPr b="1" lang="en" sz="1888">
                <a:solidFill>
                  <a:schemeClr val="dk2"/>
                </a:solidFill>
              </a:rPr>
              <a:t>Procedure:</a:t>
            </a:r>
            <a:r>
              <a:rPr lang="en" sz="1888">
                <a:solidFill>
                  <a:schemeClr val="dk2"/>
                </a:solidFill>
              </a:rPr>
              <a:t> Non-surgical examination of internal organs using a flexible tube with a light and camera called a endoscope.</a:t>
            </a:r>
            <a:endParaRPr sz="1888">
              <a:solidFill>
                <a:schemeClr val="dk2"/>
              </a:solidFill>
            </a:endParaRPr>
          </a:p>
          <a:p>
            <a:pPr indent="0" lvl="0" marL="0" rtl="0" algn="l">
              <a:lnSpc>
                <a:spcPct val="115000"/>
              </a:lnSpc>
              <a:spcBef>
                <a:spcPts val="1200"/>
              </a:spcBef>
              <a:spcAft>
                <a:spcPts val="0"/>
              </a:spcAft>
              <a:buClr>
                <a:srgbClr val="000000"/>
              </a:buClr>
              <a:buSzPct val="45132"/>
              <a:buFont typeface="Arial"/>
              <a:buNone/>
            </a:pPr>
            <a:r>
              <a:rPr b="1" lang="en" sz="1888">
                <a:solidFill>
                  <a:schemeClr val="dk2"/>
                </a:solidFill>
              </a:rPr>
              <a:t>Purpose:</a:t>
            </a:r>
            <a:r>
              <a:rPr lang="en" sz="1888">
                <a:solidFill>
                  <a:schemeClr val="dk2"/>
                </a:solidFill>
              </a:rPr>
              <a:t> Diagnose, treat, or monitor conditions in the digestive or respiratory tract.</a:t>
            </a:r>
            <a:endParaRPr sz="1888">
              <a:solidFill>
                <a:schemeClr val="dk2"/>
              </a:solidFill>
            </a:endParaRPr>
          </a:p>
          <a:p>
            <a:pPr indent="0" lvl="0" marL="0" rtl="0" algn="l">
              <a:lnSpc>
                <a:spcPct val="115000"/>
              </a:lnSpc>
              <a:spcBef>
                <a:spcPts val="1200"/>
              </a:spcBef>
              <a:spcAft>
                <a:spcPts val="0"/>
              </a:spcAft>
              <a:buClr>
                <a:srgbClr val="000000"/>
              </a:buClr>
              <a:buSzPct val="45132"/>
              <a:buFont typeface="Arial"/>
              <a:buNone/>
            </a:pPr>
            <a:r>
              <a:rPr b="1" lang="en" sz="1888">
                <a:solidFill>
                  <a:schemeClr val="dk2"/>
                </a:solidFill>
              </a:rPr>
              <a:t>Advantages:</a:t>
            </a:r>
            <a:r>
              <a:rPr lang="en" sz="1888">
                <a:solidFill>
                  <a:schemeClr val="dk2"/>
                </a:solidFill>
              </a:rPr>
              <a:t> Minimally invasive, often outpatient with reduced recovery time.</a:t>
            </a:r>
            <a:endParaRPr sz="1888">
              <a:solidFill>
                <a:schemeClr val="dk2"/>
              </a:solidFill>
            </a:endParaRPr>
          </a:p>
          <a:p>
            <a:pPr indent="0" lvl="0" marL="0" rtl="0" algn="l">
              <a:lnSpc>
                <a:spcPct val="115000"/>
              </a:lnSpc>
              <a:spcBef>
                <a:spcPts val="1200"/>
              </a:spcBef>
              <a:spcAft>
                <a:spcPts val="0"/>
              </a:spcAft>
              <a:buClr>
                <a:srgbClr val="000000"/>
              </a:buClr>
              <a:buSzPct val="45132"/>
              <a:buFont typeface="Arial"/>
              <a:buNone/>
            </a:pPr>
            <a:r>
              <a:rPr b="1" lang="en" sz="1888">
                <a:solidFill>
                  <a:schemeClr val="dk2"/>
                </a:solidFill>
              </a:rPr>
              <a:t>Types:</a:t>
            </a:r>
            <a:r>
              <a:rPr lang="en" sz="1888">
                <a:solidFill>
                  <a:schemeClr val="dk2"/>
                </a:solidFill>
              </a:rPr>
              <a:t> Upper endoscopy (esophagus, stomach), colonoscopy (large intestine), bronchoscopy (airways).</a:t>
            </a:r>
            <a:endParaRPr sz="1888">
              <a:solidFill>
                <a:schemeClr val="dk2"/>
              </a:solidFill>
            </a:endParaRPr>
          </a:p>
          <a:p>
            <a:pPr indent="0" lvl="0" marL="0" rtl="0" algn="l">
              <a:lnSpc>
                <a:spcPct val="115000"/>
              </a:lnSpc>
              <a:spcBef>
                <a:spcPts val="1200"/>
              </a:spcBef>
              <a:spcAft>
                <a:spcPts val="1200"/>
              </a:spcAft>
              <a:buNone/>
            </a:pPr>
            <a:r>
              <a:rPr b="1" lang="en" sz="1888">
                <a:solidFill>
                  <a:schemeClr val="dk2"/>
                </a:solidFill>
              </a:rPr>
              <a:t>Applications:</a:t>
            </a:r>
            <a:r>
              <a:rPr lang="en" sz="1888">
                <a:solidFill>
                  <a:schemeClr val="dk2"/>
                </a:solidFill>
              </a:rPr>
              <a:t> Detect abnormalities, collect tissue samples, remove polyps, and visualize organ interiors.</a:t>
            </a:r>
            <a:endParaRPr sz="188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343900"/>
            <a:ext cx="8520600" cy="38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33"/>
              <a:t>Endoscopic procedures considered</a:t>
            </a:r>
            <a:endParaRPr sz="2733"/>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lnSpc>
                <a:spcPct val="115000"/>
              </a:lnSpc>
              <a:spcBef>
                <a:spcPts val="0"/>
              </a:spcBef>
              <a:spcAft>
                <a:spcPts val="0"/>
              </a:spcAft>
              <a:buNone/>
            </a:pPr>
            <a:r>
              <a:rPr b="1" lang="en" sz="1800">
                <a:solidFill>
                  <a:srgbClr val="434343"/>
                </a:solidFill>
              </a:rPr>
              <a:t>Endoscopic submucosal dissection (ESD): </a:t>
            </a:r>
            <a:r>
              <a:rPr lang="en" sz="1800">
                <a:solidFill>
                  <a:srgbClr val="434343"/>
                </a:solidFill>
              </a:rPr>
              <a:t>It is a minimally invasive procedure used to treat early stage cancers, precancerous lesions, and tumours in esophagus, stomach, or colon.</a:t>
            </a:r>
            <a:endParaRPr sz="1800">
              <a:solidFill>
                <a:srgbClr val="434343"/>
              </a:solidFill>
            </a:endParaRPr>
          </a:p>
          <a:p>
            <a:pPr indent="0" lvl="0" marL="0" rtl="0" algn="l">
              <a:lnSpc>
                <a:spcPct val="115000"/>
              </a:lnSpc>
              <a:spcBef>
                <a:spcPts val="1200"/>
              </a:spcBef>
              <a:spcAft>
                <a:spcPts val="0"/>
              </a:spcAft>
              <a:buNone/>
            </a:pPr>
            <a:r>
              <a:rPr b="1" lang="en" sz="1800">
                <a:solidFill>
                  <a:srgbClr val="434343"/>
                </a:solidFill>
              </a:rPr>
              <a:t>Peroral Endoscopic Myotomy (POEM): </a:t>
            </a:r>
            <a:r>
              <a:rPr lang="en" sz="1800">
                <a:solidFill>
                  <a:srgbClr val="434343"/>
                </a:solidFill>
              </a:rPr>
              <a:t>It is a minimally invasive procedure used to treat a condition called achalasia of the esophagus which causes difficulty in swallowing.</a:t>
            </a:r>
            <a:endParaRPr sz="1800">
              <a:solidFill>
                <a:srgbClr val="434343"/>
              </a:solidFill>
            </a:endParaRPr>
          </a:p>
          <a:p>
            <a:pPr indent="0" lvl="0" marL="0" rtl="0" algn="l">
              <a:spcBef>
                <a:spcPts val="1200"/>
              </a:spcBef>
              <a:spcAft>
                <a:spcPts val="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229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t>
            </a:r>
            <a:r>
              <a:rPr lang="en"/>
              <a:t>Endoscope?</a:t>
            </a:r>
            <a:endParaRPr/>
          </a:p>
        </p:txBody>
      </p:sp>
      <p:pic>
        <p:nvPicPr>
          <p:cNvPr id="103" name="Google Shape;103;p16"/>
          <p:cNvPicPr preferRelativeResize="0"/>
          <p:nvPr/>
        </p:nvPicPr>
        <p:blipFill>
          <a:blip r:embed="rId3">
            <a:alphaModFix/>
          </a:blip>
          <a:stretch>
            <a:fillRect/>
          </a:stretch>
        </p:blipFill>
        <p:spPr>
          <a:xfrm>
            <a:off x="311700" y="1017800"/>
            <a:ext cx="4260300" cy="3550800"/>
          </a:xfrm>
          <a:prstGeom prst="rect">
            <a:avLst/>
          </a:prstGeom>
          <a:noFill/>
          <a:ln>
            <a:noFill/>
          </a:ln>
        </p:spPr>
      </p:pic>
      <p:pic>
        <p:nvPicPr>
          <p:cNvPr id="104" name="Google Shape;104;p16"/>
          <p:cNvPicPr preferRelativeResize="0"/>
          <p:nvPr/>
        </p:nvPicPr>
        <p:blipFill>
          <a:blip r:embed="rId4">
            <a:alphaModFix/>
          </a:blip>
          <a:stretch>
            <a:fillRect/>
          </a:stretch>
        </p:blipFill>
        <p:spPr>
          <a:xfrm>
            <a:off x="4645250" y="1070550"/>
            <a:ext cx="4498749" cy="3820000"/>
          </a:xfrm>
          <a:prstGeom prst="rect">
            <a:avLst/>
          </a:prstGeom>
          <a:noFill/>
          <a:ln>
            <a:noFill/>
          </a:ln>
        </p:spPr>
      </p:pic>
      <p:sp>
        <p:nvSpPr>
          <p:cNvPr id="105" name="Google Shape;105;p16"/>
          <p:cNvSpPr txBox="1"/>
          <p:nvPr/>
        </p:nvSpPr>
        <p:spPr>
          <a:xfrm>
            <a:off x="8378300" y="4645200"/>
            <a:ext cx="842400" cy="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chemeClr val="dk1"/>
                </a:solidFill>
                <a:uFill>
                  <a:noFill/>
                </a:uFill>
                <a:latin typeface="Roboto"/>
                <a:ea typeface="Roboto"/>
                <a:cs typeface="Roboto"/>
                <a:sym typeface="Roboto"/>
                <a:hlinkClick r:id="rId5">
                  <a:extLst>
                    <a:ext uri="{A12FA001-AC4F-418D-AE19-62706E023703}">
                      <ahyp:hlinkClr val="tx"/>
                    </a:ext>
                  </a:extLst>
                </a:hlinkClick>
              </a:rPr>
              <a:t>image source</a:t>
            </a:r>
            <a:endParaRPr i="1" sz="800">
              <a:solidFill>
                <a:schemeClr val="dk1"/>
              </a:solidFill>
              <a:latin typeface="Roboto"/>
              <a:ea typeface="Roboto"/>
              <a:cs typeface="Roboto"/>
              <a:sym typeface="Roboto"/>
            </a:endParaRPr>
          </a:p>
        </p:txBody>
      </p:sp>
      <p:sp>
        <p:nvSpPr>
          <p:cNvPr id="106" name="Google Shape;106;p16"/>
          <p:cNvSpPr txBox="1"/>
          <p:nvPr/>
        </p:nvSpPr>
        <p:spPr>
          <a:xfrm>
            <a:off x="3906025" y="4645200"/>
            <a:ext cx="877200" cy="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chemeClr val="dk1"/>
                </a:solidFill>
                <a:uFill>
                  <a:noFill/>
                </a:uFill>
                <a:latin typeface="Roboto"/>
                <a:ea typeface="Roboto"/>
                <a:cs typeface="Roboto"/>
                <a:sym typeface="Roboto"/>
                <a:hlinkClick r:id="rId6">
                  <a:extLst>
                    <a:ext uri="{A12FA001-AC4F-418D-AE19-62706E023703}">
                      <ahyp:hlinkClr val="tx"/>
                    </a:ext>
                  </a:extLst>
                </a:hlinkClick>
              </a:rPr>
              <a:t>image source</a:t>
            </a:r>
            <a:endParaRPr i="1" sz="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Gastric pull-up (TU surgery)&#10;Temporary success BoTox, Balloon" id="111" name="Google Shape;111;p17" title="ENDOCLUBNORD 2020 - Gastric empyting disorder - G-POEM">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311700" y="221000"/>
            <a:ext cx="8520600" cy="421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chemeClr val="dk1"/>
                </a:solidFill>
              </a:rPr>
              <a:t>Problem Statement</a:t>
            </a:r>
            <a:endParaRPr/>
          </a:p>
          <a:p>
            <a:pPr indent="-342900" lvl="0" marL="457200" rtl="0" algn="l">
              <a:spcBef>
                <a:spcPts val="1200"/>
              </a:spcBef>
              <a:spcAft>
                <a:spcPts val="0"/>
              </a:spcAft>
              <a:buSzPts val="1800"/>
              <a:buChar char="●"/>
            </a:pPr>
            <a:r>
              <a:rPr lang="en"/>
              <a:t>ESD and POEM procedures entail complexities with an elevated risk of operator-dependent adverse events.</a:t>
            </a:r>
            <a:endParaRPr/>
          </a:p>
          <a:p>
            <a:pPr indent="-342900" lvl="0" marL="457200" rtl="0" algn="l">
              <a:spcBef>
                <a:spcPts val="0"/>
              </a:spcBef>
              <a:spcAft>
                <a:spcPts val="0"/>
              </a:spcAft>
              <a:buSzPts val="1800"/>
              <a:buChar char="●"/>
            </a:pPr>
            <a:r>
              <a:rPr lang="en"/>
              <a:t>High chances of intraprocedural bleeding and perforation pose significant risks to patient safety and procedural success.</a:t>
            </a:r>
            <a:endParaRPr/>
          </a:p>
          <a:p>
            <a:pPr indent="0" lvl="0" marL="0" rtl="0" algn="l">
              <a:spcBef>
                <a:spcPts val="1200"/>
              </a:spcBef>
              <a:spcAft>
                <a:spcPts val="0"/>
              </a:spcAft>
              <a:buNone/>
            </a:pPr>
            <a:r>
              <a:rPr lang="en" sz="2700">
                <a:solidFill>
                  <a:schemeClr val="dk1"/>
                </a:solidFill>
              </a:rPr>
              <a:t>Objective</a:t>
            </a:r>
            <a:endParaRPr sz="2700">
              <a:solidFill>
                <a:schemeClr val="dk1"/>
              </a:solidFill>
            </a:endParaRPr>
          </a:p>
          <a:p>
            <a:pPr indent="0" lvl="0" marL="0" rtl="0" algn="l">
              <a:spcBef>
                <a:spcPts val="1200"/>
              </a:spcBef>
              <a:spcAft>
                <a:spcPts val="1200"/>
              </a:spcAft>
              <a:buNone/>
            </a:pPr>
            <a:r>
              <a:rPr lang="en"/>
              <a:t>This study aims to develop an Artificial Intelligence Clinical Decision Support Solution (AI-CDSS) capable of real-time intraprocedural detection and delineation of vessels, tissue structures, and instruments.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343900"/>
            <a:ext cx="8520600" cy="3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33"/>
              <a:t>About Data</a:t>
            </a:r>
            <a:endParaRPr sz="2733"/>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37255" lvl="0" marL="457200" rtl="0" algn="l">
              <a:lnSpc>
                <a:spcPct val="115000"/>
              </a:lnSpc>
              <a:spcBef>
                <a:spcPts val="1200"/>
              </a:spcBef>
              <a:spcAft>
                <a:spcPts val="0"/>
              </a:spcAft>
              <a:buClr>
                <a:schemeClr val="dk2"/>
              </a:buClr>
              <a:buSzPts val="1711"/>
              <a:buChar char="●"/>
            </a:pPr>
            <a:r>
              <a:rPr lang="en" sz="1711">
                <a:solidFill>
                  <a:schemeClr val="dk2"/>
                </a:solidFill>
              </a:rPr>
              <a:t>Data used consists of 12 ESD and 4 POEM videos recorded using Olympus EVIS X1 series endoscope in the Augsburg University Hospital.</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For training, 2012 images from the videos are annotated using the Computer Vision Annotation Tool (CVAT) by minimally invasive tissue resection experts with experience in more than 500 ESD procedures.</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Five classes are annotated using CVAT: submucosal vessels, submucosal layer, muscle layer, electrosurgical knife, and instrument shaft.</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Images are resized to 512 x 640.</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Internal five-fold cross-validation is used for train-validation split.</a:t>
            </a:r>
            <a:endParaRPr sz="171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329350"/>
            <a:ext cx="8520600" cy="3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33"/>
              <a:t>About Data</a:t>
            </a:r>
            <a:endParaRPr sz="2733"/>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		</a:t>
            </a:r>
            <a:endParaRPr sz="1811">
              <a:solidFill>
                <a:schemeClr val="dk2"/>
              </a:solidFill>
            </a:endParaRPr>
          </a:p>
          <a:p>
            <a:pPr indent="-337255" lvl="0" marL="457200" rtl="0" algn="l">
              <a:lnSpc>
                <a:spcPct val="115000"/>
              </a:lnSpc>
              <a:spcBef>
                <a:spcPts val="1200"/>
              </a:spcBef>
              <a:spcAft>
                <a:spcPts val="0"/>
              </a:spcAft>
              <a:buClr>
                <a:schemeClr val="dk2"/>
              </a:buClr>
              <a:buSzPts val="1711"/>
              <a:buChar char="●"/>
            </a:pPr>
            <a:r>
              <a:rPr lang="en" sz="1711">
                <a:solidFill>
                  <a:schemeClr val="dk2"/>
                </a:solidFill>
              </a:rPr>
              <a:t>For testing, 453 images are extracted and annotated from 9 ESD and 2 POEM videos (different from the original dataset).</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3 full length videos consisting of 1 POEM, 1 rectal ESD, and 1 esophageal ESD videos are used for validation on videos.</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31 video clips of length varying between 15 - 100 seconds are extracted.</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27 videos contained 52 predefined blood vessels and rest 4 contained no blood vessels.</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Videos are then viewed frame-by-frame with an overlay of the model output.</a:t>
            </a:r>
            <a:endParaRPr sz="1711">
              <a:solidFill>
                <a:schemeClr val="dk2"/>
              </a:solidFill>
            </a:endParaRPr>
          </a:p>
          <a:p>
            <a:pPr indent="-337255" lvl="0" marL="457200" rtl="0" algn="l">
              <a:lnSpc>
                <a:spcPct val="115000"/>
              </a:lnSpc>
              <a:spcBef>
                <a:spcPts val="0"/>
              </a:spcBef>
              <a:spcAft>
                <a:spcPts val="0"/>
              </a:spcAft>
              <a:buClr>
                <a:schemeClr val="dk2"/>
              </a:buClr>
              <a:buSzPts val="1711"/>
              <a:buChar char="●"/>
            </a:pPr>
            <a:r>
              <a:rPr lang="en" sz="1711">
                <a:solidFill>
                  <a:schemeClr val="dk2"/>
                </a:solidFill>
              </a:rPr>
              <a:t>Model is also tested on the video shown before.</a:t>
            </a:r>
            <a:endParaRPr sz="1711">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190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r>
              <a:rPr lang="en"/>
              <a:t> </a:t>
            </a:r>
            <a:endParaRPr/>
          </a:p>
        </p:txBody>
      </p:sp>
      <p:sp>
        <p:nvSpPr>
          <p:cNvPr id="132" name="Google Shape;132;p21"/>
          <p:cNvSpPr txBox="1"/>
          <p:nvPr>
            <p:ph idx="1" type="body"/>
          </p:nvPr>
        </p:nvSpPr>
        <p:spPr>
          <a:xfrm>
            <a:off x="311700" y="902250"/>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Neural Network architecture used is DeepLab3v+ with KSAC pooling layer and a 101 ResNeSt backbone.</a:t>
            </a:r>
            <a:endParaRPr sz="1500"/>
          </a:p>
          <a:p>
            <a:pPr indent="-323850" lvl="0" marL="457200" rtl="0" algn="l">
              <a:spcBef>
                <a:spcPts val="0"/>
              </a:spcBef>
              <a:spcAft>
                <a:spcPts val="0"/>
              </a:spcAft>
              <a:buSzPts val="1500"/>
              <a:buChar char="●"/>
            </a:pPr>
            <a:r>
              <a:rPr b="1" lang="en" sz="1500"/>
              <a:t>DeepLabv3+:</a:t>
            </a:r>
            <a:r>
              <a:rPr lang="en" sz="1500"/>
              <a:t> DeepLabv3+ is a state-of-the-art CNN architecture designed for semantic segmentation tasks, where the goal is to classify each pixel in an image into predefined classes.</a:t>
            </a:r>
            <a:endParaRPr sz="1500"/>
          </a:p>
          <a:p>
            <a:pPr indent="-323850" lvl="0" marL="457200" rtl="0" algn="l">
              <a:spcBef>
                <a:spcPts val="0"/>
              </a:spcBef>
              <a:spcAft>
                <a:spcPts val="0"/>
              </a:spcAft>
              <a:buSzPts val="1500"/>
              <a:buChar char="●"/>
            </a:pPr>
            <a:r>
              <a:rPr b="1" lang="en" sz="1500"/>
              <a:t>ResNeSt Backbone:</a:t>
            </a:r>
            <a:r>
              <a:rPr lang="en" sz="1500"/>
              <a:t> The backbone of the network refers to the initial layers responsible for feature extraction. In this case, a 101-layer ResNeSt backbone is utilized. </a:t>
            </a:r>
            <a:endParaRPr sz="1500"/>
          </a:p>
          <a:p>
            <a:pPr indent="-323850" lvl="0" marL="457200" rtl="0" algn="l">
              <a:spcBef>
                <a:spcPts val="0"/>
              </a:spcBef>
              <a:spcAft>
                <a:spcPts val="0"/>
              </a:spcAft>
              <a:buSzPts val="1500"/>
              <a:buChar char="●"/>
            </a:pPr>
            <a:r>
              <a:rPr lang="en" sz="1500"/>
              <a:t>ResNeSt (Residual Network with Spilt Attention blocks) is an improvement over the popular ResNet architecture.</a:t>
            </a:r>
            <a:endParaRPr sz="1500"/>
          </a:p>
          <a:p>
            <a:pPr indent="-323850" lvl="0" marL="457200" rtl="0" algn="l">
              <a:spcBef>
                <a:spcPts val="0"/>
              </a:spcBef>
              <a:spcAft>
                <a:spcPts val="0"/>
              </a:spcAft>
              <a:buSzPts val="1500"/>
              <a:buChar char="●"/>
            </a:pPr>
            <a:r>
              <a:rPr b="1" lang="en" sz="1500"/>
              <a:t>Kernel-Sharing Atrous Convolution (KSAC): </a:t>
            </a:r>
            <a:r>
              <a:rPr lang="en" sz="1500"/>
              <a:t>Is a convolutional operation, where the same set of convolutional kernels is shared across input channels to efficiently capture multi-scale contextual information while reducing the number of parameters.</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