
<file path=[Content_Types].xml><?xml version="1.0" encoding="utf-8"?>
<Types xmlns="http://schemas.openxmlformats.org/package/2006/content-types">
  <Default Extension="jpg" ContentType="image/jp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Lst>
  <p:notesMasterIdLst>
    <p:notesMasterId r:id="rId22"/>
  </p:notesMasterIdLst>
  <p:sldIdLst>
    <p:sldId id="256" r:id="rId2"/>
    <p:sldId id="261" r:id="rId3"/>
    <p:sldId id="262" r:id="rId4"/>
    <p:sldId id="263" r:id="rId5"/>
    <p:sldId id="264" r:id="rId6"/>
    <p:sldId id="265" r:id="rId7"/>
    <p:sldId id="266" r:id="rId8"/>
    <p:sldId id="275" r:id="rId9"/>
    <p:sldId id="276" r:id="rId10"/>
    <p:sldId id="277" r:id="rId11"/>
    <p:sldId id="278" r:id="rId12"/>
    <p:sldId id="279" r:id="rId13"/>
    <p:sldId id="273" r:id="rId14"/>
    <p:sldId id="274" r:id="rId15"/>
    <p:sldId id="272" r:id="rId16"/>
    <p:sldId id="271" r:id="rId17"/>
    <p:sldId id="270" r:id="rId18"/>
    <p:sldId id="269" r:id="rId19"/>
    <p:sldId id="268" r:id="rId20"/>
    <p:sldId id="267" r:id="rId21"/>
  </p:sldIdLst>
  <p:sldSz cx="7772400" cy="10058400"/>
  <p:notesSz cx="7772400" cy="10058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560"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68A81EF7-EFC9-41D3-83FB-0460E6D5A4C7}" type="datetimeFigureOut">
              <a:rPr lang="en-US" smtClean="0"/>
              <a:t>1/28/2019</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D42446B1-AAC3-447C-B2D0-93F967251BF5}" type="slidenum">
              <a:rPr lang="en-US" smtClean="0"/>
              <a:t>‹#›</a:t>
            </a:fld>
            <a:endParaRPr lang="en-US"/>
          </a:p>
        </p:txBody>
      </p:sp>
    </p:spTree>
    <p:extLst>
      <p:ext uri="{BB962C8B-B14F-4D97-AF65-F5344CB8AC3E}">
        <p14:creationId xmlns:p14="http://schemas.microsoft.com/office/powerpoint/2010/main" val="3791509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51054" y="3688082"/>
            <a:ext cx="5610383" cy="3318745"/>
          </a:xfrm>
        </p:spPr>
        <p:txBody>
          <a:bodyPr anchor="b">
            <a:normAutofit/>
          </a:bodyPr>
          <a:lstStyle>
            <a:lvl1pPr>
              <a:defRPr sz="4590"/>
            </a:lvl1pPr>
          </a:lstStyle>
          <a:p>
            <a:r>
              <a:rPr lang="en-US"/>
              <a:t>Click to edit Master title style</a:t>
            </a:r>
            <a:endParaRPr lang="en-US" dirty="0"/>
          </a:p>
        </p:txBody>
      </p:sp>
      <p:sp>
        <p:nvSpPr>
          <p:cNvPr id="3" name="Subtitle 2"/>
          <p:cNvSpPr>
            <a:spLocks noGrp="1"/>
          </p:cNvSpPr>
          <p:nvPr>
            <p:ph type="subTitle" idx="1"/>
          </p:nvPr>
        </p:nvSpPr>
        <p:spPr>
          <a:xfrm>
            <a:off x="1651054" y="7006825"/>
            <a:ext cx="5610383" cy="1651882"/>
          </a:xfrm>
        </p:spPr>
        <p:txBody>
          <a:bodyPr anchor="t"/>
          <a:lstStyle>
            <a:lvl1pPr marL="0" indent="0" algn="l">
              <a:buNone/>
              <a:defRPr>
                <a:solidFill>
                  <a:schemeClr val="tx1">
                    <a:lumMod val="65000"/>
                    <a:lumOff val="35000"/>
                  </a:schemeClr>
                </a:solidFill>
              </a:defRPr>
            </a:lvl1pPr>
            <a:lvl2pPr marL="388620" indent="0" algn="ctr">
              <a:buNone/>
              <a:defRPr>
                <a:solidFill>
                  <a:schemeClr val="tx1">
                    <a:tint val="75000"/>
                  </a:schemeClr>
                </a:solidFill>
              </a:defRPr>
            </a:lvl2pPr>
            <a:lvl3pPr marL="777240" indent="0" algn="ctr">
              <a:buNone/>
              <a:defRPr>
                <a:solidFill>
                  <a:schemeClr val="tx1">
                    <a:tint val="75000"/>
                  </a:schemeClr>
                </a:solidFill>
              </a:defRPr>
            </a:lvl3pPr>
            <a:lvl4pPr marL="1165860" indent="0" algn="ctr">
              <a:buNone/>
              <a:defRPr>
                <a:solidFill>
                  <a:schemeClr val="tx1">
                    <a:tint val="75000"/>
                  </a:schemeClr>
                </a:solidFill>
              </a:defRPr>
            </a:lvl4pPr>
            <a:lvl5pPr marL="1554480" indent="0" algn="ctr">
              <a:buNone/>
              <a:defRPr>
                <a:solidFill>
                  <a:schemeClr val="tx1">
                    <a:tint val="75000"/>
                  </a:schemeClr>
                </a:solidFill>
              </a:defRPr>
            </a:lvl5pPr>
            <a:lvl6pPr marL="1943100" indent="0" algn="ctr">
              <a:buNone/>
              <a:defRPr>
                <a:solidFill>
                  <a:schemeClr val="tx1">
                    <a:tint val="75000"/>
                  </a:schemeClr>
                </a:solidFill>
              </a:defRPr>
            </a:lvl6pPr>
            <a:lvl7pPr marL="2331720" indent="0" algn="ctr">
              <a:buNone/>
              <a:defRPr>
                <a:solidFill>
                  <a:schemeClr val="tx1">
                    <a:tint val="75000"/>
                  </a:schemeClr>
                </a:solidFill>
              </a:defRPr>
            </a:lvl7pPr>
            <a:lvl8pPr marL="2720340" indent="0" algn="ctr">
              <a:buNone/>
              <a:defRPr>
                <a:solidFill>
                  <a:schemeClr val="tx1">
                    <a:tint val="75000"/>
                  </a:schemeClr>
                </a:solidFill>
              </a:defRPr>
            </a:lvl8pPr>
            <a:lvl9pPr marL="310896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37F97D8-720A-4E71-A456-FC270AF74AC2}" type="datetime1">
              <a:rPr lang="en-US" smtClean="0"/>
              <a:t>1/28/2019</a:t>
            </a:fld>
            <a:endParaRPr lang="en-US"/>
          </a:p>
        </p:txBody>
      </p:sp>
      <p:sp>
        <p:nvSpPr>
          <p:cNvPr id="5" name="Footer Placeholder 4"/>
          <p:cNvSpPr>
            <a:spLocks noGrp="1"/>
          </p:cNvSpPr>
          <p:nvPr>
            <p:ph type="ftr" sz="quarter" idx="11"/>
          </p:nvPr>
        </p:nvSpPr>
        <p:spPr/>
        <p:txBody>
          <a:bodyPr/>
          <a:lstStyle/>
          <a:p>
            <a:r>
              <a:rPr lang="en-US"/>
              <a:t>Design and Analysis of Algorithm IDAA32C</a:t>
            </a:r>
          </a:p>
        </p:txBody>
      </p:sp>
      <p:sp>
        <p:nvSpPr>
          <p:cNvPr id="9" name="Freeform 8"/>
          <p:cNvSpPr/>
          <p:nvPr/>
        </p:nvSpPr>
        <p:spPr bwMode="auto">
          <a:xfrm>
            <a:off x="-26961" y="6337699"/>
            <a:ext cx="1186152" cy="1146612"/>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359834" y="6643327"/>
            <a:ext cx="497231" cy="535517"/>
          </a:xfrm>
        </p:spPr>
        <p:txBody>
          <a:bodyPr/>
          <a:lstStyle/>
          <a:p>
            <a:pPr marL="25400">
              <a:lnSpc>
                <a:spcPts val="1045"/>
              </a:lnSpc>
            </a:pPr>
            <a:fld id="{81D60167-4931-47E6-BA6A-407CBD079E47}" type="slidenum">
              <a:rPr lang="en-US" spc="65" smtClean="0"/>
              <a:t>‹#›</a:t>
            </a:fld>
            <a:endParaRPr lang="en-US" spc="65" dirty="0"/>
          </a:p>
        </p:txBody>
      </p:sp>
    </p:spTree>
    <p:extLst>
      <p:ext uri="{BB962C8B-B14F-4D97-AF65-F5344CB8AC3E}">
        <p14:creationId xmlns:p14="http://schemas.microsoft.com/office/powerpoint/2010/main" val="38612593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651053" y="894080"/>
            <a:ext cx="5603187" cy="4571659"/>
          </a:xfrm>
        </p:spPr>
        <p:txBody>
          <a:bodyPr anchor="ctr">
            <a:normAutofit/>
          </a:bodyPr>
          <a:lstStyle>
            <a:lvl1pPr algn="l">
              <a:defRPr sz="4080" b="0" cap="none"/>
            </a:lvl1pPr>
          </a:lstStyle>
          <a:p>
            <a:r>
              <a:rPr lang="en-US"/>
              <a:t>Click to edit Master title style</a:t>
            </a:r>
            <a:endParaRPr lang="en-US" dirty="0"/>
          </a:p>
        </p:txBody>
      </p:sp>
      <p:sp>
        <p:nvSpPr>
          <p:cNvPr id="3" name="Text Placeholder 2"/>
          <p:cNvSpPr>
            <a:spLocks noGrp="1"/>
          </p:cNvSpPr>
          <p:nvPr>
            <p:ph type="body" idx="1"/>
          </p:nvPr>
        </p:nvSpPr>
        <p:spPr>
          <a:xfrm>
            <a:off x="1651053" y="6385934"/>
            <a:ext cx="5603187" cy="2281934"/>
          </a:xfrm>
        </p:spPr>
        <p:txBody>
          <a:bodyPr anchor="ctr">
            <a:normAutofit/>
          </a:bodyPr>
          <a:lstStyle>
            <a:lvl1pPr marL="0" indent="0" algn="l">
              <a:buNone/>
              <a:defRPr sz="1530">
                <a:solidFill>
                  <a:schemeClr val="tx1">
                    <a:lumMod val="65000"/>
                    <a:lumOff val="35000"/>
                  </a:schemeClr>
                </a:solidFill>
              </a:defRPr>
            </a:lvl1pPr>
            <a:lvl2pPr marL="388620" indent="0">
              <a:buNone/>
              <a:defRPr sz="1530">
                <a:solidFill>
                  <a:schemeClr val="tx1">
                    <a:tint val="75000"/>
                  </a:schemeClr>
                </a:solidFill>
              </a:defRPr>
            </a:lvl2pPr>
            <a:lvl3pPr marL="777240" indent="0">
              <a:buNone/>
              <a:defRPr sz="1360">
                <a:solidFill>
                  <a:schemeClr val="tx1">
                    <a:tint val="75000"/>
                  </a:schemeClr>
                </a:solidFill>
              </a:defRPr>
            </a:lvl3pPr>
            <a:lvl4pPr marL="1165860" indent="0">
              <a:buNone/>
              <a:defRPr sz="1190">
                <a:solidFill>
                  <a:schemeClr val="tx1">
                    <a:tint val="75000"/>
                  </a:schemeClr>
                </a:solidFill>
              </a:defRPr>
            </a:lvl4pPr>
            <a:lvl5pPr marL="1554480" indent="0">
              <a:buNone/>
              <a:defRPr sz="1190">
                <a:solidFill>
                  <a:schemeClr val="tx1">
                    <a:tint val="75000"/>
                  </a:schemeClr>
                </a:solidFill>
              </a:defRPr>
            </a:lvl5pPr>
            <a:lvl6pPr marL="1943100" indent="0">
              <a:buNone/>
              <a:defRPr sz="1190">
                <a:solidFill>
                  <a:schemeClr val="tx1">
                    <a:tint val="75000"/>
                  </a:schemeClr>
                </a:solidFill>
              </a:defRPr>
            </a:lvl6pPr>
            <a:lvl7pPr marL="2331720" indent="0">
              <a:buNone/>
              <a:defRPr sz="1190">
                <a:solidFill>
                  <a:schemeClr val="tx1">
                    <a:tint val="75000"/>
                  </a:schemeClr>
                </a:solidFill>
              </a:defRPr>
            </a:lvl7pPr>
            <a:lvl8pPr marL="2720340" indent="0">
              <a:buNone/>
              <a:defRPr sz="1190">
                <a:solidFill>
                  <a:schemeClr val="tx1">
                    <a:tint val="75000"/>
                  </a:schemeClr>
                </a:solidFill>
              </a:defRPr>
            </a:lvl8pPr>
            <a:lvl9pPr marL="3108960" indent="0">
              <a:buNone/>
              <a:defRPr sz="119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37F97D8-720A-4E71-A456-FC270AF74AC2}" type="datetime1">
              <a:rPr lang="en-US" smtClean="0"/>
              <a:t>1/28/2019</a:t>
            </a:fld>
            <a:endParaRPr lang="en-US"/>
          </a:p>
        </p:txBody>
      </p:sp>
      <p:sp>
        <p:nvSpPr>
          <p:cNvPr id="5" name="Footer Placeholder 4"/>
          <p:cNvSpPr>
            <a:spLocks noGrp="1"/>
          </p:cNvSpPr>
          <p:nvPr>
            <p:ph type="ftr" sz="quarter" idx="11"/>
          </p:nvPr>
        </p:nvSpPr>
        <p:spPr/>
        <p:txBody>
          <a:bodyPr/>
          <a:lstStyle/>
          <a:p>
            <a:r>
              <a:rPr lang="en-US"/>
              <a:t>Design and Analysis of Algorithm IDAA32C</a:t>
            </a:r>
          </a:p>
        </p:txBody>
      </p:sp>
      <p:sp>
        <p:nvSpPr>
          <p:cNvPr id="10" name="Freeform 11"/>
          <p:cNvSpPr/>
          <p:nvPr/>
        </p:nvSpPr>
        <p:spPr bwMode="auto">
          <a:xfrm flipV="1">
            <a:off x="49" y="4644240"/>
            <a:ext cx="1154603" cy="74507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434544" y="4758073"/>
            <a:ext cx="497231" cy="535517"/>
          </a:xfrm>
        </p:spPr>
        <p:txBody>
          <a:bodyPr/>
          <a:lstStyle/>
          <a:p>
            <a:pPr marL="25400">
              <a:lnSpc>
                <a:spcPts val="1045"/>
              </a:lnSpc>
            </a:pPr>
            <a:fld id="{81D60167-4931-47E6-BA6A-407CBD079E47}" type="slidenum">
              <a:rPr lang="en-US" spc="65" smtClean="0"/>
              <a:t>‹#›</a:t>
            </a:fld>
            <a:endParaRPr lang="en-US" spc="65" dirty="0"/>
          </a:p>
        </p:txBody>
      </p:sp>
    </p:spTree>
    <p:extLst>
      <p:ext uri="{BB962C8B-B14F-4D97-AF65-F5344CB8AC3E}">
        <p14:creationId xmlns:p14="http://schemas.microsoft.com/office/powerpoint/2010/main" val="250630647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59905" y="894080"/>
            <a:ext cx="5193149" cy="4246880"/>
          </a:xfrm>
        </p:spPr>
        <p:txBody>
          <a:bodyPr anchor="ctr">
            <a:normAutofit/>
          </a:bodyPr>
          <a:lstStyle>
            <a:lvl1pPr algn="l">
              <a:defRPr sz="408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053576" y="5140960"/>
            <a:ext cx="4805805" cy="558800"/>
          </a:xfrm>
        </p:spPr>
        <p:txBody>
          <a:bodyPr anchor="ctr">
            <a:noAutofit/>
          </a:bodyPr>
          <a:lstStyle>
            <a:lvl1pPr marL="0" indent="0">
              <a:buFontTx/>
              <a:buNone/>
              <a:defRPr sz="1360">
                <a:solidFill>
                  <a:schemeClr val="tx1">
                    <a:lumMod val="50000"/>
                    <a:lumOff val="50000"/>
                  </a:schemeClr>
                </a:solidFill>
              </a:defRPr>
            </a:lvl1pPr>
            <a:lvl2pPr marL="388620" indent="0">
              <a:buFontTx/>
              <a:buNone/>
              <a:defRPr/>
            </a:lvl2pPr>
            <a:lvl3pPr marL="777240" indent="0">
              <a:buFontTx/>
              <a:buNone/>
              <a:defRPr/>
            </a:lvl3pPr>
            <a:lvl4pPr marL="1165860" indent="0">
              <a:buFontTx/>
              <a:buNone/>
              <a:defRPr/>
            </a:lvl4pPr>
            <a:lvl5pPr marL="1554480" indent="0">
              <a:buFontTx/>
              <a:buNone/>
              <a:defRPr/>
            </a:lvl5pPr>
          </a:lstStyle>
          <a:p>
            <a:pPr lvl="0"/>
            <a:r>
              <a:rPr lang="en-US"/>
              <a:t>Edit Master text styles</a:t>
            </a:r>
          </a:p>
        </p:txBody>
      </p:sp>
      <p:sp>
        <p:nvSpPr>
          <p:cNvPr id="3" name="Text Placeholder 2"/>
          <p:cNvSpPr>
            <a:spLocks noGrp="1"/>
          </p:cNvSpPr>
          <p:nvPr>
            <p:ph type="body" idx="1"/>
          </p:nvPr>
        </p:nvSpPr>
        <p:spPr>
          <a:xfrm>
            <a:off x="1651053" y="6385934"/>
            <a:ext cx="5603187" cy="2281934"/>
          </a:xfrm>
        </p:spPr>
        <p:txBody>
          <a:bodyPr anchor="ctr">
            <a:normAutofit/>
          </a:bodyPr>
          <a:lstStyle>
            <a:lvl1pPr marL="0" indent="0" algn="l">
              <a:buNone/>
              <a:defRPr sz="1530">
                <a:solidFill>
                  <a:schemeClr val="tx1">
                    <a:lumMod val="65000"/>
                    <a:lumOff val="35000"/>
                  </a:schemeClr>
                </a:solidFill>
              </a:defRPr>
            </a:lvl1pPr>
            <a:lvl2pPr marL="388620" indent="0">
              <a:buNone/>
              <a:defRPr sz="1530">
                <a:solidFill>
                  <a:schemeClr val="tx1">
                    <a:tint val="75000"/>
                  </a:schemeClr>
                </a:solidFill>
              </a:defRPr>
            </a:lvl2pPr>
            <a:lvl3pPr marL="777240" indent="0">
              <a:buNone/>
              <a:defRPr sz="1360">
                <a:solidFill>
                  <a:schemeClr val="tx1">
                    <a:tint val="75000"/>
                  </a:schemeClr>
                </a:solidFill>
              </a:defRPr>
            </a:lvl3pPr>
            <a:lvl4pPr marL="1165860" indent="0">
              <a:buNone/>
              <a:defRPr sz="1190">
                <a:solidFill>
                  <a:schemeClr val="tx1">
                    <a:tint val="75000"/>
                  </a:schemeClr>
                </a:solidFill>
              </a:defRPr>
            </a:lvl4pPr>
            <a:lvl5pPr marL="1554480" indent="0">
              <a:buNone/>
              <a:defRPr sz="1190">
                <a:solidFill>
                  <a:schemeClr val="tx1">
                    <a:tint val="75000"/>
                  </a:schemeClr>
                </a:solidFill>
              </a:defRPr>
            </a:lvl5pPr>
            <a:lvl6pPr marL="1943100" indent="0">
              <a:buNone/>
              <a:defRPr sz="1190">
                <a:solidFill>
                  <a:schemeClr val="tx1">
                    <a:tint val="75000"/>
                  </a:schemeClr>
                </a:solidFill>
              </a:defRPr>
            </a:lvl6pPr>
            <a:lvl7pPr marL="2331720" indent="0">
              <a:buNone/>
              <a:defRPr sz="1190">
                <a:solidFill>
                  <a:schemeClr val="tx1">
                    <a:tint val="75000"/>
                  </a:schemeClr>
                </a:solidFill>
              </a:defRPr>
            </a:lvl7pPr>
            <a:lvl8pPr marL="2720340" indent="0">
              <a:buNone/>
              <a:defRPr sz="1190">
                <a:solidFill>
                  <a:schemeClr val="tx1">
                    <a:tint val="75000"/>
                  </a:schemeClr>
                </a:solidFill>
              </a:defRPr>
            </a:lvl8pPr>
            <a:lvl9pPr marL="3108960" indent="0">
              <a:buNone/>
              <a:defRPr sz="119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37F97D8-720A-4E71-A456-FC270AF74AC2}" type="datetime1">
              <a:rPr lang="en-US" smtClean="0"/>
              <a:t>1/28/2019</a:t>
            </a:fld>
            <a:endParaRPr lang="en-US"/>
          </a:p>
        </p:txBody>
      </p:sp>
      <p:sp>
        <p:nvSpPr>
          <p:cNvPr id="5" name="Footer Placeholder 4"/>
          <p:cNvSpPr>
            <a:spLocks noGrp="1"/>
          </p:cNvSpPr>
          <p:nvPr>
            <p:ph type="ftr" sz="quarter" idx="11"/>
          </p:nvPr>
        </p:nvSpPr>
        <p:spPr/>
        <p:txBody>
          <a:bodyPr/>
          <a:lstStyle/>
          <a:p>
            <a:r>
              <a:rPr lang="en-US"/>
              <a:t>Design and Analysis of Algorithm IDAA32C</a:t>
            </a:r>
          </a:p>
        </p:txBody>
      </p:sp>
      <p:sp>
        <p:nvSpPr>
          <p:cNvPr id="19" name="Freeform 11"/>
          <p:cNvSpPr/>
          <p:nvPr/>
        </p:nvSpPr>
        <p:spPr bwMode="auto">
          <a:xfrm flipV="1">
            <a:off x="49" y="4644240"/>
            <a:ext cx="1154603" cy="74507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434544" y="4758073"/>
            <a:ext cx="497231" cy="535517"/>
          </a:xfrm>
        </p:spPr>
        <p:txBody>
          <a:bodyPr/>
          <a:lstStyle/>
          <a:p>
            <a:pPr marL="25400">
              <a:lnSpc>
                <a:spcPts val="1045"/>
              </a:lnSpc>
            </a:pPr>
            <a:fld id="{81D60167-4931-47E6-BA6A-407CBD079E47}" type="slidenum">
              <a:rPr lang="en-US" spc="65" smtClean="0"/>
              <a:t>‹#›</a:t>
            </a:fld>
            <a:endParaRPr lang="en-US" spc="65" dirty="0"/>
          </a:p>
        </p:txBody>
      </p:sp>
      <p:sp>
        <p:nvSpPr>
          <p:cNvPr id="14" name="TextBox 13"/>
          <p:cNvSpPr txBox="1"/>
          <p:nvPr/>
        </p:nvSpPr>
        <p:spPr>
          <a:xfrm>
            <a:off x="1537069" y="950408"/>
            <a:ext cx="388721" cy="857671"/>
          </a:xfrm>
          <a:prstGeom prst="rect">
            <a:avLst/>
          </a:prstGeom>
        </p:spPr>
        <p:txBody>
          <a:bodyPr vert="horz" lIns="77724" tIns="38862" rIns="77724" bIns="38862" rtlCol="0" anchor="ctr">
            <a:noAutofit/>
          </a:bodyPr>
          <a:lstStyle/>
          <a:p>
            <a:pPr lvl="0"/>
            <a:r>
              <a:rPr lang="en-US" sz="6800" baseline="0" dirty="0">
                <a:ln w="3175" cmpd="sng">
                  <a:noFill/>
                </a:ln>
                <a:solidFill>
                  <a:schemeClr val="accent1"/>
                </a:solidFill>
                <a:effectLst/>
                <a:latin typeface="Arial"/>
              </a:rPr>
              <a:t>“</a:t>
            </a:r>
          </a:p>
        </p:txBody>
      </p:sp>
      <p:sp>
        <p:nvSpPr>
          <p:cNvPr id="15" name="TextBox 14"/>
          <p:cNvSpPr txBox="1"/>
          <p:nvPr/>
        </p:nvSpPr>
        <p:spPr>
          <a:xfrm>
            <a:off x="6944104" y="4261116"/>
            <a:ext cx="388721" cy="857671"/>
          </a:xfrm>
          <a:prstGeom prst="rect">
            <a:avLst/>
          </a:prstGeom>
        </p:spPr>
        <p:txBody>
          <a:bodyPr vert="horz" lIns="77724" tIns="38862" rIns="77724" bIns="38862" rtlCol="0" anchor="ctr">
            <a:noAutofit/>
          </a:bodyPr>
          <a:lstStyle/>
          <a:p>
            <a:pPr lvl="0"/>
            <a:r>
              <a:rPr lang="en-US" sz="68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4502298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651053" y="3576322"/>
            <a:ext cx="5603187" cy="3996439"/>
          </a:xfrm>
        </p:spPr>
        <p:txBody>
          <a:bodyPr anchor="b">
            <a:normAutofit/>
          </a:bodyPr>
          <a:lstStyle>
            <a:lvl1pPr algn="l">
              <a:defRPr sz="4080" b="0"/>
            </a:lvl1pPr>
          </a:lstStyle>
          <a:p>
            <a:r>
              <a:rPr lang="en-US"/>
              <a:t>Click to edit Master title style</a:t>
            </a:r>
            <a:endParaRPr lang="en-US" dirty="0"/>
          </a:p>
        </p:txBody>
      </p:sp>
      <p:sp>
        <p:nvSpPr>
          <p:cNvPr id="4" name="Text Placeholder 3"/>
          <p:cNvSpPr>
            <a:spLocks noGrp="1"/>
          </p:cNvSpPr>
          <p:nvPr>
            <p:ph type="body" sz="half" idx="2"/>
          </p:nvPr>
        </p:nvSpPr>
        <p:spPr>
          <a:xfrm>
            <a:off x="1651053" y="7599680"/>
            <a:ext cx="5603187" cy="107011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C37F97D8-720A-4E71-A456-FC270AF74AC2}" type="datetime1">
              <a:rPr lang="en-US" smtClean="0"/>
              <a:t>1/28/2019</a:t>
            </a:fld>
            <a:endParaRPr lang="en-US"/>
          </a:p>
        </p:txBody>
      </p:sp>
      <p:sp>
        <p:nvSpPr>
          <p:cNvPr id="6" name="Footer Placeholder 5"/>
          <p:cNvSpPr>
            <a:spLocks noGrp="1"/>
          </p:cNvSpPr>
          <p:nvPr>
            <p:ph type="ftr" sz="quarter" idx="11"/>
          </p:nvPr>
        </p:nvSpPr>
        <p:spPr/>
        <p:txBody>
          <a:bodyPr/>
          <a:lstStyle/>
          <a:p>
            <a:r>
              <a:rPr lang="en-US"/>
              <a:t>Design and Analysis of Algorithm IDAA32C</a:t>
            </a:r>
          </a:p>
        </p:txBody>
      </p:sp>
      <p:sp>
        <p:nvSpPr>
          <p:cNvPr id="11" name="Freeform 11"/>
          <p:cNvSpPr/>
          <p:nvPr/>
        </p:nvSpPr>
        <p:spPr bwMode="auto">
          <a:xfrm flipV="1">
            <a:off x="49" y="7202302"/>
            <a:ext cx="1154603" cy="74507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434544" y="7308530"/>
            <a:ext cx="497231" cy="535517"/>
          </a:xfrm>
        </p:spPr>
        <p:txBody>
          <a:bodyPr/>
          <a:lstStyle/>
          <a:p>
            <a:pPr marL="25400">
              <a:lnSpc>
                <a:spcPts val="1045"/>
              </a:lnSpc>
            </a:pPr>
            <a:fld id="{81D60167-4931-47E6-BA6A-407CBD079E47}" type="slidenum">
              <a:rPr lang="en-US" spc="65" smtClean="0"/>
              <a:t>‹#›</a:t>
            </a:fld>
            <a:endParaRPr lang="en-US" spc="65" dirty="0"/>
          </a:p>
        </p:txBody>
      </p:sp>
    </p:spTree>
    <p:extLst>
      <p:ext uri="{BB962C8B-B14F-4D97-AF65-F5344CB8AC3E}">
        <p14:creationId xmlns:p14="http://schemas.microsoft.com/office/powerpoint/2010/main" val="209062652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1859905" y="894080"/>
            <a:ext cx="5193149" cy="4246880"/>
          </a:xfrm>
        </p:spPr>
        <p:txBody>
          <a:bodyPr anchor="ctr">
            <a:normAutofit/>
          </a:bodyPr>
          <a:lstStyle>
            <a:lvl1pPr algn="l">
              <a:defRPr sz="408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651053" y="6370320"/>
            <a:ext cx="5685048" cy="1229360"/>
          </a:xfrm>
        </p:spPr>
        <p:txBody>
          <a:bodyPr anchor="b">
            <a:noAutofit/>
          </a:bodyPr>
          <a:lstStyle>
            <a:lvl1pPr marL="0" indent="0">
              <a:buFontTx/>
              <a:buNone/>
              <a:defRPr sz="2040">
                <a:solidFill>
                  <a:schemeClr val="accent1"/>
                </a:solidFill>
              </a:defRPr>
            </a:lvl1pPr>
            <a:lvl2pPr marL="388620" indent="0">
              <a:buFontTx/>
              <a:buNone/>
              <a:defRPr/>
            </a:lvl2pPr>
            <a:lvl3pPr marL="777240" indent="0">
              <a:buFontTx/>
              <a:buNone/>
              <a:defRPr/>
            </a:lvl3pPr>
            <a:lvl4pPr marL="1165860" indent="0">
              <a:buFontTx/>
              <a:buNone/>
              <a:defRPr/>
            </a:lvl4pPr>
            <a:lvl5pPr marL="1554480" indent="0">
              <a:buFontTx/>
              <a:buNone/>
              <a:defRPr/>
            </a:lvl5pPr>
          </a:lstStyle>
          <a:p>
            <a:pPr lvl="0"/>
            <a:r>
              <a:rPr lang="en-US"/>
              <a:t>Edit Master text styles</a:t>
            </a:r>
          </a:p>
        </p:txBody>
      </p:sp>
      <p:sp>
        <p:nvSpPr>
          <p:cNvPr id="4" name="Text Placeholder 3"/>
          <p:cNvSpPr>
            <a:spLocks noGrp="1"/>
          </p:cNvSpPr>
          <p:nvPr>
            <p:ph type="body" sz="half" idx="2"/>
          </p:nvPr>
        </p:nvSpPr>
        <p:spPr>
          <a:xfrm>
            <a:off x="1651053" y="7599680"/>
            <a:ext cx="5685048" cy="107011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C37F97D8-720A-4E71-A456-FC270AF74AC2}" type="datetime1">
              <a:rPr lang="en-US" smtClean="0"/>
              <a:t>1/28/2019</a:t>
            </a:fld>
            <a:endParaRPr lang="en-US"/>
          </a:p>
        </p:txBody>
      </p:sp>
      <p:sp>
        <p:nvSpPr>
          <p:cNvPr id="6" name="Footer Placeholder 5"/>
          <p:cNvSpPr>
            <a:spLocks noGrp="1"/>
          </p:cNvSpPr>
          <p:nvPr>
            <p:ph type="ftr" sz="quarter" idx="11"/>
          </p:nvPr>
        </p:nvSpPr>
        <p:spPr/>
        <p:txBody>
          <a:bodyPr/>
          <a:lstStyle/>
          <a:p>
            <a:r>
              <a:rPr lang="en-US"/>
              <a:t>Design and Analysis of Algorithm IDAA32C</a:t>
            </a:r>
          </a:p>
        </p:txBody>
      </p:sp>
      <p:sp>
        <p:nvSpPr>
          <p:cNvPr id="20" name="Freeform 11"/>
          <p:cNvSpPr/>
          <p:nvPr/>
        </p:nvSpPr>
        <p:spPr bwMode="auto">
          <a:xfrm flipV="1">
            <a:off x="49" y="7202302"/>
            <a:ext cx="1154603" cy="74507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434544" y="7308530"/>
            <a:ext cx="497231" cy="535517"/>
          </a:xfrm>
        </p:spPr>
        <p:txBody>
          <a:bodyPr/>
          <a:lstStyle/>
          <a:p>
            <a:pPr marL="25400">
              <a:lnSpc>
                <a:spcPts val="1045"/>
              </a:lnSpc>
            </a:pPr>
            <a:fld id="{81D60167-4931-47E6-BA6A-407CBD079E47}" type="slidenum">
              <a:rPr lang="en-US" spc="65" smtClean="0"/>
              <a:t>‹#›</a:t>
            </a:fld>
            <a:endParaRPr lang="en-US" spc="65" dirty="0"/>
          </a:p>
        </p:txBody>
      </p:sp>
      <p:sp>
        <p:nvSpPr>
          <p:cNvPr id="11" name="TextBox 10"/>
          <p:cNvSpPr txBox="1"/>
          <p:nvPr/>
        </p:nvSpPr>
        <p:spPr>
          <a:xfrm>
            <a:off x="1537069" y="950408"/>
            <a:ext cx="388721" cy="857671"/>
          </a:xfrm>
          <a:prstGeom prst="rect">
            <a:avLst/>
          </a:prstGeom>
        </p:spPr>
        <p:txBody>
          <a:bodyPr vert="horz" lIns="77724" tIns="38862" rIns="77724" bIns="38862" rtlCol="0" anchor="ctr">
            <a:noAutofit/>
          </a:bodyPr>
          <a:lstStyle/>
          <a:p>
            <a:pPr lvl="0"/>
            <a:r>
              <a:rPr lang="en-US" sz="6800" baseline="0" dirty="0">
                <a:ln w="3175" cmpd="sng">
                  <a:noFill/>
                </a:ln>
                <a:solidFill>
                  <a:schemeClr val="accent1"/>
                </a:solidFill>
                <a:effectLst/>
                <a:latin typeface="Arial"/>
              </a:rPr>
              <a:t>“</a:t>
            </a:r>
          </a:p>
        </p:txBody>
      </p:sp>
      <p:sp>
        <p:nvSpPr>
          <p:cNvPr id="12" name="TextBox 11"/>
          <p:cNvSpPr txBox="1"/>
          <p:nvPr/>
        </p:nvSpPr>
        <p:spPr>
          <a:xfrm>
            <a:off x="6944104" y="4261116"/>
            <a:ext cx="388721" cy="857671"/>
          </a:xfrm>
          <a:prstGeom prst="rect">
            <a:avLst/>
          </a:prstGeom>
        </p:spPr>
        <p:txBody>
          <a:bodyPr vert="horz" lIns="77724" tIns="38862" rIns="77724" bIns="38862" rtlCol="0" anchor="ctr">
            <a:noAutofit/>
          </a:bodyPr>
          <a:lstStyle/>
          <a:p>
            <a:pPr lvl="0"/>
            <a:r>
              <a:rPr lang="en-US" sz="68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97404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651054" y="920197"/>
            <a:ext cx="5603186" cy="4224029"/>
          </a:xfrm>
        </p:spPr>
        <p:txBody>
          <a:bodyPr anchor="ctr">
            <a:normAutofit/>
          </a:bodyPr>
          <a:lstStyle>
            <a:lvl1pPr algn="l">
              <a:defRPr sz="4080" b="0"/>
            </a:lvl1pPr>
          </a:lstStyle>
          <a:p>
            <a:r>
              <a:rPr lang="en-US"/>
              <a:t>Click to edit Master title style</a:t>
            </a:r>
            <a:endParaRPr lang="en-US" dirty="0"/>
          </a:p>
        </p:txBody>
      </p:sp>
      <p:sp>
        <p:nvSpPr>
          <p:cNvPr id="21" name="Text Placeholder 9"/>
          <p:cNvSpPr>
            <a:spLocks noGrp="1"/>
          </p:cNvSpPr>
          <p:nvPr>
            <p:ph type="body" sz="quarter" idx="13"/>
          </p:nvPr>
        </p:nvSpPr>
        <p:spPr>
          <a:xfrm>
            <a:off x="1651053" y="6370320"/>
            <a:ext cx="5603187" cy="1229360"/>
          </a:xfrm>
        </p:spPr>
        <p:txBody>
          <a:bodyPr anchor="b">
            <a:noAutofit/>
          </a:bodyPr>
          <a:lstStyle>
            <a:lvl1pPr marL="0" indent="0">
              <a:buFontTx/>
              <a:buNone/>
              <a:defRPr sz="2040">
                <a:solidFill>
                  <a:schemeClr val="accent1"/>
                </a:solidFill>
              </a:defRPr>
            </a:lvl1pPr>
            <a:lvl2pPr marL="388620" indent="0">
              <a:buFontTx/>
              <a:buNone/>
              <a:defRPr/>
            </a:lvl2pPr>
            <a:lvl3pPr marL="777240" indent="0">
              <a:buFontTx/>
              <a:buNone/>
              <a:defRPr/>
            </a:lvl3pPr>
            <a:lvl4pPr marL="1165860" indent="0">
              <a:buFontTx/>
              <a:buNone/>
              <a:defRPr/>
            </a:lvl4pPr>
            <a:lvl5pPr marL="1554480" indent="0">
              <a:buFontTx/>
              <a:buNone/>
              <a:defRPr/>
            </a:lvl5pPr>
          </a:lstStyle>
          <a:p>
            <a:pPr lvl="0"/>
            <a:r>
              <a:rPr lang="en-US"/>
              <a:t>Edit Master text styles</a:t>
            </a:r>
          </a:p>
        </p:txBody>
      </p:sp>
      <p:sp>
        <p:nvSpPr>
          <p:cNvPr id="4" name="Text Placeholder 3"/>
          <p:cNvSpPr>
            <a:spLocks noGrp="1"/>
          </p:cNvSpPr>
          <p:nvPr>
            <p:ph type="body" sz="half" idx="2"/>
          </p:nvPr>
        </p:nvSpPr>
        <p:spPr>
          <a:xfrm>
            <a:off x="1651053" y="7599680"/>
            <a:ext cx="5603187" cy="107011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C37F97D8-720A-4E71-A456-FC270AF74AC2}" type="datetime1">
              <a:rPr lang="en-US" smtClean="0"/>
              <a:t>1/28/2019</a:t>
            </a:fld>
            <a:endParaRPr lang="en-US"/>
          </a:p>
        </p:txBody>
      </p:sp>
      <p:sp>
        <p:nvSpPr>
          <p:cNvPr id="6" name="Footer Placeholder 5"/>
          <p:cNvSpPr>
            <a:spLocks noGrp="1"/>
          </p:cNvSpPr>
          <p:nvPr>
            <p:ph type="ftr" sz="quarter" idx="11"/>
          </p:nvPr>
        </p:nvSpPr>
        <p:spPr/>
        <p:txBody>
          <a:bodyPr/>
          <a:lstStyle/>
          <a:p>
            <a:r>
              <a:rPr lang="en-US"/>
              <a:t>Design and Analysis of Algorithm IDAA32C</a:t>
            </a:r>
          </a:p>
        </p:txBody>
      </p:sp>
      <p:sp>
        <p:nvSpPr>
          <p:cNvPr id="10" name="Freeform 11"/>
          <p:cNvSpPr/>
          <p:nvPr/>
        </p:nvSpPr>
        <p:spPr bwMode="auto">
          <a:xfrm flipV="1">
            <a:off x="49" y="7202302"/>
            <a:ext cx="1154603" cy="74507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434544" y="7308530"/>
            <a:ext cx="497231" cy="535517"/>
          </a:xfrm>
        </p:spPr>
        <p:txBody>
          <a:bodyPr/>
          <a:lstStyle/>
          <a:p>
            <a:pPr marL="25400">
              <a:lnSpc>
                <a:spcPts val="1045"/>
              </a:lnSpc>
            </a:pPr>
            <a:fld id="{81D60167-4931-47E6-BA6A-407CBD079E47}" type="slidenum">
              <a:rPr lang="en-US" spc="65" smtClean="0"/>
              <a:t>‹#›</a:t>
            </a:fld>
            <a:endParaRPr lang="en-US" spc="65" dirty="0"/>
          </a:p>
        </p:txBody>
      </p:sp>
    </p:spTree>
    <p:extLst>
      <p:ext uri="{BB962C8B-B14F-4D97-AF65-F5344CB8AC3E}">
        <p14:creationId xmlns:p14="http://schemas.microsoft.com/office/powerpoint/2010/main" val="195147976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7F97D8-720A-4E71-A456-FC270AF74AC2}" type="datetime1">
              <a:rPr lang="en-US" smtClean="0"/>
              <a:t>1/28/2019</a:t>
            </a:fld>
            <a:endParaRPr lang="en-US"/>
          </a:p>
        </p:txBody>
      </p:sp>
      <p:sp>
        <p:nvSpPr>
          <p:cNvPr id="5" name="Footer Placeholder 4"/>
          <p:cNvSpPr>
            <a:spLocks noGrp="1"/>
          </p:cNvSpPr>
          <p:nvPr>
            <p:ph type="ftr" sz="quarter" idx="11"/>
          </p:nvPr>
        </p:nvSpPr>
        <p:spPr/>
        <p:txBody>
          <a:bodyPr/>
          <a:lstStyle/>
          <a:p>
            <a:r>
              <a:rPr lang="en-US"/>
              <a:t>Design and Analysis of Algorithm IDAA32C</a:t>
            </a:r>
          </a:p>
        </p:txBody>
      </p:sp>
      <p:sp>
        <p:nvSpPr>
          <p:cNvPr id="10" name="Freeform 11"/>
          <p:cNvSpPr/>
          <p:nvPr/>
        </p:nvSpPr>
        <p:spPr bwMode="auto">
          <a:xfrm flipV="1">
            <a:off x="49" y="1043085"/>
            <a:ext cx="1154603" cy="74507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25400">
              <a:lnSpc>
                <a:spcPts val="1045"/>
              </a:lnSpc>
            </a:pPr>
            <a:fld id="{81D60167-4931-47E6-BA6A-407CBD079E47}" type="slidenum">
              <a:rPr lang="en-US" spc="65" smtClean="0"/>
              <a:t>‹#›</a:t>
            </a:fld>
            <a:endParaRPr lang="en-US" spc="65" dirty="0"/>
          </a:p>
        </p:txBody>
      </p:sp>
    </p:spTree>
    <p:extLst>
      <p:ext uri="{BB962C8B-B14F-4D97-AF65-F5344CB8AC3E}">
        <p14:creationId xmlns:p14="http://schemas.microsoft.com/office/powerpoint/2010/main" val="48904624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846755" y="920196"/>
            <a:ext cx="1407712" cy="774959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651054" y="920196"/>
            <a:ext cx="4008896" cy="77495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7F97D8-720A-4E71-A456-FC270AF74AC2}" type="datetime1">
              <a:rPr lang="en-US" smtClean="0"/>
              <a:t>1/28/2019</a:t>
            </a:fld>
            <a:endParaRPr lang="en-US"/>
          </a:p>
        </p:txBody>
      </p:sp>
      <p:sp>
        <p:nvSpPr>
          <p:cNvPr id="5" name="Footer Placeholder 4"/>
          <p:cNvSpPr>
            <a:spLocks noGrp="1"/>
          </p:cNvSpPr>
          <p:nvPr>
            <p:ph type="ftr" sz="quarter" idx="11"/>
          </p:nvPr>
        </p:nvSpPr>
        <p:spPr/>
        <p:txBody>
          <a:bodyPr/>
          <a:lstStyle/>
          <a:p>
            <a:r>
              <a:rPr lang="en-US"/>
              <a:t>Design and Analysis of Algorithm IDAA32C</a:t>
            </a:r>
          </a:p>
        </p:txBody>
      </p:sp>
      <p:sp>
        <p:nvSpPr>
          <p:cNvPr id="10" name="Freeform 11"/>
          <p:cNvSpPr/>
          <p:nvPr/>
        </p:nvSpPr>
        <p:spPr bwMode="auto">
          <a:xfrm flipV="1">
            <a:off x="49" y="1043085"/>
            <a:ext cx="1154603" cy="74507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25400">
              <a:lnSpc>
                <a:spcPts val="1045"/>
              </a:lnSpc>
            </a:pPr>
            <a:fld id="{81D60167-4931-47E6-BA6A-407CBD079E47}" type="slidenum">
              <a:rPr lang="en-US" spc="65" smtClean="0"/>
              <a:t>‹#›</a:t>
            </a:fld>
            <a:endParaRPr lang="en-US" spc="65" dirty="0"/>
          </a:p>
        </p:txBody>
      </p:sp>
    </p:spTree>
    <p:extLst>
      <p:ext uri="{BB962C8B-B14F-4D97-AF65-F5344CB8AC3E}">
        <p14:creationId xmlns:p14="http://schemas.microsoft.com/office/powerpoint/2010/main" val="301281217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53421" y="915361"/>
            <a:ext cx="5600819" cy="1878639"/>
          </a:xfrm>
        </p:spPr>
        <p:txBody>
          <a:bodyPr/>
          <a:lstStyle/>
          <a:p>
            <a:r>
              <a:rPr lang="en-US"/>
              <a:t>Click to edit Master title style</a:t>
            </a:r>
            <a:endParaRPr lang="en-US" dirty="0"/>
          </a:p>
        </p:txBody>
      </p:sp>
      <p:sp>
        <p:nvSpPr>
          <p:cNvPr id="3" name="Content Placeholder 2"/>
          <p:cNvSpPr>
            <a:spLocks noGrp="1"/>
          </p:cNvSpPr>
          <p:nvPr>
            <p:ph idx="1"/>
          </p:nvPr>
        </p:nvSpPr>
        <p:spPr>
          <a:xfrm>
            <a:off x="1651053" y="3129280"/>
            <a:ext cx="5603187" cy="55405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51C3D3-D797-4B48-B6F4-125770322CBF}" type="datetime1">
              <a:rPr lang="en-US" smtClean="0"/>
              <a:t>1/28/2019</a:t>
            </a:fld>
            <a:endParaRPr lang="en-US"/>
          </a:p>
        </p:txBody>
      </p:sp>
      <p:sp>
        <p:nvSpPr>
          <p:cNvPr id="5" name="Footer Placeholder 4"/>
          <p:cNvSpPr>
            <a:spLocks noGrp="1"/>
          </p:cNvSpPr>
          <p:nvPr>
            <p:ph type="ftr" sz="quarter" idx="11"/>
          </p:nvPr>
        </p:nvSpPr>
        <p:spPr/>
        <p:txBody>
          <a:bodyPr/>
          <a:lstStyle/>
          <a:p>
            <a:r>
              <a:rPr lang="en-US"/>
              <a:t>Design and Analysis of Algorithm IDAA32C</a:t>
            </a:r>
          </a:p>
        </p:txBody>
      </p:sp>
      <p:sp>
        <p:nvSpPr>
          <p:cNvPr id="10" name="Freeform 11"/>
          <p:cNvSpPr/>
          <p:nvPr/>
        </p:nvSpPr>
        <p:spPr bwMode="auto">
          <a:xfrm flipV="1">
            <a:off x="49" y="1043085"/>
            <a:ext cx="1154603" cy="74507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25400">
              <a:lnSpc>
                <a:spcPts val="1045"/>
              </a:lnSpc>
            </a:pPr>
            <a:fld id="{81D60167-4931-47E6-BA6A-407CBD079E47}" type="slidenum">
              <a:rPr lang="en-US" spc="65" smtClean="0"/>
              <a:t>‹#›</a:t>
            </a:fld>
            <a:endParaRPr lang="en-US" spc="65" dirty="0"/>
          </a:p>
        </p:txBody>
      </p:sp>
    </p:spTree>
    <p:extLst>
      <p:ext uri="{BB962C8B-B14F-4D97-AF65-F5344CB8AC3E}">
        <p14:creationId xmlns:p14="http://schemas.microsoft.com/office/powerpoint/2010/main" val="197439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51053" y="3042691"/>
            <a:ext cx="5603187" cy="2154240"/>
          </a:xfrm>
        </p:spPr>
        <p:txBody>
          <a:bodyPr anchor="b"/>
          <a:lstStyle>
            <a:lvl1pPr algn="l">
              <a:defRPr sz="3400" b="0" cap="none"/>
            </a:lvl1pPr>
          </a:lstStyle>
          <a:p>
            <a:r>
              <a:rPr lang="en-US"/>
              <a:t>Click to edit Master title style</a:t>
            </a:r>
            <a:endParaRPr lang="en-US" dirty="0"/>
          </a:p>
        </p:txBody>
      </p:sp>
      <p:sp>
        <p:nvSpPr>
          <p:cNvPr id="3" name="Text Placeholder 2"/>
          <p:cNvSpPr>
            <a:spLocks noGrp="1"/>
          </p:cNvSpPr>
          <p:nvPr>
            <p:ph type="body" idx="1"/>
          </p:nvPr>
        </p:nvSpPr>
        <p:spPr>
          <a:xfrm>
            <a:off x="1651053" y="5252720"/>
            <a:ext cx="5603187" cy="1261920"/>
          </a:xfrm>
        </p:spPr>
        <p:txBody>
          <a:bodyPr anchor="t"/>
          <a:lstStyle>
            <a:lvl1pPr marL="0" indent="0" algn="l">
              <a:buNone/>
              <a:defRPr sz="1700">
                <a:solidFill>
                  <a:schemeClr val="tx1">
                    <a:lumMod val="65000"/>
                    <a:lumOff val="35000"/>
                  </a:schemeClr>
                </a:solidFill>
              </a:defRPr>
            </a:lvl1pPr>
            <a:lvl2pPr marL="388620" indent="0">
              <a:buNone/>
              <a:defRPr sz="1530">
                <a:solidFill>
                  <a:schemeClr val="tx1">
                    <a:tint val="75000"/>
                  </a:schemeClr>
                </a:solidFill>
              </a:defRPr>
            </a:lvl2pPr>
            <a:lvl3pPr marL="777240" indent="0">
              <a:buNone/>
              <a:defRPr sz="1360">
                <a:solidFill>
                  <a:schemeClr val="tx1">
                    <a:tint val="75000"/>
                  </a:schemeClr>
                </a:solidFill>
              </a:defRPr>
            </a:lvl3pPr>
            <a:lvl4pPr marL="1165860" indent="0">
              <a:buNone/>
              <a:defRPr sz="1190">
                <a:solidFill>
                  <a:schemeClr val="tx1">
                    <a:tint val="75000"/>
                  </a:schemeClr>
                </a:solidFill>
              </a:defRPr>
            </a:lvl4pPr>
            <a:lvl5pPr marL="1554480" indent="0">
              <a:buNone/>
              <a:defRPr sz="1190">
                <a:solidFill>
                  <a:schemeClr val="tx1">
                    <a:tint val="75000"/>
                  </a:schemeClr>
                </a:solidFill>
              </a:defRPr>
            </a:lvl5pPr>
            <a:lvl6pPr marL="1943100" indent="0">
              <a:buNone/>
              <a:defRPr sz="1190">
                <a:solidFill>
                  <a:schemeClr val="tx1">
                    <a:tint val="75000"/>
                  </a:schemeClr>
                </a:solidFill>
              </a:defRPr>
            </a:lvl6pPr>
            <a:lvl7pPr marL="2331720" indent="0">
              <a:buNone/>
              <a:defRPr sz="1190">
                <a:solidFill>
                  <a:schemeClr val="tx1">
                    <a:tint val="75000"/>
                  </a:schemeClr>
                </a:solidFill>
              </a:defRPr>
            </a:lvl7pPr>
            <a:lvl8pPr marL="2720340" indent="0">
              <a:buNone/>
              <a:defRPr sz="1190">
                <a:solidFill>
                  <a:schemeClr val="tx1">
                    <a:tint val="75000"/>
                  </a:schemeClr>
                </a:solidFill>
              </a:defRPr>
            </a:lvl8pPr>
            <a:lvl9pPr marL="3108960" indent="0">
              <a:buNone/>
              <a:defRPr sz="119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37F97D8-720A-4E71-A456-FC270AF74AC2}" type="datetime1">
              <a:rPr lang="en-US" smtClean="0"/>
              <a:t>1/28/2019</a:t>
            </a:fld>
            <a:endParaRPr lang="en-US"/>
          </a:p>
        </p:txBody>
      </p:sp>
      <p:sp>
        <p:nvSpPr>
          <p:cNvPr id="5" name="Footer Placeholder 4"/>
          <p:cNvSpPr>
            <a:spLocks noGrp="1"/>
          </p:cNvSpPr>
          <p:nvPr>
            <p:ph type="ftr" sz="quarter" idx="11"/>
          </p:nvPr>
        </p:nvSpPr>
        <p:spPr/>
        <p:txBody>
          <a:bodyPr/>
          <a:lstStyle/>
          <a:p>
            <a:r>
              <a:rPr lang="en-US"/>
              <a:t>Design and Analysis of Algorithm IDAA32C</a:t>
            </a:r>
          </a:p>
        </p:txBody>
      </p:sp>
      <p:sp>
        <p:nvSpPr>
          <p:cNvPr id="11" name="Freeform 11"/>
          <p:cNvSpPr/>
          <p:nvPr/>
        </p:nvSpPr>
        <p:spPr bwMode="auto">
          <a:xfrm flipV="1">
            <a:off x="49" y="4644240"/>
            <a:ext cx="1154603" cy="74507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434544" y="4758073"/>
            <a:ext cx="497231" cy="535517"/>
          </a:xfrm>
        </p:spPr>
        <p:txBody>
          <a:bodyPr/>
          <a:lstStyle/>
          <a:p>
            <a:pPr marL="25400">
              <a:lnSpc>
                <a:spcPts val="1045"/>
              </a:lnSpc>
            </a:pPr>
            <a:fld id="{81D60167-4931-47E6-BA6A-407CBD079E47}" type="slidenum">
              <a:rPr lang="en-US" spc="65" smtClean="0"/>
              <a:t>‹#›</a:t>
            </a:fld>
            <a:endParaRPr lang="en-US" spc="65" dirty="0"/>
          </a:p>
        </p:txBody>
      </p:sp>
    </p:spTree>
    <p:extLst>
      <p:ext uri="{BB962C8B-B14F-4D97-AF65-F5344CB8AC3E}">
        <p14:creationId xmlns:p14="http://schemas.microsoft.com/office/powerpoint/2010/main" val="240521893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51054" y="3133836"/>
            <a:ext cx="2717901" cy="552551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36711" y="3133836"/>
            <a:ext cx="2717529" cy="552551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7F97D8-720A-4E71-A456-FC270AF74AC2}" type="datetime1">
              <a:rPr lang="en-US" smtClean="0"/>
              <a:t>1/28/2019</a:t>
            </a:fld>
            <a:endParaRPr lang="en-US"/>
          </a:p>
        </p:txBody>
      </p:sp>
      <p:sp>
        <p:nvSpPr>
          <p:cNvPr id="6" name="Footer Placeholder 5"/>
          <p:cNvSpPr>
            <a:spLocks noGrp="1"/>
          </p:cNvSpPr>
          <p:nvPr>
            <p:ph type="ftr" sz="quarter" idx="11"/>
          </p:nvPr>
        </p:nvSpPr>
        <p:spPr/>
        <p:txBody>
          <a:bodyPr/>
          <a:lstStyle/>
          <a:p>
            <a:r>
              <a:rPr lang="en-US"/>
              <a:t>Design and Analysis of Algorithm IDAA32C</a:t>
            </a:r>
          </a:p>
        </p:txBody>
      </p:sp>
      <p:sp>
        <p:nvSpPr>
          <p:cNvPr id="9" name="Freeform 11"/>
          <p:cNvSpPr/>
          <p:nvPr/>
        </p:nvSpPr>
        <p:spPr bwMode="auto">
          <a:xfrm flipV="1">
            <a:off x="49" y="1043085"/>
            <a:ext cx="1154603" cy="74507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434544" y="1155416"/>
            <a:ext cx="497231" cy="535517"/>
          </a:xfrm>
        </p:spPr>
        <p:txBody>
          <a:bodyPr/>
          <a:lstStyle/>
          <a:p>
            <a:pPr marL="25400">
              <a:lnSpc>
                <a:spcPts val="1045"/>
              </a:lnSpc>
            </a:pPr>
            <a:fld id="{81D60167-4931-47E6-BA6A-407CBD079E47}" type="slidenum">
              <a:rPr lang="en-US" spc="65" smtClean="0"/>
              <a:t>‹#›</a:t>
            </a:fld>
            <a:endParaRPr lang="en-US" spc="65" dirty="0"/>
          </a:p>
        </p:txBody>
      </p:sp>
    </p:spTree>
    <p:extLst>
      <p:ext uri="{BB962C8B-B14F-4D97-AF65-F5344CB8AC3E}">
        <p14:creationId xmlns:p14="http://schemas.microsoft.com/office/powerpoint/2010/main" val="153055321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925549" y="3265718"/>
            <a:ext cx="2443407" cy="845184"/>
          </a:xfrm>
        </p:spPr>
        <p:txBody>
          <a:bodyPr anchor="b">
            <a:noAutofit/>
          </a:bodyPr>
          <a:lstStyle>
            <a:lvl1pPr marL="0" indent="0">
              <a:buNone/>
              <a:defRPr sz="2040" b="0"/>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Edit Master text styles</a:t>
            </a:r>
          </a:p>
        </p:txBody>
      </p:sp>
      <p:sp>
        <p:nvSpPr>
          <p:cNvPr id="4" name="Content Placeholder 3"/>
          <p:cNvSpPr>
            <a:spLocks noGrp="1"/>
          </p:cNvSpPr>
          <p:nvPr>
            <p:ph sz="half" idx="2"/>
          </p:nvPr>
        </p:nvSpPr>
        <p:spPr>
          <a:xfrm>
            <a:off x="1651053" y="4110903"/>
            <a:ext cx="2717902" cy="455503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7731" y="3260984"/>
            <a:ext cx="2442253" cy="845184"/>
          </a:xfrm>
        </p:spPr>
        <p:txBody>
          <a:bodyPr anchor="b">
            <a:noAutofit/>
          </a:bodyPr>
          <a:lstStyle>
            <a:lvl1pPr marL="0" indent="0">
              <a:buNone/>
              <a:defRPr sz="2040" b="0"/>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Edit Master text styles</a:t>
            </a:r>
          </a:p>
        </p:txBody>
      </p:sp>
      <p:sp>
        <p:nvSpPr>
          <p:cNvPr id="6" name="Content Placeholder 5"/>
          <p:cNvSpPr>
            <a:spLocks noGrp="1"/>
          </p:cNvSpPr>
          <p:nvPr>
            <p:ph sz="quarter" idx="4"/>
          </p:nvPr>
        </p:nvSpPr>
        <p:spPr>
          <a:xfrm>
            <a:off x="4533658" y="4106169"/>
            <a:ext cx="2716328" cy="455503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7F97D8-720A-4E71-A456-FC270AF74AC2}" type="datetime1">
              <a:rPr lang="en-US" smtClean="0"/>
              <a:t>1/28/2019</a:t>
            </a:fld>
            <a:endParaRPr lang="en-US"/>
          </a:p>
        </p:txBody>
      </p:sp>
      <p:sp>
        <p:nvSpPr>
          <p:cNvPr id="8" name="Footer Placeholder 7"/>
          <p:cNvSpPr>
            <a:spLocks noGrp="1"/>
          </p:cNvSpPr>
          <p:nvPr>
            <p:ph type="ftr" sz="quarter" idx="11"/>
          </p:nvPr>
        </p:nvSpPr>
        <p:spPr/>
        <p:txBody>
          <a:bodyPr/>
          <a:lstStyle/>
          <a:p>
            <a:r>
              <a:rPr lang="en-US"/>
              <a:t>Design and Analysis of Algorithm IDAA32C</a:t>
            </a:r>
          </a:p>
        </p:txBody>
      </p:sp>
      <p:sp>
        <p:nvSpPr>
          <p:cNvPr id="11" name="Freeform 11"/>
          <p:cNvSpPr/>
          <p:nvPr/>
        </p:nvSpPr>
        <p:spPr bwMode="auto">
          <a:xfrm flipV="1">
            <a:off x="49" y="1043085"/>
            <a:ext cx="1154603" cy="74507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434544" y="1155416"/>
            <a:ext cx="497231" cy="535517"/>
          </a:xfrm>
        </p:spPr>
        <p:txBody>
          <a:bodyPr/>
          <a:lstStyle/>
          <a:p>
            <a:pPr marL="25400">
              <a:lnSpc>
                <a:spcPts val="1045"/>
              </a:lnSpc>
            </a:pPr>
            <a:fld id="{81D60167-4931-47E6-BA6A-407CBD079E47}" type="slidenum">
              <a:rPr lang="en-US" spc="65" smtClean="0"/>
              <a:t>‹#›</a:t>
            </a:fld>
            <a:endParaRPr lang="en-US" spc="65" dirty="0"/>
          </a:p>
        </p:txBody>
      </p:sp>
    </p:spTree>
    <p:extLst>
      <p:ext uri="{BB962C8B-B14F-4D97-AF65-F5344CB8AC3E}">
        <p14:creationId xmlns:p14="http://schemas.microsoft.com/office/powerpoint/2010/main" val="387033829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53420" y="915361"/>
            <a:ext cx="5600820" cy="1878639"/>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2ED825-41C0-4068-8971-D855B1903F9D}" type="datetime1">
              <a:rPr lang="en-US" smtClean="0"/>
              <a:t>1/28/2019</a:t>
            </a:fld>
            <a:endParaRPr lang="en-US"/>
          </a:p>
        </p:txBody>
      </p:sp>
      <p:sp>
        <p:nvSpPr>
          <p:cNvPr id="4" name="Footer Placeholder 3"/>
          <p:cNvSpPr>
            <a:spLocks noGrp="1"/>
          </p:cNvSpPr>
          <p:nvPr>
            <p:ph type="ftr" sz="quarter" idx="11"/>
          </p:nvPr>
        </p:nvSpPr>
        <p:spPr/>
        <p:txBody>
          <a:bodyPr/>
          <a:lstStyle/>
          <a:p>
            <a:r>
              <a:rPr lang="en-US"/>
              <a:t>Design and Analysis of Algorithm IDAA32C</a:t>
            </a:r>
          </a:p>
        </p:txBody>
      </p:sp>
      <p:sp>
        <p:nvSpPr>
          <p:cNvPr id="8" name="Freeform 11"/>
          <p:cNvSpPr/>
          <p:nvPr/>
        </p:nvSpPr>
        <p:spPr bwMode="auto">
          <a:xfrm flipV="1">
            <a:off x="49" y="1043085"/>
            <a:ext cx="1154603" cy="74507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25400">
              <a:lnSpc>
                <a:spcPts val="1045"/>
              </a:lnSpc>
            </a:pPr>
            <a:fld id="{81D60167-4931-47E6-BA6A-407CBD079E47}" type="slidenum">
              <a:rPr lang="en-US" spc="65" smtClean="0"/>
              <a:t>‹#›</a:t>
            </a:fld>
            <a:endParaRPr lang="en-US" spc="65" dirty="0"/>
          </a:p>
        </p:txBody>
      </p:sp>
    </p:spTree>
    <p:extLst>
      <p:ext uri="{BB962C8B-B14F-4D97-AF65-F5344CB8AC3E}">
        <p14:creationId xmlns:p14="http://schemas.microsoft.com/office/powerpoint/2010/main" val="2394628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938468-A294-47E4-A0C4-E699B2E30079}" type="datetime1">
              <a:rPr lang="en-US" smtClean="0"/>
              <a:t>1/28/2019</a:t>
            </a:fld>
            <a:endParaRPr lang="en-US"/>
          </a:p>
        </p:txBody>
      </p:sp>
      <p:sp>
        <p:nvSpPr>
          <p:cNvPr id="3" name="Footer Placeholder 2"/>
          <p:cNvSpPr>
            <a:spLocks noGrp="1"/>
          </p:cNvSpPr>
          <p:nvPr>
            <p:ph type="ftr" sz="quarter" idx="11"/>
          </p:nvPr>
        </p:nvSpPr>
        <p:spPr/>
        <p:txBody>
          <a:bodyPr/>
          <a:lstStyle/>
          <a:p>
            <a:r>
              <a:rPr lang="en-US"/>
              <a:t>Design and Analysis of Algorithm IDAA32C</a:t>
            </a:r>
          </a:p>
        </p:txBody>
      </p:sp>
      <p:sp>
        <p:nvSpPr>
          <p:cNvPr id="6" name="Freeform 11"/>
          <p:cNvSpPr/>
          <p:nvPr/>
        </p:nvSpPr>
        <p:spPr bwMode="auto">
          <a:xfrm flipV="1">
            <a:off x="49" y="1043085"/>
            <a:ext cx="1154603" cy="74507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25400">
              <a:lnSpc>
                <a:spcPts val="1045"/>
              </a:lnSpc>
            </a:pPr>
            <a:fld id="{81D60167-4931-47E6-BA6A-407CBD079E47}" type="slidenum">
              <a:rPr lang="en-US" spc="65" smtClean="0"/>
              <a:t>‹#›</a:t>
            </a:fld>
            <a:endParaRPr lang="en-US" spc="65" dirty="0"/>
          </a:p>
        </p:txBody>
      </p:sp>
    </p:spTree>
    <p:extLst>
      <p:ext uri="{BB962C8B-B14F-4D97-AF65-F5344CB8AC3E}">
        <p14:creationId xmlns:p14="http://schemas.microsoft.com/office/powerpoint/2010/main" val="2080487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51053" y="654263"/>
            <a:ext cx="2235146" cy="1431924"/>
          </a:xfrm>
        </p:spPr>
        <p:txBody>
          <a:bodyPr anchor="b"/>
          <a:lstStyle>
            <a:lvl1pPr algn="l">
              <a:defRPr sz="1700" b="0"/>
            </a:lvl1pPr>
          </a:lstStyle>
          <a:p>
            <a:r>
              <a:rPr lang="en-US"/>
              <a:t>Click to edit Master title style</a:t>
            </a:r>
            <a:endParaRPr lang="en-US" dirty="0"/>
          </a:p>
        </p:txBody>
      </p:sp>
      <p:sp>
        <p:nvSpPr>
          <p:cNvPr id="3" name="Content Placeholder 2"/>
          <p:cNvSpPr>
            <a:spLocks noGrp="1"/>
          </p:cNvSpPr>
          <p:nvPr>
            <p:ph idx="1"/>
          </p:nvPr>
        </p:nvSpPr>
        <p:spPr>
          <a:xfrm>
            <a:off x="4031970" y="654264"/>
            <a:ext cx="3222270" cy="7941946"/>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651053" y="2344632"/>
            <a:ext cx="2235146" cy="6251573"/>
          </a:xfrm>
        </p:spPr>
        <p:txBody>
          <a:bodyPr/>
          <a:lstStyle>
            <a:lvl1pPr marL="0" indent="0">
              <a:buNone/>
              <a:defRPr sz="1190"/>
            </a:lvl1pPr>
            <a:lvl2pPr marL="388620" indent="0">
              <a:buNone/>
              <a:defRPr sz="1020"/>
            </a:lvl2pPr>
            <a:lvl3pPr marL="777240" indent="0">
              <a:buNone/>
              <a:defRPr sz="850"/>
            </a:lvl3pPr>
            <a:lvl4pPr marL="1165860" indent="0">
              <a:buNone/>
              <a:defRPr sz="765"/>
            </a:lvl4pPr>
            <a:lvl5pPr marL="1554480" indent="0">
              <a:buNone/>
              <a:defRPr sz="765"/>
            </a:lvl5pPr>
            <a:lvl6pPr marL="1943100" indent="0">
              <a:buNone/>
              <a:defRPr sz="765"/>
            </a:lvl6pPr>
            <a:lvl7pPr marL="2331720" indent="0">
              <a:buNone/>
              <a:defRPr sz="765"/>
            </a:lvl7pPr>
            <a:lvl8pPr marL="2720340" indent="0">
              <a:buNone/>
              <a:defRPr sz="765"/>
            </a:lvl8pPr>
            <a:lvl9pPr marL="3108960" indent="0">
              <a:buNone/>
              <a:defRPr sz="765"/>
            </a:lvl9pPr>
          </a:lstStyle>
          <a:p>
            <a:pPr lvl="0"/>
            <a:r>
              <a:rPr lang="en-US"/>
              <a:t>Edit Master text styles</a:t>
            </a:r>
          </a:p>
        </p:txBody>
      </p:sp>
      <p:sp>
        <p:nvSpPr>
          <p:cNvPr id="5" name="Date Placeholder 4"/>
          <p:cNvSpPr>
            <a:spLocks noGrp="1"/>
          </p:cNvSpPr>
          <p:nvPr>
            <p:ph type="dt" sz="half" idx="10"/>
          </p:nvPr>
        </p:nvSpPr>
        <p:spPr/>
        <p:txBody>
          <a:bodyPr/>
          <a:lstStyle/>
          <a:p>
            <a:fld id="{C37F97D8-720A-4E71-A456-FC270AF74AC2}" type="datetime1">
              <a:rPr lang="en-US" smtClean="0"/>
              <a:t>1/28/2019</a:t>
            </a:fld>
            <a:endParaRPr lang="en-US"/>
          </a:p>
        </p:txBody>
      </p:sp>
      <p:sp>
        <p:nvSpPr>
          <p:cNvPr id="6" name="Footer Placeholder 5"/>
          <p:cNvSpPr>
            <a:spLocks noGrp="1"/>
          </p:cNvSpPr>
          <p:nvPr>
            <p:ph type="ftr" sz="quarter" idx="11"/>
          </p:nvPr>
        </p:nvSpPr>
        <p:spPr/>
        <p:txBody>
          <a:bodyPr/>
          <a:lstStyle/>
          <a:p>
            <a:r>
              <a:rPr lang="en-US"/>
              <a:t>Design and Analysis of Algorithm IDAA32C</a:t>
            </a:r>
          </a:p>
        </p:txBody>
      </p:sp>
      <p:sp>
        <p:nvSpPr>
          <p:cNvPr id="10" name="Freeform 11"/>
          <p:cNvSpPr/>
          <p:nvPr/>
        </p:nvSpPr>
        <p:spPr bwMode="auto">
          <a:xfrm flipV="1">
            <a:off x="49" y="1043085"/>
            <a:ext cx="1154603" cy="74507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25400">
              <a:lnSpc>
                <a:spcPts val="1045"/>
              </a:lnSpc>
            </a:pPr>
            <a:fld id="{81D60167-4931-47E6-BA6A-407CBD079E47}" type="slidenum">
              <a:rPr lang="en-US" spc="65" smtClean="0"/>
              <a:t>‹#›</a:t>
            </a:fld>
            <a:endParaRPr lang="en-US" spc="65" dirty="0"/>
          </a:p>
        </p:txBody>
      </p:sp>
    </p:spTree>
    <p:extLst>
      <p:ext uri="{BB962C8B-B14F-4D97-AF65-F5344CB8AC3E}">
        <p14:creationId xmlns:p14="http://schemas.microsoft.com/office/powerpoint/2010/main" val="34179036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51053" y="7040880"/>
            <a:ext cx="5603187" cy="831216"/>
          </a:xfrm>
        </p:spPr>
        <p:txBody>
          <a:bodyPr anchor="b">
            <a:normAutofit/>
          </a:bodyPr>
          <a:lstStyle>
            <a:lvl1pPr algn="l">
              <a:defRPr sz="204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651053" y="931282"/>
            <a:ext cx="5603187" cy="5653956"/>
          </a:xfrm>
        </p:spPr>
        <p:txBody>
          <a:bodyPr anchor="t">
            <a:normAutofit/>
          </a:bodyPr>
          <a:lstStyle>
            <a:lvl1pPr marL="0" indent="0" algn="ctr">
              <a:buNone/>
              <a:defRPr sz="1360"/>
            </a:lvl1pPr>
            <a:lvl2pPr marL="388620" indent="0">
              <a:buNone/>
              <a:defRPr sz="1360"/>
            </a:lvl2pPr>
            <a:lvl3pPr marL="777240" indent="0">
              <a:buNone/>
              <a:defRPr sz="1360"/>
            </a:lvl3pPr>
            <a:lvl4pPr marL="1165860" indent="0">
              <a:buNone/>
              <a:defRPr sz="1360"/>
            </a:lvl4pPr>
            <a:lvl5pPr marL="1554480" indent="0">
              <a:buNone/>
              <a:defRPr sz="1360"/>
            </a:lvl5pPr>
            <a:lvl6pPr marL="1943100" indent="0">
              <a:buNone/>
              <a:defRPr sz="1360"/>
            </a:lvl6pPr>
            <a:lvl7pPr marL="2331720" indent="0">
              <a:buNone/>
              <a:defRPr sz="1360"/>
            </a:lvl7pPr>
            <a:lvl8pPr marL="2720340" indent="0">
              <a:buNone/>
              <a:defRPr sz="1360"/>
            </a:lvl8pPr>
            <a:lvl9pPr marL="3108960" indent="0">
              <a:buNone/>
              <a:defRPr sz="1360"/>
            </a:lvl9pPr>
          </a:lstStyle>
          <a:p>
            <a:r>
              <a:rPr lang="en-US"/>
              <a:t>Click icon to add picture</a:t>
            </a:r>
            <a:endParaRPr lang="en-US" dirty="0"/>
          </a:p>
        </p:txBody>
      </p:sp>
      <p:sp>
        <p:nvSpPr>
          <p:cNvPr id="4" name="Text Placeholder 3"/>
          <p:cNvSpPr>
            <a:spLocks noGrp="1"/>
          </p:cNvSpPr>
          <p:nvPr>
            <p:ph type="body" sz="half" idx="2"/>
          </p:nvPr>
        </p:nvSpPr>
        <p:spPr>
          <a:xfrm>
            <a:off x="1651053" y="7872096"/>
            <a:ext cx="5603187" cy="724111"/>
          </a:xfrm>
        </p:spPr>
        <p:txBody>
          <a:bodyPr>
            <a:normAutofit/>
          </a:bodyPr>
          <a:lstStyle>
            <a:lvl1pPr marL="0" indent="0">
              <a:buNone/>
              <a:defRPr sz="1020"/>
            </a:lvl1pPr>
            <a:lvl2pPr marL="388620" indent="0">
              <a:buNone/>
              <a:defRPr sz="1020"/>
            </a:lvl2pPr>
            <a:lvl3pPr marL="777240" indent="0">
              <a:buNone/>
              <a:defRPr sz="850"/>
            </a:lvl3pPr>
            <a:lvl4pPr marL="1165860" indent="0">
              <a:buNone/>
              <a:defRPr sz="765"/>
            </a:lvl4pPr>
            <a:lvl5pPr marL="1554480" indent="0">
              <a:buNone/>
              <a:defRPr sz="765"/>
            </a:lvl5pPr>
            <a:lvl6pPr marL="1943100" indent="0">
              <a:buNone/>
              <a:defRPr sz="765"/>
            </a:lvl6pPr>
            <a:lvl7pPr marL="2331720" indent="0">
              <a:buNone/>
              <a:defRPr sz="765"/>
            </a:lvl7pPr>
            <a:lvl8pPr marL="2720340" indent="0">
              <a:buNone/>
              <a:defRPr sz="765"/>
            </a:lvl8pPr>
            <a:lvl9pPr marL="3108960" indent="0">
              <a:buNone/>
              <a:defRPr sz="765"/>
            </a:lvl9pPr>
          </a:lstStyle>
          <a:p>
            <a:pPr lvl="0"/>
            <a:r>
              <a:rPr lang="en-US"/>
              <a:t>Edit Master text styles</a:t>
            </a:r>
          </a:p>
        </p:txBody>
      </p:sp>
      <p:sp>
        <p:nvSpPr>
          <p:cNvPr id="5" name="Date Placeholder 4"/>
          <p:cNvSpPr>
            <a:spLocks noGrp="1"/>
          </p:cNvSpPr>
          <p:nvPr>
            <p:ph type="dt" sz="half" idx="10"/>
          </p:nvPr>
        </p:nvSpPr>
        <p:spPr/>
        <p:txBody>
          <a:bodyPr/>
          <a:lstStyle/>
          <a:p>
            <a:fld id="{C37F97D8-720A-4E71-A456-FC270AF74AC2}" type="datetime1">
              <a:rPr lang="en-US" smtClean="0"/>
              <a:t>1/28/2019</a:t>
            </a:fld>
            <a:endParaRPr lang="en-US"/>
          </a:p>
        </p:txBody>
      </p:sp>
      <p:sp>
        <p:nvSpPr>
          <p:cNvPr id="6" name="Footer Placeholder 5"/>
          <p:cNvSpPr>
            <a:spLocks noGrp="1"/>
          </p:cNvSpPr>
          <p:nvPr>
            <p:ph type="ftr" sz="quarter" idx="11"/>
          </p:nvPr>
        </p:nvSpPr>
        <p:spPr/>
        <p:txBody>
          <a:bodyPr/>
          <a:lstStyle/>
          <a:p>
            <a:r>
              <a:rPr lang="en-US"/>
              <a:t>Design and Analysis of Algorithm IDAA32C</a:t>
            </a:r>
          </a:p>
        </p:txBody>
      </p:sp>
      <p:sp>
        <p:nvSpPr>
          <p:cNvPr id="10" name="Freeform 11"/>
          <p:cNvSpPr/>
          <p:nvPr/>
        </p:nvSpPr>
        <p:spPr bwMode="auto">
          <a:xfrm flipV="1">
            <a:off x="49" y="7202302"/>
            <a:ext cx="1154603" cy="74507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434544" y="7308530"/>
            <a:ext cx="497231" cy="535517"/>
          </a:xfrm>
        </p:spPr>
        <p:txBody>
          <a:bodyPr/>
          <a:lstStyle/>
          <a:p>
            <a:pPr marL="25400">
              <a:lnSpc>
                <a:spcPts val="1045"/>
              </a:lnSpc>
            </a:pPr>
            <a:fld id="{81D60167-4931-47E6-BA6A-407CBD079E47}" type="slidenum">
              <a:rPr lang="en-US" spc="65" smtClean="0"/>
              <a:t>‹#›</a:t>
            </a:fld>
            <a:endParaRPr lang="en-US" spc="65" dirty="0"/>
          </a:p>
        </p:txBody>
      </p:sp>
    </p:spTree>
    <p:extLst>
      <p:ext uri="{BB962C8B-B14F-4D97-AF65-F5344CB8AC3E}">
        <p14:creationId xmlns:p14="http://schemas.microsoft.com/office/powerpoint/2010/main" val="316133026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335280"/>
            <a:ext cx="1684020" cy="9736654"/>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17358" y="418"/>
            <a:ext cx="1659431" cy="10051020"/>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55448" cy="100584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653420" y="915361"/>
            <a:ext cx="5600820" cy="187863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651053" y="3129280"/>
            <a:ext cx="5603187" cy="569976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606540" y="8998132"/>
            <a:ext cx="651423" cy="542917"/>
          </a:xfrm>
          <a:prstGeom prst="rect">
            <a:avLst/>
          </a:prstGeom>
        </p:spPr>
        <p:txBody>
          <a:bodyPr vert="horz" lIns="91440" tIns="45720" rIns="91440" bIns="45720" rtlCol="0" anchor="ctr"/>
          <a:lstStyle>
            <a:lvl1pPr algn="r">
              <a:defRPr sz="765">
                <a:solidFill>
                  <a:schemeClr val="tx1">
                    <a:tint val="75000"/>
                  </a:schemeClr>
                </a:solidFill>
              </a:defRPr>
            </a:lvl1pPr>
          </a:lstStyle>
          <a:p>
            <a:fld id="{C37F97D8-720A-4E71-A456-FC270AF74AC2}" type="datetime1">
              <a:rPr lang="en-US" smtClean="0"/>
              <a:t>1/28/2019</a:t>
            </a:fld>
            <a:endParaRPr lang="en-US"/>
          </a:p>
        </p:txBody>
      </p:sp>
      <p:sp>
        <p:nvSpPr>
          <p:cNvPr id="5" name="Footer Placeholder 4"/>
          <p:cNvSpPr>
            <a:spLocks noGrp="1"/>
          </p:cNvSpPr>
          <p:nvPr>
            <p:ph type="ftr" sz="quarter" idx="3"/>
          </p:nvPr>
        </p:nvSpPr>
        <p:spPr>
          <a:xfrm>
            <a:off x="1651053" y="8999187"/>
            <a:ext cx="4859015" cy="535517"/>
          </a:xfrm>
          <a:prstGeom prst="rect">
            <a:avLst/>
          </a:prstGeom>
        </p:spPr>
        <p:txBody>
          <a:bodyPr vert="horz" lIns="91440" tIns="45720" rIns="91440" bIns="45720" rtlCol="0" anchor="ctr"/>
          <a:lstStyle>
            <a:lvl1pPr algn="l">
              <a:defRPr sz="765">
                <a:solidFill>
                  <a:schemeClr val="tx1">
                    <a:tint val="75000"/>
                  </a:schemeClr>
                </a:solidFill>
              </a:defRPr>
            </a:lvl1pPr>
          </a:lstStyle>
          <a:p>
            <a:r>
              <a:rPr lang="en-US"/>
              <a:t>Design and Analysis of Algorithm IDAA32C</a:t>
            </a:r>
          </a:p>
        </p:txBody>
      </p:sp>
      <p:sp>
        <p:nvSpPr>
          <p:cNvPr id="6" name="Slide Number Placeholder 5"/>
          <p:cNvSpPr>
            <a:spLocks noGrp="1"/>
          </p:cNvSpPr>
          <p:nvPr>
            <p:ph type="sldNum" sz="quarter" idx="4"/>
          </p:nvPr>
        </p:nvSpPr>
        <p:spPr>
          <a:xfrm>
            <a:off x="434544" y="1155416"/>
            <a:ext cx="497231" cy="535517"/>
          </a:xfrm>
          <a:prstGeom prst="rect">
            <a:avLst/>
          </a:prstGeom>
        </p:spPr>
        <p:txBody>
          <a:bodyPr vert="horz" lIns="91440" tIns="45720" rIns="91440" bIns="45720" rtlCol="0" anchor="ctr"/>
          <a:lstStyle>
            <a:lvl1pPr algn="r">
              <a:defRPr sz="1700">
                <a:solidFill>
                  <a:srgbClr val="FEFFFF"/>
                </a:solidFill>
              </a:defRPr>
            </a:lvl1pPr>
          </a:lstStyle>
          <a:p>
            <a:pPr marL="25400">
              <a:lnSpc>
                <a:spcPts val="1045"/>
              </a:lnSpc>
            </a:pPr>
            <a:fld id="{81D60167-4931-47E6-BA6A-407CBD079E47}" type="slidenum">
              <a:rPr lang="en-US" spc="65" smtClean="0"/>
              <a:t>‹#›</a:t>
            </a:fld>
            <a:endParaRPr lang="en-US" spc="65" dirty="0"/>
          </a:p>
        </p:txBody>
      </p:sp>
    </p:spTree>
    <p:extLst>
      <p:ext uri="{BB962C8B-B14F-4D97-AF65-F5344CB8AC3E}">
        <p14:creationId xmlns:p14="http://schemas.microsoft.com/office/powerpoint/2010/main" val="460486286"/>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Lst>
  <p:hf sldNum="0" hdr="0" ftr="0" dt="0"/>
  <p:txStyles>
    <p:titleStyle>
      <a:lvl1pPr algn="l" defTabSz="388620" rtl="0" eaLnBrk="1" latinLnBrk="0" hangingPunct="1">
        <a:spcBef>
          <a:spcPct val="0"/>
        </a:spcBef>
        <a:buNone/>
        <a:defRPr sz="306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91465" indent="-291465" algn="l" defTabSz="388620" rtl="0" eaLnBrk="1" latinLnBrk="0" hangingPunct="1">
        <a:spcBef>
          <a:spcPts val="850"/>
        </a:spcBef>
        <a:spcAft>
          <a:spcPts val="0"/>
        </a:spcAft>
        <a:buClr>
          <a:schemeClr val="accent1"/>
        </a:buClr>
        <a:buFont typeface="Wingdings 3" charset="2"/>
        <a:buChar char=""/>
        <a:defRPr sz="1530" kern="1200">
          <a:solidFill>
            <a:schemeClr val="tx1">
              <a:lumMod val="75000"/>
              <a:lumOff val="25000"/>
            </a:schemeClr>
          </a:solidFill>
          <a:latin typeface="+mn-lt"/>
          <a:ea typeface="+mn-ea"/>
          <a:cs typeface="+mn-cs"/>
        </a:defRPr>
      </a:lvl1pPr>
      <a:lvl2pPr marL="631508" indent="-242888" algn="l" defTabSz="388620" rtl="0" eaLnBrk="1" latinLnBrk="0" hangingPunct="1">
        <a:spcBef>
          <a:spcPts val="850"/>
        </a:spcBef>
        <a:spcAft>
          <a:spcPts val="0"/>
        </a:spcAft>
        <a:buClr>
          <a:schemeClr val="accent1"/>
        </a:buClr>
        <a:buFont typeface="Wingdings 3" charset="2"/>
        <a:buChar char=""/>
        <a:defRPr sz="1360" kern="1200">
          <a:solidFill>
            <a:schemeClr val="tx1">
              <a:lumMod val="75000"/>
              <a:lumOff val="25000"/>
            </a:schemeClr>
          </a:solidFill>
          <a:latin typeface="+mn-lt"/>
          <a:ea typeface="+mn-ea"/>
          <a:cs typeface="+mn-cs"/>
        </a:defRPr>
      </a:lvl2pPr>
      <a:lvl3pPr marL="971550" indent="-194310" algn="l" defTabSz="388620" rtl="0" eaLnBrk="1" latinLnBrk="0" hangingPunct="1">
        <a:spcBef>
          <a:spcPts val="850"/>
        </a:spcBef>
        <a:spcAft>
          <a:spcPts val="0"/>
        </a:spcAft>
        <a:buClr>
          <a:schemeClr val="accent1"/>
        </a:buClr>
        <a:buFont typeface="Wingdings 3" charset="2"/>
        <a:buChar char=""/>
        <a:defRPr sz="1190" kern="1200">
          <a:solidFill>
            <a:schemeClr val="tx1">
              <a:lumMod val="75000"/>
              <a:lumOff val="25000"/>
            </a:schemeClr>
          </a:solidFill>
          <a:latin typeface="+mn-lt"/>
          <a:ea typeface="+mn-ea"/>
          <a:cs typeface="+mn-cs"/>
        </a:defRPr>
      </a:lvl3pPr>
      <a:lvl4pPr marL="1360170" indent="-194310" algn="l" defTabSz="388620" rtl="0" eaLnBrk="1" latinLnBrk="0" hangingPunct="1">
        <a:spcBef>
          <a:spcPts val="850"/>
        </a:spcBef>
        <a:spcAft>
          <a:spcPts val="0"/>
        </a:spcAft>
        <a:buClr>
          <a:schemeClr val="accent1"/>
        </a:buClr>
        <a:buFont typeface="Wingdings 3" charset="2"/>
        <a:buChar char=""/>
        <a:defRPr sz="1020" kern="1200">
          <a:solidFill>
            <a:schemeClr val="tx1">
              <a:lumMod val="75000"/>
              <a:lumOff val="25000"/>
            </a:schemeClr>
          </a:solidFill>
          <a:latin typeface="+mn-lt"/>
          <a:ea typeface="+mn-ea"/>
          <a:cs typeface="+mn-cs"/>
        </a:defRPr>
      </a:lvl4pPr>
      <a:lvl5pPr marL="1748790" indent="-194310" algn="l" defTabSz="388620" rtl="0" eaLnBrk="1" latinLnBrk="0" hangingPunct="1">
        <a:spcBef>
          <a:spcPts val="850"/>
        </a:spcBef>
        <a:spcAft>
          <a:spcPts val="0"/>
        </a:spcAft>
        <a:buClr>
          <a:schemeClr val="accent1"/>
        </a:buClr>
        <a:buFont typeface="Wingdings 3" charset="2"/>
        <a:buChar char=""/>
        <a:defRPr sz="1020" kern="1200">
          <a:solidFill>
            <a:schemeClr val="tx1">
              <a:lumMod val="75000"/>
              <a:lumOff val="25000"/>
            </a:schemeClr>
          </a:solidFill>
          <a:latin typeface="+mn-lt"/>
          <a:ea typeface="+mn-ea"/>
          <a:cs typeface="+mn-cs"/>
        </a:defRPr>
      </a:lvl5pPr>
      <a:lvl6pPr marL="2137410" indent="-194310" algn="l" defTabSz="388620" rtl="0" eaLnBrk="1" latinLnBrk="0" hangingPunct="1">
        <a:spcBef>
          <a:spcPts val="850"/>
        </a:spcBef>
        <a:spcAft>
          <a:spcPts val="0"/>
        </a:spcAft>
        <a:buClr>
          <a:schemeClr val="accent1"/>
        </a:buClr>
        <a:buFont typeface="Wingdings 3" charset="2"/>
        <a:buChar char=""/>
        <a:defRPr sz="1020" kern="1200">
          <a:solidFill>
            <a:schemeClr val="tx1">
              <a:lumMod val="75000"/>
              <a:lumOff val="25000"/>
            </a:schemeClr>
          </a:solidFill>
          <a:latin typeface="+mn-lt"/>
          <a:ea typeface="+mn-ea"/>
          <a:cs typeface="+mn-cs"/>
        </a:defRPr>
      </a:lvl6pPr>
      <a:lvl7pPr marL="2526030" indent="-194310" algn="l" defTabSz="388620" rtl="0" eaLnBrk="1" latinLnBrk="0" hangingPunct="1">
        <a:spcBef>
          <a:spcPts val="850"/>
        </a:spcBef>
        <a:spcAft>
          <a:spcPts val="0"/>
        </a:spcAft>
        <a:buClr>
          <a:schemeClr val="accent1"/>
        </a:buClr>
        <a:buFont typeface="Wingdings 3" charset="2"/>
        <a:buChar char=""/>
        <a:defRPr sz="1020" kern="1200">
          <a:solidFill>
            <a:schemeClr val="tx1">
              <a:lumMod val="75000"/>
              <a:lumOff val="25000"/>
            </a:schemeClr>
          </a:solidFill>
          <a:latin typeface="+mn-lt"/>
          <a:ea typeface="+mn-ea"/>
          <a:cs typeface="+mn-cs"/>
        </a:defRPr>
      </a:lvl7pPr>
      <a:lvl8pPr marL="2914650" indent="-194310" algn="l" defTabSz="388620" rtl="0" eaLnBrk="1" latinLnBrk="0" hangingPunct="1">
        <a:spcBef>
          <a:spcPts val="850"/>
        </a:spcBef>
        <a:spcAft>
          <a:spcPts val="0"/>
        </a:spcAft>
        <a:buClr>
          <a:schemeClr val="accent1"/>
        </a:buClr>
        <a:buFont typeface="Wingdings 3" charset="2"/>
        <a:buChar char=""/>
        <a:defRPr sz="1020" kern="1200">
          <a:solidFill>
            <a:schemeClr val="tx1">
              <a:lumMod val="75000"/>
              <a:lumOff val="25000"/>
            </a:schemeClr>
          </a:solidFill>
          <a:latin typeface="+mn-lt"/>
          <a:ea typeface="+mn-ea"/>
          <a:cs typeface="+mn-cs"/>
        </a:defRPr>
      </a:lvl8pPr>
      <a:lvl9pPr marL="3303270" indent="-194310" algn="l" defTabSz="388620" rtl="0" eaLnBrk="1" latinLnBrk="0" hangingPunct="1">
        <a:spcBef>
          <a:spcPts val="850"/>
        </a:spcBef>
        <a:spcAft>
          <a:spcPts val="0"/>
        </a:spcAft>
        <a:buClr>
          <a:schemeClr val="accent1"/>
        </a:buClr>
        <a:buFont typeface="Wingdings 3" charset="2"/>
        <a:buChar char=""/>
        <a:defRPr sz="1020" kern="1200">
          <a:solidFill>
            <a:schemeClr val="tx1">
              <a:lumMod val="75000"/>
              <a:lumOff val="25000"/>
            </a:schemeClr>
          </a:solidFill>
          <a:latin typeface="+mn-lt"/>
          <a:ea typeface="+mn-ea"/>
          <a:cs typeface="+mn-cs"/>
        </a:defRPr>
      </a:lvl9pPr>
    </p:bodyStyle>
    <p:otherStyle>
      <a:defPPr>
        <a:defRPr lang="en-US"/>
      </a:defPPr>
      <a:lvl1pPr marL="0" algn="l" defTabSz="388620" rtl="0" eaLnBrk="1" latinLnBrk="0" hangingPunct="1">
        <a:defRPr sz="1530" kern="1200">
          <a:solidFill>
            <a:schemeClr val="tx1"/>
          </a:solidFill>
          <a:latin typeface="+mn-lt"/>
          <a:ea typeface="+mn-ea"/>
          <a:cs typeface="+mn-cs"/>
        </a:defRPr>
      </a:lvl1pPr>
      <a:lvl2pPr marL="388620" algn="l" defTabSz="388620" rtl="0" eaLnBrk="1" latinLnBrk="0" hangingPunct="1">
        <a:defRPr sz="1530" kern="1200">
          <a:solidFill>
            <a:schemeClr val="tx1"/>
          </a:solidFill>
          <a:latin typeface="+mn-lt"/>
          <a:ea typeface="+mn-ea"/>
          <a:cs typeface="+mn-cs"/>
        </a:defRPr>
      </a:lvl2pPr>
      <a:lvl3pPr marL="777240" algn="l" defTabSz="388620" rtl="0" eaLnBrk="1" latinLnBrk="0" hangingPunct="1">
        <a:defRPr sz="1530" kern="1200">
          <a:solidFill>
            <a:schemeClr val="tx1"/>
          </a:solidFill>
          <a:latin typeface="+mn-lt"/>
          <a:ea typeface="+mn-ea"/>
          <a:cs typeface="+mn-cs"/>
        </a:defRPr>
      </a:lvl3pPr>
      <a:lvl4pPr marL="1165860" algn="l" defTabSz="388620" rtl="0" eaLnBrk="1" latinLnBrk="0" hangingPunct="1">
        <a:defRPr sz="1530" kern="1200">
          <a:solidFill>
            <a:schemeClr val="tx1"/>
          </a:solidFill>
          <a:latin typeface="+mn-lt"/>
          <a:ea typeface="+mn-ea"/>
          <a:cs typeface="+mn-cs"/>
        </a:defRPr>
      </a:lvl4pPr>
      <a:lvl5pPr marL="1554480" algn="l" defTabSz="388620" rtl="0" eaLnBrk="1" latinLnBrk="0" hangingPunct="1">
        <a:defRPr sz="1530" kern="1200">
          <a:solidFill>
            <a:schemeClr val="tx1"/>
          </a:solidFill>
          <a:latin typeface="+mn-lt"/>
          <a:ea typeface="+mn-ea"/>
          <a:cs typeface="+mn-cs"/>
        </a:defRPr>
      </a:lvl5pPr>
      <a:lvl6pPr marL="1943100" algn="l" defTabSz="388620" rtl="0" eaLnBrk="1" latinLnBrk="0" hangingPunct="1">
        <a:defRPr sz="1530" kern="1200">
          <a:solidFill>
            <a:schemeClr val="tx1"/>
          </a:solidFill>
          <a:latin typeface="+mn-lt"/>
          <a:ea typeface="+mn-ea"/>
          <a:cs typeface="+mn-cs"/>
        </a:defRPr>
      </a:lvl6pPr>
      <a:lvl7pPr marL="2331720" algn="l" defTabSz="388620" rtl="0" eaLnBrk="1" latinLnBrk="0" hangingPunct="1">
        <a:defRPr sz="1530" kern="1200">
          <a:solidFill>
            <a:schemeClr val="tx1"/>
          </a:solidFill>
          <a:latin typeface="+mn-lt"/>
          <a:ea typeface="+mn-ea"/>
          <a:cs typeface="+mn-cs"/>
        </a:defRPr>
      </a:lvl7pPr>
      <a:lvl8pPr marL="2720340" algn="l" defTabSz="388620" rtl="0" eaLnBrk="1" latinLnBrk="0" hangingPunct="1">
        <a:defRPr sz="1530" kern="1200">
          <a:solidFill>
            <a:schemeClr val="tx1"/>
          </a:solidFill>
          <a:latin typeface="+mn-lt"/>
          <a:ea typeface="+mn-ea"/>
          <a:cs typeface="+mn-cs"/>
        </a:defRPr>
      </a:lvl8pPr>
      <a:lvl9pPr marL="3108960" algn="l" defTabSz="38862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814755" y="938191"/>
            <a:ext cx="2021934" cy="384721"/>
          </a:xfrm>
          <a:prstGeom prst="rect">
            <a:avLst/>
          </a:prstGeom>
        </p:spPr>
        <p:txBody>
          <a:bodyPr vert="horz" wrap="square" lIns="0" tIns="15240" rIns="0" bIns="0" rtlCol="0">
            <a:spAutoFit/>
          </a:bodyPr>
          <a:lstStyle/>
          <a:p>
            <a:pPr marL="12700">
              <a:lnSpc>
                <a:spcPct val="100000"/>
              </a:lnSpc>
              <a:spcBef>
                <a:spcPts val="120"/>
              </a:spcBef>
            </a:pPr>
            <a:r>
              <a:rPr sz="2400" spc="229" dirty="0">
                <a:latin typeface="PMingLiU"/>
                <a:cs typeface="PMingLiU"/>
              </a:rPr>
              <a:t>Assignment</a:t>
            </a:r>
            <a:r>
              <a:rPr sz="2400" spc="155" dirty="0">
                <a:latin typeface="PMingLiU"/>
                <a:cs typeface="PMingLiU"/>
              </a:rPr>
              <a:t> </a:t>
            </a:r>
            <a:r>
              <a:rPr sz="2400" spc="150" dirty="0">
                <a:latin typeface="PMingLiU"/>
                <a:cs typeface="PMingLiU"/>
              </a:rPr>
              <a:t>1</a:t>
            </a:r>
            <a:endParaRPr sz="2400" dirty="0">
              <a:latin typeface="PMingLiU"/>
              <a:cs typeface="PMingLiU"/>
            </a:endParaRPr>
          </a:p>
        </p:txBody>
      </p:sp>
      <p:sp>
        <p:nvSpPr>
          <p:cNvPr id="3" name="object 3"/>
          <p:cNvSpPr/>
          <p:nvPr/>
        </p:nvSpPr>
        <p:spPr>
          <a:xfrm>
            <a:off x="2666695" y="1681673"/>
            <a:ext cx="2318054" cy="2725123"/>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914400" y="5507107"/>
            <a:ext cx="5934075" cy="0"/>
          </a:xfrm>
          <a:custGeom>
            <a:avLst/>
            <a:gdLst/>
            <a:ahLst/>
            <a:cxnLst/>
            <a:rect l="l" t="t" r="r" b="b"/>
            <a:pathLst>
              <a:path w="5934075">
                <a:moveTo>
                  <a:pt x="0" y="0"/>
                </a:moveTo>
                <a:lnTo>
                  <a:pt x="5934049" y="0"/>
                </a:lnTo>
              </a:path>
            </a:pathLst>
          </a:custGeom>
          <a:ln w="17995">
            <a:solidFill>
              <a:srgbClr val="000000"/>
            </a:solidFill>
          </a:ln>
        </p:spPr>
        <p:txBody>
          <a:bodyPr wrap="square" lIns="0" tIns="0" rIns="0" bIns="0" rtlCol="0"/>
          <a:lstStyle/>
          <a:p>
            <a:endParaRPr/>
          </a:p>
        </p:txBody>
      </p:sp>
      <p:sp>
        <p:nvSpPr>
          <p:cNvPr id="5" name="object 5"/>
          <p:cNvSpPr txBox="1"/>
          <p:nvPr/>
        </p:nvSpPr>
        <p:spPr>
          <a:xfrm>
            <a:off x="1112786" y="4712160"/>
            <a:ext cx="5537200" cy="1464375"/>
          </a:xfrm>
          <a:prstGeom prst="rect">
            <a:avLst/>
          </a:prstGeom>
        </p:spPr>
        <p:txBody>
          <a:bodyPr vert="horz" wrap="square" lIns="0" tIns="17145" rIns="0" bIns="0" rtlCol="0">
            <a:spAutoFit/>
          </a:bodyPr>
          <a:lstStyle/>
          <a:p>
            <a:pPr marL="1154430">
              <a:lnSpc>
                <a:spcPct val="100000"/>
              </a:lnSpc>
              <a:spcBef>
                <a:spcPts val="135"/>
              </a:spcBef>
            </a:pPr>
            <a:r>
              <a:rPr sz="1600" spc="190" dirty="0">
                <a:latin typeface="PMingLiU"/>
                <a:cs typeface="PMingLiU"/>
              </a:rPr>
              <a:t>Design </a:t>
            </a:r>
            <a:r>
              <a:rPr sz="1600" spc="250" dirty="0">
                <a:latin typeface="PMingLiU"/>
                <a:cs typeface="PMingLiU"/>
              </a:rPr>
              <a:t>and </a:t>
            </a:r>
            <a:r>
              <a:rPr sz="1600" spc="195" dirty="0">
                <a:latin typeface="PMingLiU"/>
                <a:cs typeface="PMingLiU"/>
              </a:rPr>
              <a:t>Analysis </a:t>
            </a:r>
            <a:r>
              <a:rPr sz="1600" spc="290" dirty="0">
                <a:latin typeface="PMingLiU"/>
                <a:cs typeface="PMingLiU"/>
              </a:rPr>
              <a:t>of</a:t>
            </a:r>
            <a:r>
              <a:rPr sz="1600" spc="55" dirty="0">
                <a:latin typeface="PMingLiU"/>
                <a:cs typeface="PMingLiU"/>
              </a:rPr>
              <a:t> </a:t>
            </a:r>
            <a:r>
              <a:rPr sz="1600" spc="260" dirty="0">
                <a:latin typeface="PMingLiU"/>
                <a:cs typeface="PMingLiU"/>
              </a:rPr>
              <a:t>Algorithm</a:t>
            </a:r>
            <a:endParaRPr sz="1600" dirty="0">
              <a:latin typeface="PMingLiU"/>
              <a:cs typeface="PMingLiU"/>
            </a:endParaRPr>
          </a:p>
          <a:p>
            <a:pPr algn="ctr">
              <a:lnSpc>
                <a:spcPct val="100000"/>
              </a:lnSpc>
              <a:spcBef>
                <a:spcPts val="1130"/>
              </a:spcBef>
            </a:pPr>
            <a:r>
              <a:rPr sz="1600" spc="130" dirty="0">
                <a:latin typeface="PMingLiU"/>
                <a:cs typeface="PMingLiU"/>
              </a:rPr>
              <a:t>IDAA432C</a:t>
            </a:r>
            <a:endParaRPr sz="1600" dirty="0">
              <a:latin typeface="PMingLiU"/>
              <a:cs typeface="PMingLiU"/>
            </a:endParaRPr>
          </a:p>
          <a:p>
            <a:pPr>
              <a:lnSpc>
                <a:spcPct val="100000"/>
              </a:lnSpc>
            </a:pPr>
            <a:endParaRPr sz="1600" dirty="0">
              <a:latin typeface="Times New Roman"/>
              <a:cs typeface="Times New Roman"/>
            </a:endParaRPr>
          </a:p>
          <a:p>
            <a:pPr marL="12700" marR="5080" algn="ctr">
              <a:lnSpc>
                <a:spcPts val="1200"/>
              </a:lnSpc>
              <a:spcBef>
                <a:spcPts val="985"/>
              </a:spcBef>
            </a:pPr>
            <a:r>
              <a:rPr sz="1400" b="1" spc="-45" dirty="0">
                <a:latin typeface="Georgia"/>
                <a:cs typeface="Georgia"/>
              </a:rPr>
              <a:t>Largest </a:t>
            </a:r>
            <a:r>
              <a:rPr sz="1400" b="1" spc="-65" dirty="0">
                <a:latin typeface="Georgia"/>
                <a:cs typeface="Georgia"/>
              </a:rPr>
              <a:t>and </a:t>
            </a:r>
            <a:r>
              <a:rPr sz="1400" b="1" spc="-50" dirty="0">
                <a:latin typeface="Georgia"/>
                <a:cs typeface="Georgia"/>
              </a:rPr>
              <a:t>Smallest </a:t>
            </a:r>
            <a:r>
              <a:rPr sz="1400" b="1" spc="-35" dirty="0">
                <a:latin typeface="Georgia"/>
                <a:cs typeface="Georgia"/>
              </a:rPr>
              <a:t>Pythagorean </a:t>
            </a:r>
            <a:r>
              <a:rPr sz="1400" b="1" spc="-60" dirty="0">
                <a:latin typeface="Georgia"/>
                <a:cs typeface="Georgia"/>
              </a:rPr>
              <a:t>Numbers </a:t>
            </a:r>
            <a:r>
              <a:rPr sz="1400" b="1" spc="-85" dirty="0">
                <a:latin typeface="Georgia"/>
                <a:cs typeface="Georgia"/>
              </a:rPr>
              <a:t>from </a:t>
            </a:r>
            <a:r>
              <a:rPr sz="1400" b="1" spc="-65" dirty="0">
                <a:latin typeface="Georgia"/>
                <a:cs typeface="Georgia"/>
              </a:rPr>
              <a:t>a </a:t>
            </a:r>
            <a:r>
              <a:rPr sz="1400" b="1" spc="-45" dirty="0">
                <a:latin typeface="Georgia"/>
                <a:cs typeface="Georgia"/>
              </a:rPr>
              <a:t>Randomly</a:t>
            </a:r>
            <a:endParaRPr lang="en-US" sz="1400" b="1" spc="-45" dirty="0">
              <a:latin typeface="Georgia"/>
              <a:cs typeface="Georgia"/>
            </a:endParaRPr>
          </a:p>
          <a:p>
            <a:pPr marL="12700" marR="5080" algn="ctr">
              <a:lnSpc>
                <a:spcPts val="1200"/>
              </a:lnSpc>
              <a:spcBef>
                <a:spcPts val="985"/>
              </a:spcBef>
            </a:pPr>
            <a:r>
              <a:rPr sz="1400" b="1" spc="-45" dirty="0">
                <a:latin typeface="Georgia"/>
                <a:cs typeface="Georgia"/>
              </a:rPr>
              <a:t> </a:t>
            </a:r>
            <a:r>
              <a:rPr sz="1400" b="1" spc="-40" dirty="0">
                <a:latin typeface="Georgia"/>
                <a:cs typeface="Georgia"/>
              </a:rPr>
              <a:t>Generated  </a:t>
            </a:r>
            <a:r>
              <a:rPr sz="1400" b="1" spc="-25" dirty="0">
                <a:latin typeface="Georgia"/>
                <a:cs typeface="Georgia"/>
              </a:rPr>
              <a:t>Array </a:t>
            </a:r>
            <a:r>
              <a:rPr sz="1400" b="1" spc="-80" dirty="0">
                <a:latin typeface="Georgia"/>
                <a:cs typeface="Georgia"/>
              </a:rPr>
              <a:t>of </a:t>
            </a:r>
            <a:r>
              <a:rPr sz="1400" b="1" spc="-35" dirty="0">
                <a:latin typeface="Georgia"/>
                <a:cs typeface="Georgia"/>
              </a:rPr>
              <a:t>Natural</a:t>
            </a:r>
            <a:r>
              <a:rPr sz="1400" b="1" spc="15" dirty="0">
                <a:latin typeface="Georgia"/>
                <a:cs typeface="Georgia"/>
              </a:rPr>
              <a:t> </a:t>
            </a:r>
            <a:r>
              <a:rPr sz="1400" b="1" spc="-55" dirty="0">
                <a:latin typeface="Georgia"/>
                <a:cs typeface="Georgia"/>
              </a:rPr>
              <a:t>Numbers.</a:t>
            </a:r>
            <a:endParaRPr sz="1400" dirty="0">
              <a:latin typeface="Georgia"/>
              <a:cs typeface="Georgia"/>
            </a:endParaRPr>
          </a:p>
        </p:txBody>
      </p:sp>
      <p:sp>
        <p:nvSpPr>
          <p:cNvPr id="6" name="object 6"/>
          <p:cNvSpPr/>
          <p:nvPr/>
        </p:nvSpPr>
        <p:spPr>
          <a:xfrm>
            <a:off x="914400" y="6250590"/>
            <a:ext cx="5934075" cy="0"/>
          </a:xfrm>
          <a:custGeom>
            <a:avLst/>
            <a:gdLst/>
            <a:ahLst/>
            <a:cxnLst/>
            <a:rect l="l" t="t" r="r" b="b"/>
            <a:pathLst>
              <a:path w="5934075">
                <a:moveTo>
                  <a:pt x="0" y="0"/>
                </a:moveTo>
                <a:lnTo>
                  <a:pt x="5934049" y="0"/>
                </a:lnTo>
              </a:path>
            </a:pathLst>
          </a:custGeom>
          <a:ln w="17995">
            <a:solidFill>
              <a:srgbClr val="000000"/>
            </a:solidFill>
          </a:ln>
        </p:spPr>
        <p:txBody>
          <a:bodyPr wrap="square" lIns="0" tIns="0" rIns="0" bIns="0" rtlCol="0"/>
          <a:lstStyle/>
          <a:p>
            <a:endParaRPr/>
          </a:p>
        </p:txBody>
      </p:sp>
      <p:sp>
        <p:nvSpPr>
          <p:cNvPr id="7" name="object 7"/>
          <p:cNvSpPr txBox="1"/>
          <p:nvPr/>
        </p:nvSpPr>
        <p:spPr>
          <a:xfrm>
            <a:off x="2666695" y="6897669"/>
            <a:ext cx="2956865" cy="746999"/>
          </a:xfrm>
          <a:prstGeom prst="rect">
            <a:avLst/>
          </a:prstGeom>
        </p:spPr>
        <p:txBody>
          <a:bodyPr vert="horz" wrap="square" lIns="0" tIns="12065" rIns="0" bIns="0" rtlCol="0">
            <a:spAutoFit/>
          </a:bodyPr>
          <a:lstStyle/>
          <a:p>
            <a:pPr marL="12700">
              <a:lnSpc>
                <a:spcPts val="1415"/>
              </a:lnSpc>
              <a:spcBef>
                <a:spcPts val="95"/>
              </a:spcBef>
            </a:pPr>
            <a:r>
              <a:rPr sz="1400" b="1" i="1" dirty="0">
                <a:latin typeface="Arial"/>
                <a:cs typeface="Arial"/>
              </a:rPr>
              <a:t>Submitted</a:t>
            </a:r>
            <a:r>
              <a:rPr sz="1400" b="1" i="1" spc="155" dirty="0">
                <a:latin typeface="Arial"/>
                <a:cs typeface="Arial"/>
              </a:rPr>
              <a:t> </a:t>
            </a:r>
            <a:r>
              <a:rPr sz="1400" b="1" i="1" spc="40" dirty="0">
                <a:latin typeface="Arial"/>
                <a:cs typeface="Arial"/>
              </a:rPr>
              <a:t>By:</a:t>
            </a:r>
            <a:endParaRPr sz="1400" dirty="0">
              <a:latin typeface="Arial"/>
              <a:cs typeface="Arial"/>
            </a:endParaRPr>
          </a:p>
          <a:p>
            <a:pPr marL="12700" marR="5080">
              <a:lnSpc>
                <a:spcPts val="1390"/>
              </a:lnSpc>
              <a:spcBef>
                <a:spcPts val="65"/>
              </a:spcBef>
            </a:pPr>
            <a:r>
              <a:rPr sz="1600" spc="50" dirty="0">
                <a:latin typeface="PMingLiU"/>
                <a:cs typeface="PMingLiU"/>
              </a:rPr>
              <a:t>Akshay </a:t>
            </a:r>
            <a:r>
              <a:rPr sz="1600" spc="100" dirty="0">
                <a:latin typeface="PMingLiU"/>
                <a:cs typeface="PMingLiU"/>
              </a:rPr>
              <a:t>Gupta </a:t>
            </a:r>
            <a:r>
              <a:rPr sz="1400" b="1" spc="-35" dirty="0">
                <a:latin typeface="Georgia"/>
                <a:cs typeface="Georgia"/>
              </a:rPr>
              <a:t>(IIT2017505)  </a:t>
            </a:r>
            <a:r>
              <a:rPr sz="1600" spc="80" dirty="0">
                <a:latin typeface="PMingLiU"/>
                <a:cs typeface="PMingLiU"/>
              </a:rPr>
              <a:t>Naman </a:t>
            </a:r>
            <a:r>
              <a:rPr sz="1600" spc="65" dirty="0">
                <a:latin typeface="PMingLiU"/>
                <a:cs typeface="PMingLiU"/>
              </a:rPr>
              <a:t>Deept </a:t>
            </a:r>
            <a:r>
              <a:rPr sz="1400" b="1" spc="-30" dirty="0">
                <a:latin typeface="Georgia"/>
                <a:cs typeface="Georgia"/>
              </a:rPr>
              <a:t>(IIT2017507)  </a:t>
            </a:r>
            <a:r>
              <a:rPr sz="1600" spc="55" dirty="0">
                <a:latin typeface="PMingLiU"/>
                <a:cs typeface="PMingLiU"/>
              </a:rPr>
              <a:t>Snigdha </a:t>
            </a:r>
            <a:r>
              <a:rPr sz="1600" spc="60" dirty="0">
                <a:latin typeface="PMingLiU"/>
                <a:cs typeface="PMingLiU"/>
              </a:rPr>
              <a:t>Dobhal </a:t>
            </a:r>
            <a:r>
              <a:rPr sz="1400" b="1" spc="-40" dirty="0">
                <a:latin typeface="Georgia"/>
                <a:cs typeface="Georgia"/>
              </a:rPr>
              <a:t>(IIT2017506)</a:t>
            </a:r>
            <a:endParaRPr sz="1400" dirty="0">
              <a:latin typeface="Georgia"/>
              <a:cs typeface="Georgia"/>
            </a:endParaRPr>
          </a:p>
        </p:txBody>
      </p:sp>
      <p:sp>
        <p:nvSpPr>
          <p:cNvPr id="8" name="object 8"/>
          <p:cNvSpPr txBox="1"/>
          <p:nvPr/>
        </p:nvSpPr>
        <p:spPr>
          <a:xfrm>
            <a:off x="3314331" y="8158922"/>
            <a:ext cx="1522358" cy="227626"/>
          </a:xfrm>
          <a:prstGeom prst="rect">
            <a:avLst/>
          </a:prstGeom>
        </p:spPr>
        <p:txBody>
          <a:bodyPr vert="horz" wrap="square" lIns="0" tIns="12065" rIns="0" bIns="0" rtlCol="0">
            <a:spAutoFit/>
          </a:bodyPr>
          <a:lstStyle/>
          <a:p>
            <a:pPr marL="12700">
              <a:lnSpc>
                <a:spcPct val="100000"/>
              </a:lnSpc>
              <a:spcBef>
                <a:spcPts val="95"/>
              </a:spcBef>
            </a:pPr>
            <a:r>
              <a:rPr sz="1400" spc="85" dirty="0">
                <a:latin typeface="PMingLiU"/>
                <a:cs typeface="PMingLiU"/>
              </a:rPr>
              <a:t>January </a:t>
            </a:r>
            <a:r>
              <a:rPr sz="1400" spc="25" dirty="0">
                <a:latin typeface="PMingLiU"/>
                <a:cs typeface="PMingLiU"/>
              </a:rPr>
              <a:t>27,</a:t>
            </a:r>
            <a:r>
              <a:rPr sz="1400" spc="-10" dirty="0">
                <a:latin typeface="PMingLiU"/>
                <a:cs typeface="PMingLiU"/>
              </a:rPr>
              <a:t> </a:t>
            </a:r>
            <a:r>
              <a:rPr sz="1400" spc="20" dirty="0">
                <a:latin typeface="PMingLiU"/>
                <a:cs typeface="PMingLiU"/>
              </a:rPr>
              <a:t>2019</a:t>
            </a:r>
            <a:endParaRPr sz="1400" dirty="0">
              <a:latin typeface="PMingLiU"/>
              <a:cs typeface="PMingLiU"/>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D88A8C-01B0-48AC-ACD9-7E8C1F50A9DC}"/>
              </a:ext>
            </a:extLst>
          </p:cNvPr>
          <p:cNvSpPr/>
          <p:nvPr/>
        </p:nvSpPr>
        <p:spPr>
          <a:xfrm>
            <a:off x="1447800" y="1981200"/>
            <a:ext cx="5181600" cy="3013646"/>
          </a:xfrm>
          <a:prstGeom prst="rect">
            <a:avLst/>
          </a:prstGeom>
        </p:spPr>
        <p:txBody>
          <a:bodyPr wrap="square">
            <a:spAutoFit/>
          </a:bodyPr>
          <a:lstStyle/>
          <a:p>
            <a:pPr marL="12700">
              <a:lnSpc>
                <a:spcPct val="100000"/>
              </a:lnSpc>
              <a:spcBef>
                <a:spcPts val="740"/>
              </a:spcBef>
              <a:tabLst>
                <a:tab pos="456565" algn="l"/>
              </a:tabLst>
            </a:pPr>
            <a:r>
              <a:rPr lang="en-US" sz="2400" b="1" spc="-10" dirty="0">
                <a:latin typeface="Georgia"/>
                <a:cs typeface="Georgia"/>
              </a:rPr>
              <a:t>Time</a:t>
            </a:r>
            <a:r>
              <a:rPr lang="en-US" sz="2400" b="1" spc="120" dirty="0">
                <a:latin typeface="Georgia"/>
                <a:cs typeface="Georgia"/>
              </a:rPr>
              <a:t> </a:t>
            </a:r>
            <a:r>
              <a:rPr lang="en-US" sz="2400" b="1" spc="-20" dirty="0">
                <a:latin typeface="Georgia"/>
                <a:cs typeface="Georgia"/>
              </a:rPr>
              <a:t>Analysis</a:t>
            </a:r>
          </a:p>
          <a:p>
            <a:pPr marL="12700">
              <a:lnSpc>
                <a:spcPct val="100000"/>
              </a:lnSpc>
              <a:spcBef>
                <a:spcPts val="740"/>
              </a:spcBef>
              <a:tabLst>
                <a:tab pos="456565" algn="l"/>
              </a:tabLst>
            </a:pPr>
            <a:endParaRPr lang="en-US" sz="2400" dirty="0">
              <a:latin typeface="Georgia"/>
              <a:cs typeface="Georgia"/>
            </a:endParaRPr>
          </a:p>
          <a:p>
            <a:pPr marL="12700" marR="5080">
              <a:spcBef>
                <a:spcPts val="635"/>
              </a:spcBef>
            </a:pPr>
            <a:r>
              <a:rPr lang="en-US" b="1" spc="-5" dirty="0">
                <a:latin typeface="Georgia"/>
                <a:cs typeface="Georgia"/>
              </a:rPr>
              <a:t>Best </a:t>
            </a:r>
            <a:r>
              <a:rPr lang="en-US" b="1" spc="-15" dirty="0">
                <a:latin typeface="Georgia"/>
                <a:cs typeface="Georgia"/>
              </a:rPr>
              <a:t>Case</a:t>
            </a:r>
            <a:r>
              <a:rPr lang="en-US" spc="-15" dirty="0">
                <a:latin typeface="Georgia"/>
                <a:cs typeface="Georgia"/>
              </a:rPr>
              <a:t>: </a:t>
            </a:r>
            <a:r>
              <a:rPr lang="en-US" spc="-35" dirty="0">
                <a:latin typeface="Georgia"/>
                <a:cs typeface="Georgia"/>
              </a:rPr>
              <a:t>For </a:t>
            </a:r>
            <a:r>
              <a:rPr lang="en-US" spc="-10" dirty="0">
                <a:latin typeface="Georgia"/>
                <a:cs typeface="Georgia"/>
              </a:rPr>
              <a:t>the best </a:t>
            </a:r>
            <a:r>
              <a:rPr lang="en-US" spc="-25" dirty="0">
                <a:latin typeface="Georgia"/>
                <a:cs typeface="Georgia"/>
              </a:rPr>
              <a:t>case </a:t>
            </a:r>
            <a:r>
              <a:rPr lang="en-US" spc="-35" dirty="0">
                <a:latin typeface="Georgia"/>
                <a:cs typeface="Georgia"/>
              </a:rPr>
              <a:t>of </a:t>
            </a:r>
            <a:r>
              <a:rPr lang="en-US" spc="-10" dirty="0">
                <a:latin typeface="Georgia"/>
                <a:cs typeface="Georgia"/>
              </a:rPr>
              <a:t>the </a:t>
            </a:r>
            <a:r>
              <a:rPr lang="en-US" spc="-20" dirty="0">
                <a:latin typeface="Georgia"/>
                <a:cs typeface="Georgia"/>
              </a:rPr>
              <a:t>algorithm </a:t>
            </a:r>
            <a:r>
              <a:rPr lang="en-US" spc="-45" dirty="0">
                <a:latin typeface="Georgia"/>
                <a:cs typeface="Georgia"/>
              </a:rPr>
              <a:t>we  </a:t>
            </a:r>
            <a:r>
              <a:rPr lang="en-US" spc="-40" dirty="0">
                <a:latin typeface="Georgia"/>
                <a:cs typeface="Georgia"/>
              </a:rPr>
              <a:t>need </a:t>
            </a:r>
            <a:r>
              <a:rPr lang="en-US" dirty="0">
                <a:latin typeface="Georgia"/>
                <a:cs typeface="Georgia"/>
              </a:rPr>
              <a:t>to </a:t>
            </a:r>
            <a:r>
              <a:rPr lang="en-US" spc="-30" dirty="0">
                <a:latin typeface="Georgia"/>
                <a:cs typeface="Georgia"/>
              </a:rPr>
              <a:t>consider </a:t>
            </a:r>
            <a:r>
              <a:rPr lang="en-US" spc="-10" dirty="0">
                <a:latin typeface="Georgia"/>
                <a:cs typeface="Georgia"/>
              </a:rPr>
              <a:t>the </a:t>
            </a:r>
            <a:r>
              <a:rPr lang="en-US" spc="-20" dirty="0">
                <a:latin typeface="Georgia"/>
                <a:cs typeface="Georgia"/>
              </a:rPr>
              <a:t>smallest </a:t>
            </a:r>
            <a:r>
              <a:rPr lang="en-US" spc="-25" dirty="0">
                <a:latin typeface="Georgia"/>
                <a:cs typeface="Georgia"/>
              </a:rPr>
              <a:t>possible value </a:t>
            </a:r>
            <a:r>
              <a:rPr lang="en-US" spc="-30" dirty="0">
                <a:latin typeface="Georgia"/>
                <a:cs typeface="Georgia"/>
              </a:rPr>
              <a:t>in</a:t>
            </a:r>
            <a:r>
              <a:rPr lang="en-US" spc="100" dirty="0">
                <a:latin typeface="Georgia"/>
                <a:cs typeface="Georgia"/>
              </a:rPr>
              <a:t> </a:t>
            </a:r>
            <a:r>
              <a:rPr lang="en-US" spc="-10" dirty="0">
                <a:latin typeface="Georgia"/>
                <a:cs typeface="Georgia"/>
              </a:rPr>
              <a:t>the </a:t>
            </a:r>
            <a:r>
              <a:rPr lang="en-US" spc="-25" dirty="0">
                <a:latin typeface="Georgia"/>
                <a:cs typeface="Georgia"/>
              </a:rPr>
              <a:t>range </a:t>
            </a:r>
            <a:r>
              <a:rPr lang="en-US" spc="-35" dirty="0">
                <a:latin typeface="Georgia"/>
                <a:cs typeface="Georgia"/>
              </a:rPr>
              <a:t>of </a:t>
            </a:r>
            <a:r>
              <a:rPr lang="en-US" spc="-10" dirty="0">
                <a:latin typeface="Georgia"/>
                <a:cs typeface="Georgia"/>
              </a:rPr>
              <a:t>the </a:t>
            </a:r>
            <a:r>
              <a:rPr lang="en-US" spc="-40" dirty="0">
                <a:latin typeface="Georgia"/>
                <a:cs typeface="Georgia"/>
              </a:rPr>
              <a:t>number </a:t>
            </a:r>
            <a:r>
              <a:rPr lang="en-US" spc="-15" dirty="0">
                <a:latin typeface="Georgia"/>
                <a:cs typeface="Georgia"/>
              </a:rPr>
              <a:t>,and </a:t>
            </a:r>
            <a:r>
              <a:rPr lang="en-US" spc="-10" dirty="0">
                <a:latin typeface="Georgia"/>
                <a:cs typeface="Georgia"/>
              </a:rPr>
              <a:t>the </a:t>
            </a:r>
            <a:r>
              <a:rPr lang="en-US" spc="-25" dirty="0">
                <a:latin typeface="Georgia"/>
                <a:cs typeface="Georgia"/>
              </a:rPr>
              <a:t>value </a:t>
            </a:r>
            <a:r>
              <a:rPr lang="en-US" spc="-30" dirty="0">
                <a:latin typeface="Georgia"/>
                <a:cs typeface="Georgia"/>
              </a:rPr>
              <a:t>is </a:t>
            </a:r>
            <a:r>
              <a:rPr lang="en-US" spc="-20" dirty="0">
                <a:latin typeface="Georgia"/>
                <a:cs typeface="Georgia"/>
              </a:rPr>
              <a:t>10</a:t>
            </a:r>
            <a:r>
              <a:rPr lang="en-US" sz="2000" spc="-30" baseline="27777" dirty="0">
                <a:latin typeface="Maiandra GD"/>
                <a:cs typeface="Maiandra GD"/>
              </a:rPr>
              <a:t>4 </a:t>
            </a:r>
            <a:r>
              <a:rPr lang="en-US" spc="-30" dirty="0">
                <a:latin typeface="Georgia"/>
                <a:cs typeface="Georgia"/>
              </a:rPr>
              <a:t>which </a:t>
            </a:r>
            <a:r>
              <a:rPr lang="en-US" spc="-15" dirty="0">
                <a:latin typeface="Georgia"/>
                <a:cs typeface="Georgia"/>
              </a:rPr>
              <a:t>itself  </a:t>
            </a:r>
            <a:r>
              <a:rPr lang="en-US" spc="-20" dirty="0">
                <a:latin typeface="Georgia"/>
                <a:cs typeface="Georgia"/>
              </a:rPr>
              <a:t>takes </a:t>
            </a:r>
            <a:r>
              <a:rPr lang="en-US" spc="-15" dirty="0">
                <a:latin typeface="Georgia"/>
                <a:cs typeface="Georgia"/>
              </a:rPr>
              <a:t>only </a:t>
            </a:r>
            <a:r>
              <a:rPr lang="en-US" spc="-95" dirty="0">
                <a:latin typeface="Georgia"/>
                <a:cs typeface="Georgia"/>
              </a:rPr>
              <a:t>60 </a:t>
            </a:r>
            <a:r>
              <a:rPr lang="en-US" spc="-15" dirty="0">
                <a:latin typeface="Georgia"/>
                <a:cs typeface="Georgia"/>
              </a:rPr>
              <a:t>iterations. </a:t>
            </a:r>
            <a:r>
              <a:rPr lang="en-US" spc="-20" dirty="0">
                <a:latin typeface="Georgia"/>
                <a:cs typeface="Georgia"/>
              </a:rPr>
              <a:t>Consider </a:t>
            </a:r>
            <a:r>
              <a:rPr lang="en-US" spc="-10" dirty="0">
                <a:latin typeface="Georgia"/>
                <a:cs typeface="Georgia"/>
              </a:rPr>
              <a:t>the </a:t>
            </a:r>
            <a:r>
              <a:rPr lang="en-US" spc="-20" dirty="0">
                <a:latin typeface="Georgia"/>
                <a:cs typeface="Georgia"/>
              </a:rPr>
              <a:t>time taken </a:t>
            </a:r>
            <a:r>
              <a:rPr lang="en-US" spc="-30" dirty="0">
                <a:latin typeface="Georgia"/>
                <a:cs typeface="Georgia"/>
              </a:rPr>
              <a:t>for  </a:t>
            </a:r>
            <a:r>
              <a:rPr lang="en-US" spc="-10" dirty="0">
                <a:latin typeface="Georgia"/>
                <a:cs typeface="Georgia"/>
              </a:rPr>
              <a:t>the </a:t>
            </a:r>
            <a:r>
              <a:rPr lang="en-US" spc="-30" dirty="0">
                <a:latin typeface="Georgia"/>
                <a:cs typeface="Georgia"/>
              </a:rPr>
              <a:t>single </a:t>
            </a:r>
            <a:r>
              <a:rPr lang="en-US" spc="-15" dirty="0">
                <a:latin typeface="Georgia"/>
                <a:cs typeface="Georgia"/>
              </a:rPr>
              <a:t>iteration </a:t>
            </a:r>
            <a:r>
              <a:rPr lang="en-US" dirty="0">
                <a:latin typeface="Georgia"/>
                <a:cs typeface="Georgia"/>
              </a:rPr>
              <a:t>to </a:t>
            </a:r>
            <a:r>
              <a:rPr lang="en-US" spc="-15" dirty="0">
                <a:latin typeface="Georgia"/>
                <a:cs typeface="Georgia"/>
              </a:rPr>
              <a:t>be </a:t>
            </a:r>
            <a:r>
              <a:rPr lang="en-US" i="1" spc="25" dirty="0">
                <a:latin typeface="Bookman Old Style"/>
                <a:cs typeface="Bookman Old Style"/>
              </a:rPr>
              <a:t>x </a:t>
            </a:r>
            <a:r>
              <a:rPr lang="en-US" spc="-20" dirty="0">
                <a:latin typeface="Georgia"/>
                <a:cs typeface="Georgia"/>
              </a:rPr>
              <a:t>units </a:t>
            </a:r>
            <a:r>
              <a:rPr lang="en-US" spc="-15" dirty="0">
                <a:latin typeface="Georgia"/>
                <a:cs typeface="Georgia"/>
              </a:rPr>
              <a:t>.So the </a:t>
            </a:r>
            <a:r>
              <a:rPr lang="en-US" spc="5" dirty="0">
                <a:latin typeface="Georgia"/>
                <a:cs typeface="Georgia"/>
              </a:rPr>
              <a:t>total </a:t>
            </a:r>
            <a:r>
              <a:rPr lang="en-US" spc="-20" dirty="0">
                <a:latin typeface="Georgia"/>
                <a:cs typeface="Georgia"/>
              </a:rPr>
              <a:t>time  </a:t>
            </a:r>
            <a:r>
              <a:rPr lang="en-US" spc="-15" dirty="0">
                <a:latin typeface="Georgia"/>
                <a:cs typeface="Georgia"/>
              </a:rPr>
              <a:t>will be</a:t>
            </a:r>
            <a:r>
              <a:rPr lang="en-US" spc="-35" dirty="0">
                <a:latin typeface="Georgia"/>
                <a:cs typeface="Georgia"/>
              </a:rPr>
              <a:t> </a:t>
            </a:r>
            <a:r>
              <a:rPr lang="en-US" spc="-15" dirty="0">
                <a:latin typeface="Georgia"/>
                <a:cs typeface="Georgia"/>
              </a:rPr>
              <a:t>approximately</a:t>
            </a:r>
            <a:endParaRPr lang="en-US" dirty="0">
              <a:latin typeface="Georgia"/>
              <a:cs typeface="Georgia"/>
            </a:endParaRPr>
          </a:p>
          <a:p>
            <a:pPr marL="12700" marR="5080">
              <a:lnSpc>
                <a:spcPct val="100000"/>
              </a:lnSpc>
              <a:spcBef>
                <a:spcPts val="635"/>
              </a:spcBef>
            </a:pPr>
            <a:endParaRPr lang="en-US" dirty="0">
              <a:latin typeface="Georgia"/>
              <a:cs typeface="Georgia"/>
            </a:endParaRPr>
          </a:p>
        </p:txBody>
      </p:sp>
      <p:sp>
        <p:nvSpPr>
          <p:cNvPr id="3" name="object 22">
            <a:extLst>
              <a:ext uri="{FF2B5EF4-FFF2-40B4-BE49-F238E27FC236}">
                <a16:creationId xmlns:a16="http://schemas.microsoft.com/office/drawing/2014/main" id="{97059C70-95A9-440D-9EE1-E4EBFC834715}"/>
              </a:ext>
            </a:extLst>
          </p:cNvPr>
          <p:cNvSpPr txBox="1"/>
          <p:nvPr/>
        </p:nvSpPr>
        <p:spPr>
          <a:xfrm>
            <a:off x="3129064" y="4740018"/>
            <a:ext cx="1514272" cy="289182"/>
          </a:xfrm>
          <a:prstGeom prst="rect">
            <a:avLst/>
          </a:prstGeom>
        </p:spPr>
        <p:txBody>
          <a:bodyPr vert="horz" wrap="square" lIns="0" tIns="12065" rIns="0" bIns="0" rtlCol="0">
            <a:spAutoFit/>
          </a:bodyPr>
          <a:lstStyle/>
          <a:p>
            <a:pPr marL="12700">
              <a:lnSpc>
                <a:spcPct val="100000"/>
              </a:lnSpc>
              <a:spcBef>
                <a:spcPts val="95"/>
              </a:spcBef>
            </a:pPr>
            <a:r>
              <a:rPr spc="35" dirty="0">
                <a:latin typeface="Georgia"/>
                <a:cs typeface="Georgia"/>
              </a:rPr>
              <a:t>t</a:t>
            </a:r>
            <a:r>
              <a:rPr spc="52" baseline="-11904" dirty="0">
                <a:latin typeface="Maiandra GD"/>
                <a:cs typeface="Maiandra GD"/>
              </a:rPr>
              <a:t>Ω </a:t>
            </a:r>
            <a:r>
              <a:rPr spc="-170" dirty="0">
                <a:latin typeface="Lucida Sans Unicode"/>
                <a:cs typeface="Lucida Sans Unicode"/>
              </a:rPr>
              <a:t>∝</a:t>
            </a:r>
            <a:r>
              <a:rPr spc="-114" dirty="0">
                <a:latin typeface="Lucida Sans Unicode"/>
                <a:cs typeface="Lucida Sans Unicode"/>
              </a:rPr>
              <a:t> </a:t>
            </a:r>
            <a:r>
              <a:rPr spc="-40" dirty="0">
                <a:latin typeface="Georgia"/>
                <a:cs typeface="Georgia"/>
              </a:rPr>
              <a:t>60.</a:t>
            </a:r>
            <a:r>
              <a:rPr b="0" i="1" spc="-40" dirty="0">
                <a:latin typeface="Bookman Old Style"/>
                <a:cs typeface="Bookman Old Style"/>
              </a:rPr>
              <a:t>x</a:t>
            </a:r>
            <a:endParaRPr dirty="0">
              <a:latin typeface="Bookman Old Style"/>
              <a:cs typeface="Bookman Old Style"/>
            </a:endParaRPr>
          </a:p>
        </p:txBody>
      </p:sp>
      <p:sp>
        <p:nvSpPr>
          <p:cNvPr id="4" name="TextBox 3">
            <a:extLst>
              <a:ext uri="{FF2B5EF4-FFF2-40B4-BE49-F238E27FC236}">
                <a16:creationId xmlns:a16="http://schemas.microsoft.com/office/drawing/2014/main" id="{CD726B03-A223-4125-AE68-E7B6E2DDE9D9}"/>
              </a:ext>
            </a:extLst>
          </p:cNvPr>
          <p:cNvSpPr txBox="1"/>
          <p:nvPr/>
        </p:nvSpPr>
        <p:spPr>
          <a:xfrm>
            <a:off x="1447800" y="5334000"/>
            <a:ext cx="5181600" cy="2031325"/>
          </a:xfrm>
          <a:prstGeom prst="rect">
            <a:avLst/>
          </a:prstGeom>
          <a:noFill/>
        </p:spPr>
        <p:txBody>
          <a:bodyPr wrap="square" rtlCol="0">
            <a:spAutoFit/>
          </a:bodyPr>
          <a:lstStyle/>
          <a:p>
            <a:r>
              <a:rPr lang="en-US" dirty="0">
                <a:latin typeface="Georgia" panose="02040502050405020303" pitchFamily="18" charset="0"/>
              </a:rPr>
              <a:t>and hence the complexity becomes overall closer to √ n which is 100.So the notation will be Ω(√ n) . Average Case : In this case the complexity is Θ(√ n). Worst Case : The worst case complexity can occur if the number is not indeed a Pythagorean number .So the complexity will be O(√ n).</a:t>
            </a:r>
          </a:p>
        </p:txBody>
      </p:sp>
      <p:sp>
        <p:nvSpPr>
          <p:cNvPr id="5" name="object 3">
            <a:extLst>
              <a:ext uri="{FF2B5EF4-FFF2-40B4-BE49-F238E27FC236}">
                <a16:creationId xmlns:a16="http://schemas.microsoft.com/office/drawing/2014/main" id="{74E27BD7-29D7-4798-8AEC-EC2BBCC83665}"/>
              </a:ext>
            </a:extLst>
          </p:cNvPr>
          <p:cNvSpPr/>
          <p:nvPr/>
        </p:nvSpPr>
        <p:spPr>
          <a:xfrm>
            <a:off x="365125" y="8915400"/>
            <a:ext cx="793749" cy="977796"/>
          </a:xfrm>
          <a:prstGeom prst="rect">
            <a:avLst/>
          </a:prstGeom>
          <a:blipFill>
            <a:blip r:embed="rId2" cstate="print"/>
            <a:stretch>
              <a:fillRect/>
            </a:stretch>
          </a:blipFill>
        </p:spPr>
        <p:txBody>
          <a:bodyPr wrap="square" lIns="0" tIns="0" rIns="0" bIns="0" rtlCol="0"/>
          <a:lstStyle/>
          <a:p>
            <a:endParaRPr/>
          </a:p>
        </p:txBody>
      </p:sp>
      <p:sp>
        <p:nvSpPr>
          <p:cNvPr id="6" name="Footer Placeholder 4">
            <a:extLst>
              <a:ext uri="{FF2B5EF4-FFF2-40B4-BE49-F238E27FC236}">
                <a16:creationId xmlns:a16="http://schemas.microsoft.com/office/drawing/2014/main" id="{E62022C3-5221-47F0-8997-E2E123FDA5B7}"/>
              </a:ext>
            </a:extLst>
          </p:cNvPr>
          <p:cNvSpPr>
            <a:spLocks noGrp="1"/>
          </p:cNvSpPr>
          <p:nvPr>
            <p:ph type="ftr" sz="quarter" idx="11"/>
          </p:nvPr>
        </p:nvSpPr>
        <p:spPr>
          <a:xfrm>
            <a:off x="838200" y="9390276"/>
            <a:ext cx="4495800" cy="276999"/>
          </a:xfrm>
        </p:spPr>
        <p:txBody>
          <a:bodyPr/>
          <a:lstStyle/>
          <a:p>
            <a:r>
              <a:rPr lang="en-US" dirty="0"/>
              <a:t>Design and Analysis of Algorithm IDAA432C</a:t>
            </a:r>
          </a:p>
        </p:txBody>
      </p:sp>
    </p:spTree>
    <p:extLst>
      <p:ext uri="{BB962C8B-B14F-4D97-AF65-F5344CB8AC3E}">
        <p14:creationId xmlns:p14="http://schemas.microsoft.com/office/powerpoint/2010/main" val="880543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775E1C3-D754-47A9-B225-77CE0E853D14}"/>
              </a:ext>
            </a:extLst>
          </p:cNvPr>
          <p:cNvSpPr/>
          <p:nvPr/>
        </p:nvSpPr>
        <p:spPr>
          <a:xfrm>
            <a:off x="1371600" y="3482623"/>
            <a:ext cx="5334000" cy="2795637"/>
          </a:xfrm>
          <a:prstGeom prst="rect">
            <a:avLst/>
          </a:prstGeom>
        </p:spPr>
        <p:txBody>
          <a:bodyPr wrap="square">
            <a:spAutoFit/>
          </a:bodyPr>
          <a:lstStyle/>
          <a:p>
            <a:pPr marL="12700">
              <a:lnSpc>
                <a:spcPct val="100000"/>
              </a:lnSpc>
              <a:spcBef>
                <a:spcPts val="820"/>
              </a:spcBef>
              <a:tabLst>
                <a:tab pos="401320" algn="l"/>
              </a:tabLst>
            </a:pPr>
            <a:r>
              <a:rPr lang="en-US" sz="2400" b="1" spc="-35" dirty="0">
                <a:latin typeface="Georgia"/>
                <a:cs typeface="Georgia"/>
              </a:rPr>
              <a:t>Optimal</a:t>
            </a:r>
            <a:r>
              <a:rPr lang="en-US" sz="2400" b="1" spc="135" dirty="0">
                <a:latin typeface="Georgia"/>
                <a:cs typeface="Georgia"/>
              </a:rPr>
              <a:t> </a:t>
            </a:r>
            <a:r>
              <a:rPr lang="en-US" sz="2400" b="1" spc="-45" dirty="0">
                <a:latin typeface="Georgia"/>
                <a:cs typeface="Georgia"/>
              </a:rPr>
              <a:t>Approach</a:t>
            </a:r>
          </a:p>
          <a:p>
            <a:pPr marL="12700">
              <a:lnSpc>
                <a:spcPct val="100000"/>
              </a:lnSpc>
              <a:spcBef>
                <a:spcPts val="820"/>
              </a:spcBef>
              <a:tabLst>
                <a:tab pos="401320" algn="l"/>
              </a:tabLst>
            </a:pPr>
            <a:endParaRPr lang="en-US" sz="2800" dirty="0">
              <a:latin typeface="Georgia"/>
              <a:cs typeface="Georgia"/>
            </a:endParaRPr>
          </a:p>
          <a:p>
            <a:pPr marL="12700" marR="5080" algn="just">
              <a:lnSpc>
                <a:spcPct val="100000"/>
              </a:lnSpc>
              <a:spcBef>
                <a:spcPts val="595"/>
              </a:spcBef>
            </a:pPr>
            <a:r>
              <a:rPr lang="en-US" spc="-40" dirty="0">
                <a:latin typeface="Georgia"/>
                <a:cs typeface="Georgia"/>
              </a:rPr>
              <a:t>We </a:t>
            </a:r>
            <a:r>
              <a:rPr lang="en-US" spc="-35" dirty="0">
                <a:latin typeface="Georgia"/>
                <a:cs typeface="Georgia"/>
              </a:rPr>
              <a:t>know </a:t>
            </a:r>
            <a:r>
              <a:rPr lang="en-US" spc="10" dirty="0">
                <a:latin typeface="Georgia"/>
                <a:cs typeface="Georgia"/>
              </a:rPr>
              <a:t>that </a:t>
            </a:r>
            <a:r>
              <a:rPr lang="en-US" spc="-10" dirty="0">
                <a:latin typeface="Georgia"/>
                <a:cs typeface="Georgia"/>
              </a:rPr>
              <a:t>all </a:t>
            </a:r>
            <a:r>
              <a:rPr lang="en-US" spc="-5" dirty="0">
                <a:latin typeface="Georgia"/>
                <a:cs typeface="Georgia"/>
              </a:rPr>
              <a:t>Pythagorean </a:t>
            </a:r>
            <a:r>
              <a:rPr lang="en-US" spc="-40" dirty="0">
                <a:latin typeface="Georgia"/>
                <a:cs typeface="Georgia"/>
              </a:rPr>
              <a:t>number </a:t>
            </a:r>
            <a:r>
              <a:rPr lang="en-US" spc="-25" dirty="0">
                <a:latin typeface="Georgia"/>
                <a:cs typeface="Georgia"/>
              </a:rPr>
              <a:t>are multiples  </a:t>
            </a:r>
            <a:r>
              <a:rPr lang="en-US" spc="-35" dirty="0">
                <a:latin typeface="Georgia"/>
                <a:cs typeface="Georgia"/>
              </a:rPr>
              <a:t>of </a:t>
            </a:r>
            <a:r>
              <a:rPr lang="en-US" spc="-5" dirty="0">
                <a:latin typeface="Georgia"/>
                <a:cs typeface="Georgia"/>
              </a:rPr>
              <a:t>Pythagorean </a:t>
            </a:r>
            <a:r>
              <a:rPr lang="en-US" spc="-30" dirty="0">
                <a:latin typeface="Georgia"/>
                <a:cs typeface="Georgia"/>
              </a:rPr>
              <a:t>prime which </a:t>
            </a:r>
            <a:r>
              <a:rPr lang="en-US" spc="-25" dirty="0">
                <a:latin typeface="Georgia"/>
                <a:cs typeface="Georgia"/>
              </a:rPr>
              <a:t>are </a:t>
            </a:r>
            <a:r>
              <a:rPr lang="en-US" spc="-30" dirty="0">
                <a:latin typeface="Georgia"/>
                <a:cs typeface="Georgia"/>
              </a:rPr>
              <a:t>prime </a:t>
            </a:r>
            <a:r>
              <a:rPr lang="en-US" spc="-40" dirty="0">
                <a:latin typeface="Georgia"/>
                <a:cs typeface="Georgia"/>
              </a:rPr>
              <a:t>number </a:t>
            </a:r>
            <a:r>
              <a:rPr lang="en-US" spc="-35" dirty="0">
                <a:latin typeface="Georgia"/>
                <a:cs typeface="Georgia"/>
              </a:rPr>
              <a:t>of  </a:t>
            </a:r>
            <a:r>
              <a:rPr lang="en-US" spc="-10" dirty="0">
                <a:latin typeface="Georgia"/>
                <a:cs typeface="Georgia"/>
              </a:rPr>
              <a:t>the </a:t>
            </a:r>
            <a:r>
              <a:rPr lang="en-US" spc="-35" dirty="0">
                <a:latin typeface="Georgia"/>
                <a:cs typeface="Georgia"/>
              </a:rPr>
              <a:t>form of </a:t>
            </a:r>
            <a:r>
              <a:rPr lang="en-US" spc="-50" dirty="0">
                <a:latin typeface="Georgia"/>
                <a:cs typeface="Georgia"/>
              </a:rPr>
              <a:t>4</a:t>
            </a:r>
            <a:r>
              <a:rPr lang="en-US" i="1" spc="-50" dirty="0">
                <a:latin typeface="Bookman Old Style"/>
                <a:cs typeface="Bookman Old Style"/>
              </a:rPr>
              <a:t>n </a:t>
            </a:r>
            <a:r>
              <a:rPr lang="en-US" spc="130" dirty="0">
                <a:latin typeface="Georgia"/>
                <a:cs typeface="Georgia"/>
              </a:rPr>
              <a:t>+ </a:t>
            </a:r>
            <a:r>
              <a:rPr lang="en-US" spc="35" dirty="0">
                <a:latin typeface="Georgia"/>
                <a:cs typeface="Georgia"/>
              </a:rPr>
              <a:t>1. </a:t>
            </a:r>
            <a:r>
              <a:rPr lang="en-US" spc="-40" dirty="0">
                <a:latin typeface="Georgia"/>
                <a:cs typeface="Georgia"/>
              </a:rPr>
              <a:t>Now </a:t>
            </a:r>
            <a:r>
              <a:rPr lang="en-US" dirty="0">
                <a:latin typeface="Georgia"/>
                <a:cs typeface="Georgia"/>
              </a:rPr>
              <a:t>to </a:t>
            </a:r>
            <a:r>
              <a:rPr lang="en-US" spc="-35" dirty="0">
                <a:latin typeface="Georgia"/>
                <a:cs typeface="Georgia"/>
              </a:rPr>
              <a:t>check </a:t>
            </a:r>
            <a:r>
              <a:rPr lang="en-US" spc="-20" dirty="0">
                <a:latin typeface="Georgia"/>
                <a:cs typeface="Georgia"/>
              </a:rPr>
              <a:t>whether </a:t>
            </a:r>
            <a:r>
              <a:rPr lang="en-US" spc="-10" dirty="0">
                <a:latin typeface="Georgia"/>
                <a:cs typeface="Georgia"/>
              </a:rPr>
              <a:t>the </a:t>
            </a:r>
            <a:r>
              <a:rPr lang="en-US" spc="-25" dirty="0">
                <a:latin typeface="Georgia"/>
                <a:cs typeface="Georgia"/>
              </a:rPr>
              <a:t>given  </a:t>
            </a:r>
            <a:r>
              <a:rPr lang="en-US" spc="-40" dirty="0">
                <a:latin typeface="Georgia"/>
                <a:cs typeface="Georgia"/>
              </a:rPr>
              <a:t>number </a:t>
            </a:r>
            <a:r>
              <a:rPr lang="en-US" spc="-30" dirty="0">
                <a:latin typeface="Georgia"/>
                <a:cs typeface="Georgia"/>
              </a:rPr>
              <a:t>is </a:t>
            </a:r>
            <a:r>
              <a:rPr lang="en-US" spc="-5" dirty="0">
                <a:latin typeface="Georgia"/>
                <a:cs typeface="Georgia"/>
              </a:rPr>
              <a:t>Pythagorean </a:t>
            </a:r>
            <a:r>
              <a:rPr lang="en-US" spc="-40" dirty="0">
                <a:latin typeface="Georgia"/>
                <a:cs typeface="Georgia"/>
              </a:rPr>
              <a:t>number </a:t>
            </a:r>
            <a:r>
              <a:rPr lang="en-US" spc="-35" dirty="0">
                <a:latin typeface="Georgia"/>
                <a:cs typeface="Georgia"/>
              </a:rPr>
              <a:t>or </a:t>
            </a:r>
            <a:r>
              <a:rPr lang="en-US" spc="-15" dirty="0">
                <a:latin typeface="Georgia"/>
                <a:cs typeface="Georgia"/>
              </a:rPr>
              <a:t>not </a:t>
            </a:r>
            <a:r>
              <a:rPr lang="en-US" spc="-45" dirty="0">
                <a:latin typeface="Georgia"/>
                <a:cs typeface="Georgia"/>
              </a:rPr>
              <a:t>we </a:t>
            </a:r>
            <a:r>
              <a:rPr lang="en-US" spc="-20" dirty="0">
                <a:latin typeface="Georgia"/>
                <a:cs typeface="Georgia"/>
              </a:rPr>
              <a:t>can </a:t>
            </a:r>
            <a:r>
              <a:rPr lang="en-US" spc="-35" dirty="0">
                <a:latin typeface="Georgia"/>
                <a:cs typeface="Georgia"/>
              </a:rPr>
              <a:t>check  </a:t>
            </a:r>
            <a:r>
              <a:rPr lang="en-US" spc="-20" dirty="0">
                <a:latin typeface="Georgia"/>
                <a:cs typeface="Georgia"/>
              </a:rPr>
              <a:t>if </a:t>
            </a:r>
            <a:r>
              <a:rPr lang="en-US" spc="-15" dirty="0">
                <a:latin typeface="Georgia"/>
                <a:cs typeface="Georgia"/>
              </a:rPr>
              <a:t>any </a:t>
            </a:r>
            <a:r>
              <a:rPr lang="en-US" spc="-35" dirty="0">
                <a:latin typeface="Georgia"/>
                <a:cs typeface="Georgia"/>
              </a:rPr>
              <a:t>of </a:t>
            </a:r>
            <a:r>
              <a:rPr lang="en-US" spc="-10" dirty="0">
                <a:latin typeface="Georgia"/>
                <a:cs typeface="Georgia"/>
              </a:rPr>
              <a:t>the </a:t>
            </a:r>
            <a:r>
              <a:rPr lang="en-US" spc="-30" dirty="0">
                <a:latin typeface="Georgia"/>
                <a:cs typeface="Georgia"/>
              </a:rPr>
              <a:t>prime </a:t>
            </a:r>
            <a:r>
              <a:rPr lang="en-US" spc="-10" dirty="0">
                <a:latin typeface="Georgia"/>
                <a:cs typeface="Georgia"/>
              </a:rPr>
              <a:t>factor </a:t>
            </a:r>
            <a:r>
              <a:rPr lang="en-US" spc="-35" dirty="0">
                <a:latin typeface="Georgia"/>
                <a:cs typeface="Georgia"/>
              </a:rPr>
              <a:t>of </a:t>
            </a:r>
            <a:r>
              <a:rPr lang="en-US" spc="-10" dirty="0">
                <a:latin typeface="Georgia"/>
                <a:cs typeface="Georgia"/>
              </a:rPr>
              <a:t>the </a:t>
            </a:r>
            <a:r>
              <a:rPr lang="en-US" spc="-25" dirty="0">
                <a:latin typeface="Georgia"/>
                <a:cs typeface="Georgia"/>
              </a:rPr>
              <a:t>given </a:t>
            </a:r>
            <a:r>
              <a:rPr lang="en-US" spc="-40" dirty="0">
                <a:latin typeface="Georgia"/>
                <a:cs typeface="Georgia"/>
              </a:rPr>
              <a:t>number </a:t>
            </a:r>
            <a:r>
              <a:rPr lang="en-US" spc="-30" dirty="0">
                <a:latin typeface="Georgia"/>
                <a:cs typeface="Georgia"/>
              </a:rPr>
              <a:t>is </a:t>
            </a:r>
            <a:r>
              <a:rPr lang="en-US" spc="-10" dirty="0">
                <a:latin typeface="Georgia"/>
                <a:cs typeface="Georgia"/>
              </a:rPr>
              <a:t>a  </a:t>
            </a:r>
            <a:r>
              <a:rPr lang="en-US" spc="-5" dirty="0">
                <a:latin typeface="Georgia"/>
                <a:cs typeface="Georgia"/>
              </a:rPr>
              <a:t>Pythagorean </a:t>
            </a:r>
            <a:r>
              <a:rPr lang="en-US" spc="-30" dirty="0">
                <a:latin typeface="Georgia"/>
                <a:cs typeface="Georgia"/>
              </a:rPr>
              <a:t>prime </a:t>
            </a:r>
            <a:r>
              <a:rPr lang="en-US" spc="-35" dirty="0">
                <a:latin typeface="Georgia"/>
                <a:cs typeface="Georgia"/>
              </a:rPr>
              <a:t>or </a:t>
            </a:r>
            <a:r>
              <a:rPr lang="en-US" spc="-15" dirty="0">
                <a:latin typeface="Georgia"/>
                <a:cs typeface="Georgia"/>
              </a:rPr>
              <a:t>not</a:t>
            </a:r>
            <a:r>
              <a:rPr lang="en-US" dirty="0">
                <a:latin typeface="Georgia"/>
                <a:cs typeface="Georgia"/>
              </a:rPr>
              <a:t> </a:t>
            </a:r>
            <a:r>
              <a:rPr lang="en-US" spc="5" dirty="0">
                <a:latin typeface="Georgia"/>
                <a:cs typeface="Georgia"/>
              </a:rPr>
              <a:t>.</a:t>
            </a:r>
            <a:endParaRPr lang="en-US" dirty="0">
              <a:latin typeface="Georgia"/>
              <a:cs typeface="Georgia"/>
            </a:endParaRPr>
          </a:p>
        </p:txBody>
      </p:sp>
      <p:sp>
        <p:nvSpPr>
          <p:cNvPr id="3" name="object 3">
            <a:extLst>
              <a:ext uri="{FF2B5EF4-FFF2-40B4-BE49-F238E27FC236}">
                <a16:creationId xmlns:a16="http://schemas.microsoft.com/office/drawing/2014/main" id="{909D248A-67E8-4FCD-A854-32FF381E58E0}"/>
              </a:ext>
            </a:extLst>
          </p:cNvPr>
          <p:cNvSpPr/>
          <p:nvPr/>
        </p:nvSpPr>
        <p:spPr>
          <a:xfrm>
            <a:off x="365125" y="8915400"/>
            <a:ext cx="793749" cy="977796"/>
          </a:xfrm>
          <a:prstGeom prst="rect">
            <a:avLst/>
          </a:prstGeom>
          <a:blipFill>
            <a:blip r:embed="rId2" cstate="print"/>
            <a:stretch>
              <a:fillRect/>
            </a:stretch>
          </a:blipFill>
        </p:spPr>
        <p:txBody>
          <a:bodyPr wrap="square" lIns="0" tIns="0" rIns="0" bIns="0" rtlCol="0"/>
          <a:lstStyle/>
          <a:p>
            <a:endParaRPr/>
          </a:p>
        </p:txBody>
      </p:sp>
      <p:sp>
        <p:nvSpPr>
          <p:cNvPr id="4" name="Footer Placeholder 4">
            <a:extLst>
              <a:ext uri="{FF2B5EF4-FFF2-40B4-BE49-F238E27FC236}">
                <a16:creationId xmlns:a16="http://schemas.microsoft.com/office/drawing/2014/main" id="{F27F4F44-E9A7-424E-8467-DF7EFC4322E2}"/>
              </a:ext>
            </a:extLst>
          </p:cNvPr>
          <p:cNvSpPr>
            <a:spLocks noGrp="1"/>
          </p:cNvSpPr>
          <p:nvPr>
            <p:ph type="ftr" sz="quarter" idx="11"/>
          </p:nvPr>
        </p:nvSpPr>
        <p:spPr>
          <a:xfrm>
            <a:off x="838200" y="9390276"/>
            <a:ext cx="4495800" cy="276999"/>
          </a:xfrm>
        </p:spPr>
        <p:txBody>
          <a:bodyPr/>
          <a:lstStyle/>
          <a:p>
            <a:r>
              <a:rPr lang="en-US" dirty="0"/>
              <a:t>Design and Analysis of Algorithm IDAA432C</a:t>
            </a:r>
          </a:p>
        </p:txBody>
      </p:sp>
    </p:spTree>
    <p:extLst>
      <p:ext uri="{BB962C8B-B14F-4D97-AF65-F5344CB8AC3E}">
        <p14:creationId xmlns:p14="http://schemas.microsoft.com/office/powerpoint/2010/main" val="2000662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42AF3A-12EC-4379-BC37-9A88682754A8}"/>
              </a:ext>
            </a:extLst>
          </p:cNvPr>
          <p:cNvSpPr/>
          <p:nvPr/>
        </p:nvSpPr>
        <p:spPr>
          <a:xfrm>
            <a:off x="990600" y="685800"/>
            <a:ext cx="1794402" cy="461665"/>
          </a:xfrm>
          <a:prstGeom prst="rect">
            <a:avLst/>
          </a:prstGeom>
        </p:spPr>
        <p:txBody>
          <a:bodyPr wrap="none">
            <a:spAutoFit/>
          </a:bodyPr>
          <a:lstStyle/>
          <a:p>
            <a:r>
              <a:rPr lang="en-US" sz="2400" b="1" spc="-15" dirty="0">
                <a:latin typeface="Georgia"/>
                <a:cs typeface="Georgia"/>
              </a:rPr>
              <a:t>Algorithm</a:t>
            </a:r>
            <a:endParaRPr lang="en-US" sz="2400" dirty="0"/>
          </a:p>
        </p:txBody>
      </p:sp>
      <p:sp>
        <p:nvSpPr>
          <p:cNvPr id="3" name="Rectangle 2">
            <a:extLst>
              <a:ext uri="{FF2B5EF4-FFF2-40B4-BE49-F238E27FC236}">
                <a16:creationId xmlns:a16="http://schemas.microsoft.com/office/drawing/2014/main" id="{79680A69-CDCE-45DF-8C85-4A92A70F5D70}"/>
              </a:ext>
            </a:extLst>
          </p:cNvPr>
          <p:cNvSpPr/>
          <p:nvPr/>
        </p:nvSpPr>
        <p:spPr>
          <a:xfrm>
            <a:off x="990600" y="1600200"/>
            <a:ext cx="5562600" cy="4801314"/>
          </a:xfrm>
          <a:prstGeom prst="rect">
            <a:avLst/>
          </a:prstGeom>
        </p:spPr>
        <p:txBody>
          <a:bodyPr wrap="square">
            <a:spAutoFit/>
          </a:bodyPr>
          <a:lstStyle/>
          <a:p>
            <a:r>
              <a:rPr lang="en-US" dirty="0"/>
              <a:t>1: </a:t>
            </a:r>
            <a:r>
              <a:rPr lang="en-US" b="1" dirty="0"/>
              <a:t>procedure</a:t>
            </a:r>
            <a:r>
              <a:rPr lang="en-US" dirty="0"/>
              <a:t> </a:t>
            </a:r>
            <a:r>
              <a:rPr lang="en-US" dirty="0" err="1"/>
              <a:t>checkPythagorean</a:t>
            </a:r>
            <a:r>
              <a:rPr lang="en-US" dirty="0"/>
              <a:t>(n) </a:t>
            </a:r>
          </a:p>
          <a:p>
            <a:r>
              <a:rPr lang="en-US" dirty="0"/>
              <a:t>2: 	</a:t>
            </a:r>
            <a:r>
              <a:rPr lang="en-US" b="1" dirty="0"/>
              <a:t>while </a:t>
            </a:r>
            <a:r>
              <a:rPr lang="en-US" dirty="0"/>
              <a:t>2 divides n </a:t>
            </a:r>
            <a:r>
              <a:rPr lang="en-US" b="1" dirty="0"/>
              <a:t>do</a:t>
            </a:r>
            <a:r>
              <a:rPr lang="en-US" dirty="0"/>
              <a:t> </a:t>
            </a:r>
          </a:p>
          <a:p>
            <a:r>
              <a:rPr lang="en-US" dirty="0"/>
              <a:t>3: 		n ← n/2 </a:t>
            </a:r>
          </a:p>
          <a:p>
            <a:r>
              <a:rPr lang="en-US" dirty="0"/>
              <a:t>4: 	</a:t>
            </a:r>
            <a:r>
              <a:rPr lang="en-US" b="1" dirty="0"/>
              <a:t>end while </a:t>
            </a:r>
          </a:p>
          <a:p>
            <a:r>
              <a:rPr lang="en-US" dirty="0"/>
              <a:t>5: 	</a:t>
            </a:r>
            <a:r>
              <a:rPr lang="en-US" b="1" dirty="0"/>
              <a:t>for</a:t>
            </a:r>
            <a:r>
              <a:rPr lang="en-US" dirty="0"/>
              <a:t> </a:t>
            </a:r>
            <a:r>
              <a:rPr lang="en-US" dirty="0" err="1"/>
              <a:t>i</a:t>
            </a:r>
            <a:r>
              <a:rPr lang="en-US" dirty="0"/>
              <a:t> ← 3 to √ n in step of 2 </a:t>
            </a:r>
            <a:r>
              <a:rPr lang="en-US" b="1" dirty="0"/>
              <a:t>do</a:t>
            </a:r>
            <a:r>
              <a:rPr lang="en-US" dirty="0"/>
              <a:t> </a:t>
            </a:r>
          </a:p>
          <a:p>
            <a:r>
              <a:rPr lang="en-US" dirty="0"/>
              <a:t>6: 		</a:t>
            </a:r>
            <a:r>
              <a:rPr lang="en-US" b="1" dirty="0"/>
              <a:t>if</a:t>
            </a:r>
            <a:r>
              <a:rPr lang="en-US" dirty="0"/>
              <a:t> </a:t>
            </a:r>
            <a:r>
              <a:rPr lang="en-US" dirty="0" err="1"/>
              <a:t>i</a:t>
            </a:r>
            <a:r>
              <a:rPr lang="en-US" dirty="0"/>
              <a:t> divides n and 4 divides (n-1) </a:t>
            </a:r>
            <a:r>
              <a:rPr lang="en-US" b="1" dirty="0"/>
              <a:t>then</a:t>
            </a:r>
            <a:r>
              <a:rPr lang="en-US" dirty="0"/>
              <a:t> 7: 			</a:t>
            </a:r>
            <a:r>
              <a:rPr lang="en-US" b="1" dirty="0"/>
              <a:t>return 1</a:t>
            </a:r>
            <a:r>
              <a:rPr lang="en-US" dirty="0"/>
              <a:t> </a:t>
            </a:r>
          </a:p>
          <a:p>
            <a:r>
              <a:rPr lang="en-US" dirty="0"/>
              <a:t>8: 		</a:t>
            </a:r>
            <a:r>
              <a:rPr lang="en-US" b="1" dirty="0"/>
              <a:t>end if </a:t>
            </a:r>
          </a:p>
          <a:p>
            <a:r>
              <a:rPr lang="en-US" dirty="0"/>
              <a:t>9: 		</a:t>
            </a:r>
            <a:r>
              <a:rPr lang="en-US" b="1" dirty="0"/>
              <a:t>while </a:t>
            </a:r>
            <a:r>
              <a:rPr lang="en-US" dirty="0" err="1"/>
              <a:t>i</a:t>
            </a:r>
            <a:r>
              <a:rPr lang="en-US" dirty="0"/>
              <a:t> divides n </a:t>
            </a:r>
            <a:r>
              <a:rPr lang="en-US" b="1" dirty="0"/>
              <a:t>do</a:t>
            </a:r>
            <a:r>
              <a:rPr lang="en-US" dirty="0"/>
              <a:t> </a:t>
            </a:r>
          </a:p>
          <a:p>
            <a:r>
              <a:rPr lang="en-US" dirty="0"/>
              <a:t>10: 			n ← n/</a:t>
            </a:r>
            <a:r>
              <a:rPr lang="en-US" dirty="0" err="1"/>
              <a:t>i</a:t>
            </a:r>
            <a:r>
              <a:rPr lang="en-US" dirty="0"/>
              <a:t> </a:t>
            </a:r>
          </a:p>
          <a:p>
            <a:r>
              <a:rPr lang="en-US" dirty="0"/>
              <a:t>11: 		</a:t>
            </a:r>
            <a:r>
              <a:rPr lang="en-US" b="1" dirty="0"/>
              <a:t>end while</a:t>
            </a:r>
          </a:p>
          <a:p>
            <a:r>
              <a:rPr lang="en-US" dirty="0"/>
              <a:t>12:	</a:t>
            </a:r>
            <a:r>
              <a:rPr lang="en-US" b="1" dirty="0"/>
              <a:t>end for</a:t>
            </a:r>
          </a:p>
          <a:p>
            <a:r>
              <a:rPr lang="en-US" dirty="0"/>
              <a:t>13: 	</a:t>
            </a:r>
            <a:r>
              <a:rPr lang="en-US" b="1" dirty="0"/>
              <a:t>if</a:t>
            </a:r>
            <a:r>
              <a:rPr lang="en-US" dirty="0"/>
              <a:t> n &gt; 2 and 4 divides (n-1) </a:t>
            </a:r>
            <a:r>
              <a:rPr lang="en-US" b="1" dirty="0"/>
              <a:t>then</a:t>
            </a:r>
            <a:r>
              <a:rPr lang="en-US" dirty="0"/>
              <a:t> </a:t>
            </a:r>
          </a:p>
          <a:p>
            <a:r>
              <a:rPr lang="en-US" dirty="0"/>
              <a:t>14:		</a:t>
            </a:r>
            <a:r>
              <a:rPr lang="en-US" b="1" dirty="0"/>
              <a:t> return 1 </a:t>
            </a:r>
          </a:p>
          <a:p>
            <a:r>
              <a:rPr lang="en-US" dirty="0"/>
              <a:t>15: 	</a:t>
            </a:r>
            <a:r>
              <a:rPr lang="en-US" b="1" dirty="0"/>
              <a:t>end if </a:t>
            </a:r>
          </a:p>
          <a:p>
            <a:r>
              <a:rPr lang="en-US" dirty="0"/>
              <a:t>16: 	</a:t>
            </a:r>
            <a:r>
              <a:rPr lang="en-US" b="1" dirty="0"/>
              <a:t>return 0 </a:t>
            </a:r>
          </a:p>
          <a:p>
            <a:r>
              <a:rPr lang="en-US" dirty="0"/>
              <a:t>17: </a:t>
            </a:r>
            <a:r>
              <a:rPr lang="en-US" b="1" dirty="0"/>
              <a:t>end procedure </a:t>
            </a:r>
          </a:p>
        </p:txBody>
      </p:sp>
      <p:sp>
        <p:nvSpPr>
          <p:cNvPr id="4" name="object 3">
            <a:extLst>
              <a:ext uri="{FF2B5EF4-FFF2-40B4-BE49-F238E27FC236}">
                <a16:creationId xmlns:a16="http://schemas.microsoft.com/office/drawing/2014/main" id="{1B471261-4777-400C-A362-851A754FFD16}"/>
              </a:ext>
            </a:extLst>
          </p:cNvPr>
          <p:cNvSpPr/>
          <p:nvPr/>
        </p:nvSpPr>
        <p:spPr>
          <a:xfrm>
            <a:off x="365125" y="8915400"/>
            <a:ext cx="793749" cy="977796"/>
          </a:xfrm>
          <a:prstGeom prst="rect">
            <a:avLst/>
          </a:prstGeom>
          <a:blipFill>
            <a:blip r:embed="rId2" cstate="print"/>
            <a:stretch>
              <a:fillRect/>
            </a:stretch>
          </a:blipFill>
        </p:spPr>
        <p:txBody>
          <a:bodyPr wrap="square" lIns="0" tIns="0" rIns="0" bIns="0" rtlCol="0"/>
          <a:lstStyle/>
          <a:p>
            <a:endParaRPr/>
          </a:p>
        </p:txBody>
      </p:sp>
      <p:sp>
        <p:nvSpPr>
          <p:cNvPr id="5" name="Footer Placeholder 4">
            <a:extLst>
              <a:ext uri="{FF2B5EF4-FFF2-40B4-BE49-F238E27FC236}">
                <a16:creationId xmlns:a16="http://schemas.microsoft.com/office/drawing/2014/main" id="{427CED99-EEA5-4059-BFB1-A692FD8E223D}"/>
              </a:ext>
            </a:extLst>
          </p:cNvPr>
          <p:cNvSpPr>
            <a:spLocks noGrp="1"/>
          </p:cNvSpPr>
          <p:nvPr>
            <p:ph type="ftr" sz="quarter" idx="11"/>
          </p:nvPr>
        </p:nvSpPr>
        <p:spPr>
          <a:xfrm>
            <a:off x="838200" y="9390276"/>
            <a:ext cx="4495800" cy="276999"/>
          </a:xfrm>
        </p:spPr>
        <p:txBody>
          <a:bodyPr/>
          <a:lstStyle/>
          <a:p>
            <a:r>
              <a:rPr lang="en-US" dirty="0"/>
              <a:t>Design and Analysis of Algorithm IDAA432C</a:t>
            </a:r>
          </a:p>
        </p:txBody>
      </p:sp>
    </p:spTree>
    <p:extLst>
      <p:ext uri="{BB962C8B-B14F-4D97-AF65-F5344CB8AC3E}">
        <p14:creationId xmlns:p14="http://schemas.microsoft.com/office/powerpoint/2010/main" val="217404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947ADFB-C0F0-4A0E-BE5E-29AE1C05AC13}"/>
              </a:ext>
            </a:extLst>
          </p:cNvPr>
          <p:cNvSpPr/>
          <p:nvPr/>
        </p:nvSpPr>
        <p:spPr>
          <a:xfrm>
            <a:off x="990600" y="2286000"/>
            <a:ext cx="3886200" cy="1754326"/>
          </a:xfrm>
          <a:prstGeom prst="rect">
            <a:avLst/>
          </a:prstGeom>
        </p:spPr>
        <p:txBody>
          <a:bodyPr>
            <a:spAutoFit/>
          </a:bodyPr>
          <a:lstStyle/>
          <a:p>
            <a:pPr marL="12700" marR="5080" algn="just">
              <a:lnSpc>
                <a:spcPct val="100000"/>
              </a:lnSpc>
              <a:spcBef>
                <a:spcPts val="95"/>
              </a:spcBef>
            </a:pPr>
            <a:r>
              <a:rPr lang="en-US" b="1" spc="-5" dirty="0">
                <a:latin typeface="Georgia"/>
                <a:cs typeface="Georgia"/>
              </a:rPr>
              <a:t>Best </a:t>
            </a:r>
            <a:r>
              <a:rPr lang="en-US" b="1" spc="-10" dirty="0" err="1">
                <a:latin typeface="Georgia"/>
                <a:cs typeface="Georgia"/>
              </a:rPr>
              <a:t>Case</a:t>
            </a:r>
            <a:r>
              <a:rPr lang="en-US" spc="-10" dirty="0" err="1">
                <a:latin typeface="Georgia"/>
                <a:cs typeface="Georgia"/>
              </a:rPr>
              <a:t>:Best</a:t>
            </a:r>
            <a:r>
              <a:rPr lang="en-US" spc="-10" dirty="0">
                <a:latin typeface="Georgia"/>
                <a:cs typeface="Georgia"/>
              </a:rPr>
              <a:t> </a:t>
            </a:r>
            <a:r>
              <a:rPr lang="en-US" spc="-25" dirty="0">
                <a:latin typeface="Georgia"/>
                <a:cs typeface="Georgia"/>
              </a:rPr>
              <a:t>case </a:t>
            </a:r>
            <a:r>
              <a:rPr lang="en-US" spc="-30" dirty="0">
                <a:latin typeface="Georgia"/>
                <a:cs typeface="Georgia"/>
              </a:rPr>
              <a:t>holds for </a:t>
            </a:r>
            <a:r>
              <a:rPr lang="en-US" spc="-15" dirty="0">
                <a:latin typeface="Georgia"/>
                <a:cs typeface="Georgia"/>
              </a:rPr>
              <a:t>the least </a:t>
            </a:r>
            <a:r>
              <a:rPr lang="en-US" spc="-25" dirty="0">
                <a:latin typeface="Georgia"/>
                <a:cs typeface="Georgia"/>
              </a:rPr>
              <a:t>possible </a:t>
            </a:r>
            <a:r>
              <a:rPr lang="en-US" spc="-20" dirty="0">
                <a:latin typeface="Georgia"/>
                <a:cs typeface="Georgia"/>
              </a:rPr>
              <a:t>time  </a:t>
            </a:r>
            <a:r>
              <a:rPr lang="en-US" dirty="0">
                <a:latin typeface="Georgia"/>
                <a:cs typeface="Georgia"/>
              </a:rPr>
              <a:t>to </a:t>
            </a:r>
            <a:r>
              <a:rPr lang="en-US" spc="-15" dirty="0">
                <a:latin typeface="Georgia"/>
                <a:cs typeface="Georgia"/>
              </a:rPr>
              <a:t>be </a:t>
            </a:r>
            <a:r>
              <a:rPr lang="en-US" spc="-20" dirty="0">
                <a:latin typeface="Georgia"/>
                <a:cs typeface="Georgia"/>
              </a:rPr>
              <a:t>taken </a:t>
            </a:r>
            <a:r>
              <a:rPr lang="en-US" spc="-35" dirty="0">
                <a:latin typeface="Georgia"/>
                <a:cs typeface="Georgia"/>
              </a:rPr>
              <a:t>from </a:t>
            </a:r>
            <a:r>
              <a:rPr lang="en-US" spc="-10" dirty="0">
                <a:latin typeface="Georgia"/>
                <a:cs typeface="Georgia"/>
              </a:rPr>
              <a:t>the </a:t>
            </a:r>
            <a:r>
              <a:rPr lang="en-US" spc="-40" dirty="0">
                <a:latin typeface="Georgia"/>
                <a:cs typeface="Georgia"/>
              </a:rPr>
              <a:t>number </a:t>
            </a:r>
            <a:r>
              <a:rPr lang="en-US" spc="-30" dirty="0">
                <a:latin typeface="Georgia"/>
                <a:cs typeface="Georgia"/>
              </a:rPr>
              <a:t>in </a:t>
            </a:r>
            <a:r>
              <a:rPr lang="en-US" spc="-10" dirty="0">
                <a:latin typeface="Georgia"/>
                <a:cs typeface="Georgia"/>
              </a:rPr>
              <a:t>the </a:t>
            </a:r>
            <a:r>
              <a:rPr lang="en-US" spc="-25" dirty="0">
                <a:latin typeface="Georgia"/>
                <a:cs typeface="Georgia"/>
              </a:rPr>
              <a:t>given </a:t>
            </a:r>
            <a:r>
              <a:rPr lang="en-US" spc="-25" dirty="0" err="1">
                <a:latin typeface="Georgia"/>
                <a:cs typeface="Georgia"/>
              </a:rPr>
              <a:t>range.In</a:t>
            </a:r>
            <a:r>
              <a:rPr lang="en-US" spc="-25" dirty="0">
                <a:latin typeface="Georgia"/>
                <a:cs typeface="Georgia"/>
              </a:rPr>
              <a:t> </a:t>
            </a:r>
            <a:r>
              <a:rPr lang="en-US" spc="-30" dirty="0">
                <a:latin typeface="Georgia"/>
                <a:cs typeface="Georgia"/>
              </a:rPr>
              <a:t>our  </a:t>
            </a:r>
            <a:r>
              <a:rPr lang="en-US" spc="-25" dirty="0">
                <a:latin typeface="Georgia"/>
                <a:cs typeface="Georgia"/>
              </a:rPr>
              <a:t>case </a:t>
            </a:r>
            <a:r>
              <a:rPr lang="en-US" spc="-30" dirty="0">
                <a:latin typeface="Georgia"/>
                <a:cs typeface="Georgia"/>
              </a:rPr>
              <a:t>consider </a:t>
            </a:r>
            <a:r>
              <a:rPr lang="en-US" spc="-10" dirty="0">
                <a:latin typeface="Georgia"/>
                <a:cs typeface="Georgia"/>
              </a:rPr>
              <a:t>the </a:t>
            </a:r>
            <a:r>
              <a:rPr lang="en-US" spc="-20" dirty="0">
                <a:latin typeface="Georgia"/>
                <a:cs typeface="Georgia"/>
              </a:rPr>
              <a:t>smallest </a:t>
            </a:r>
            <a:r>
              <a:rPr lang="en-US" spc="-40" dirty="0">
                <a:latin typeface="Georgia"/>
                <a:cs typeface="Georgia"/>
              </a:rPr>
              <a:t>number </a:t>
            </a:r>
            <a:r>
              <a:rPr lang="en-US" spc="-15" dirty="0">
                <a:latin typeface="Georgia"/>
                <a:cs typeface="Georgia"/>
              </a:rPr>
              <a:t>say </a:t>
            </a:r>
            <a:r>
              <a:rPr lang="en-US" spc="-20" dirty="0">
                <a:latin typeface="Georgia"/>
                <a:cs typeface="Georgia"/>
              </a:rPr>
              <a:t>10</a:t>
            </a:r>
            <a:r>
              <a:rPr lang="en-US" sz="2000" spc="-30" baseline="27777" dirty="0">
                <a:latin typeface="Maiandra GD"/>
                <a:cs typeface="Maiandra GD"/>
              </a:rPr>
              <a:t>4 </a:t>
            </a:r>
            <a:r>
              <a:rPr lang="en-US" spc="-30" dirty="0">
                <a:latin typeface="Georgia"/>
                <a:cs typeface="Georgia"/>
              </a:rPr>
              <a:t>in </a:t>
            </a:r>
            <a:r>
              <a:rPr lang="en-US" spc="-15" dirty="0">
                <a:latin typeface="Georgia"/>
                <a:cs typeface="Georgia"/>
              </a:rPr>
              <a:t>this </a:t>
            </a:r>
            <a:r>
              <a:rPr lang="en-US" spc="-25" dirty="0">
                <a:latin typeface="Georgia"/>
                <a:cs typeface="Georgia"/>
              </a:rPr>
              <a:t>case  </a:t>
            </a:r>
            <a:r>
              <a:rPr lang="en-US" spc="-10" dirty="0">
                <a:latin typeface="Georgia"/>
                <a:cs typeface="Georgia"/>
              </a:rPr>
              <a:t>the </a:t>
            </a:r>
            <a:r>
              <a:rPr lang="en-US" spc="-15" dirty="0">
                <a:latin typeface="Georgia"/>
                <a:cs typeface="Georgia"/>
              </a:rPr>
              <a:t>complexity will be</a:t>
            </a:r>
            <a:r>
              <a:rPr lang="en-US" spc="65" dirty="0">
                <a:latin typeface="Georgia"/>
                <a:cs typeface="Georgia"/>
              </a:rPr>
              <a:t> </a:t>
            </a:r>
            <a:r>
              <a:rPr lang="en-US" spc="-25" dirty="0">
                <a:latin typeface="Georgia"/>
                <a:cs typeface="Georgia"/>
              </a:rPr>
              <a:t>given as</a:t>
            </a:r>
            <a:endParaRPr lang="en-US" dirty="0">
              <a:latin typeface="Georgia"/>
              <a:cs typeface="Georgia"/>
            </a:endParaRPr>
          </a:p>
        </p:txBody>
      </p:sp>
      <p:sp>
        <p:nvSpPr>
          <p:cNvPr id="3" name="Rectangle 2">
            <a:extLst>
              <a:ext uri="{FF2B5EF4-FFF2-40B4-BE49-F238E27FC236}">
                <a16:creationId xmlns:a16="http://schemas.microsoft.com/office/drawing/2014/main" id="{32485C10-142B-461D-9E62-35A07D21EDEE}"/>
              </a:ext>
            </a:extLst>
          </p:cNvPr>
          <p:cNvSpPr/>
          <p:nvPr/>
        </p:nvSpPr>
        <p:spPr>
          <a:xfrm>
            <a:off x="914400" y="4191000"/>
            <a:ext cx="5181600" cy="4246868"/>
          </a:xfrm>
          <a:prstGeom prst="rect">
            <a:avLst/>
          </a:prstGeom>
        </p:spPr>
        <p:txBody>
          <a:bodyPr wrap="square">
            <a:spAutoFit/>
          </a:bodyPr>
          <a:lstStyle/>
          <a:p>
            <a:pPr algn="ctr">
              <a:lnSpc>
                <a:spcPct val="100000"/>
              </a:lnSpc>
              <a:spcBef>
                <a:spcPts val="95"/>
              </a:spcBef>
            </a:pPr>
            <a:r>
              <a:rPr lang="en-US" i="1" spc="-25" dirty="0" err="1">
                <a:latin typeface="Bookman Old Style"/>
                <a:cs typeface="Bookman Old Style"/>
              </a:rPr>
              <a:t>t</a:t>
            </a:r>
            <a:r>
              <a:rPr lang="en-US" sz="2000" i="1" spc="-37" baseline="-11904" dirty="0" err="1">
                <a:latin typeface="Verdana"/>
                <a:cs typeface="Verdana"/>
              </a:rPr>
              <a:t>ω</a:t>
            </a:r>
            <a:r>
              <a:rPr lang="en-US" sz="2000" i="1" spc="-37" baseline="-11904" dirty="0">
                <a:latin typeface="Verdana"/>
                <a:cs typeface="Verdana"/>
              </a:rPr>
              <a:t>  </a:t>
            </a:r>
            <a:r>
              <a:rPr lang="en-US" spc="-170" dirty="0">
                <a:latin typeface="Lucida Sans Unicode"/>
                <a:cs typeface="Lucida Sans Unicode"/>
              </a:rPr>
              <a:t>∝  </a:t>
            </a:r>
            <a:r>
              <a:rPr lang="en-US" spc="-10" dirty="0">
                <a:latin typeface="Georgia"/>
                <a:cs typeface="Georgia"/>
              </a:rPr>
              <a:t>log</a:t>
            </a:r>
            <a:r>
              <a:rPr lang="en-US" sz="2000" spc="-15" baseline="-11904" dirty="0">
                <a:latin typeface="Maiandra GD"/>
                <a:cs typeface="Maiandra GD"/>
              </a:rPr>
              <a:t>2</a:t>
            </a:r>
            <a:r>
              <a:rPr lang="en-US" spc="-10" dirty="0">
                <a:latin typeface="Georgia"/>
                <a:cs typeface="Georgia"/>
              </a:rPr>
              <a:t>10</a:t>
            </a:r>
            <a:r>
              <a:rPr lang="en-US" sz="2000" spc="-15" baseline="27777" dirty="0">
                <a:latin typeface="Maiandra GD"/>
                <a:cs typeface="Maiandra GD"/>
              </a:rPr>
              <a:t>4  </a:t>
            </a:r>
            <a:r>
              <a:rPr lang="en-US" spc="130" dirty="0">
                <a:latin typeface="Georgia"/>
                <a:cs typeface="Georgia"/>
              </a:rPr>
              <a:t>+</a:t>
            </a:r>
            <a:r>
              <a:rPr lang="en-US" spc="-150" dirty="0">
                <a:latin typeface="Georgia"/>
                <a:cs typeface="Georgia"/>
              </a:rPr>
              <a:t> </a:t>
            </a:r>
            <a:r>
              <a:rPr lang="en-US" i="1" spc="-60" dirty="0">
                <a:latin typeface="Bookman Old Style"/>
                <a:cs typeface="Bookman Old Style"/>
              </a:rPr>
              <a:t>v</a:t>
            </a:r>
            <a:endParaRPr lang="en-US" dirty="0">
              <a:latin typeface="Bookman Old Style"/>
              <a:cs typeface="Bookman Old Style"/>
            </a:endParaRPr>
          </a:p>
          <a:p>
            <a:pPr marL="12700" marR="5080" algn="just">
              <a:lnSpc>
                <a:spcPct val="100000"/>
              </a:lnSpc>
              <a:spcBef>
                <a:spcPts val="1045"/>
              </a:spcBef>
            </a:pPr>
            <a:r>
              <a:rPr lang="en-US" spc="-30" dirty="0">
                <a:latin typeface="Georgia"/>
                <a:cs typeface="Georgia"/>
              </a:rPr>
              <a:t>where </a:t>
            </a:r>
            <a:r>
              <a:rPr lang="en-US" i="1" spc="-60" dirty="0">
                <a:latin typeface="Bookman Old Style"/>
                <a:cs typeface="Bookman Old Style"/>
              </a:rPr>
              <a:t>v </a:t>
            </a:r>
            <a:r>
              <a:rPr lang="en-US" spc="-30" dirty="0">
                <a:latin typeface="Georgia"/>
                <a:cs typeface="Georgia"/>
              </a:rPr>
              <a:t>is </a:t>
            </a:r>
            <a:r>
              <a:rPr lang="en-US" spc="-10" dirty="0">
                <a:latin typeface="Georgia"/>
                <a:cs typeface="Georgia"/>
              </a:rPr>
              <a:t>a </a:t>
            </a:r>
            <a:r>
              <a:rPr lang="en-US" spc="-35" dirty="0">
                <a:latin typeface="Georgia"/>
                <a:cs typeface="Georgia"/>
              </a:rPr>
              <a:t>lesser </a:t>
            </a:r>
            <a:r>
              <a:rPr lang="en-US" spc="-10" dirty="0">
                <a:latin typeface="Georgia"/>
                <a:cs typeface="Georgia"/>
              </a:rPr>
              <a:t>quantity than </a:t>
            </a:r>
            <a:r>
              <a:rPr lang="en-US" i="1" spc="-20" dirty="0">
                <a:latin typeface="Bookman Old Style"/>
                <a:cs typeface="Bookman Old Style"/>
              </a:rPr>
              <a:t>log</a:t>
            </a:r>
            <a:r>
              <a:rPr lang="en-US" sz="2000" spc="-30" baseline="-11904" dirty="0">
                <a:latin typeface="Maiandra GD"/>
                <a:cs typeface="Maiandra GD"/>
              </a:rPr>
              <a:t>2</a:t>
            </a:r>
            <a:r>
              <a:rPr lang="en-US" spc="-20" dirty="0">
                <a:latin typeface="Georgia"/>
                <a:cs typeface="Georgia"/>
              </a:rPr>
              <a:t>10</a:t>
            </a:r>
            <a:r>
              <a:rPr lang="en-US" sz="2000" spc="-30" baseline="27777" dirty="0">
                <a:latin typeface="Maiandra GD"/>
                <a:cs typeface="Maiandra GD"/>
              </a:rPr>
              <a:t>4 </a:t>
            </a:r>
            <a:r>
              <a:rPr lang="en-US" spc="-15" dirty="0">
                <a:latin typeface="Georgia"/>
                <a:cs typeface="Georgia"/>
              </a:rPr>
              <a:t>.So </a:t>
            </a:r>
            <a:r>
              <a:rPr lang="en-US" spc="-10" dirty="0">
                <a:latin typeface="Georgia"/>
                <a:cs typeface="Georgia"/>
              </a:rPr>
              <a:t>the </a:t>
            </a:r>
            <a:r>
              <a:rPr lang="en-US" spc="-40" dirty="0">
                <a:latin typeface="Georgia"/>
                <a:cs typeface="Georgia"/>
              </a:rPr>
              <a:t>com-  </a:t>
            </a:r>
            <a:r>
              <a:rPr lang="en-US" spc="-5" dirty="0" err="1">
                <a:latin typeface="Georgia"/>
                <a:cs typeface="Georgia"/>
              </a:rPr>
              <a:t>plexity</a:t>
            </a:r>
            <a:r>
              <a:rPr lang="en-US" spc="-5" dirty="0">
                <a:latin typeface="Georgia"/>
                <a:cs typeface="Georgia"/>
              </a:rPr>
              <a:t> </a:t>
            </a:r>
            <a:r>
              <a:rPr lang="en-US" spc="-30" dirty="0">
                <a:latin typeface="Georgia"/>
                <a:cs typeface="Georgia"/>
              </a:rPr>
              <a:t>is </a:t>
            </a:r>
            <a:r>
              <a:rPr lang="en-US" i="1" spc="-10" dirty="0">
                <a:latin typeface="Bookman Old Style"/>
                <a:cs typeface="Bookman Old Style"/>
              </a:rPr>
              <a:t>ω</a:t>
            </a:r>
            <a:r>
              <a:rPr lang="en-US" spc="-10" dirty="0">
                <a:latin typeface="Georgia"/>
                <a:cs typeface="Georgia"/>
              </a:rPr>
              <a:t>(</a:t>
            </a:r>
            <a:r>
              <a:rPr lang="en-US" i="1" spc="-10" dirty="0">
                <a:latin typeface="Bookman Old Style"/>
                <a:cs typeface="Bookman Old Style"/>
              </a:rPr>
              <a:t>log</a:t>
            </a:r>
            <a:r>
              <a:rPr lang="en-US" sz="2000" spc="-15" baseline="-11904" dirty="0">
                <a:latin typeface="Maiandra GD"/>
                <a:cs typeface="Maiandra GD"/>
              </a:rPr>
              <a:t>2</a:t>
            </a:r>
            <a:r>
              <a:rPr lang="en-US" i="1" spc="-10" dirty="0">
                <a:latin typeface="Bookman Old Style"/>
                <a:cs typeface="Bookman Old Style"/>
              </a:rPr>
              <a:t>n</a:t>
            </a:r>
            <a:r>
              <a:rPr lang="en-US" spc="-10" dirty="0">
                <a:latin typeface="Georgia"/>
                <a:cs typeface="Georgia"/>
              </a:rPr>
              <a:t>).This </a:t>
            </a:r>
            <a:r>
              <a:rPr lang="en-US" spc="-15" dirty="0">
                <a:latin typeface="Georgia"/>
                <a:cs typeface="Georgia"/>
              </a:rPr>
              <a:t>complexity will </a:t>
            </a:r>
            <a:r>
              <a:rPr lang="en-US" spc="-30" dirty="0">
                <a:latin typeface="Georgia"/>
                <a:cs typeface="Georgia"/>
              </a:rPr>
              <a:t>hold </a:t>
            </a:r>
            <a:r>
              <a:rPr lang="en-US" spc="-15" dirty="0">
                <a:latin typeface="Georgia"/>
                <a:cs typeface="Georgia"/>
              </a:rPr>
              <a:t>perfect  </a:t>
            </a:r>
            <a:r>
              <a:rPr lang="en-US" spc="-30" dirty="0">
                <a:latin typeface="Georgia"/>
                <a:cs typeface="Georgia"/>
              </a:rPr>
              <a:t>for </a:t>
            </a:r>
            <a:r>
              <a:rPr lang="en-US" spc="-10" dirty="0">
                <a:latin typeface="Georgia"/>
                <a:cs typeface="Georgia"/>
              </a:rPr>
              <a:t>the </a:t>
            </a:r>
            <a:r>
              <a:rPr lang="en-US" spc="-40" dirty="0">
                <a:latin typeface="Georgia"/>
                <a:cs typeface="Georgia"/>
              </a:rPr>
              <a:t>number </a:t>
            </a:r>
            <a:r>
              <a:rPr lang="en-US" spc="-30" dirty="0">
                <a:latin typeface="Georgia"/>
                <a:cs typeface="Georgia"/>
              </a:rPr>
              <a:t>which </a:t>
            </a:r>
            <a:r>
              <a:rPr lang="en-US" spc="-25" dirty="0">
                <a:latin typeface="Georgia"/>
                <a:cs typeface="Georgia"/>
              </a:rPr>
              <a:t>are </a:t>
            </a:r>
            <a:r>
              <a:rPr lang="en-US" spc="-15" dirty="0">
                <a:latin typeface="Georgia"/>
                <a:cs typeface="Georgia"/>
              </a:rPr>
              <a:t>perfect </a:t>
            </a:r>
            <a:r>
              <a:rPr lang="en-US" spc="-40" dirty="0">
                <a:latin typeface="Georgia"/>
                <a:cs typeface="Georgia"/>
              </a:rPr>
              <a:t>powers </a:t>
            </a:r>
            <a:r>
              <a:rPr lang="en-US" spc="-35" dirty="0">
                <a:latin typeface="Georgia"/>
                <a:cs typeface="Georgia"/>
              </a:rPr>
              <a:t>of </a:t>
            </a:r>
            <a:r>
              <a:rPr lang="en-US" spc="-65" dirty="0">
                <a:latin typeface="Georgia"/>
                <a:cs typeface="Georgia"/>
              </a:rPr>
              <a:t>2 </a:t>
            </a:r>
            <a:r>
              <a:rPr lang="en-US" spc="10" dirty="0">
                <a:latin typeface="Georgia"/>
                <a:cs typeface="Georgia"/>
              </a:rPr>
              <a:t>that </a:t>
            </a:r>
            <a:r>
              <a:rPr lang="en-US" spc="-30" dirty="0">
                <a:latin typeface="Georgia"/>
                <a:cs typeface="Georgia"/>
              </a:rPr>
              <a:t>is  </a:t>
            </a:r>
            <a:r>
              <a:rPr lang="en-US" spc="-35" dirty="0">
                <a:latin typeface="Georgia"/>
                <a:cs typeface="Georgia"/>
              </a:rPr>
              <a:t>of </a:t>
            </a:r>
            <a:r>
              <a:rPr lang="en-US" spc="-10" dirty="0">
                <a:latin typeface="Georgia"/>
                <a:cs typeface="Georgia"/>
              </a:rPr>
              <a:t>the </a:t>
            </a:r>
            <a:r>
              <a:rPr lang="en-US" spc="-35" dirty="0">
                <a:latin typeface="Georgia"/>
                <a:cs typeface="Georgia"/>
              </a:rPr>
              <a:t>form</a:t>
            </a:r>
            <a:r>
              <a:rPr lang="en-US" spc="-130" dirty="0">
                <a:latin typeface="Georgia"/>
                <a:cs typeface="Georgia"/>
              </a:rPr>
              <a:t> </a:t>
            </a:r>
            <a:r>
              <a:rPr lang="en-US" spc="10" dirty="0">
                <a:latin typeface="Georgia"/>
                <a:cs typeface="Georgia"/>
              </a:rPr>
              <a:t>2</a:t>
            </a:r>
            <a:r>
              <a:rPr lang="en-US" sz="2000" i="1" spc="15" baseline="27777" dirty="0">
                <a:latin typeface="Verdana"/>
                <a:cs typeface="Verdana"/>
              </a:rPr>
              <a:t>n</a:t>
            </a:r>
            <a:r>
              <a:rPr lang="en-US" spc="10" dirty="0">
                <a:latin typeface="Georgia"/>
                <a:cs typeface="Georgia"/>
              </a:rPr>
              <a:t>.</a:t>
            </a:r>
            <a:r>
              <a:rPr lang="en-US" dirty="0"/>
              <a:t> </a:t>
            </a:r>
          </a:p>
          <a:p>
            <a:pPr marL="12700" marR="5080" algn="just">
              <a:lnSpc>
                <a:spcPct val="100000"/>
              </a:lnSpc>
              <a:spcBef>
                <a:spcPts val="1045"/>
              </a:spcBef>
            </a:pPr>
            <a:r>
              <a:rPr lang="en-US" b="1" spc="-35" dirty="0">
                <a:latin typeface="Georgia"/>
                <a:cs typeface="Georgia"/>
              </a:rPr>
              <a:t>Worst </a:t>
            </a:r>
            <a:r>
              <a:rPr lang="en-US" b="1" spc="-10" dirty="0">
                <a:latin typeface="Georgia"/>
                <a:cs typeface="Georgia"/>
              </a:rPr>
              <a:t>Case </a:t>
            </a:r>
            <a:r>
              <a:rPr lang="en-US" spc="-40" dirty="0">
                <a:latin typeface="Georgia"/>
                <a:cs typeface="Georgia"/>
              </a:rPr>
              <a:t>: </a:t>
            </a:r>
            <a:r>
              <a:rPr lang="en-US" dirty="0">
                <a:latin typeface="Georgia" panose="02040502050405020303" pitchFamily="18" charset="0"/>
                <a:cs typeface="Times New Roman" panose="02020603050405020304" pitchFamily="18" charset="0"/>
              </a:rPr>
              <a:t>The worst case complexity can occur if the number is not indeed a Pythagorean number. So the loop iteration will run for log2k + √ z times such that z = (n/2 k ). Out of both √ n is greater and so the time will heavily be determined by this </a:t>
            </a:r>
            <a:r>
              <a:rPr lang="en-US" dirty="0" err="1">
                <a:latin typeface="Georgia" panose="02040502050405020303" pitchFamily="18" charset="0"/>
                <a:cs typeface="Times New Roman" panose="02020603050405020304" pitchFamily="18" charset="0"/>
              </a:rPr>
              <a:t>factor.So</a:t>
            </a:r>
            <a:r>
              <a:rPr lang="en-US" dirty="0">
                <a:latin typeface="Georgia" panose="02040502050405020303" pitchFamily="18" charset="0"/>
                <a:cs typeface="Times New Roman" panose="02020603050405020304" pitchFamily="18" charset="0"/>
              </a:rPr>
              <a:t> the complexity here will be o( √ n) .</a:t>
            </a:r>
            <a:endParaRPr lang="en-US" spc="10" dirty="0">
              <a:latin typeface="Georgia" panose="02040502050405020303" pitchFamily="18" charset="0"/>
              <a:cs typeface="Times New Roman" panose="02020603050405020304" pitchFamily="18" charset="0"/>
            </a:endParaRPr>
          </a:p>
          <a:p>
            <a:pPr marL="12700" marR="5080" algn="just">
              <a:lnSpc>
                <a:spcPct val="100000"/>
              </a:lnSpc>
              <a:spcBef>
                <a:spcPts val="1045"/>
              </a:spcBef>
            </a:pPr>
            <a:endParaRPr lang="en-US" dirty="0">
              <a:latin typeface="Times New Roman" panose="02020603050405020304" pitchFamily="18" charset="0"/>
              <a:cs typeface="Times New Roman" panose="02020603050405020304" pitchFamily="18" charset="0"/>
            </a:endParaRPr>
          </a:p>
          <a:p>
            <a:pPr marL="12700" algn="just">
              <a:lnSpc>
                <a:spcPts val="1180"/>
              </a:lnSpc>
            </a:pPr>
            <a:endParaRPr lang="en-US" dirty="0">
              <a:latin typeface="Georgia"/>
              <a:cs typeface="Georgia"/>
            </a:endParaRPr>
          </a:p>
        </p:txBody>
      </p:sp>
      <p:sp>
        <p:nvSpPr>
          <p:cNvPr id="4" name="Rectangle 3">
            <a:extLst>
              <a:ext uri="{FF2B5EF4-FFF2-40B4-BE49-F238E27FC236}">
                <a16:creationId xmlns:a16="http://schemas.microsoft.com/office/drawing/2014/main" id="{2A4909D2-5460-4ADF-9018-0979CF4E7407}"/>
              </a:ext>
            </a:extLst>
          </p:cNvPr>
          <p:cNvSpPr/>
          <p:nvPr/>
        </p:nvSpPr>
        <p:spPr>
          <a:xfrm>
            <a:off x="2209800" y="1371600"/>
            <a:ext cx="2461789" cy="461665"/>
          </a:xfrm>
          <a:prstGeom prst="rect">
            <a:avLst/>
          </a:prstGeom>
        </p:spPr>
        <p:txBody>
          <a:bodyPr wrap="square">
            <a:spAutoFit/>
          </a:bodyPr>
          <a:lstStyle/>
          <a:p>
            <a:r>
              <a:rPr lang="en-US" sz="2400" b="1" spc="-10" dirty="0">
                <a:latin typeface="Georgia"/>
                <a:cs typeface="Georgia"/>
              </a:rPr>
              <a:t>Time</a:t>
            </a:r>
            <a:r>
              <a:rPr lang="en-US" sz="2400" b="1" spc="75" dirty="0">
                <a:latin typeface="Georgia"/>
                <a:cs typeface="Georgia"/>
              </a:rPr>
              <a:t> </a:t>
            </a:r>
            <a:r>
              <a:rPr lang="en-US" sz="2400" b="1" spc="-20" dirty="0">
                <a:latin typeface="Georgia"/>
                <a:cs typeface="Georgia"/>
              </a:rPr>
              <a:t>Analysis</a:t>
            </a:r>
            <a:endParaRPr lang="en-US" sz="2400" dirty="0"/>
          </a:p>
        </p:txBody>
      </p:sp>
      <p:sp>
        <p:nvSpPr>
          <p:cNvPr id="5" name="object 3">
            <a:extLst>
              <a:ext uri="{FF2B5EF4-FFF2-40B4-BE49-F238E27FC236}">
                <a16:creationId xmlns:a16="http://schemas.microsoft.com/office/drawing/2014/main" id="{1ABC92EF-2A1F-40CC-AF12-AFF95709D2E1}"/>
              </a:ext>
            </a:extLst>
          </p:cNvPr>
          <p:cNvSpPr/>
          <p:nvPr/>
        </p:nvSpPr>
        <p:spPr>
          <a:xfrm>
            <a:off x="365125" y="8915400"/>
            <a:ext cx="793749" cy="977796"/>
          </a:xfrm>
          <a:prstGeom prst="rect">
            <a:avLst/>
          </a:prstGeom>
          <a:blipFill>
            <a:blip r:embed="rId2" cstate="print"/>
            <a:stretch>
              <a:fillRect/>
            </a:stretch>
          </a:blipFill>
        </p:spPr>
        <p:txBody>
          <a:bodyPr wrap="square" lIns="0" tIns="0" rIns="0" bIns="0" rtlCol="0"/>
          <a:lstStyle/>
          <a:p>
            <a:endParaRPr/>
          </a:p>
        </p:txBody>
      </p:sp>
      <p:sp>
        <p:nvSpPr>
          <p:cNvPr id="6" name="Footer Placeholder 4">
            <a:extLst>
              <a:ext uri="{FF2B5EF4-FFF2-40B4-BE49-F238E27FC236}">
                <a16:creationId xmlns:a16="http://schemas.microsoft.com/office/drawing/2014/main" id="{313AA27C-6D40-46D2-830E-C914829146F1}"/>
              </a:ext>
            </a:extLst>
          </p:cNvPr>
          <p:cNvSpPr>
            <a:spLocks noGrp="1"/>
          </p:cNvSpPr>
          <p:nvPr>
            <p:ph type="ftr" sz="quarter" idx="11"/>
          </p:nvPr>
        </p:nvSpPr>
        <p:spPr>
          <a:xfrm>
            <a:off x="838200" y="9390276"/>
            <a:ext cx="4495800" cy="276999"/>
          </a:xfrm>
        </p:spPr>
        <p:txBody>
          <a:bodyPr/>
          <a:lstStyle/>
          <a:p>
            <a:r>
              <a:rPr lang="en-US" dirty="0"/>
              <a:t>Design and Analysis of Algorithm IDAA432C</a:t>
            </a:r>
          </a:p>
        </p:txBody>
      </p:sp>
    </p:spTree>
    <p:extLst>
      <p:ext uri="{BB962C8B-B14F-4D97-AF65-F5344CB8AC3E}">
        <p14:creationId xmlns:p14="http://schemas.microsoft.com/office/powerpoint/2010/main" val="1613625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5">
            <a:extLst>
              <a:ext uri="{FF2B5EF4-FFF2-40B4-BE49-F238E27FC236}">
                <a16:creationId xmlns:a16="http://schemas.microsoft.com/office/drawing/2014/main" id="{FA05EE00-292B-4FF1-9A6A-32036290F4EB}"/>
              </a:ext>
            </a:extLst>
          </p:cNvPr>
          <p:cNvSpPr/>
          <p:nvPr/>
        </p:nvSpPr>
        <p:spPr>
          <a:xfrm>
            <a:off x="1036318" y="2971801"/>
            <a:ext cx="5212081" cy="3702950"/>
          </a:xfrm>
          <a:prstGeom prst="rect">
            <a:avLst/>
          </a:prstGeom>
          <a:blipFill>
            <a:blip r:embed="rId2" cstate="print"/>
            <a:stretch>
              <a:fillRect/>
            </a:stretch>
          </a:blipFill>
        </p:spPr>
        <p:txBody>
          <a:bodyPr wrap="square" lIns="0" tIns="0" rIns="0" bIns="0" rtlCol="0"/>
          <a:lstStyle/>
          <a:p>
            <a:endParaRPr/>
          </a:p>
        </p:txBody>
      </p:sp>
      <p:sp>
        <p:nvSpPr>
          <p:cNvPr id="4" name="Rectangle 3">
            <a:extLst>
              <a:ext uri="{FF2B5EF4-FFF2-40B4-BE49-F238E27FC236}">
                <a16:creationId xmlns:a16="http://schemas.microsoft.com/office/drawing/2014/main" id="{405B4915-2642-4FEE-A3C3-7218F15CAE20}"/>
              </a:ext>
            </a:extLst>
          </p:cNvPr>
          <p:cNvSpPr/>
          <p:nvPr/>
        </p:nvSpPr>
        <p:spPr>
          <a:xfrm>
            <a:off x="2209800" y="1371600"/>
            <a:ext cx="2461789" cy="461665"/>
          </a:xfrm>
          <a:prstGeom prst="rect">
            <a:avLst/>
          </a:prstGeom>
        </p:spPr>
        <p:txBody>
          <a:bodyPr wrap="square">
            <a:spAutoFit/>
          </a:bodyPr>
          <a:lstStyle/>
          <a:p>
            <a:r>
              <a:rPr lang="en-US" sz="2400" b="1" spc="-10" dirty="0">
                <a:latin typeface="Georgia"/>
                <a:cs typeface="Georgia"/>
              </a:rPr>
              <a:t>Time</a:t>
            </a:r>
            <a:r>
              <a:rPr lang="en-US" sz="2400" b="1" spc="75" dirty="0">
                <a:latin typeface="Georgia"/>
                <a:cs typeface="Georgia"/>
              </a:rPr>
              <a:t> </a:t>
            </a:r>
            <a:r>
              <a:rPr lang="en-US" sz="2400" b="1" spc="-20" dirty="0">
                <a:latin typeface="Georgia"/>
                <a:cs typeface="Georgia"/>
              </a:rPr>
              <a:t>Analysis</a:t>
            </a:r>
            <a:endParaRPr lang="en-US" sz="2400" dirty="0"/>
          </a:p>
        </p:txBody>
      </p:sp>
      <p:sp>
        <p:nvSpPr>
          <p:cNvPr id="5" name="object 3">
            <a:extLst>
              <a:ext uri="{FF2B5EF4-FFF2-40B4-BE49-F238E27FC236}">
                <a16:creationId xmlns:a16="http://schemas.microsoft.com/office/drawing/2014/main" id="{90E672E9-2208-4CB3-9F6D-B4FAF1F236E9}"/>
              </a:ext>
            </a:extLst>
          </p:cNvPr>
          <p:cNvSpPr/>
          <p:nvPr/>
        </p:nvSpPr>
        <p:spPr>
          <a:xfrm>
            <a:off x="365125" y="8915400"/>
            <a:ext cx="793749" cy="977796"/>
          </a:xfrm>
          <a:prstGeom prst="rect">
            <a:avLst/>
          </a:prstGeom>
          <a:blipFill>
            <a:blip r:embed="rId3" cstate="print"/>
            <a:stretch>
              <a:fillRect/>
            </a:stretch>
          </a:blipFill>
        </p:spPr>
        <p:txBody>
          <a:bodyPr wrap="square" lIns="0" tIns="0" rIns="0" bIns="0" rtlCol="0"/>
          <a:lstStyle/>
          <a:p>
            <a:endParaRPr/>
          </a:p>
        </p:txBody>
      </p:sp>
      <p:sp>
        <p:nvSpPr>
          <p:cNvPr id="6" name="Footer Placeholder 4">
            <a:extLst>
              <a:ext uri="{FF2B5EF4-FFF2-40B4-BE49-F238E27FC236}">
                <a16:creationId xmlns:a16="http://schemas.microsoft.com/office/drawing/2014/main" id="{4AA9B973-B89A-4304-B21D-0E48681C9EDC}"/>
              </a:ext>
            </a:extLst>
          </p:cNvPr>
          <p:cNvSpPr>
            <a:spLocks noGrp="1"/>
          </p:cNvSpPr>
          <p:nvPr>
            <p:ph type="ftr" sz="quarter" idx="11"/>
          </p:nvPr>
        </p:nvSpPr>
        <p:spPr>
          <a:xfrm>
            <a:off x="838200" y="9390276"/>
            <a:ext cx="4495800" cy="276999"/>
          </a:xfrm>
        </p:spPr>
        <p:txBody>
          <a:bodyPr/>
          <a:lstStyle/>
          <a:p>
            <a:r>
              <a:rPr lang="en-US" dirty="0"/>
              <a:t>Design and Analysis of Algorithm IDAA432C</a:t>
            </a:r>
          </a:p>
        </p:txBody>
      </p:sp>
    </p:spTree>
    <p:extLst>
      <p:ext uri="{BB962C8B-B14F-4D97-AF65-F5344CB8AC3E}">
        <p14:creationId xmlns:p14="http://schemas.microsoft.com/office/powerpoint/2010/main" val="483778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F269D3-2890-4D7C-AF8D-795B446E1C4F}"/>
              </a:ext>
            </a:extLst>
          </p:cNvPr>
          <p:cNvSpPr/>
          <p:nvPr/>
        </p:nvSpPr>
        <p:spPr>
          <a:xfrm>
            <a:off x="1752600" y="990600"/>
            <a:ext cx="3365986" cy="461665"/>
          </a:xfrm>
          <a:prstGeom prst="rect">
            <a:avLst/>
          </a:prstGeom>
        </p:spPr>
        <p:txBody>
          <a:bodyPr wrap="none">
            <a:spAutoFit/>
          </a:bodyPr>
          <a:lstStyle/>
          <a:p>
            <a:r>
              <a:rPr lang="en-US" sz="2400" b="1" spc="-70" dirty="0">
                <a:latin typeface="Georgia"/>
                <a:cs typeface="Georgia"/>
              </a:rPr>
              <a:t>	</a:t>
            </a:r>
            <a:r>
              <a:rPr lang="en-US" sz="2400" b="1" spc="-40" dirty="0">
                <a:latin typeface="Georgia"/>
                <a:cs typeface="Georgia"/>
              </a:rPr>
              <a:t>Main</a:t>
            </a:r>
            <a:r>
              <a:rPr lang="en-US" sz="2400" b="1" spc="70" dirty="0">
                <a:latin typeface="Georgia"/>
                <a:cs typeface="Georgia"/>
              </a:rPr>
              <a:t> </a:t>
            </a:r>
            <a:r>
              <a:rPr lang="en-US" sz="2400" b="1" spc="-55" dirty="0">
                <a:latin typeface="Georgia"/>
                <a:cs typeface="Georgia"/>
              </a:rPr>
              <a:t>Function</a:t>
            </a:r>
            <a:endParaRPr lang="en-US" sz="2400" dirty="0"/>
          </a:p>
        </p:txBody>
      </p:sp>
      <p:sp>
        <p:nvSpPr>
          <p:cNvPr id="3" name="TextBox 2">
            <a:extLst>
              <a:ext uri="{FF2B5EF4-FFF2-40B4-BE49-F238E27FC236}">
                <a16:creationId xmlns:a16="http://schemas.microsoft.com/office/drawing/2014/main" id="{CBAFB43E-94D8-456D-AA04-1FFBDA472202}"/>
              </a:ext>
            </a:extLst>
          </p:cNvPr>
          <p:cNvSpPr txBox="1"/>
          <p:nvPr/>
        </p:nvSpPr>
        <p:spPr>
          <a:xfrm>
            <a:off x="990600" y="1981200"/>
            <a:ext cx="6096000" cy="3416320"/>
          </a:xfrm>
          <a:prstGeom prst="rect">
            <a:avLst/>
          </a:prstGeom>
          <a:noFill/>
        </p:spPr>
        <p:txBody>
          <a:bodyPr wrap="square" rtlCol="0">
            <a:spAutoFit/>
          </a:bodyPr>
          <a:lstStyle/>
          <a:p>
            <a:r>
              <a:rPr lang="en-US" b="1" dirty="0"/>
              <a:t>procedure</a:t>
            </a:r>
            <a:r>
              <a:rPr lang="en-US" dirty="0"/>
              <a:t> Main</a:t>
            </a:r>
          </a:p>
          <a:p>
            <a:r>
              <a:rPr lang="en-US" dirty="0"/>
              <a:t>	</a:t>
            </a:r>
            <a:r>
              <a:rPr lang="en-US" b="1" dirty="0"/>
              <a:t>for</a:t>
            </a:r>
            <a:r>
              <a:rPr lang="en-US" dirty="0"/>
              <a:t> </a:t>
            </a:r>
            <a:r>
              <a:rPr lang="en-US" dirty="0" err="1"/>
              <a:t>i</a:t>
            </a:r>
            <a:r>
              <a:rPr lang="en-US" dirty="0"/>
              <a:t> ← 0 to n </a:t>
            </a:r>
            <a:r>
              <a:rPr lang="en-US" b="1" dirty="0"/>
              <a:t>do</a:t>
            </a:r>
          </a:p>
          <a:p>
            <a:r>
              <a:rPr lang="en-US" b="1" dirty="0"/>
              <a:t>		if </a:t>
            </a:r>
            <a:r>
              <a:rPr lang="en-US" dirty="0" err="1"/>
              <a:t>checkPythagorean</a:t>
            </a:r>
            <a:r>
              <a:rPr lang="en-US" dirty="0"/>
              <a:t>(a[</a:t>
            </a:r>
            <a:r>
              <a:rPr lang="en-US" dirty="0" err="1"/>
              <a:t>i</a:t>
            </a:r>
            <a:r>
              <a:rPr lang="en-US" dirty="0"/>
              <a:t>])equals1 </a:t>
            </a:r>
            <a:r>
              <a:rPr lang="en-US" b="1" dirty="0"/>
              <a:t>then</a:t>
            </a:r>
          </a:p>
          <a:p>
            <a:r>
              <a:rPr lang="en-US" b="1" dirty="0"/>
              <a:t>		</a:t>
            </a:r>
            <a:r>
              <a:rPr lang="en-US" dirty="0"/>
              <a:t> 	</a:t>
            </a:r>
            <a:r>
              <a:rPr lang="en-US" b="1" dirty="0"/>
              <a:t>if</a:t>
            </a:r>
            <a:r>
              <a:rPr lang="en-US" dirty="0"/>
              <a:t> min &gt; a[</a:t>
            </a:r>
            <a:r>
              <a:rPr lang="en-US" dirty="0" err="1"/>
              <a:t>i</a:t>
            </a:r>
            <a:r>
              <a:rPr lang="en-US" dirty="0"/>
              <a:t>] </a:t>
            </a:r>
            <a:r>
              <a:rPr lang="en-US" b="1" dirty="0"/>
              <a:t>then</a:t>
            </a:r>
            <a:r>
              <a:rPr lang="en-US" dirty="0"/>
              <a:t> </a:t>
            </a:r>
          </a:p>
          <a:p>
            <a:r>
              <a:rPr lang="en-US" dirty="0"/>
              <a:t>				min ← a[</a:t>
            </a:r>
            <a:r>
              <a:rPr lang="en-US" dirty="0" err="1"/>
              <a:t>i</a:t>
            </a:r>
            <a:r>
              <a:rPr lang="en-US" dirty="0"/>
              <a:t>]</a:t>
            </a:r>
          </a:p>
          <a:p>
            <a:r>
              <a:rPr lang="en-US" dirty="0"/>
              <a:t>		 	</a:t>
            </a:r>
            <a:r>
              <a:rPr lang="en-US" b="1" dirty="0"/>
              <a:t>end if </a:t>
            </a:r>
          </a:p>
          <a:p>
            <a:r>
              <a:rPr lang="en-US" b="1" dirty="0"/>
              <a:t>			if</a:t>
            </a:r>
            <a:r>
              <a:rPr lang="en-US" dirty="0"/>
              <a:t> max &lt; a[</a:t>
            </a:r>
            <a:r>
              <a:rPr lang="en-US" dirty="0" err="1"/>
              <a:t>i</a:t>
            </a:r>
            <a:r>
              <a:rPr lang="en-US" dirty="0"/>
              <a:t>] </a:t>
            </a:r>
            <a:r>
              <a:rPr lang="en-US" b="1" dirty="0"/>
              <a:t>then</a:t>
            </a:r>
          </a:p>
          <a:p>
            <a:r>
              <a:rPr lang="en-US" b="1" dirty="0"/>
              <a:t>			</a:t>
            </a:r>
            <a:r>
              <a:rPr lang="en-US" dirty="0"/>
              <a:t>max ← a[</a:t>
            </a:r>
            <a:r>
              <a:rPr lang="en-US" dirty="0" err="1"/>
              <a:t>i</a:t>
            </a:r>
            <a:r>
              <a:rPr lang="en-US" dirty="0"/>
              <a:t>]</a:t>
            </a:r>
          </a:p>
          <a:p>
            <a:r>
              <a:rPr lang="en-US" dirty="0"/>
              <a:t>			</a:t>
            </a:r>
            <a:r>
              <a:rPr lang="en-US" b="1" dirty="0"/>
              <a:t>end if</a:t>
            </a:r>
            <a:r>
              <a:rPr lang="en-US" dirty="0"/>
              <a:t> </a:t>
            </a:r>
          </a:p>
          <a:p>
            <a:r>
              <a:rPr lang="en-US" dirty="0"/>
              <a:t>		</a:t>
            </a:r>
            <a:r>
              <a:rPr lang="en-US" b="1" dirty="0"/>
              <a:t>end if </a:t>
            </a:r>
          </a:p>
          <a:p>
            <a:r>
              <a:rPr lang="en-US" b="1" dirty="0"/>
              <a:t>	end for </a:t>
            </a:r>
          </a:p>
          <a:p>
            <a:r>
              <a:rPr lang="en-US" b="1" dirty="0"/>
              <a:t>end procedure</a:t>
            </a:r>
          </a:p>
        </p:txBody>
      </p:sp>
      <p:sp>
        <p:nvSpPr>
          <p:cNvPr id="4" name="object 3">
            <a:extLst>
              <a:ext uri="{FF2B5EF4-FFF2-40B4-BE49-F238E27FC236}">
                <a16:creationId xmlns:a16="http://schemas.microsoft.com/office/drawing/2014/main" id="{E59D1935-D3A3-41A6-96B1-EC1F65E90DA8}"/>
              </a:ext>
            </a:extLst>
          </p:cNvPr>
          <p:cNvSpPr/>
          <p:nvPr/>
        </p:nvSpPr>
        <p:spPr>
          <a:xfrm>
            <a:off x="365125" y="8915400"/>
            <a:ext cx="793749" cy="977796"/>
          </a:xfrm>
          <a:prstGeom prst="rect">
            <a:avLst/>
          </a:prstGeom>
          <a:blipFill>
            <a:blip r:embed="rId2" cstate="print"/>
            <a:stretch>
              <a:fillRect/>
            </a:stretch>
          </a:blipFill>
        </p:spPr>
        <p:txBody>
          <a:bodyPr wrap="square" lIns="0" tIns="0" rIns="0" bIns="0" rtlCol="0"/>
          <a:lstStyle/>
          <a:p>
            <a:endParaRPr/>
          </a:p>
        </p:txBody>
      </p:sp>
      <p:sp>
        <p:nvSpPr>
          <p:cNvPr id="5" name="Footer Placeholder 4">
            <a:extLst>
              <a:ext uri="{FF2B5EF4-FFF2-40B4-BE49-F238E27FC236}">
                <a16:creationId xmlns:a16="http://schemas.microsoft.com/office/drawing/2014/main" id="{7CA50539-C631-4EA5-9BB7-125D4713ADFD}"/>
              </a:ext>
            </a:extLst>
          </p:cNvPr>
          <p:cNvSpPr>
            <a:spLocks noGrp="1"/>
          </p:cNvSpPr>
          <p:nvPr>
            <p:ph type="ftr" sz="quarter" idx="11"/>
          </p:nvPr>
        </p:nvSpPr>
        <p:spPr>
          <a:xfrm>
            <a:off x="838200" y="9390276"/>
            <a:ext cx="4495800" cy="276999"/>
          </a:xfrm>
        </p:spPr>
        <p:txBody>
          <a:bodyPr/>
          <a:lstStyle/>
          <a:p>
            <a:r>
              <a:rPr lang="en-US" dirty="0"/>
              <a:t>Design and Analysis of Algorithm IDAA432C</a:t>
            </a:r>
          </a:p>
        </p:txBody>
      </p:sp>
    </p:spTree>
    <p:extLst>
      <p:ext uri="{BB962C8B-B14F-4D97-AF65-F5344CB8AC3E}">
        <p14:creationId xmlns:p14="http://schemas.microsoft.com/office/powerpoint/2010/main" val="1643579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76C8E9-B389-4D77-B1E1-4C828CB6B447}"/>
              </a:ext>
            </a:extLst>
          </p:cNvPr>
          <p:cNvSpPr/>
          <p:nvPr/>
        </p:nvSpPr>
        <p:spPr>
          <a:xfrm>
            <a:off x="1981200" y="2971800"/>
            <a:ext cx="3541867" cy="461665"/>
          </a:xfrm>
          <a:prstGeom prst="rect">
            <a:avLst/>
          </a:prstGeom>
        </p:spPr>
        <p:txBody>
          <a:bodyPr wrap="none">
            <a:spAutoFit/>
          </a:bodyPr>
          <a:lstStyle/>
          <a:p>
            <a:r>
              <a:rPr lang="en-US" sz="2400" b="1" spc="-30" dirty="0">
                <a:latin typeface="Georgia"/>
                <a:cs typeface="Georgia"/>
              </a:rPr>
              <a:t>Experimental</a:t>
            </a:r>
            <a:r>
              <a:rPr lang="en-US" sz="2400" b="1" spc="114" dirty="0">
                <a:latin typeface="Georgia"/>
                <a:cs typeface="Georgia"/>
              </a:rPr>
              <a:t> </a:t>
            </a:r>
            <a:r>
              <a:rPr lang="en-US" sz="2400" b="1" spc="-25" dirty="0">
                <a:latin typeface="Georgia"/>
                <a:cs typeface="Georgia"/>
              </a:rPr>
              <a:t>Results</a:t>
            </a:r>
            <a:endParaRPr lang="en-US" sz="2400" dirty="0"/>
          </a:p>
        </p:txBody>
      </p:sp>
      <p:sp>
        <p:nvSpPr>
          <p:cNvPr id="3" name="object 32">
            <a:extLst>
              <a:ext uri="{FF2B5EF4-FFF2-40B4-BE49-F238E27FC236}">
                <a16:creationId xmlns:a16="http://schemas.microsoft.com/office/drawing/2014/main" id="{238EF329-FD04-45FA-AA23-3F7E0866FB13}"/>
              </a:ext>
            </a:extLst>
          </p:cNvPr>
          <p:cNvSpPr/>
          <p:nvPr/>
        </p:nvSpPr>
        <p:spPr>
          <a:xfrm>
            <a:off x="1524000" y="3886200"/>
            <a:ext cx="5181600" cy="4183151"/>
          </a:xfrm>
          <a:prstGeom prst="rect">
            <a:avLst/>
          </a:prstGeom>
          <a:blipFill>
            <a:blip r:embed="rId2" cstate="print"/>
            <a:stretch>
              <a:fillRect/>
            </a:stretch>
          </a:blipFill>
        </p:spPr>
        <p:txBody>
          <a:bodyPr wrap="square" lIns="0" tIns="0" rIns="0" bIns="0" rtlCol="0"/>
          <a:lstStyle/>
          <a:p>
            <a:endParaRPr/>
          </a:p>
        </p:txBody>
      </p:sp>
      <p:sp>
        <p:nvSpPr>
          <p:cNvPr id="4" name="object 3">
            <a:extLst>
              <a:ext uri="{FF2B5EF4-FFF2-40B4-BE49-F238E27FC236}">
                <a16:creationId xmlns:a16="http://schemas.microsoft.com/office/drawing/2014/main" id="{617ED292-7271-4359-ACEA-D4F26E62E1CF}"/>
              </a:ext>
            </a:extLst>
          </p:cNvPr>
          <p:cNvSpPr/>
          <p:nvPr/>
        </p:nvSpPr>
        <p:spPr>
          <a:xfrm>
            <a:off x="365125" y="8915400"/>
            <a:ext cx="793749" cy="977796"/>
          </a:xfrm>
          <a:prstGeom prst="rect">
            <a:avLst/>
          </a:prstGeom>
          <a:blipFill>
            <a:blip r:embed="rId3" cstate="print"/>
            <a:stretch>
              <a:fillRect/>
            </a:stretch>
          </a:blipFill>
        </p:spPr>
        <p:txBody>
          <a:bodyPr wrap="square" lIns="0" tIns="0" rIns="0" bIns="0" rtlCol="0"/>
          <a:lstStyle/>
          <a:p>
            <a:endParaRPr/>
          </a:p>
        </p:txBody>
      </p:sp>
      <p:sp>
        <p:nvSpPr>
          <p:cNvPr id="5" name="Footer Placeholder 4">
            <a:extLst>
              <a:ext uri="{FF2B5EF4-FFF2-40B4-BE49-F238E27FC236}">
                <a16:creationId xmlns:a16="http://schemas.microsoft.com/office/drawing/2014/main" id="{5D38851C-B445-4381-8592-E5004314696C}"/>
              </a:ext>
            </a:extLst>
          </p:cNvPr>
          <p:cNvSpPr>
            <a:spLocks noGrp="1"/>
          </p:cNvSpPr>
          <p:nvPr>
            <p:ph type="ftr" sz="quarter" idx="11"/>
          </p:nvPr>
        </p:nvSpPr>
        <p:spPr>
          <a:xfrm>
            <a:off x="838200" y="9390276"/>
            <a:ext cx="4495800" cy="276999"/>
          </a:xfrm>
        </p:spPr>
        <p:txBody>
          <a:bodyPr/>
          <a:lstStyle/>
          <a:p>
            <a:r>
              <a:rPr lang="en-US" dirty="0"/>
              <a:t>Design and Analysis of Algorithm IDAA432C</a:t>
            </a:r>
          </a:p>
        </p:txBody>
      </p:sp>
    </p:spTree>
    <p:extLst>
      <p:ext uri="{BB962C8B-B14F-4D97-AF65-F5344CB8AC3E}">
        <p14:creationId xmlns:p14="http://schemas.microsoft.com/office/powerpoint/2010/main" val="2197999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246F366-B509-4AF8-A7F6-B36733F4253E}"/>
              </a:ext>
            </a:extLst>
          </p:cNvPr>
          <p:cNvSpPr/>
          <p:nvPr/>
        </p:nvSpPr>
        <p:spPr>
          <a:xfrm>
            <a:off x="990600" y="2057400"/>
            <a:ext cx="5867400" cy="461665"/>
          </a:xfrm>
          <a:prstGeom prst="rect">
            <a:avLst/>
          </a:prstGeom>
        </p:spPr>
        <p:txBody>
          <a:bodyPr wrap="square">
            <a:spAutoFit/>
          </a:bodyPr>
          <a:lstStyle/>
          <a:p>
            <a:r>
              <a:rPr lang="en-US" sz="2400" b="1" spc="-25" dirty="0">
                <a:latin typeface="Georgia"/>
                <a:cs typeface="Georgia"/>
              </a:rPr>
              <a:t>Complexity </a:t>
            </a:r>
            <a:r>
              <a:rPr lang="en-US" sz="2400" b="1" spc="-35" dirty="0">
                <a:latin typeface="Georgia"/>
                <a:cs typeface="Georgia"/>
              </a:rPr>
              <a:t>Analysis </a:t>
            </a:r>
            <a:r>
              <a:rPr lang="en-US" sz="2400" b="1" spc="-65" dirty="0">
                <a:latin typeface="Georgia"/>
                <a:cs typeface="Georgia"/>
              </a:rPr>
              <a:t>and </a:t>
            </a:r>
            <a:r>
              <a:rPr lang="en-US" sz="2400" b="1" spc="-25" dirty="0">
                <a:latin typeface="Georgia"/>
                <a:cs typeface="Georgia"/>
              </a:rPr>
              <a:t>Expla</a:t>
            </a:r>
            <a:r>
              <a:rPr lang="en-US" sz="2400" b="1" spc="-55" dirty="0">
                <a:latin typeface="Georgia"/>
                <a:cs typeface="Georgia"/>
              </a:rPr>
              <a:t>nation</a:t>
            </a:r>
            <a:endParaRPr lang="en-US" sz="2400" dirty="0"/>
          </a:p>
        </p:txBody>
      </p:sp>
      <p:sp>
        <p:nvSpPr>
          <p:cNvPr id="3" name="Rectangle 2">
            <a:extLst>
              <a:ext uri="{FF2B5EF4-FFF2-40B4-BE49-F238E27FC236}">
                <a16:creationId xmlns:a16="http://schemas.microsoft.com/office/drawing/2014/main" id="{CDC84FE7-6F13-4124-B7FB-6835D2F33C39}"/>
              </a:ext>
            </a:extLst>
          </p:cNvPr>
          <p:cNvSpPr/>
          <p:nvPr/>
        </p:nvSpPr>
        <p:spPr>
          <a:xfrm>
            <a:off x="990600" y="2895600"/>
            <a:ext cx="5486400" cy="3508653"/>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The overall complexity in given problem turns out to be O(k.√ n/2 + k. log(n)) where k denotes the length of the array. The plot for the graph can be explained as follows: Consider a value from the randomly generated numbers if it is of the form of 2n.p where p is prime, Then the time taken in this case will be k.(n + √p/2) which will be the worst case situation and the best case will be k.log2n provided the loop terminates in the while block itself. Hence the overall complexity in the situation will lie in between those two values, that is</a:t>
            </a:r>
          </a:p>
          <a:p>
            <a:r>
              <a:rPr lang="en-US" dirty="0">
                <a:latin typeface="Times New Roman" panose="02020603050405020304" pitchFamily="18" charset="0"/>
                <a:cs typeface="Times New Roman" panose="02020603050405020304" pitchFamily="18" charset="0"/>
              </a:rPr>
              <a:t> </a:t>
            </a:r>
            <a:r>
              <a:rPr lang="en-US" i="1" spc="-40" dirty="0">
                <a:latin typeface="Bookman Old Style"/>
                <a:cs typeface="Bookman Old Style"/>
              </a:rPr>
              <a:t>k. </a:t>
            </a:r>
            <a:r>
              <a:rPr lang="en-US" spc="-25" dirty="0">
                <a:latin typeface="Georgia"/>
                <a:cs typeface="Georgia"/>
              </a:rPr>
              <a:t>log </a:t>
            </a:r>
            <a:r>
              <a:rPr lang="en-US" i="1" spc="-25" dirty="0">
                <a:latin typeface="Bookman Old Style"/>
                <a:cs typeface="Bookman Old Style"/>
              </a:rPr>
              <a:t>n </a:t>
            </a:r>
            <a:r>
              <a:rPr lang="en-US" i="1" spc="170" dirty="0">
                <a:latin typeface="Bookman Old Style"/>
                <a:cs typeface="Bookman Old Style"/>
              </a:rPr>
              <a:t>&lt; </a:t>
            </a:r>
            <a:r>
              <a:rPr lang="en-US" i="1" spc="-5" dirty="0" err="1">
                <a:latin typeface="Bookman Old Style"/>
                <a:cs typeface="Bookman Old Style"/>
              </a:rPr>
              <a:t>t</a:t>
            </a:r>
            <a:r>
              <a:rPr lang="en-US" sz="2000" i="1" spc="-7" baseline="-11904" dirty="0" err="1">
                <a:latin typeface="Verdana"/>
                <a:cs typeface="Verdana"/>
              </a:rPr>
              <a:t>avg</a:t>
            </a:r>
            <a:r>
              <a:rPr lang="en-US" sz="2000" i="1" spc="-7" baseline="-11904" dirty="0">
                <a:latin typeface="Verdana"/>
                <a:cs typeface="Verdana"/>
              </a:rPr>
              <a:t> </a:t>
            </a:r>
            <a:r>
              <a:rPr lang="en-US" i="1" spc="170" dirty="0">
                <a:latin typeface="Bookman Old Style"/>
                <a:cs typeface="Bookman Old Style"/>
              </a:rPr>
              <a:t>&lt; </a:t>
            </a:r>
            <a:r>
              <a:rPr lang="en-US" i="1" spc="-20" dirty="0">
                <a:latin typeface="Bookman Old Style"/>
                <a:cs typeface="Bookman Old Style"/>
              </a:rPr>
              <a:t>k.</a:t>
            </a:r>
            <a:r>
              <a:rPr lang="en-US" b="1" dirty="0"/>
              <a:t> √</a:t>
            </a:r>
            <a:r>
              <a:rPr lang="en-US" i="1" spc="-20" dirty="0">
                <a:latin typeface="Bookman Old Style"/>
                <a:cs typeface="Bookman Old Style"/>
              </a:rPr>
              <a:t>n </a:t>
            </a:r>
            <a:r>
              <a:rPr lang="en-US" spc="130" dirty="0">
                <a:latin typeface="Georgia"/>
                <a:cs typeface="Georgia"/>
              </a:rPr>
              <a:t>+</a:t>
            </a:r>
            <a:r>
              <a:rPr lang="en-US" spc="-70" dirty="0">
                <a:latin typeface="Georgia"/>
                <a:cs typeface="Georgia"/>
              </a:rPr>
              <a:t> </a:t>
            </a:r>
            <a:r>
              <a:rPr lang="en-US" i="1" spc="-60" dirty="0" err="1">
                <a:latin typeface="Bookman Old Style"/>
                <a:cs typeface="Bookman Old Style"/>
              </a:rPr>
              <a:t>k.p</a:t>
            </a:r>
            <a:endParaRPr lang="en-US" dirty="0">
              <a:latin typeface="Bookman Old Style"/>
              <a:cs typeface="Bookman Old Style"/>
            </a:endParaRPr>
          </a:p>
          <a:p>
            <a:r>
              <a:rPr lang="en-US" dirty="0">
                <a:latin typeface="Times New Roman" panose="02020603050405020304" pitchFamily="18" charset="0"/>
                <a:cs typeface="Times New Roman" panose="02020603050405020304" pitchFamily="18" charset="0"/>
              </a:rPr>
              <a:t> where k is the length of the array.</a:t>
            </a:r>
          </a:p>
        </p:txBody>
      </p:sp>
      <p:sp>
        <p:nvSpPr>
          <p:cNvPr id="4" name="object 3">
            <a:extLst>
              <a:ext uri="{FF2B5EF4-FFF2-40B4-BE49-F238E27FC236}">
                <a16:creationId xmlns:a16="http://schemas.microsoft.com/office/drawing/2014/main" id="{C5685AC4-AF8E-4EDB-A04A-89F9DD2F2B3D}"/>
              </a:ext>
            </a:extLst>
          </p:cNvPr>
          <p:cNvSpPr/>
          <p:nvPr/>
        </p:nvSpPr>
        <p:spPr>
          <a:xfrm>
            <a:off x="365125" y="8915400"/>
            <a:ext cx="793749" cy="977796"/>
          </a:xfrm>
          <a:prstGeom prst="rect">
            <a:avLst/>
          </a:prstGeom>
          <a:blipFill>
            <a:blip r:embed="rId2" cstate="print"/>
            <a:stretch>
              <a:fillRect/>
            </a:stretch>
          </a:blipFill>
        </p:spPr>
        <p:txBody>
          <a:bodyPr wrap="square" lIns="0" tIns="0" rIns="0" bIns="0" rtlCol="0"/>
          <a:lstStyle/>
          <a:p>
            <a:endParaRPr/>
          </a:p>
        </p:txBody>
      </p:sp>
      <p:sp>
        <p:nvSpPr>
          <p:cNvPr id="5" name="Footer Placeholder 4">
            <a:extLst>
              <a:ext uri="{FF2B5EF4-FFF2-40B4-BE49-F238E27FC236}">
                <a16:creationId xmlns:a16="http://schemas.microsoft.com/office/drawing/2014/main" id="{05AF501D-C1BD-4130-B938-D487E58BAFC1}"/>
              </a:ext>
            </a:extLst>
          </p:cNvPr>
          <p:cNvSpPr>
            <a:spLocks noGrp="1"/>
          </p:cNvSpPr>
          <p:nvPr>
            <p:ph type="ftr" sz="quarter" idx="11"/>
          </p:nvPr>
        </p:nvSpPr>
        <p:spPr>
          <a:xfrm>
            <a:off x="838200" y="9390276"/>
            <a:ext cx="4495800" cy="276999"/>
          </a:xfrm>
        </p:spPr>
        <p:txBody>
          <a:bodyPr/>
          <a:lstStyle/>
          <a:p>
            <a:r>
              <a:rPr lang="en-US" dirty="0"/>
              <a:t>Design and Analysis of Algorithm IDAA432C</a:t>
            </a:r>
          </a:p>
        </p:txBody>
      </p:sp>
    </p:spTree>
    <p:extLst>
      <p:ext uri="{BB962C8B-B14F-4D97-AF65-F5344CB8AC3E}">
        <p14:creationId xmlns:p14="http://schemas.microsoft.com/office/powerpoint/2010/main" val="1809944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8D5E93-1358-4E14-AD80-097122115696}"/>
              </a:ext>
            </a:extLst>
          </p:cNvPr>
          <p:cNvSpPr/>
          <p:nvPr/>
        </p:nvSpPr>
        <p:spPr>
          <a:xfrm>
            <a:off x="1752600" y="2057400"/>
            <a:ext cx="4571123" cy="461665"/>
          </a:xfrm>
          <a:prstGeom prst="rect">
            <a:avLst/>
          </a:prstGeom>
        </p:spPr>
        <p:txBody>
          <a:bodyPr wrap="none">
            <a:spAutoFit/>
          </a:bodyPr>
          <a:lstStyle/>
          <a:p>
            <a:pPr marL="12700" algn="just">
              <a:lnSpc>
                <a:spcPct val="100000"/>
              </a:lnSpc>
              <a:spcBef>
                <a:spcPts val="725"/>
              </a:spcBef>
              <a:tabLst>
                <a:tab pos="320675" algn="l"/>
              </a:tabLst>
            </a:pPr>
            <a:r>
              <a:rPr lang="en-US" sz="2400" b="1" spc="-55" dirty="0">
                <a:latin typeface="Georgia"/>
                <a:cs typeface="Georgia"/>
              </a:rPr>
              <a:t>Discussion and </a:t>
            </a:r>
            <a:r>
              <a:rPr lang="en-US" sz="2400" b="1" spc="-40" dirty="0">
                <a:latin typeface="Georgia"/>
                <a:cs typeface="Georgia"/>
              </a:rPr>
              <a:t>Future</a:t>
            </a:r>
            <a:r>
              <a:rPr lang="en-US" sz="2400" b="1" spc="35" dirty="0">
                <a:latin typeface="Georgia"/>
                <a:cs typeface="Georgia"/>
              </a:rPr>
              <a:t> </a:t>
            </a:r>
            <a:r>
              <a:rPr lang="en-US" sz="2400" b="1" spc="-60" dirty="0">
                <a:latin typeface="Georgia"/>
                <a:cs typeface="Georgia"/>
              </a:rPr>
              <a:t>Work</a:t>
            </a:r>
            <a:endParaRPr lang="en-US" sz="2400" dirty="0">
              <a:latin typeface="Georgia"/>
              <a:cs typeface="Georgia"/>
            </a:endParaRPr>
          </a:p>
        </p:txBody>
      </p:sp>
      <p:sp>
        <p:nvSpPr>
          <p:cNvPr id="3" name="Rectangle 2">
            <a:extLst>
              <a:ext uri="{FF2B5EF4-FFF2-40B4-BE49-F238E27FC236}">
                <a16:creationId xmlns:a16="http://schemas.microsoft.com/office/drawing/2014/main" id="{6DECBD7E-C246-453D-B152-43D489EE1F57}"/>
              </a:ext>
            </a:extLst>
          </p:cNvPr>
          <p:cNvSpPr/>
          <p:nvPr/>
        </p:nvSpPr>
        <p:spPr>
          <a:xfrm>
            <a:off x="1372038" y="2971800"/>
            <a:ext cx="5332246" cy="4801314"/>
          </a:xfrm>
          <a:prstGeom prst="rect">
            <a:avLst/>
          </a:prstGeom>
        </p:spPr>
        <p:txBody>
          <a:bodyPr wrap="square">
            <a:spAutoFit/>
          </a:bodyPr>
          <a:lstStyle/>
          <a:p>
            <a:pPr marL="12700" marR="5080" algn="just">
              <a:lnSpc>
                <a:spcPct val="100000"/>
              </a:lnSpc>
              <a:spcBef>
                <a:spcPts val="965"/>
              </a:spcBef>
            </a:pPr>
            <a:r>
              <a:rPr lang="en-US" spc="-40" dirty="0">
                <a:latin typeface="Georgia"/>
                <a:cs typeface="Georgia"/>
              </a:rPr>
              <a:t>We </a:t>
            </a:r>
            <a:r>
              <a:rPr lang="en-US" spc="-30" dirty="0">
                <a:latin typeface="Georgia"/>
                <a:cs typeface="Georgia"/>
              </a:rPr>
              <a:t>have </a:t>
            </a:r>
            <a:r>
              <a:rPr lang="en-US" spc="-35" dirty="0">
                <a:latin typeface="Georgia"/>
                <a:cs typeface="Georgia"/>
              </a:rPr>
              <a:t>used </a:t>
            </a:r>
            <a:r>
              <a:rPr lang="en-US" spc="-10" dirty="0">
                <a:latin typeface="Georgia"/>
                <a:cs typeface="Georgia"/>
              </a:rPr>
              <a:t>the </a:t>
            </a:r>
            <a:r>
              <a:rPr lang="en-US" spc="-5" dirty="0">
                <a:latin typeface="Georgia"/>
                <a:cs typeface="Georgia"/>
              </a:rPr>
              <a:t>fact </a:t>
            </a:r>
            <a:r>
              <a:rPr lang="en-US" spc="10" dirty="0">
                <a:latin typeface="Georgia"/>
                <a:cs typeface="Georgia"/>
              </a:rPr>
              <a:t>that </a:t>
            </a:r>
            <a:r>
              <a:rPr lang="en-US" spc="-10" dirty="0">
                <a:latin typeface="Georgia"/>
                <a:cs typeface="Georgia"/>
              </a:rPr>
              <a:t>all the </a:t>
            </a:r>
            <a:r>
              <a:rPr lang="en-US" spc="-5" dirty="0">
                <a:latin typeface="Georgia"/>
                <a:cs typeface="Georgia"/>
              </a:rPr>
              <a:t>Pythagorean </a:t>
            </a:r>
            <a:r>
              <a:rPr lang="en-US" spc="-50" dirty="0">
                <a:latin typeface="Georgia"/>
                <a:cs typeface="Georgia"/>
              </a:rPr>
              <a:t>num</a:t>
            </a:r>
            <a:r>
              <a:rPr lang="en-US" spc="-25" dirty="0">
                <a:latin typeface="Georgia"/>
                <a:cs typeface="Georgia"/>
              </a:rPr>
              <a:t>bers are multiples </a:t>
            </a:r>
            <a:r>
              <a:rPr lang="en-US" spc="-35" dirty="0">
                <a:latin typeface="Georgia"/>
                <a:cs typeface="Georgia"/>
              </a:rPr>
              <a:t>of </a:t>
            </a:r>
            <a:r>
              <a:rPr lang="en-US" spc="-5" dirty="0">
                <a:latin typeface="Georgia"/>
                <a:cs typeface="Georgia"/>
              </a:rPr>
              <a:t>Pythagorean </a:t>
            </a:r>
            <a:r>
              <a:rPr lang="en-US" spc="-30" dirty="0">
                <a:latin typeface="Georgia"/>
                <a:cs typeface="Georgia"/>
              </a:rPr>
              <a:t>prime </a:t>
            </a:r>
            <a:r>
              <a:rPr lang="en-US" spc="5" dirty="0">
                <a:latin typeface="Georgia"/>
                <a:cs typeface="Georgia"/>
              </a:rPr>
              <a:t>, </a:t>
            </a:r>
            <a:r>
              <a:rPr lang="en-US" spc="-45" dirty="0">
                <a:latin typeface="Georgia"/>
                <a:cs typeface="Georgia"/>
              </a:rPr>
              <a:t>so we </a:t>
            </a:r>
            <a:r>
              <a:rPr lang="en-US" spc="-15" dirty="0">
                <a:latin typeface="Georgia"/>
                <a:cs typeface="Georgia"/>
              </a:rPr>
              <a:t>only  </a:t>
            </a:r>
            <a:r>
              <a:rPr lang="en-US" spc="-40" dirty="0">
                <a:latin typeface="Georgia"/>
                <a:cs typeface="Georgia"/>
              </a:rPr>
              <a:t>checked </a:t>
            </a:r>
            <a:r>
              <a:rPr lang="en-US" spc="-20" dirty="0">
                <a:latin typeface="Georgia"/>
                <a:cs typeface="Georgia"/>
              </a:rPr>
              <a:t>if </a:t>
            </a:r>
            <a:r>
              <a:rPr lang="en-US" spc="-10" dirty="0">
                <a:latin typeface="Georgia"/>
                <a:cs typeface="Georgia"/>
              </a:rPr>
              <a:t>the </a:t>
            </a:r>
            <a:r>
              <a:rPr lang="en-US" spc="-20" dirty="0">
                <a:latin typeface="Georgia"/>
                <a:cs typeface="Georgia"/>
              </a:rPr>
              <a:t>smallest </a:t>
            </a:r>
            <a:r>
              <a:rPr lang="en-US" spc="-5" dirty="0">
                <a:latin typeface="Georgia"/>
                <a:cs typeface="Georgia"/>
              </a:rPr>
              <a:t>Pythagorean </a:t>
            </a:r>
            <a:r>
              <a:rPr lang="en-US" spc="-30" dirty="0">
                <a:latin typeface="Georgia"/>
                <a:cs typeface="Georgia"/>
              </a:rPr>
              <a:t>prime </a:t>
            </a:r>
            <a:r>
              <a:rPr lang="en-US" spc="-20" dirty="0">
                <a:latin typeface="Georgia"/>
                <a:cs typeface="Georgia"/>
              </a:rPr>
              <a:t>divides </a:t>
            </a:r>
            <a:r>
              <a:rPr lang="en-US" spc="-10" dirty="0">
                <a:latin typeface="Georgia"/>
                <a:cs typeface="Georgia"/>
              </a:rPr>
              <a:t>the  </a:t>
            </a:r>
            <a:r>
              <a:rPr lang="en-US" spc="-25" dirty="0">
                <a:latin typeface="Georgia"/>
                <a:cs typeface="Georgia"/>
              </a:rPr>
              <a:t>given </a:t>
            </a:r>
            <a:r>
              <a:rPr lang="en-US" spc="-40" dirty="0">
                <a:latin typeface="Georgia"/>
                <a:cs typeface="Georgia"/>
              </a:rPr>
              <a:t>number </a:t>
            </a:r>
            <a:r>
              <a:rPr lang="en-US" spc="5" dirty="0">
                <a:latin typeface="Georgia"/>
                <a:cs typeface="Georgia"/>
              </a:rPr>
              <a:t>. </a:t>
            </a:r>
            <a:r>
              <a:rPr lang="en-US" spc="-5" dirty="0">
                <a:latin typeface="Georgia"/>
                <a:cs typeface="Georgia"/>
              </a:rPr>
              <a:t>Other </a:t>
            </a:r>
            <a:r>
              <a:rPr lang="en-US" spc="-20" dirty="0">
                <a:latin typeface="Georgia"/>
                <a:cs typeface="Georgia"/>
              </a:rPr>
              <a:t>way </a:t>
            </a:r>
            <a:r>
              <a:rPr lang="en-US" spc="-25" dirty="0">
                <a:latin typeface="Georgia"/>
                <a:cs typeface="Georgia"/>
              </a:rPr>
              <a:t>could </a:t>
            </a:r>
            <a:r>
              <a:rPr lang="en-US" spc="-15" dirty="0">
                <a:latin typeface="Georgia"/>
                <a:cs typeface="Georgia"/>
              </a:rPr>
              <a:t>be </a:t>
            </a:r>
            <a:r>
              <a:rPr lang="en-US" spc="5" dirty="0">
                <a:latin typeface="Georgia"/>
                <a:cs typeface="Georgia"/>
              </a:rPr>
              <a:t>, </a:t>
            </a:r>
            <a:r>
              <a:rPr lang="en-US" spc="-25" dirty="0">
                <a:latin typeface="Georgia"/>
                <a:cs typeface="Georgia"/>
              </a:rPr>
              <a:t>as </a:t>
            </a:r>
            <a:r>
              <a:rPr lang="en-US" spc="-45" dirty="0">
                <a:latin typeface="Georgia"/>
                <a:cs typeface="Georgia"/>
              </a:rPr>
              <a:t>we </a:t>
            </a:r>
            <a:r>
              <a:rPr lang="en-US" spc="-30" dirty="0">
                <a:latin typeface="Georgia"/>
                <a:cs typeface="Georgia"/>
              </a:rPr>
              <a:t>have  been </a:t>
            </a:r>
            <a:r>
              <a:rPr lang="en-US" spc="-25" dirty="0">
                <a:latin typeface="Georgia"/>
                <a:cs typeface="Georgia"/>
              </a:rPr>
              <a:t>given </a:t>
            </a:r>
            <a:r>
              <a:rPr lang="en-US" spc="-10" dirty="0">
                <a:latin typeface="Georgia"/>
                <a:cs typeface="Georgia"/>
              </a:rPr>
              <a:t>array </a:t>
            </a:r>
            <a:r>
              <a:rPr lang="en-US" spc="-25" dirty="0">
                <a:latin typeface="Georgia"/>
                <a:cs typeface="Georgia"/>
              </a:rPr>
              <a:t>ranging </a:t>
            </a:r>
            <a:r>
              <a:rPr lang="en-US" spc="-35" dirty="0">
                <a:latin typeface="Georgia"/>
                <a:cs typeface="Georgia"/>
              </a:rPr>
              <a:t>from </a:t>
            </a:r>
            <a:r>
              <a:rPr lang="en-US" spc="-20" dirty="0">
                <a:latin typeface="Georgia"/>
                <a:cs typeface="Georgia"/>
              </a:rPr>
              <a:t>10</a:t>
            </a:r>
            <a:r>
              <a:rPr lang="en-US" sz="2000" spc="-30" baseline="27777" dirty="0">
                <a:latin typeface="Maiandra GD"/>
                <a:cs typeface="Maiandra GD"/>
              </a:rPr>
              <a:t>4 </a:t>
            </a:r>
            <a:r>
              <a:rPr lang="en-US" dirty="0">
                <a:latin typeface="Georgia"/>
                <a:cs typeface="Georgia"/>
              </a:rPr>
              <a:t>to </a:t>
            </a:r>
            <a:r>
              <a:rPr lang="en-US" spc="-20" dirty="0">
                <a:latin typeface="Georgia"/>
                <a:cs typeface="Georgia"/>
              </a:rPr>
              <a:t>10</a:t>
            </a:r>
            <a:r>
              <a:rPr lang="en-US" sz="2000" spc="-30" baseline="27777" dirty="0">
                <a:latin typeface="Maiandra GD"/>
                <a:cs typeface="Maiandra GD"/>
              </a:rPr>
              <a:t>6 </a:t>
            </a:r>
            <a:r>
              <a:rPr lang="en-US" spc="5" dirty="0">
                <a:latin typeface="Georgia"/>
                <a:cs typeface="Georgia"/>
              </a:rPr>
              <a:t>, </a:t>
            </a:r>
            <a:r>
              <a:rPr lang="en-US" spc="-10" dirty="0">
                <a:latin typeface="Georgia"/>
                <a:cs typeface="Georgia"/>
              </a:rPr>
              <a:t>the </a:t>
            </a:r>
            <a:r>
              <a:rPr lang="en-US" spc="-15" dirty="0">
                <a:latin typeface="Georgia"/>
                <a:cs typeface="Georgia"/>
              </a:rPr>
              <a:t>largest  </a:t>
            </a:r>
            <a:r>
              <a:rPr lang="en-US" spc="-30" dirty="0">
                <a:latin typeface="Georgia"/>
                <a:cs typeface="Georgia"/>
              </a:rPr>
              <a:t>prime </a:t>
            </a:r>
            <a:r>
              <a:rPr lang="en-US" spc="-10" dirty="0">
                <a:latin typeface="Georgia"/>
                <a:cs typeface="Georgia"/>
              </a:rPr>
              <a:t>factor </a:t>
            </a:r>
            <a:r>
              <a:rPr lang="en-US" spc="-35" dirty="0">
                <a:latin typeface="Georgia"/>
                <a:cs typeface="Georgia"/>
              </a:rPr>
              <a:t>of such </a:t>
            </a:r>
            <a:r>
              <a:rPr lang="en-US" spc="-40" dirty="0">
                <a:latin typeface="Georgia"/>
                <a:cs typeface="Georgia"/>
              </a:rPr>
              <a:t>number </a:t>
            </a:r>
            <a:r>
              <a:rPr lang="en-US" spc="-15" dirty="0">
                <a:latin typeface="Georgia"/>
                <a:cs typeface="Georgia"/>
              </a:rPr>
              <a:t>will be </a:t>
            </a:r>
            <a:r>
              <a:rPr lang="en-US" spc="-35" dirty="0">
                <a:latin typeface="Georgia"/>
                <a:cs typeface="Georgia"/>
              </a:rPr>
              <a:t>less </a:t>
            </a:r>
            <a:r>
              <a:rPr lang="en-US" spc="-10" dirty="0">
                <a:latin typeface="Georgia"/>
                <a:cs typeface="Georgia"/>
              </a:rPr>
              <a:t>than </a:t>
            </a:r>
            <a:r>
              <a:rPr lang="en-US" spc="-20" dirty="0">
                <a:latin typeface="Georgia"/>
                <a:cs typeface="Georgia"/>
              </a:rPr>
              <a:t>10</a:t>
            </a:r>
            <a:r>
              <a:rPr lang="en-US" sz="2000" spc="-30" baseline="27777" dirty="0">
                <a:latin typeface="Maiandra GD"/>
                <a:cs typeface="Maiandra GD"/>
              </a:rPr>
              <a:t>3 </a:t>
            </a:r>
            <a:r>
              <a:rPr lang="en-US" spc="-20" dirty="0">
                <a:latin typeface="Georgia"/>
                <a:cs typeface="Georgia"/>
              </a:rPr>
              <a:t>if  </a:t>
            </a:r>
            <a:r>
              <a:rPr lang="en-US" spc="-35" dirty="0">
                <a:latin typeface="Georgia"/>
                <a:cs typeface="Georgia"/>
              </a:rPr>
              <a:t>such </a:t>
            </a:r>
            <a:r>
              <a:rPr lang="en-US" spc="-10" dirty="0">
                <a:latin typeface="Georgia"/>
                <a:cs typeface="Georgia"/>
              </a:rPr>
              <a:t>a </a:t>
            </a:r>
            <a:r>
              <a:rPr lang="en-US" spc="-40" dirty="0">
                <a:latin typeface="Georgia"/>
                <a:cs typeface="Georgia"/>
              </a:rPr>
              <a:t>number </a:t>
            </a:r>
            <a:r>
              <a:rPr lang="en-US" spc="-30" dirty="0">
                <a:latin typeface="Georgia"/>
                <a:cs typeface="Georgia"/>
              </a:rPr>
              <a:t>is </a:t>
            </a:r>
            <a:r>
              <a:rPr lang="en-US" spc="-15" dirty="0">
                <a:latin typeface="Georgia"/>
                <a:cs typeface="Georgia"/>
              </a:rPr>
              <a:t>not </a:t>
            </a:r>
            <a:r>
              <a:rPr lang="en-US" spc="-30" dirty="0">
                <a:latin typeface="Georgia"/>
                <a:cs typeface="Georgia"/>
              </a:rPr>
              <a:t>prime </a:t>
            </a:r>
            <a:r>
              <a:rPr lang="en-US" spc="-35" dirty="0">
                <a:latin typeface="Georgia"/>
                <a:cs typeface="Georgia"/>
              </a:rPr>
              <a:t>else </a:t>
            </a:r>
            <a:r>
              <a:rPr lang="en-US" spc="-45" dirty="0">
                <a:latin typeface="Georgia"/>
                <a:cs typeface="Georgia"/>
              </a:rPr>
              <a:t>we </a:t>
            </a:r>
            <a:r>
              <a:rPr lang="en-US" spc="-40" dirty="0">
                <a:latin typeface="Georgia"/>
                <a:cs typeface="Georgia"/>
              </a:rPr>
              <a:t>need </a:t>
            </a:r>
            <a:r>
              <a:rPr lang="en-US" dirty="0">
                <a:latin typeface="Georgia"/>
                <a:cs typeface="Georgia"/>
              </a:rPr>
              <a:t>to </a:t>
            </a:r>
            <a:r>
              <a:rPr lang="en-US" spc="-35" dirty="0">
                <a:latin typeface="Georgia"/>
                <a:cs typeface="Georgia"/>
              </a:rPr>
              <a:t>check </a:t>
            </a:r>
            <a:r>
              <a:rPr lang="en-US" spc="-10" dirty="0">
                <a:latin typeface="Georgia"/>
                <a:cs typeface="Georgia"/>
              </a:rPr>
              <a:t>the  </a:t>
            </a:r>
            <a:r>
              <a:rPr lang="en-US" spc="-25" dirty="0">
                <a:latin typeface="Georgia"/>
                <a:cs typeface="Georgia"/>
              </a:rPr>
              <a:t>given </a:t>
            </a:r>
            <a:r>
              <a:rPr lang="en-US" spc="-40" dirty="0">
                <a:latin typeface="Georgia"/>
                <a:cs typeface="Georgia"/>
              </a:rPr>
              <a:t>number </a:t>
            </a:r>
            <a:r>
              <a:rPr lang="en-US" spc="-30" dirty="0">
                <a:latin typeface="Georgia"/>
                <a:cs typeface="Georgia"/>
              </a:rPr>
              <a:t>is prime </a:t>
            </a:r>
            <a:r>
              <a:rPr lang="en-US" spc="-25" dirty="0">
                <a:latin typeface="Georgia"/>
                <a:cs typeface="Georgia"/>
              </a:rPr>
              <a:t>and </a:t>
            </a:r>
            <a:r>
              <a:rPr lang="en-US" spc="-35" dirty="0">
                <a:latin typeface="Georgia"/>
                <a:cs typeface="Georgia"/>
              </a:rPr>
              <a:t>of </a:t>
            </a:r>
            <a:r>
              <a:rPr lang="en-US" spc="-10" dirty="0">
                <a:latin typeface="Georgia"/>
                <a:cs typeface="Georgia"/>
              </a:rPr>
              <a:t>the </a:t>
            </a:r>
            <a:r>
              <a:rPr lang="en-US" spc="-35" dirty="0">
                <a:latin typeface="Georgia"/>
                <a:cs typeface="Georgia"/>
              </a:rPr>
              <a:t>form </a:t>
            </a:r>
            <a:r>
              <a:rPr lang="en-US" spc="20" dirty="0">
                <a:latin typeface="Georgia"/>
                <a:cs typeface="Georgia"/>
              </a:rPr>
              <a:t>4n+1 </a:t>
            </a:r>
            <a:r>
              <a:rPr lang="en-US" spc="5" dirty="0">
                <a:latin typeface="Georgia"/>
                <a:cs typeface="Georgia"/>
              </a:rPr>
              <a:t>. </a:t>
            </a:r>
            <a:r>
              <a:rPr lang="en-US" spc="-40" dirty="0">
                <a:latin typeface="Georgia"/>
                <a:cs typeface="Georgia"/>
              </a:rPr>
              <a:t>We  </a:t>
            </a:r>
            <a:r>
              <a:rPr lang="en-US" spc="-20" dirty="0">
                <a:latin typeface="Georgia"/>
                <a:cs typeface="Georgia"/>
              </a:rPr>
              <a:t>can </a:t>
            </a:r>
            <a:r>
              <a:rPr lang="en-US" spc="-25" dirty="0">
                <a:latin typeface="Georgia"/>
                <a:cs typeface="Georgia"/>
              </a:rPr>
              <a:t>store </a:t>
            </a:r>
            <a:r>
              <a:rPr lang="en-US" spc="-10" dirty="0">
                <a:latin typeface="Georgia"/>
                <a:cs typeface="Georgia"/>
              </a:rPr>
              <a:t>all the </a:t>
            </a:r>
            <a:r>
              <a:rPr lang="en-US" spc="-5" dirty="0">
                <a:latin typeface="Georgia"/>
                <a:cs typeface="Georgia"/>
              </a:rPr>
              <a:t>Pythagorean </a:t>
            </a:r>
            <a:r>
              <a:rPr lang="en-US" spc="-35" dirty="0">
                <a:latin typeface="Georgia"/>
                <a:cs typeface="Georgia"/>
              </a:rPr>
              <a:t>primes less </a:t>
            </a:r>
            <a:r>
              <a:rPr lang="en-US" spc="-10" dirty="0">
                <a:latin typeface="Georgia"/>
                <a:cs typeface="Georgia"/>
              </a:rPr>
              <a:t>than </a:t>
            </a:r>
            <a:r>
              <a:rPr lang="en-US" spc="-20" dirty="0">
                <a:latin typeface="Georgia"/>
                <a:cs typeface="Georgia"/>
              </a:rPr>
              <a:t>10</a:t>
            </a:r>
            <a:r>
              <a:rPr lang="en-US" sz="2000" spc="-30" baseline="27777" dirty="0">
                <a:latin typeface="Maiandra GD"/>
                <a:cs typeface="Maiandra GD"/>
              </a:rPr>
              <a:t>6 </a:t>
            </a:r>
            <a:r>
              <a:rPr lang="en-US" spc="-30" dirty="0">
                <a:latin typeface="Georgia"/>
                <a:cs typeface="Georgia"/>
              </a:rPr>
              <a:t>in  </a:t>
            </a:r>
            <a:r>
              <a:rPr lang="en-US" spc="-25" dirty="0">
                <a:latin typeface="Georgia"/>
                <a:cs typeface="Georgia"/>
              </a:rPr>
              <a:t>an array, and </a:t>
            </a:r>
            <a:r>
              <a:rPr lang="en-US" spc="-35" dirty="0">
                <a:latin typeface="Georgia"/>
                <a:cs typeface="Georgia"/>
              </a:rPr>
              <a:t>check </a:t>
            </a:r>
            <a:r>
              <a:rPr lang="en-US" spc="-10" dirty="0">
                <a:latin typeface="Georgia"/>
                <a:cs typeface="Georgia"/>
              </a:rPr>
              <a:t>the </a:t>
            </a:r>
            <a:r>
              <a:rPr lang="en-US" spc="-25" dirty="0">
                <a:latin typeface="Georgia"/>
                <a:cs typeface="Georgia"/>
              </a:rPr>
              <a:t>given </a:t>
            </a:r>
            <a:r>
              <a:rPr lang="en-US" spc="-40" dirty="0">
                <a:latin typeface="Georgia"/>
                <a:cs typeface="Georgia"/>
              </a:rPr>
              <a:t>number </a:t>
            </a:r>
            <a:r>
              <a:rPr lang="en-US" spc="-20" dirty="0">
                <a:latin typeface="Georgia"/>
                <a:cs typeface="Georgia"/>
              </a:rPr>
              <a:t>if divisible </a:t>
            </a:r>
            <a:r>
              <a:rPr lang="en-US" spc="-5" dirty="0">
                <a:latin typeface="Georgia"/>
                <a:cs typeface="Georgia"/>
              </a:rPr>
              <a:t>by  </a:t>
            </a:r>
            <a:r>
              <a:rPr lang="en-US" spc="-15" dirty="0">
                <a:latin typeface="Georgia"/>
                <a:cs typeface="Georgia"/>
              </a:rPr>
              <a:t>any </a:t>
            </a:r>
            <a:r>
              <a:rPr lang="en-US" spc="-5" dirty="0">
                <a:latin typeface="Georgia"/>
                <a:cs typeface="Georgia"/>
              </a:rPr>
              <a:t>Pythagorean </a:t>
            </a:r>
            <a:r>
              <a:rPr lang="en-US" spc="-30" dirty="0">
                <a:latin typeface="Georgia"/>
                <a:cs typeface="Georgia"/>
              </a:rPr>
              <a:t>prime </a:t>
            </a:r>
            <a:r>
              <a:rPr lang="en-US" spc="-25" dirty="0">
                <a:latin typeface="Georgia"/>
                <a:cs typeface="Georgia"/>
              </a:rPr>
              <a:t>stored </a:t>
            </a:r>
            <a:r>
              <a:rPr lang="en-US" spc="-30" dirty="0">
                <a:latin typeface="Georgia"/>
                <a:cs typeface="Georgia"/>
              </a:rPr>
              <a:t>in </a:t>
            </a:r>
            <a:r>
              <a:rPr lang="en-US" spc="-15" dirty="0">
                <a:latin typeface="Georgia"/>
                <a:cs typeface="Georgia"/>
              </a:rPr>
              <a:t>this </a:t>
            </a:r>
            <a:r>
              <a:rPr lang="en-US" spc="-10" dirty="0">
                <a:latin typeface="Georgia"/>
                <a:cs typeface="Georgia"/>
              </a:rPr>
              <a:t>array </a:t>
            </a:r>
            <a:r>
              <a:rPr lang="en-US" spc="5" dirty="0">
                <a:latin typeface="Georgia"/>
                <a:cs typeface="Georgia"/>
              </a:rPr>
              <a:t>. </a:t>
            </a:r>
            <a:r>
              <a:rPr lang="en-US" dirty="0">
                <a:latin typeface="Georgia"/>
                <a:cs typeface="Georgia"/>
              </a:rPr>
              <a:t>Only </a:t>
            </a:r>
            <a:r>
              <a:rPr lang="en-US" spc="-110" dirty="0">
                <a:latin typeface="Georgia"/>
                <a:cs typeface="Georgia"/>
              </a:rPr>
              <a:t>80  </a:t>
            </a:r>
            <a:r>
              <a:rPr lang="en-US" spc="-35" dirty="0">
                <a:latin typeface="Georgia"/>
                <a:cs typeface="Georgia"/>
              </a:rPr>
              <a:t>such primes </a:t>
            </a:r>
            <a:r>
              <a:rPr lang="en-US" spc="-10" dirty="0">
                <a:latin typeface="Georgia"/>
                <a:cs typeface="Georgia"/>
              </a:rPr>
              <a:t>exist </a:t>
            </a:r>
            <a:r>
              <a:rPr lang="en-US" spc="-30" dirty="0">
                <a:latin typeface="Georgia"/>
                <a:cs typeface="Georgia"/>
              </a:rPr>
              <a:t>under </a:t>
            </a:r>
            <a:r>
              <a:rPr lang="en-US" spc="-20" dirty="0">
                <a:latin typeface="Georgia"/>
                <a:cs typeface="Georgia"/>
              </a:rPr>
              <a:t>10</a:t>
            </a:r>
            <a:r>
              <a:rPr lang="en-US" sz="2000" spc="-30" baseline="27777" dirty="0">
                <a:latin typeface="Maiandra GD"/>
                <a:cs typeface="Maiandra GD"/>
              </a:rPr>
              <a:t>3 </a:t>
            </a:r>
            <a:r>
              <a:rPr lang="en-US" spc="5" dirty="0">
                <a:latin typeface="Georgia"/>
                <a:cs typeface="Georgia"/>
              </a:rPr>
              <a:t>, </a:t>
            </a:r>
            <a:r>
              <a:rPr lang="en-US" spc="-45" dirty="0">
                <a:latin typeface="Georgia"/>
                <a:cs typeface="Georgia"/>
              </a:rPr>
              <a:t>so </a:t>
            </a:r>
            <a:r>
              <a:rPr lang="en-US" spc="-10" dirty="0">
                <a:latin typeface="Georgia"/>
                <a:cs typeface="Georgia"/>
              </a:rPr>
              <a:t>a </a:t>
            </a:r>
            <a:r>
              <a:rPr lang="en-US" spc="-5" dirty="0">
                <a:latin typeface="Georgia"/>
                <a:cs typeface="Georgia"/>
              </a:rPr>
              <a:t>lot </a:t>
            </a:r>
            <a:r>
              <a:rPr lang="en-US" spc="-35" dirty="0">
                <a:latin typeface="Georgia"/>
                <a:cs typeface="Georgia"/>
              </a:rPr>
              <a:t>of </a:t>
            </a:r>
            <a:r>
              <a:rPr lang="en-US" spc="-20" dirty="0">
                <a:latin typeface="Georgia"/>
                <a:cs typeface="Georgia"/>
              </a:rPr>
              <a:t>computations  </a:t>
            </a:r>
            <a:r>
              <a:rPr lang="en-US" spc="-15" dirty="0">
                <a:latin typeface="Georgia"/>
                <a:cs typeface="Georgia"/>
              </a:rPr>
              <a:t>will be </a:t>
            </a:r>
            <a:r>
              <a:rPr lang="en-US" spc="-30" dirty="0">
                <a:latin typeface="Georgia"/>
                <a:cs typeface="Georgia"/>
              </a:rPr>
              <a:t>minimized </a:t>
            </a:r>
            <a:r>
              <a:rPr lang="en-US" spc="5" dirty="0">
                <a:latin typeface="Georgia"/>
                <a:cs typeface="Georgia"/>
              </a:rPr>
              <a:t>. </a:t>
            </a:r>
            <a:r>
              <a:rPr lang="en-US" spc="-5" dirty="0">
                <a:latin typeface="Georgia"/>
                <a:cs typeface="Georgia"/>
              </a:rPr>
              <a:t>Also </a:t>
            </a:r>
            <a:r>
              <a:rPr lang="en-US" spc="-40" dirty="0">
                <a:latin typeface="Georgia"/>
                <a:cs typeface="Georgia"/>
              </a:rPr>
              <a:t>one </a:t>
            </a:r>
            <a:r>
              <a:rPr lang="en-US" spc="-25" dirty="0">
                <a:latin typeface="Georgia"/>
                <a:cs typeface="Georgia"/>
              </a:rPr>
              <a:t>could </a:t>
            </a:r>
            <a:r>
              <a:rPr lang="en-US" spc="-35" dirty="0">
                <a:latin typeface="Georgia"/>
                <a:cs typeface="Georgia"/>
              </a:rPr>
              <a:t>use </a:t>
            </a:r>
            <a:r>
              <a:rPr lang="en-US" spc="-30" dirty="0">
                <a:latin typeface="Georgia"/>
                <a:cs typeface="Georgia"/>
              </a:rPr>
              <a:t>sieve </a:t>
            </a:r>
            <a:r>
              <a:rPr lang="en-US" spc="-20" dirty="0">
                <a:latin typeface="Georgia"/>
                <a:cs typeface="Georgia"/>
              </a:rPr>
              <a:t>method  </a:t>
            </a:r>
            <a:r>
              <a:rPr lang="en-US" dirty="0">
                <a:latin typeface="Georgia"/>
                <a:cs typeface="Georgia"/>
              </a:rPr>
              <a:t>to </a:t>
            </a:r>
            <a:r>
              <a:rPr lang="en-US" spc="-30" dirty="0">
                <a:latin typeface="Georgia"/>
                <a:cs typeface="Georgia"/>
              </a:rPr>
              <a:t>save </a:t>
            </a:r>
            <a:r>
              <a:rPr lang="en-US" spc="-10" dirty="0">
                <a:latin typeface="Georgia"/>
                <a:cs typeface="Georgia"/>
              </a:rPr>
              <a:t>all the </a:t>
            </a:r>
            <a:r>
              <a:rPr lang="en-US" spc="-5" dirty="0">
                <a:latin typeface="Georgia"/>
                <a:cs typeface="Georgia"/>
              </a:rPr>
              <a:t>Pythagorean </a:t>
            </a:r>
            <a:r>
              <a:rPr lang="en-US" spc="-35" dirty="0">
                <a:latin typeface="Georgia"/>
                <a:cs typeface="Georgia"/>
              </a:rPr>
              <a:t>primes </a:t>
            </a:r>
            <a:r>
              <a:rPr lang="en-US" spc="-25" dirty="0">
                <a:latin typeface="Georgia"/>
                <a:cs typeface="Georgia"/>
              </a:rPr>
              <a:t>and </a:t>
            </a:r>
            <a:r>
              <a:rPr lang="en-US" spc="-20" dirty="0">
                <a:latin typeface="Georgia"/>
                <a:cs typeface="Georgia"/>
              </a:rPr>
              <a:t>then </a:t>
            </a:r>
            <a:r>
              <a:rPr lang="en-US" spc="-35" dirty="0">
                <a:latin typeface="Georgia"/>
                <a:cs typeface="Georgia"/>
              </a:rPr>
              <a:t>use </a:t>
            </a:r>
            <a:r>
              <a:rPr lang="en-US" spc="-10" dirty="0">
                <a:latin typeface="Georgia"/>
                <a:cs typeface="Georgia"/>
              </a:rPr>
              <a:t>the  </a:t>
            </a:r>
            <a:r>
              <a:rPr lang="en-US" spc="-35" dirty="0">
                <a:latin typeface="Georgia"/>
                <a:cs typeface="Georgia"/>
              </a:rPr>
              <a:t>same </a:t>
            </a:r>
            <a:r>
              <a:rPr lang="en-US" spc="-20" dirty="0">
                <a:latin typeface="Georgia"/>
                <a:cs typeface="Georgia"/>
              </a:rPr>
              <a:t>method </a:t>
            </a:r>
            <a:r>
              <a:rPr lang="en-US" dirty="0">
                <a:latin typeface="Georgia"/>
                <a:cs typeface="Georgia"/>
              </a:rPr>
              <a:t>to </a:t>
            </a:r>
            <a:r>
              <a:rPr lang="en-US" spc="-35" dirty="0">
                <a:latin typeface="Georgia"/>
                <a:cs typeface="Georgia"/>
              </a:rPr>
              <a:t>check </a:t>
            </a:r>
            <a:r>
              <a:rPr lang="en-US" spc="-20" dirty="0">
                <a:latin typeface="Georgia"/>
                <a:cs typeface="Georgia"/>
              </a:rPr>
              <a:t>if </a:t>
            </a:r>
            <a:r>
              <a:rPr lang="en-US" spc="-10" dirty="0">
                <a:latin typeface="Georgia"/>
                <a:cs typeface="Georgia"/>
              </a:rPr>
              <a:t>the </a:t>
            </a:r>
            <a:r>
              <a:rPr lang="en-US" spc="-40" dirty="0">
                <a:latin typeface="Georgia"/>
                <a:cs typeface="Georgia"/>
              </a:rPr>
              <a:t>number </a:t>
            </a:r>
            <a:r>
              <a:rPr lang="en-US" spc="-30" dirty="0">
                <a:latin typeface="Georgia"/>
                <a:cs typeface="Georgia"/>
              </a:rPr>
              <a:t>is </a:t>
            </a:r>
            <a:r>
              <a:rPr lang="en-US" spc="-5" dirty="0">
                <a:latin typeface="Georgia"/>
                <a:cs typeface="Georgia"/>
              </a:rPr>
              <a:t>Pythagorean  </a:t>
            </a:r>
            <a:r>
              <a:rPr lang="en-US" spc="-40" dirty="0">
                <a:latin typeface="Georgia"/>
                <a:cs typeface="Georgia"/>
              </a:rPr>
              <a:t>number </a:t>
            </a:r>
            <a:r>
              <a:rPr lang="en-US" spc="-35" dirty="0">
                <a:latin typeface="Georgia"/>
                <a:cs typeface="Georgia"/>
              </a:rPr>
              <a:t>or </a:t>
            </a:r>
            <a:r>
              <a:rPr lang="en-US" spc="-15" dirty="0">
                <a:latin typeface="Georgia"/>
                <a:cs typeface="Georgia"/>
              </a:rPr>
              <a:t>not</a:t>
            </a:r>
            <a:r>
              <a:rPr lang="en-US" spc="-70" dirty="0">
                <a:latin typeface="Georgia"/>
                <a:cs typeface="Georgia"/>
              </a:rPr>
              <a:t> </a:t>
            </a:r>
            <a:r>
              <a:rPr lang="en-US" spc="5" dirty="0">
                <a:latin typeface="Georgia"/>
                <a:cs typeface="Georgia"/>
              </a:rPr>
              <a:t>.</a:t>
            </a:r>
            <a:endParaRPr lang="en-US" dirty="0">
              <a:latin typeface="Georgia"/>
              <a:cs typeface="Georgia"/>
            </a:endParaRPr>
          </a:p>
        </p:txBody>
      </p:sp>
      <p:sp>
        <p:nvSpPr>
          <p:cNvPr id="4" name="object 3">
            <a:extLst>
              <a:ext uri="{FF2B5EF4-FFF2-40B4-BE49-F238E27FC236}">
                <a16:creationId xmlns:a16="http://schemas.microsoft.com/office/drawing/2014/main" id="{EB7D7A08-9080-4561-9020-D0DF73133E1D}"/>
              </a:ext>
            </a:extLst>
          </p:cNvPr>
          <p:cNvSpPr/>
          <p:nvPr/>
        </p:nvSpPr>
        <p:spPr>
          <a:xfrm>
            <a:off x="365125" y="8915400"/>
            <a:ext cx="793749" cy="977796"/>
          </a:xfrm>
          <a:prstGeom prst="rect">
            <a:avLst/>
          </a:prstGeom>
          <a:blipFill>
            <a:blip r:embed="rId2" cstate="print"/>
            <a:stretch>
              <a:fillRect/>
            </a:stretch>
          </a:blipFill>
        </p:spPr>
        <p:txBody>
          <a:bodyPr wrap="square" lIns="0" tIns="0" rIns="0" bIns="0" rtlCol="0"/>
          <a:lstStyle/>
          <a:p>
            <a:endParaRPr/>
          </a:p>
        </p:txBody>
      </p:sp>
      <p:sp>
        <p:nvSpPr>
          <p:cNvPr id="5" name="Footer Placeholder 4">
            <a:extLst>
              <a:ext uri="{FF2B5EF4-FFF2-40B4-BE49-F238E27FC236}">
                <a16:creationId xmlns:a16="http://schemas.microsoft.com/office/drawing/2014/main" id="{1B9ADF25-C223-4B6F-8D51-8904DD4347A0}"/>
              </a:ext>
            </a:extLst>
          </p:cNvPr>
          <p:cNvSpPr>
            <a:spLocks noGrp="1"/>
          </p:cNvSpPr>
          <p:nvPr>
            <p:ph type="ftr" sz="quarter" idx="11"/>
          </p:nvPr>
        </p:nvSpPr>
        <p:spPr>
          <a:xfrm>
            <a:off x="838200" y="9390276"/>
            <a:ext cx="4495800" cy="276999"/>
          </a:xfrm>
        </p:spPr>
        <p:txBody>
          <a:bodyPr/>
          <a:lstStyle/>
          <a:p>
            <a:r>
              <a:rPr lang="en-US" dirty="0"/>
              <a:t>Design and Analysis of Algorithm IDAA432C</a:t>
            </a:r>
          </a:p>
        </p:txBody>
      </p:sp>
    </p:spTree>
    <p:extLst>
      <p:ext uri="{BB962C8B-B14F-4D97-AF65-F5344CB8AC3E}">
        <p14:creationId xmlns:p14="http://schemas.microsoft.com/office/powerpoint/2010/main" val="10562611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35D2FE0-2E6A-4872-88FF-B6168C118ABD}"/>
              </a:ext>
            </a:extLst>
          </p:cNvPr>
          <p:cNvSpPr/>
          <p:nvPr/>
        </p:nvSpPr>
        <p:spPr>
          <a:xfrm>
            <a:off x="2819400" y="2362200"/>
            <a:ext cx="1923925" cy="461665"/>
          </a:xfrm>
          <a:prstGeom prst="rect">
            <a:avLst/>
          </a:prstGeom>
        </p:spPr>
        <p:txBody>
          <a:bodyPr wrap="none">
            <a:spAutoFit/>
          </a:bodyPr>
          <a:lstStyle/>
          <a:p>
            <a:pPr marL="12700">
              <a:lnSpc>
                <a:spcPct val="100000"/>
              </a:lnSpc>
              <a:spcBef>
                <a:spcPts val="660"/>
              </a:spcBef>
              <a:tabLst>
                <a:tab pos="320040" algn="l"/>
                <a:tab pos="320675" algn="l"/>
              </a:tabLst>
            </a:pPr>
            <a:r>
              <a:rPr lang="en-US" sz="2400" b="1" spc="-40" dirty="0">
                <a:latin typeface="Georgia"/>
                <a:cs typeface="Georgia"/>
              </a:rPr>
              <a:t>Conclusion</a:t>
            </a:r>
            <a:endParaRPr lang="en-US" sz="2400" dirty="0">
              <a:latin typeface="Georgia"/>
              <a:cs typeface="Georgia"/>
            </a:endParaRPr>
          </a:p>
        </p:txBody>
      </p:sp>
      <p:sp>
        <p:nvSpPr>
          <p:cNvPr id="3" name="Rectangle 2">
            <a:extLst>
              <a:ext uri="{FF2B5EF4-FFF2-40B4-BE49-F238E27FC236}">
                <a16:creationId xmlns:a16="http://schemas.microsoft.com/office/drawing/2014/main" id="{283955E1-5773-4DFF-9275-A00968EEE0A3}"/>
              </a:ext>
            </a:extLst>
          </p:cNvPr>
          <p:cNvSpPr/>
          <p:nvPr/>
        </p:nvSpPr>
        <p:spPr>
          <a:xfrm>
            <a:off x="1981200" y="3750042"/>
            <a:ext cx="4381500" cy="4098558"/>
          </a:xfrm>
          <a:prstGeom prst="rect">
            <a:avLst/>
          </a:prstGeom>
        </p:spPr>
        <p:txBody>
          <a:bodyPr wrap="square">
            <a:spAutoFit/>
          </a:bodyPr>
          <a:lstStyle/>
          <a:p>
            <a:pPr marL="12700" marR="5715">
              <a:spcBef>
                <a:spcPts val="965"/>
              </a:spcBef>
            </a:pPr>
            <a:r>
              <a:rPr lang="en-US" spc="-40" dirty="0">
                <a:latin typeface="Georgia"/>
                <a:cs typeface="Georgia"/>
              </a:rPr>
              <a:t>We </a:t>
            </a:r>
            <a:r>
              <a:rPr lang="en-US" spc="-15" dirty="0">
                <a:latin typeface="Georgia"/>
                <a:cs typeface="Georgia"/>
              </a:rPr>
              <a:t>analyzed </a:t>
            </a:r>
            <a:r>
              <a:rPr lang="en-US" spc="-25" dirty="0">
                <a:latin typeface="Georgia"/>
                <a:cs typeface="Georgia"/>
              </a:rPr>
              <a:t>various </a:t>
            </a:r>
            <a:r>
              <a:rPr lang="en-US" spc="-20" dirty="0">
                <a:latin typeface="Georgia"/>
                <a:cs typeface="Georgia"/>
              </a:rPr>
              <a:t>algorithms </a:t>
            </a:r>
            <a:r>
              <a:rPr lang="en-US" dirty="0">
                <a:latin typeface="Georgia"/>
                <a:cs typeface="Georgia"/>
              </a:rPr>
              <a:t>to </a:t>
            </a:r>
            <a:r>
              <a:rPr lang="en-US" spc="-35" dirty="0">
                <a:latin typeface="Georgia"/>
                <a:cs typeface="Georgia"/>
              </a:rPr>
              <a:t>find </a:t>
            </a:r>
            <a:r>
              <a:rPr lang="en-US" spc="-10" dirty="0">
                <a:latin typeface="Georgia"/>
                <a:cs typeface="Georgia"/>
              </a:rPr>
              <a:t>the </a:t>
            </a:r>
            <a:r>
              <a:rPr lang="en-US" spc="-15" dirty="0">
                <a:latin typeface="Georgia"/>
                <a:cs typeface="Georgia"/>
              </a:rPr>
              <a:t>largest  </a:t>
            </a:r>
            <a:r>
              <a:rPr lang="en-US" spc="-25" dirty="0">
                <a:latin typeface="Georgia"/>
                <a:cs typeface="Georgia"/>
              </a:rPr>
              <a:t>and </a:t>
            </a:r>
            <a:r>
              <a:rPr lang="en-US" spc="-10" dirty="0">
                <a:latin typeface="Georgia"/>
                <a:cs typeface="Georgia"/>
              </a:rPr>
              <a:t>the </a:t>
            </a:r>
            <a:r>
              <a:rPr lang="en-US" spc="-20" dirty="0">
                <a:latin typeface="Georgia"/>
                <a:cs typeface="Georgia"/>
              </a:rPr>
              <a:t>smallest </a:t>
            </a:r>
            <a:r>
              <a:rPr lang="en-US" spc="-5" dirty="0">
                <a:latin typeface="Georgia"/>
                <a:cs typeface="Georgia"/>
              </a:rPr>
              <a:t>Pythagorean </a:t>
            </a:r>
            <a:r>
              <a:rPr lang="en-US" spc="-40" dirty="0">
                <a:latin typeface="Georgia"/>
                <a:cs typeface="Georgia"/>
              </a:rPr>
              <a:t>number </a:t>
            </a:r>
            <a:r>
              <a:rPr lang="en-US" spc="-25" dirty="0">
                <a:latin typeface="Georgia"/>
                <a:cs typeface="Georgia"/>
              </a:rPr>
              <a:t>and</a:t>
            </a:r>
            <a:r>
              <a:rPr lang="en-US" spc="75" dirty="0">
                <a:latin typeface="Georgia"/>
                <a:cs typeface="Georgia"/>
              </a:rPr>
              <a:t> </a:t>
            </a:r>
            <a:r>
              <a:rPr lang="en-US" spc="-25" dirty="0">
                <a:latin typeface="Georgia"/>
                <a:cs typeface="Georgia"/>
              </a:rPr>
              <a:t>developed </a:t>
            </a:r>
            <a:r>
              <a:rPr lang="en-US" spc="-15" dirty="0">
                <a:latin typeface="Georgia"/>
                <a:cs typeface="Georgia"/>
              </a:rPr>
              <a:t>optimal </a:t>
            </a:r>
            <a:r>
              <a:rPr lang="en-US" spc="-25" dirty="0">
                <a:latin typeface="Georgia"/>
                <a:cs typeface="Georgia"/>
              </a:rPr>
              <a:t>approach </a:t>
            </a:r>
            <a:r>
              <a:rPr lang="en-US" dirty="0">
                <a:latin typeface="Georgia"/>
                <a:cs typeface="Georgia"/>
              </a:rPr>
              <a:t>to </a:t>
            </a:r>
            <a:r>
              <a:rPr lang="en-US" spc="-35" dirty="0">
                <a:latin typeface="Georgia"/>
                <a:cs typeface="Georgia"/>
              </a:rPr>
              <a:t>find </a:t>
            </a:r>
            <a:r>
              <a:rPr lang="en-US" spc="-10" dirty="0">
                <a:latin typeface="Georgia"/>
                <a:cs typeface="Georgia"/>
              </a:rPr>
              <a:t>the </a:t>
            </a:r>
            <a:r>
              <a:rPr lang="en-US" spc="-30" dirty="0">
                <a:latin typeface="Georgia"/>
                <a:cs typeface="Georgia"/>
              </a:rPr>
              <a:t>desired </a:t>
            </a:r>
            <a:r>
              <a:rPr lang="en-US" spc="-40" dirty="0">
                <a:latin typeface="Georgia"/>
                <a:cs typeface="Georgia"/>
              </a:rPr>
              <a:t>number </a:t>
            </a:r>
            <a:r>
              <a:rPr lang="en-US" spc="-35" dirty="0">
                <a:latin typeface="Georgia"/>
                <a:cs typeface="Georgia"/>
              </a:rPr>
              <a:t>from </a:t>
            </a:r>
            <a:r>
              <a:rPr lang="en-US" spc="-10" dirty="0">
                <a:latin typeface="Georgia"/>
                <a:cs typeface="Georgia"/>
              </a:rPr>
              <a:t>the  </a:t>
            </a:r>
            <a:r>
              <a:rPr lang="en-US" spc="-20" dirty="0">
                <a:latin typeface="Georgia"/>
                <a:cs typeface="Georgia"/>
              </a:rPr>
              <a:t>randomly generated </a:t>
            </a:r>
            <a:r>
              <a:rPr lang="en-US" spc="-10" dirty="0">
                <a:latin typeface="Georgia"/>
                <a:cs typeface="Georgia"/>
              </a:rPr>
              <a:t>array </a:t>
            </a:r>
            <a:r>
              <a:rPr lang="en-US" spc="-35" dirty="0">
                <a:latin typeface="Georgia"/>
                <a:cs typeface="Georgia"/>
              </a:rPr>
              <a:t>of </a:t>
            </a:r>
            <a:r>
              <a:rPr lang="en-US" spc="-40" dirty="0">
                <a:latin typeface="Georgia"/>
                <a:cs typeface="Georgia"/>
              </a:rPr>
              <a:t>numbers </a:t>
            </a:r>
            <a:r>
              <a:rPr lang="en-US" spc="5" dirty="0">
                <a:latin typeface="Georgia"/>
                <a:cs typeface="Georgia"/>
              </a:rPr>
              <a:t>. </a:t>
            </a:r>
            <a:r>
              <a:rPr lang="en-US" spc="-40" dirty="0">
                <a:latin typeface="Georgia"/>
                <a:cs typeface="Georgia"/>
              </a:rPr>
              <a:t>We </a:t>
            </a:r>
            <a:r>
              <a:rPr lang="en-US" spc="-25" dirty="0">
                <a:latin typeface="Georgia"/>
                <a:cs typeface="Georgia"/>
              </a:rPr>
              <a:t>also ana</a:t>
            </a:r>
            <a:r>
              <a:rPr lang="en-US" spc="-10" dirty="0">
                <a:latin typeface="Georgia"/>
                <a:cs typeface="Georgia"/>
              </a:rPr>
              <a:t>lyzed </a:t>
            </a:r>
            <a:r>
              <a:rPr lang="en-US" spc="-40" dirty="0">
                <a:latin typeface="Georgia"/>
                <a:cs typeface="Georgia"/>
              </a:rPr>
              <a:t>how </a:t>
            </a:r>
            <a:r>
              <a:rPr lang="en-US" spc="-5" dirty="0">
                <a:latin typeface="Georgia"/>
                <a:cs typeface="Georgia"/>
              </a:rPr>
              <a:t>Pythagorean </a:t>
            </a:r>
            <a:r>
              <a:rPr lang="en-US" spc="-30" dirty="0">
                <a:latin typeface="Georgia"/>
                <a:cs typeface="Georgia"/>
              </a:rPr>
              <a:t>prime </a:t>
            </a:r>
            <a:r>
              <a:rPr lang="en-US" spc="-15" dirty="0">
                <a:latin typeface="Georgia"/>
                <a:cs typeface="Georgia"/>
              </a:rPr>
              <a:t>factors </a:t>
            </a:r>
            <a:r>
              <a:rPr lang="en-US" spc="-40" dirty="0">
                <a:latin typeface="Georgia"/>
                <a:cs typeface="Georgia"/>
              </a:rPr>
              <a:t>were </a:t>
            </a:r>
            <a:r>
              <a:rPr lang="en-US" spc="-15" dirty="0">
                <a:latin typeface="Georgia"/>
                <a:cs typeface="Georgia"/>
              </a:rPr>
              <a:t>related </a:t>
            </a:r>
            <a:r>
              <a:rPr lang="en-US" spc="-5" dirty="0">
                <a:latin typeface="Georgia"/>
                <a:cs typeface="Georgia"/>
              </a:rPr>
              <a:t>to  </a:t>
            </a:r>
            <a:r>
              <a:rPr lang="en-US" spc="-10" dirty="0">
                <a:latin typeface="Georgia"/>
                <a:cs typeface="Georgia"/>
              </a:rPr>
              <a:t>the </a:t>
            </a:r>
            <a:r>
              <a:rPr lang="en-US" spc="-30" dirty="0">
                <a:latin typeface="Georgia"/>
                <a:cs typeface="Georgia"/>
              </a:rPr>
              <a:t>problem </a:t>
            </a:r>
            <a:r>
              <a:rPr lang="en-US" spc="5" dirty="0">
                <a:latin typeface="Georgia"/>
                <a:cs typeface="Georgia"/>
              </a:rPr>
              <a:t>. </a:t>
            </a:r>
            <a:r>
              <a:rPr lang="en-US" spc="-45" dirty="0">
                <a:latin typeface="Georgia"/>
                <a:cs typeface="Georgia"/>
              </a:rPr>
              <a:t>However </a:t>
            </a:r>
            <a:r>
              <a:rPr lang="en-US" spc="5" dirty="0">
                <a:latin typeface="Georgia"/>
                <a:cs typeface="Georgia"/>
              </a:rPr>
              <a:t>, </a:t>
            </a:r>
            <a:r>
              <a:rPr lang="en-US" spc="-20" dirty="0">
                <a:latin typeface="Georgia"/>
                <a:cs typeface="Georgia"/>
              </a:rPr>
              <a:t>pre-computation </a:t>
            </a:r>
            <a:r>
              <a:rPr lang="en-US" spc="-35" dirty="0">
                <a:latin typeface="Georgia"/>
                <a:cs typeface="Georgia"/>
              </a:rPr>
              <a:t>of </a:t>
            </a:r>
            <a:r>
              <a:rPr lang="en-US" spc="-10" dirty="0">
                <a:latin typeface="Georgia"/>
                <a:cs typeface="Georgia"/>
              </a:rPr>
              <a:t>the </a:t>
            </a:r>
            <a:r>
              <a:rPr lang="en-US" spc="-30" dirty="0">
                <a:latin typeface="Georgia"/>
                <a:cs typeface="Georgia"/>
              </a:rPr>
              <a:t>prob</a:t>
            </a:r>
            <a:r>
              <a:rPr lang="en-US" spc="-35" dirty="0">
                <a:latin typeface="Georgia"/>
                <a:cs typeface="Georgia"/>
              </a:rPr>
              <a:t>lem </a:t>
            </a:r>
            <a:r>
              <a:rPr lang="en-US" dirty="0">
                <a:latin typeface="Georgia"/>
                <a:cs typeface="Georgia"/>
              </a:rPr>
              <a:t>to </a:t>
            </a:r>
            <a:r>
              <a:rPr lang="en-US" spc="-20" dirty="0">
                <a:latin typeface="Georgia"/>
                <a:cs typeface="Georgia"/>
              </a:rPr>
              <a:t>generate </a:t>
            </a:r>
            <a:r>
              <a:rPr lang="en-US" spc="-5" dirty="0">
                <a:latin typeface="Georgia"/>
                <a:cs typeface="Georgia"/>
              </a:rPr>
              <a:t>Pythagorean </a:t>
            </a:r>
            <a:r>
              <a:rPr lang="en-US" spc="-35" dirty="0">
                <a:latin typeface="Georgia"/>
                <a:cs typeface="Georgia"/>
              </a:rPr>
              <a:t>primes or </a:t>
            </a:r>
            <a:r>
              <a:rPr lang="en-US" spc="-10" dirty="0">
                <a:latin typeface="Georgia"/>
                <a:cs typeface="Georgia"/>
              </a:rPr>
              <a:t>with </a:t>
            </a:r>
            <a:r>
              <a:rPr lang="en-US" spc="-30" dirty="0">
                <a:latin typeface="Georgia"/>
                <a:cs typeface="Georgia"/>
              </a:rPr>
              <a:t>sieve  </a:t>
            </a:r>
            <a:r>
              <a:rPr lang="en-US" spc="-20" dirty="0">
                <a:latin typeface="Georgia"/>
                <a:cs typeface="Georgia"/>
              </a:rPr>
              <a:t>method </a:t>
            </a:r>
            <a:r>
              <a:rPr lang="en-US" spc="5" dirty="0">
                <a:latin typeface="Georgia"/>
                <a:cs typeface="Georgia"/>
              </a:rPr>
              <a:t>, </a:t>
            </a:r>
            <a:r>
              <a:rPr lang="en-US" spc="-10" dirty="0">
                <a:latin typeface="Georgia"/>
                <a:cs typeface="Georgia"/>
              </a:rPr>
              <a:t>the </a:t>
            </a:r>
            <a:r>
              <a:rPr lang="en-US" spc="-25" dirty="0">
                <a:latin typeface="Georgia"/>
                <a:cs typeface="Georgia"/>
              </a:rPr>
              <a:t>given </a:t>
            </a:r>
            <a:r>
              <a:rPr lang="en-US" spc="-30" dirty="0">
                <a:latin typeface="Georgia"/>
                <a:cs typeface="Georgia"/>
              </a:rPr>
              <a:t>problem </a:t>
            </a:r>
            <a:r>
              <a:rPr lang="en-US" spc="-20" dirty="0">
                <a:latin typeface="Georgia"/>
                <a:cs typeface="Georgia"/>
              </a:rPr>
              <a:t>may </a:t>
            </a:r>
            <a:r>
              <a:rPr lang="en-US" spc="-15" dirty="0">
                <a:latin typeface="Georgia"/>
                <a:cs typeface="Georgia"/>
              </a:rPr>
              <a:t>be </a:t>
            </a:r>
            <a:r>
              <a:rPr lang="en-US" spc="-40" dirty="0">
                <a:latin typeface="Georgia"/>
                <a:cs typeface="Georgia"/>
              </a:rPr>
              <a:t>more </a:t>
            </a:r>
            <a:r>
              <a:rPr lang="en-US" spc="-30" dirty="0">
                <a:latin typeface="Georgia"/>
                <a:cs typeface="Georgia"/>
              </a:rPr>
              <a:t>efficient  </a:t>
            </a:r>
            <a:r>
              <a:rPr lang="en-US" spc="-20" dirty="0">
                <a:latin typeface="Georgia"/>
                <a:cs typeface="Georgia"/>
              </a:rPr>
              <a:t>if </a:t>
            </a:r>
            <a:r>
              <a:rPr lang="en-US" spc="-30" dirty="0">
                <a:latin typeface="Georgia"/>
                <a:cs typeface="Georgia"/>
              </a:rPr>
              <a:t>memory-time </a:t>
            </a:r>
            <a:r>
              <a:rPr lang="en-US" spc="-15" dirty="0">
                <a:latin typeface="Georgia"/>
                <a:cs typeface="Georgia"/>
              </a:rPr>
              <a:t>complexity </a:t>
            </a:r>
            <a:r>
              <a:rPr lang="en-US" spc="-25" dirty="0">
                <a:latin typeface="Georgia"/>
                <a:cs typeface="Georgia"/>
              </a:rPr>
              <a:t>trade-off </a:t>
            </a:r>
            <a:r>
              <a:rPr lang="en-US" spc="-30" dirty="0">
                <a:latin typeface="Georgia"/>
                <a:cs typeface="Georgia"/>
              </a:rPr>
              <a:t>is considered in  </a:t>
            </a:r>
            <a:r>
              <a:rPr lang="en-US" spc="-25" dirty="0">
                <a:latin typeface="Georgia"/>
                <a:cs typeface="Georgia"/>
              </a:rPr>
              <a:t>favor </a:t>
            </a:r>
            <a:r>
              <a:rPr lang="en-US" spc="-35" dirty="0">
                <a:latin typeface="Georgia"/>
                <a:cs typeface="Georgia"/>
              </a:rPr>
              <a:t>of</a:t>
            </a:r>
            <a:r>
              <a:rPr lang="en-US" spc="-15" dirty="0">
                <a:latin typeface="Georgia"/>
                <a:cs typeface="Georgia"/>
              </a:rPr>
              <a:t> </a:t>
            </a:r>
            <a:r>
              <a:rPr lang="en-US" spc="-40" dirty="0">
                <a:latin typeface="Georgia"/>
                <a:cs typeface="Georgia"/>
              </a:rPr>
              <a:t>memory.</a:t>
            </a:r>
            <a:endParaRPr lang="en-US" dirty="0">
              <a:latin typeface="Georgia"/>
              <a:cs typeface="Georgia"/>
            </a:endParaRPr>
          </a:p>
          <a:p>
            <a:pPr marL="12700" marR="5715">
              <a:lnSpc>
                <a:spcPct val="100000"/>
              </a:lnSpc>
              <a:spcBef>
                <a:spcPts val="965"/>
              </a:spcBef>
            </a:pPr>
            <a:endParaRPr lang="en-US" dirty="0">
              <a:latin typeface="Georgia"/>
              <a:cs typeface="Georgia"/>
            </a:endParaRPr>
          </a:p>
        </p:txBody>
      </p:sp>
      <p:sp>
        <p:nvSpPr>
          <p:cNvPr id="4" name="object 3">
            <a:extLst>
              <a:ext uri="{FF2B5EF4-FFF2-40B4-BE49-F238E27FC236}">
                <a16:creationId xmlns:a16="http://schemas.microsoft.com/office/drawing/2014/main" id="{CC7EE3EB-7890-4254-87DC-DD0E9A75AB95}"/>
              </a:ext>
            </a:extLst>
          </p:cNvPr>
          <p:cNvSpPr/>
          <p:nvPr/>
        </p:nvSpPr>
        <p:spPr>
          <a:xfrm>
            <a:off x="365125" y="8915400"/>
            <a:ext cx="793749" cy="977796"/>
          </a:xfrm>
          <a:prstGeom prst="rect">
            <a:avLst/>
          </a:prstGeom>
          <a:blipFill>
            <a:blip r:embed="rId2" cstate="print"/>
            <a:stretch>
              <a:fillRect/>
            </a:stretch>
          </a:blipFill>
        </p:spPr>
        <p:txBody>
          <a:bodyPr wrap="square" lIns="0" tIns="0" rIns="0" bIns="0" rtlCol="0"/>
          <a:lstStyle/>
          <a:p>
            <a:endParaRPr/>
          </a:p>
        </p:txBody>
      </p:sp>
      <p:sp>
        <p:nvSpPr>
          <p:cNvPr id="5" name="Footer Placeholder 4">
            <a:extLst>
              <a:ext uri="{FF2B5EF4-FFF2-40B4-BE49-F238E27FC236}">
                <a16:creationId xmlns:a16="http://schemas.microsoft.com/office/drawing/2014/main" id="{2337DB11-CB4D-4BFF-BF79-27FE446DA620}"/>
              </a:ext>
            </a:extLst>
          </p:cNvPr>
          <p:cNvSpPr>
            <a:spLocks noGrp="1"/>
          </p:cNvSpPr>
          <p:nvPr>
            <p:ph type="ftr" sz="quarter" idx="11"/>
          </p:nvPr>
        </p:nvSpPr>
        <p:spPr>
          <a:xfrm>
            <a:off x="838200" y="9390276"/>
            <a:ext cx="4495800" cy="276999"/>
          </a:xfrm>
        </p:spPr>
        <p:txBody>
          <a:bodyPr/>
          <a:lstStyle/>
          <a:p>
            <a:r>
              <a:rPr lang="en-US" dirty="0"/>
              <a:t>Design and Analysis of Algorithm IDAA432C</a:t>
            </a:r>
          </a:p>
        </p:txBody>
      </p:sp>
    </p:spTree>
    <p:extLst>
      <p:ext uri="{BB962C8B-B14F-4D97-AF65-F5344CB8AC3E}">
        <p14:creationId xmlns:p14="http://schemas.microsoft.com/office/powerpoint/2010/main" val="2514389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185194-0D6A-4905-B4BB-83921505449F}"/>
              </a:ext>
            </a:extLst>
          </p:cNvPr>
          <p:cNvSpPr txBox="1"/>
          <p:nvPr/>
        </p:nvSpPr>
        <p:spPr>
          <a:xfrm>
            <a:off x="2057400" y="1981200"/>
            <a:ext cx="3276600" cy="584775"/>
          </a:xfrm>
          <a:prstGeom prst="rect">
            <a:avLst/>
          </a:prstGeom>
          <a:noFill/>
        </p:spPr>
        <p:txBody>
          <a:bodyPr wrap="square" rtlCol="0">
            <a:spAutoFit/>
          </a:bodyPr>
          <a:lstStyle/>
          <a:p>
            <a:pPr algn="ctr"/>
            <a:r>
              <a:rPr lang="en-US" sz="3200" b="1" dirty="0"/>
              <a:t>Abstract</a:t>
            </a:r>
          </a:p>
        </p:txBody>
      </p:sp>
      <p:sp>
        <p:nvSpPr>
          <p:cNvPr id="3" name="TextBox 2">
            <a:extLst>
              <a:ext uri="{FF2B5EF4-FFF2-40B4-BE49-F238E27FC236}">
                <a16:creationId xmlns:a16="http://schemas.microsoft.com/office/drawing/2014/main" id="{2282A860-D863-43B3-BEDF-3BC53E4FFB1A}"/>
              </a:ext>
            </a:extLst>
          </p:cNvPr>
          <p:cNvSpPr txBox="1"/>
          <p:nvPr/>
        </p:nvSpPr>
        <p:spPr>
          <a:xfrm>
            <a:off x="1524000" y="3767316"/>
            <a:ext cx="4800600" cy="2523768"/>
          </a:xfrm>
          <a:prstGeom prst="rect">
            <a:avLst/>
          </a:prstGeom>
          <a:noFill/>
        </p:spPr>
        <p:txBody>
          <a:bodyPr wrap="square" rtlCol="0">
            <a:spAutoFit/>
          </a:bodyPr>
          <a:lstStyle/>
          <a:p>
            <a:r>
              <a:rPr lang="en-US" sz="2000" b="1" spc="5" dirty="0">
                <a:latin typeface="Georgia"/>
                <a:cs typeface="Georgia"/>
              </a:rPr>
              <a:t>T</a:t>
            </a:r>
            <a:r>
              <a:rPr lang="en-US" sz="2000" spc="5" dirty="0">
                <a:latin typeface="Georgia"/>
                <a:cs typeface="Georgia"/>
              </a:rPr>
              <a:t>his </a:t>
            </a:r>
            <a:r>
              <a:rPr lang="en-US" sz="2000" spc="-20" dirty="0">
                <a:latin typeface="Georgia"/>
                <a:cs typeface="Georgia"/>
              </a:rPr>
              <a:t>paper </a:t>
            </a:r>
            <a:r>
              <a:rPr lang="en-US" sz="2000" spc="-25" dirty="0">
                <a:latin typeface="Georgia"/>
                <a:cs typeface="Georgia"/>
              </a:rPr>
              <a:t>introduces several </a:t>
            </a:r>
            <a:r>
              <a:rPr lang="en-US" sz="2000" spc="-20" dirty="0">
                <a:latin typeface="Georgia"/>
                <a:cs typeface="Georgia"/>
              </a:rPr>
              <a:t>algorithms </a:t>
            </a:r>
            <a:r>
              <a:rPr lang="en-US" sz="2000" dirty="0">
                <a:latin typeface="Georgia"/>
                <a:cs typeface="Georgia"/>
              </a:rPr>
              <a:t>to </a:t>
            </a:r>
            <a:r>
              <a:rPr lang="en-US" sz="2000" spc="-35" dirty="0">
                <a:latin typeface="Georgia"/>
                <a:cs typeface="Georgia"/>
              </a:rPr>
              <a:t>find  </a:t>
            </a:r>
            <a:r>
              <a:rPr lang="en-US" sz="2000" spc="-10" dirty="0">
                <a:latin typeface="Georgia"/>
                <a:cs typeface="Georgia"/>
              </a:rPr>
              <a:t>the </a:t>
            </a:r>
            <a:r>
              <a:rPr lang="en-US" sz="2000" spc="-15" dirty="0">
                <a:latin typeface="Georgia"/>
                <a:cs typeface="Georgia"/>
              </a:rPr>
              <a:t>largest </a:t>
            </a:r>
            <a:r>
              <a:rPr lang="en-US" sz="2000" spc="-25" dirty="0">
                <a:latin typeface="Georgia"/>
                <a:cs typeface="Georgia"/>
              </a:rPr>
              <a:t>and </a:t>
            </a:r>
            <a:r>
              <a:rPr lang="en-US" sz="2000" spc="-10" dirty="0">
                <a:latin typeface="Georgia"/>
                <a:cs typeface="Georgia"/>
              </a:rPr>
              <a:t>the </a:t>
            </a:r>
            <a:r>
              <a:rPr lang="en-US" sz="2000" spc="-20" dirty="0">
                <a:latin typeface="Georgia"/>
                <a:cs typeface="Georgia"/>
              </a:rPr>
              <a:t>smallest </a:t>
            </a:r>
            <a:r>
              <a:rPr lang="en-US" sz="2000" b="1" spc="-20" dirty="0">
                <a:latin typeface="Georgia"/>
                <a:cs typeface="Georgia"/>
              </a:rPr>
              <a:t>Pythagorean </a:t>
            </a:r>
            <a:r>
              <a:rPr lang="en-US" sz="2000" spc="-30" dirty="0">
                <a:latin typeface="Georgia"/>
                <a:cs typeface="Georgia"/>
              </a:rPr>
              <a:t>Numbers  </a:t>
            </a:r>
            <a:r>
              <a:rPr lang="en-US" sz="2000" spc="-35" dirty="0">
                <a:latin typeface="Georgia"/>
                <a:cs typeface="Georgia"/>
              </a:rPr>
              <a:t>from </a:t>
            </a:r>
            <a:r>
              <a:rPr lang="en-US" sz="2000" spc="-10" dirty="0">
                <a:latin typeface="Georgia"/>
                <a:cs typeface="Georgia"/>
              </a:rPr>
              <a:t>the </a:t>
            </a:r>
            <a:r>
              <a:rPr lang="en-US" sz="2000" spc="-20" dirty="0">
                <a:latin typeface="Georgia"/>
                <a:cs typeface="Georgia"/>
              </a:rPr>
              <a:t>randomly generated </a:t>
            </a:r>
            <a:r>
              <a:rPr lang="en-US" sz="2000" spc="-10" dirty="0">
                <a:latin typeface="Georgia"/>
                <a:cs typeface="Georgia"/>
              </a:rPr>
              <a:t>array </a:t>
            </a:r>
            <a:r>
              <a:rPr lang="en-US" sz="2000" spc="-35" dirty="0">
                <a:latin typeface="Georgia"/>
                <a:cs typeface="Georgia"/>
              </a:rPr>
              <a:t>of </a:t>
            </a:r>
            <a:r>
              <a:rPr lang="en-US" sz="2000" b="1" dirty="0">
                <a:latin typeface="Georgia"/>
                <a:cs typeface="Georgia"/>
              </a:rPr>
              <a:t>N</a:t>
            </a:r>
            <a:r>
              <a:rPr lang="en-US" sz="2000" dirty="0">
                <a:latin typeface="Georgia"/>
                <a:cs typeface="Georgia"/>
              </a:rPr>
              <a:t>atural </a:t>
            </a:r>
            <a:r>
              <a:rPr lang="en-US" sz="2000" spc="-35" dirty="0">
                <a:latin typeface="Georgia"/>
                <a:cs typeface="Georgia"/>
              </a:rPr>
              <a:t>Num</a:t>
            </a:r>
            <a:r>
              <a:rPr lang="en-US" sz="2000" spc="-25" dirty="0">
                <a:latin typeface="Georgia"/>
                <a:cs typeface="Georgia"/>
              </a:rPr>
              <a:t>bers and </a:t>
            </a:r>
            <a:r>
              <a:rPr lang="en-US" sz="2000" spc="-20" dirty="0">
                <a:latin typeface="Georgia"/>
                <a:cs typeface="Georgia"/>
              </a:rPr>
              <a:t>then </a:t>
            </a:r>
            <a:r>
              <a:rPr lang="en-US" sz="2000" spc="-10" dirty="0">
                <a:latin typeface="Georgia"/>
                <a:cs typeface="Georgia"/>
              </a:rPr>
              <a:t>the </a:t>
            </a:r>
            <a:r>
              <a:rPr lang="en-US" sz="2000" spc="-25" dirty="0">
                <a:latin typeface="Georgia"/>
                <a:cs typeface="Georgia"/>
              </a:rPr>
              <a:t>most </a:t>
            </a:r>
            <a:r>
              <a:rPr lang="en-US" sz="2000" spc="-15" dirty="0">
                <a:latin typeface="Georgia"/>
                <a:cs typeface="Georgia"/>
              </a:rPr>
              <a:t>optimal </a:t>
            </a:r>
            <a:r>
              <a:rPr lang="en-US" sz="2000" spc="-25" dirty="0">
                <a:latin typeface="Georgia"/>
                <a:cs typeface="Georgia"/>
              </a:rPr>
              <a:t>approach </a:t>
            </a:r>
            <a:r>
              <a:rPr lang="en-US" sz="2000" dirty="0">
                <a:latin typeface="Georgia"/>
                <a:cs typeface="Georgia"/>
              </a:rPr>
              <a:t>to </a:t>
            </a:r>
            <a:r>
              <a:rPr lang="en-US" sz="2000" spc="-10" dirty="0">
                <a:latin typeface="Georgia"/>
                <a:cs typeface="Georgia"/>
              </a:rPr>
              <a:t>the </a:t>
            </a:r>
            <a:r>
              <a:rPr lang="en-US" sz="2000" spc="-30" dirty="0">
                <a:latin typeface="Georgia"/>
                <a:cs typeface="Georgia"/>
              </a:rPr>
              <a:t>prob</a:t>
            </a:r>
            <a:r>
              <a:rPr lang="en-US" sz="2000" spc="-35" dirty="0">
                <a:latin typeface="Georgia"/>
                <a:cs typeface="Georgia"/>
              </a:rPr>
              <a:t>lem </a:t>
            </a:r>
            <a:r>
              <a:rPr lang="en-US" sz="2000" spc="-30" dirty="0">
                <a:latin typeface="Georgia"/>
                <a:cs typeface="Georgia"/>
              </a:rPr>
              <a:t>is considered </a:t>
            </a:r>
            <a:r>
              <a:rPr lang="en-US" sz="2000" dirty="0">
                <a:latin typeface="Georgia"/>
                <a:cs typeface="Georgia"/>
              </a:rPr>
              <a:t>to </a:t>
            </a:r>
            <a:r>
              <a:rPr lang="en-US" sz="2000" spc="-25" dirty="0">
                <a:latin typeface="Georgia"/>
                <a:cs typeface="Georgia"/>
              </a:rPr>
              <a:t>efficiently </a:t>
            </a:r>
            <a:r>
              <a:rPr lang="en-US" sz="2000" spc="-30" dirty="0">
                <a:latin typeface="Georgia"/>
                <a:cs typeface="Georgia"/>
              </a:rPr>
              <a:t>solve</a:t>
            </a:r>
            <a:r>
              <a:rPr lang="en-US" sz="2000" spc="-90" dirty="0">
                <a:latin typeface="Georgia"/>
                <a:cs typeface="Georgia"/>
              </a:rPr>
              <a:t> </a:t>
            </a:r>
            <a:r>
              <a:rPr lang="en-US" sz="2000" spc="-10" dirty="0">
                <a:latin typeface="Georgia"/>
                <a:cs typeface="Georgia"/>
              </a:rPr>
              <a:t>the </a:t>
            </a:r>
            <a:r>
              <a:rPr lang="en-US" sz="2000" spc="-25" dirty="0">
                <a:latin typeface="Georgia"/>
                <a:cs typeface="Georgia"/>
              </a:rPr>
              <a:t>problem.</a:t>
            </a:r>
            <a:endParaRPr lang="en-US" sz="2000" dirty="0">
              <a:latin typeface="Georgia"/>
              <a:cs typeface="Georgia"/>
            </a:endParaRPr>
          </a:p>
          <a:p>
            <a:endParaRPr lang="en-US" dirty="0"/>
          </a:p>
        </p:txBody>
      </p:sp>
      <p:sp>
        <p:nvSpPr>
          <p:cNvPr id="4" name="object 3">
            <a:extLst>
              <a:ext uri="{FF2B5EF4-FFF2-40B4-BE49-F238E27FC236}">
                <a16:creationId xmlns:a16="http://schemas.microsoft.com/office/drawing/2014/main" id="{93CE755E-CA48-4651-AC20-BDA1E38A0CA8}"/>
              </a:ext>
            </a:extLst>
          </p:cNvPr>
          <p:cNvSpPr/>
          <p:nvPr/>
        </p:nvSpPr>
        <p:spPr>
          <a:xfrm>
            <a:off x="365125" y="8915400"/>
            <a:ext cx="793749" cy="977796"/>
          </a:xfrm>
          <a:prstGeom prst="rect">
            <a:avLst/>
          </a:prstGeom>
          <a:blipFill>
            <a:blip r:embed="rId2" cstate="print"/>
            <a:stretch>
              <a:fillRect/>
            </a:stretch>
          </a:blipFill>
        </p:spPr>
        <p:txBody>
          <a:bodyPr wrap="square" lIns="0" tIns="0" rIns="0" bIns="0" rtlCol="0"/>
          <a:lstStyle/>
          <a:p>
            <a:endParaRPr/>
          </a:p>
        </p:txBody>
      </p:sp>
      <p:sp>
        <p:nvSpPr>
          <p:cNvPr id="6" name="Footer Placeholder 4">
            <a:extLst>
              <a:ext uri="{FF2B5EF4-FFF2-40B4-BE49-F238E27FC236}">
                <a16:creationId xmlns:a16="http://schemas.microsoft.com/office/drawing/2014/main" id="{0D635DD1-4939-4361-868B-92C8C42DF40D}"/>
              </a:ext>
            </a:extLst>
          </p:cNvPr>
          <p:cNvSpPr>
            <a:spLocks noGrp="1"/>
          </p:cNvSpPr>
          <p:nvPr>
            <p:ph type="ftr" sz="quarter" idx="11"/>
          </p:nvPr>
        </p:nvSpPr>
        <p:spPr>
          <a:xfrm>
            <a:off x="838200" y="9390276"/>
            <a:ext cx="4495800" cy="276999"/>
          </a:xfrm>
        </p:spPr>
        <p:txBody>
          <a:bodyPr/>
          <a:lstStyle/>
          <a:p>
            <a:r>
              <a:rPr lang="en-US" dirty="0"/>
              <a:t>Design and Analysis of Algorithm IDAA432C</a:t>
            </a:r>
          </a:p>
        </p:txBody>
      </p:sp>
    </p:spTree>
    <p:extLst>
      <p:ext uri="{BB962C8B-B14F-4D97-AF65-F5344CB8AC3E}">
        <p14:creationId xmlns:p14="http://schemas.microsoft.com/office/powerpoint/2010/main" val="9528945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1419A6-48F5-4F0C-8733-EDC3C51AD8AE}"/>
              </a:ext>
            </a:extLst>
          </p:cNvPr>
          <p:cNvSpPr/>
          <p:nvPr/>
        </p:nvSpPr>
        <p:spPr>
          <a:xfrm>
            <a:off x="838200" y="1676400"/>
            <a:ext cx="1991251" cy="461665"/>
          </a:xfrm>
          <a:prstGeom prst="rect">
            <a:avLst/>
          </a:prstGeom>
        </p:spPr>
        <p:txBody>
          <a:bodyPr wrap="none">
            <a:spAutoFit/>
          </a:bodyPr>
          <a:lstStyle/>
          <a:p>
            <a:r>
              <a:rPr lang="en-US" sz="2400" b="1" spc="-50" dirty="0">
                <a:latin typeface="Georgia"/>
                <a:cs typeface="Georgia"/>
              </a:rPr>
              <a:t>References:</a:t>
            </a:r>
            <a:endParaRPr lang="en-US" sz="2400" dirty="0"/>
          </a:p>
        </p:txBody>
      </p:sp>
      <p:sp>
        <p:nvSpPr>
          <p:cNvPr id="3" name="Rectangle 2">
            <a:extLst>
              <a:ext uri="{FF2B5EF4-FFF2-40B4-BE49-F238E27FC236}">
                <a16:creationId xmlns:a16="http://schemas.microsoft.com/office/drawing/2014/main" id="{F7D1B3AE-F183-4540-8E53-A19C3F086176}"/>
              </a:ext>
            </a:extLst>
          </p:cNvPr>
          <p:cNvSpPr/>
          <p:nvPr/>
        </p:nvSpPr>
        <p:spPr>
          <a:xfrm>
            <a:off x="685800" y="2667000"/>
            <a:ext cx="3886200" cy="646331"/>
          </a:xfrm>
          <a:prstGeom prst="rect">
            <a:avLst/>
          </a:prstGeom>
        </p:spPr>
        <p:txBody>
          <a:bodyPr>
            <a:spAutoFit/>
          </a:bodyPr>
          <a:lstStyle/>
          <a:p>
            <a:pPr marL="265430" marR="6350" indent="-161925">
              <a:lnSpc>
                <a:spcPct val="100000"/>
              </a:lnSpc>
              <a:spcBef>
                <a:spcPts val="900"/>
              </a:spcBef>
              <a:buAutoNum type="arabicPeriod"/>
              <a:tabLst>
                <a:tab pos="266065" algn="l"/>
              </a:tabLst>
            </a:pPr>
            <a:r>
              <a:rPr lang="en-US" dirty="0">
                <a:latin typeface="Georgia"/>
                <a:cs typeface="Georgia"/>
              </a:rPr>
              <a:t>IDAA432C </a:t>
            </a:r>
            <a:r>
              <a:rPr lang="en-US" spc="-20" dirty="0">
                <a:latin typeface="Georgia"/>
                <a:cs typeface="Georgia"/>
              </a:rPr>
              <a:t>(Design </a:t>
            </a:r>
            <a:r>
              <a:rPr lang="en-US" spc="-25" dirty="0">
                <a:latin typeface="Georgia"/>
                <a:cs typeface="Georgia"/>
              </a:rPr>
              <a:t>and </a:t>
            </a:r>
            <a:r>
              <a:rPr lang="en-US" spc="-10" dirty="0">
                <a:latin typeface="Georgia"/>
                <a:cs typeface="Georgia"/>
              </a:rPr>
              <a:t>Analysis </a:t>
            </a:r>
            <a:r>
              <a:rPr lang="en-US" spc="-35" dirty="0">
                <a:latin typeface="Georgia"/>
                <a:cs typeface="Georgia"/>
              </a:rPr>
              <a:t>of </a:t>
            </a:r>
            <a:r>
              <a:rPr lang="en-US" spc="-5" dirty="0">
                <a:latin typeface="Georgia"/>
                <a:cs typeface="Georgia"/>
              </a:rPr>
              <a:t>Algorithm)  </a:t>
            </a:r>
            <a:r>
              <a:rPr lang="en-US" spc="-25" dirty="0">
                <a:latin typeface="Georgia"/>
                <a:cs typeface="Georgia"/>
              </a:rPr>
              <a:t>class</a:t>
            </a:r>
            <a:r>
              <a:rPr lang="en-US" spc="85" dirty="0">
                <a:latin typeface="Georgia"/>
                <a:cs typeface="Georgia"/>
              </a:rPr>
              <a:t> </a:t>
            </a:r>
            <a:r>
              <a:rPr lang="en-US" spc="-15" dirty="0">
                <a:latin typeface="Georgia"/>
                <a:cs typeface="Georgia"/>
              </a:rPr>
              <a:t>lecture</a:t>
            </a:r>
            <a:endParaRPr lang="en-US" dirty="0">
              <a:latin typeface="Georgia"/>
              <a:cs typeface="Georgia"/>
            </a:endParaRPr>
          </a:p>
        </p:txBody>
      </p:sp>
      <p:sp>
        <p:nvSpPr>
          <p:cNvPr id="4" name="Rectangle 3">
            <a:extLst>
              <a:ext uri="{FF2B5EF4-FFF2-40B4-BE49-F238E27FC236}">
                <a16:creationId xmlns:a16="http://schemas.microsoft.com/office/drawing/2014/main" id="{D02E7F4B-AE7A-45E5-A07D-6B805E53174F}"/>
              </a:ext>
            </a:extLst>
          </p:cNvPr>
          <p:cNvSpPr/>
          <p:nvPr/>
        </p:nvSpPr>
        <p:spPr>
          <a:xfrm>
            <a:off x="778948" y="3842266"/>
            <a:ext cx="6231452" cy="573362"/>
          </a:xfrm>
          <a:prstGeom prst="rect">
            <a:avLst/>
          </a:prstGeom>
        </p:spPr>
        <p:txBody>
          <a:bodyPr wrap="square">
            <a:spAutoFit/>
          </a:bodyPr>
          <a:lstStyle/>
          <a:p>
            <a:pPr marL="12700">
              <a:lnSpc>
                <a:spcPts val="1200"/>
              </a:lnSpc>
              <a:spcBef>
                <a:spcPts val="95"/>
              </a:spcBef>
            </a:pPr>
            <a:r>
              <a:rPr lang="en-US" spc="-30" dirty="0">
                <a:latin typeface="Georgia"/>
                <a:cs typeface="Georgia"/>
              </a:rPr>
              <a:t>2. </a:t>
            </a:r>
            <a:r>
              <a:rPr lang="en-US" spc="-5" dirty="0">
                <a:latin typeface="Georgia"/>
                <a:cs typeface="Georgia"/>
              </a:rPr>
              <a:t>Pythagorean </a:t>
            </a:r>
            <a:r>
              <a:rPr lang="en-US" spc="-15" dirty="0">
                <a:latin typeface="Georgia"/>
                <a:cs typeface="Georgia"/>
              </a:rPr>
              <a:t>triples </a:t>
            </a:r>
            <a:r>
              <a:rPr lang="en-US" spc="-35" dirty="0">
                <a:latin typeface="Georgia"/>
                <a:cs typeface="Georgia"/>
              </a:rPr>
              <a:t>reference</a:t>
            </a:r>
            <a:r>
              <a:rPr lang="en-US" spc="-105" dirty="0">
                <a:latin typeface="Georgia"/>
                <a:cs typeface="Georgia"/>
              </a:rPr>
              <a:t> </a:t>
            </a:r>
            <a:r>
              <a:rPr lang="en-US" spc="-45" dirty="0">
                <a:latin typeface="Georgia"/>
                <a:cs typeface="Georgia"/>
              </a:rPr>
              <a:t>-</a:t>
            </a:r>
            <a:endParaRPr lang="en-US" dirty="0">
              <a:latin typeface="Georgia"/>
              <a:cs typeface="Georgia"/>
            </a:endParaRPr>
          </a:p>
          <a:p>
            <a:pPr marL="173990">
              <a:lnSpc>
                <a:spcPts val="1200"/>
              </a:lnSpc>
            </a:pPr>
            <a:endParaRPr lang="en-US" i="1" spc="-40" dirty="0">
              <a:latin typeface="Bookman Old Style"/>
              <a:cs typeface="Bookman Old Style"/>
            </a:endParaRPr>
          </a:p>
          <a:p>
            <a:pPr marL="173990">
              <a:lnSpc>
                <a:spcPts val="1200"/>
              </a:lnSpc>
            </a:pPr>
            <a:r>
              <a:rPr lang="en-US" i="1" spc="-40" dirty="0">
                <a:latin typeface="Bookman Old Style"/>
                <a:cs typeface="Bookman Old Style"/>
              </a:rPr>
              <a:t>https:</a:t>
            </a:r>
            <a:r>
              <a:rPr lang="en-US" i="1" spc="-35" dirty="0">
                <a:latin typeface="Bookman Old Style"/>
                <a:cs typeface="Bookman Old Style"/>
              </a:rPr>
              <a:t>//en.wikipedia.org/wiki/Pythagorean</a:t>
            </a:r>
            <a:r>
              <a:rPr lang="en-US" sz="2000" i="1" spc="-52" baseline="-11904" dirty="0">
                <a:latin typeface="Verdana"/>
                <a:cs typeface="Verdana"/>
              </a:rPr>
              <a:t>t</a:t>
            </a:r>
            <a:r>
              <a:rPr lang="en-US" i="1" spc="-35" dirty="0">
                <a:latin typeface="Bookman Old Style"/>
                <a:cs typeface="Bookman Old Style"/>
              </a:rPr>
              <a:t>riple</a:t>
            </a:r>
            <a:endParaRPr lang="en-US" dirty="0">
              <a:latin typeface="Bookman Old Style"/>
              <a:cs typeface="Bookman Old Style"/>
            </a:endParaRPr>
          </a:p>
        </p:txBody>
      </p:sp>
      <p:sp>
        <p:nvSpPr>
          <p:cNvPr id="5" name="Rectangle 4">
            <a:extLst>
              <a:ext uri="{FF2B5EF4-FFF2-40B4-BE49-F238E27FC236}">
                <a16:creationId xmlns:a16="http://schemas.microsoft.com/office/drawing/2014/main" id="{F95D396B-7FE4-48FC-82F3-BE7DFEA13C3F}"/>
              </a:ext>
            </a:extLst>
          </p:cNvPr>
          <p:cNvSpPr/>
          <p:nvPr/>
        </p:nvSpPr>
        <p:spPr>
          <a:xfrm>
            <a:off x="778948" y="4944563"/>
            <a:ext cx="6460052" cy="727250"/>
          </a:xfrm>
          <a:prstGeom prst="rect">
            <a:avLst/>
          </a:prstGeom>
        </p:spPr>
        <p:txBody>
          <a:bodyPr wrap="square">
            <a:spAutoFit/>
          </a:bodyPr>
          <a:lstStyle/>
          <a:p>
            <a:pPr marL="12700">
              <a:lnSpc>
                <a:spcPts val="1200"/>
              </a:lnSpc>
              <a:spcBef>
                <a:spcPts val="95"/>
              </a:spcBef>
            </a:pPr>
            <a:r>
              <a:rPr lang="en-US" spc="-25" dirty="0">
                <a:latin typeface="Georgia"/>
                <a:cs typeface="Georgia"/>
              </a:rPr>
              <a:t>3. </a:t>
            </a:r>
            <a:r>
              <a:rPr lang="en-US" spc="-10" dirty="0">
                <a:latin typeface="Georgia"/>
                <a:cs typeface="Georgia"/>
              </a:rPr>
              <a:t>Euclid’s </a:t>
            </a:r>
            <a:r>
              <a:rPr lang="en-US" spc="-30" dirty="0">
                <a:latin typeface="Georgia"/>
                <a:cs typeface="Georgia"/>
              </a:rPr>
              <a:t>formula</a:t>
            </a:r>
            <a:r>
              <a:rPr lang="en-US" spc="20" dirty="0">
                <a:latin typeface="Georgia"/>
                <a:cs typeface="Georgia"/>
              </a:rPr>
              <a:t> </a:t>
            </a:r>
            <a:r>
              <a:rPr lang="en-US" spc="-35" dirty="0">
                <a:latin typeface="Georgia"/>
                <a:cs typeface="Georgia"/>
              </a:rPr>
              <a:t>reference</a:t>
            </a:r>
            <a:endParaRPr lang="en-US" dirty="0">
              <a:latin typeface="Georgia"/>
              <a:cs typeface="Georgia"/>
            </a:endParaRPr>
          </a:p>
          <a:p>
            <a:pPr marL="173990" marR="5080">
              <a:lnSpc>
                <a:spcPts val="1200"/>
              </a:lnSpc>
              <a:spcBef>
                <a:spcPts val="40"/>
              </a:spcBef>
            </a:pPr>
            <a:endParaRPr lang="en-US" i="1" spc="-30" dirty="0">
              <a:latin typeface="Bookman Old Style"/>
              <a:cs typeface="Bookman Old Style"/>
            </a:endParaRPr>
          </a:p>
          <a:p>
            <a:pPr marL="173990" marR="5080">
              <a:lnSpc>
                <a:spcPts val="1200"/>
              </a:lnSpc>
              <a:spcBef>
                <a:spcPts val="40"/>
              </a:spcBef>
            </a:pPr>
            <a:r>
              <a:rPr lang="en-US" i="1" spc="-30" dirty="0">
                <a:latin typeface="Bookman Old Style"/>
                <a:cs typeface="Bookman Old Style"/>
              </a:rPr>
              <a:t>http:</a:t>
            </a:r>
            <a:r>
              <a:rPr lang="en-US" i="1" spc="-25" dirty="0">
                <a:latin typeface="Bookman Old Style"/>
                <a:cs typeface="Bookman Old Style"/>
              </a:rPr>
              <a:t>//demonstrations.wolfram.com/EuclidsFormula  </a:t>
            </a:r>
            <a:r>
              <a:rPr lang="en-US" i="1" spc="5" dirty="0" err="1">
                <a:latin typeface="Bookman Old Style"/>
                <a:cs typeface="Bookman Old Style"/>
              </a:rPr>
              <a:t>AndPropertiesOf</a:t>
            </a:r>
            <a:r>
              <a:rPr lang="en-US" i="1" spc="-200" dirty="0">
                <a:latin typeface="Bookman Old Style"/>
                <a:cs typeface="Bookman Old Style"/>
              </a:rPr>
              <a:t> </a:t>
            </a:r>
            <a:r>
              <a:rPr lang="en-US" i="1" spc="-20" dirty="0" err="1">
                <a:latin typeface="Bookman Old Style"/>
                <a:cs typeface="Bookman Old Style"/>
              </a:rPr>
              <a:t>PythagoreanTriples</a:t>
            </a:r>
            <a:r>
              <a:rPr lang="en-US" i="1" spc="-20" dirty="0">
                <a:latin typeface="Bookman Old Style"/>
                <a:cs typeface="Bookman Old Style"/>
              </a:rPr>
              <a:t>/</a:t>
            </a:r>
            <a:endParaRPr lang="en-US" dirty="0">
              <a:latin typeface="Bookman Old Style"/>
              <a:cs typeface="Bookman Old Style"/>
            </a:endParaRPr>
          </a:p>
        </p:txBody>
      </p:sp>
      <p:sp>
        <p:nvSpPr>
          <p:cNvPr id="7" name="Rectangle 6">
            <a:extLst>
              <a:ext uri="{FF2B5EF4-FFF2-40B4-BE49-F238E27FC236}">
                <a16:creationId xmlns:a16="http://schemas.microsoft.com/office/drawing/2014/main" id="{73FD5891-60F7-4B93-A17A-AC34C18C33FD}"/>
              </a:ext>
            </a:extLst>
          </p:cNvPr>
          <p:cNvSpPr/>
          <p:nvPr/>
        </p:nvSpPr>
        <p:spPr>
          <a:xfrm>
            <a:off x="778948" y="6016082"/>
            <a:ext cx="4783651" cy="369332"/>
          </a:xfrm>
          <a:prstGeom prst="rect">
            <a:avLst/>
          </a:prstGeom>
        </p:spPr>
        <p:txBody>
          <a:bodyPr wrap="square">
            <a:spAutoFit/>
          </a:bodyPr>
          <a:lstStyle/>
          <a:p>
            <a:pPr marL="12700">
              <a:lnSpc>
                <a:spcPct val="100000"/>
              </a:lnSpc>
              <a:spcBef>
                <a:spcPts val="95"/>
              </a:spcBef>
            </a:pPr>
            <a:r>
              <a:rPr lang="en-US" spc="-35" dirty="0">
                <a:latin typeface="Georgia"/>
                <a:cs typeface="Georgia"/>
              </a:rPr>
              <a:t>4. </a:t>
            </a:r>
            <a:r>
              <a:rPr lang="en-US" spc="-20" dirty="0">
                <a:latin typeface="Georgia"/>
                <a:cs typeface="Georgia"/>
              </a:rPr>
              <a:t>Introduction </a:t>
            </a:r>
            <a:r>
              <a:rPr lang="en-US" dirty="0">
                <a:latin typeface="Georgia"/>
                <a:cs typeface="Georgia"/>
              </a:rPr>
              <a:t>to </a:t>
            </a:r>
            <a:r>
              <a:rPr lang="en-US" spc="-15" dirty="0">
                <a:latin typeface="Georgia"/>
                <a:cs typeface="Georgia"/>
              </a:rPr>
              <a:t>Algorithms </a:t>
            </a:r>
            <a:r>
              <a:rPr lang="en-US" spc="-5" dirty="0">
                <a:latin typeface="Georgia"/>
                <a:cs typeface="Georgia"/>
              </a:rPr>
              <a:t>by</a:t>
            </a:r>
            <a:r>
              <a:rPr lang="en-US" spc="35" dirty="0">
                <a:latin typeface="Georgia"/>
                <a:cs typeface="Georgia"/>
              </a:rPr>
              <a:t> </a:t>
            </a:r>
            <a:r>
              <a:rPr lang="en-US" spc="-20" dirty="0" err="1">
                <a:latin typeface="Georgia"/>
                <a:cs typeface="Georgia"/>
              </a:rPr>
              <a:t>Cormen</a:t>
            </a:r>
            <a:endParaRPr lang="en-US" dirty="0">
              <a:latin typeface="Georgia"/>
              <a:cs typeface="Georgia"/>
            </a:endParaRPr>
          </a:p>
        </p:txBody>
      </p:sp>
      <p:sp>
        <p:nvSpPr>
          <p:cNvPr id="8" name="object 3">
            <a:extLst>
              <a:ext uri="{FF2B5EF4-FFF2-40B4-BE49-F238E27FC236}">
                <a16:creationId xmlns:a16="http://schemas.microsoft.com/office/drawing/2014/main" id="{950B49A0-9EE7-4FD6-8804-6E0A47427E0E}"/>
              </a:ext>
            </a:extLst>
          </p:cNvPr>
          <p:cNvSpPr/>
          <p:nvPr/>
        </p:nvSpPr>
        <p:spPr>
          <a:xfrm>
            <a:off x="365125" y="8915400"/>
            <a:ext cx="793749" cy="977796"/>
          </a:xfrm>
          <a:prstGeom prst="rect">
            <a:avLst/>
          </a:prstGeom>
          <a:blipFill>
            <a:blip r:embed="rId2" cstate="print"/>
            <a:stretch>
              <a:fillRect/>
            </a:stretch>
          </a:blipFill>
        </p:spPr>
        <p:txBody>
          <a:bodyPr wrap="square" lIns="0" tIns="0" rIns="0" bIns="0" rtlCol="0"/>
          <a:lstStyle/>
          <a:p>
            <a:endParaRPr/>
          </a:p>
        </p:txBody>
      </p:sp>
      <p:sp>
        <p:nvSpPr>
          <p:cNvPr id="9" name="Footer Placeholder 4">
            <a:extLst>
              <a:ext uri="{FF2B5EF4-FFF2-40B4-BE49-F238E27FC236}">
                <a16:creationId xmlns:a16="http://schemas.microsoft.com/office/drawing/2014/main" id="{60D52EB5-8AD3-4C80-922E-02F81851B3B8}"/>
              </a:ext>
            </a:extLst>
          </p:cNvPr>
          <p:cNvSpPr>
            <a:spLocks noGrp="1"/>
          </p:cNvSpPr>
          <p:nvPr>
            <p:ph type="ftr" sz="quarter" idx="11"/>
          </p:nvPr>
        </p:nvSpPr>
        <p:spPr>
          <a:xfrm>
            <a:off x="838200" y="9390276"/>
            <a:ext cx="4495800" cy="276999"/>
          </a:xfrm>
        </p:spPr>
        <p:txBody>
          <a:bodyPr/>
          <a:lstStyle/>
          <a:p>
            <a:r>
              <a:rPr lang="en-US" dirty="0"/>
              <a:t>Design and Analysis of Algorithm IDAA432C</a:t>
            </a:r>
          </a:p>
        </p:txBody>
      </p:sp>
    </p:spTree>
    <p:extLst>
      <p:ext uri="{BB962C8B-B14F-4D97-AF65-F5344CB8AC3E}">
        <p14:creationId xmlns:p14="http://schemas.microsoft.com/office/powerpoint/2010/main" val="2454257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4E5A85-F64C-4037-800C-D92FAAC9D525}"/>
              </a:ext>
            </a:extLst>
          </p:cNvPr>
          <p:cNvSpPr/>
          <p:nvPr/>
        </p:nvSpPr>
        <p:spPr>
          <a:xfrm>
            <a:off x="1701800" y="3352800"/>
            <a:ext cx="4127500" cy="1818447"/>
          </a:xfrm>
          <a:prstGeom prst="rect">
            <a:avLst/>
          </a:prstGeom>
        </p:spPr>
        <p:txBody>
          <a:bodyPr wrap="square">
            <a:spAutoFit/>
          </a:bodyPr>
          <a:lstStyle/>
          <a:p>
            <a:pPr marL="12700" marR="283210" algn="just">
              <a:lnSpc>
                <a:spcPct val="100000"/>
              </a:lnSpc>
              <a:spcBef>
                <a:spcPts val="95"/>
              </a:spcBef>
            </a:pPr>
            <a:r>
              <a:rPr lang="en-US" spc="75" dirty="0">
                <a:latin typeface="Georgia"/>
                <a:cs typeface="Georgia"/>
              </a:rPr>
              <a:t>A </a:t>
            </a:r>
            <a:r>
              <a:rPr lang="en-US" spc="-10" dirty="0">
                <a:latin typeface="Georgia"/>
                <a:cs typeface="Georgia"/>
              </a:rPr>
              <a:t>Natural </a:t>
            </a:r>
            <a:r>
              <a:rPr lang="en-US" spc="-40" dirty="0">
                <a:latin typeface="Georgia"/>
                <a:cs typeface="Georgia"/>
              </a:rPr>
              <a:t>number </a:t>
            </a:r>
            <a:r>
              <a:rPr lang="en-US" b="1" spc="-40" dirty="0">
                <a:latin typeface="Georgia"/>
                <a:cs typeface="Georgia"/>
              </a:rPr>
              <a:t>a </a:t>
            </a:r>
            <a:r>
              <a:rPr lang="en-US" spc="-30" dirty="0">
                <a:latin typeface="Georgia"/>
                <a:cs typeface="Georgia"/>
              </a:rPr>
              <a:t>is  </a:t>
            </a:r>
            <a:r>
              <a:rPr lang="en-US" spc="-25" dirty="0">
                <a:latin typeface="Georgia"/>
                <a:cs typeface="Georgia"/>
              </a:rPr>
              <a:t>said </a:t>
            </a:r>
            <a:r>
              <a:rPr lang="en-US" dirty="0">
                <a:latin typeface="Georgia"/>
                <a:cs typeface="Georgia"/>
              </a:rPr>
              <a:t>to </a:t>
            </a:r>
            <a:r>
              <a:rPr lang="en-US" spc="-15" dirty="0">
                <a:latin typeface="Georgia"/>
                <a:cs typeface="Georgia"/>
              </a:rPr>
              <a:t>be </a:t>
            </a:r>
            <a:r>
              <a:rPr lang="en-US" spc="-10" dirty="0">
                <a:latin typeface="Georgia"/>
                <a:cs typeface="Georgia"/>
              </a:rPr>
              <a:t>a </a:t>
            </a:r>
            <a:r>
              <a:rPr lang="en-US" spc="-5" dirty="0">
                <a:latin typeface="Georgia"/>
                <a:cs typeface="Georgia"/>
              </a:rPr>
              <a:t>Pythagorean </a:t>
            </a:r>
            <a:r>
              <a:rPr lang="en-US" spc="-40" dirty="0">
                <a:latin typeface="Georgia"/>
                <a:cs typeface="Georgia"/>
              </a:rPr>
              <a:t>number </a:t>
            </a:r>
            <a:r>
              <a:rPr lang="en-US" spc="-20" dirty="0">
                <a:latin typeface="Georgia"/>
                <a:cs typeface="Georgia"/>
              </a:rPr>
              <a:t>if </a:t>
            </a:r>
            <a:r>
              <a:rPr lang="en-US" spc="10" dirty="0">
                <a:latin typeface="Georgia"/>
                <a:cs typeface="Georgia"/>
              </a:rPr>
              <a:t>it </a:t>
            </a:r>
            <a:r>
              <a:rPr lang="en-US" spc="-20" dirty="0">
                <a:latin typeface="Georgia"/>
                <a:cs typeface="Georgia"/>
              </a:rPr>
              <a:t>can </a:t>
            </a:r>
            <a:r>
              <a:rPr lang="en-US" spc="-15" dirty="0">
                <a:latin typeface="Georgia"/>
                <a:cs typeface="Georgia"/>
              </a:rPr>
              <a:t>be </a:t>
            </a:r>
            <a:r>
              <a:rPr lang="en-US" spc="-10" dirty="0">
                <a:latin typeface="Georgia"/>
                <a:cs typeface="Georgia"/>
              </a:rPr>
              <a:t>written  </a:t>
            </a:r>
            <a:r>
              <a:rPr lang="en-US" spc="-25" dirty="0">
                <a:latin typeface="Georgia"/>
                <a:cs typeface="Georgia"/>
              </a:rPr>
              <a:t>as </a:t>
            </a:r>
            <a:r>
              <a:rPr lang="en-US" spc="-40" dirty="0">
                <a:latin typeface="Georgia"/>
                <a:cs typeface="Georgia"/>
              </a:rPr>
              <a:t>sum </a:t>
            </a:r>
            <a:r>
              <a:rPr lang="en-US" spc="-35" dirty="0">
                <a:latin typeface="Georgia"/>
                <a:cs typeface="Georgia"/>
              </a:rPr>
              <a:t>of </a:t>
            </a:r>
            <a:r>
              <a:rPr lang="en-US" spc="-10" dirty="0">
                <a:latin typeface="Georgia"/>
                <a:cs typeface="Georgia"/>
              </a:rPr>
              <a:t>the </a:t>
            </a:r>
            <a:r>
              <a:rPr lang="en-US" spc="-30" dirty="0">
                <a:latin typeface="Georgia"/>
                <a:cs typeface="Georgia"/>
              </a:rPr>
              <a:t>square </a:t>
            </a:r>
            <a:r>
              <a:rPr lang="en-US" spc="-35" dirty="0">
                <a:latin typeface="Georgia"/>
                <a:cs typeface="Georgia"/>
              </a:rPr>
              <a:t>of </a:t>
            </a:r>
            <a:r>
              <a:rPr lang="en-US" spc="-30" dirty="0">
                <a:latin typeface="Georgia"/>
                <a:cs typeface="Georgia"/>
              </a:rPr>
              <a:t>two smaller </a:t>
            </a:r>
            <a:r>
              <a:rPr lang="en-US" spc="-10" dirty="0">
                <a:latin typeface="Georgia"/>
                <a:cs typeface="Georgia"/>
              </a:rPr>
              <a:t>Natural </a:t>
            </a:r>
            <a:r>
              <a:rPr lang="en-US" spc="-40" dirty="0">
                <a:latin typeface="Georgia"/>
                <a:cs typeface="Georgia"/>
              </a:rPr>
              <a:t>numbers  </a:t>
            </a:r>
            <a:r>
              <a:rPr lang="en-US" b="1" spc="-10" dirty="0">
                <a:latin typeface="Georgia"/>
                <a:cs typeface="Georgia"/>
              </a:rPr>
              <a:t>b </a:t>
            </a:r>
            <a:r>
              <a:rPr lang="en-US" spc="-25" dirty="0">
                <a:latin typeface="Georgia"/>
                <a:cs typeface="Georgia"/>
              </a:rPr>
              <a:t>and </a:t>
            </a:r>
            <a:r>
              <a:rPr lang="en-US" b="1" spc="-25" dirty="0">
                <a:latin typeface="Georgia"/>
                <a:cs typeface="Georgia"/>
              </a:rPr>
              <a:t>c </a:t>
            </a:r>
            <a:r>
              <a:rPr lang="en-US" spc="5" dirty="0">
                <a:latin typeface="Georgia"/>
                <a:cs typeface="Georgia"/>
              </a:rPr>
              <a:t>, </a:t>
            </a:r>
            <a:r>
              <a:rPr lang="en-US" spc="-35" dirty="0">
                <a:latin typeface="Georgia"/>
                <a:cs typeface="Georgia"/>
              </a:rPr>
              <a:t>such </a:t>
            </a:r>
            <a:r>
              <a:rPr lang="en-US" spc="10" dirty="0">
                <a:latin typeface="Georgia"/>
                <a:cs typeface="Georgia"/>
              </a:rPr>
              <a:t>that</a:t>
            </a:r>
            <a:r>
              <a:rPr lang="en-US" spc="-60" dirty="0">
                <a:latin typeface="Georgia"/>
                <a:cs typeface="Georgia"/>
              </a:rPr>
              <a:t> </a:t>
            </a:r>
            <a:r>
              <a:rPr lang="en-US" spc="5" dirty="0">
                <a:latin typeface="Georgia"/>
                <a:cs typeface="Georgia"/>
              </a:rPr>
              <a:t>,</a:t>
            </a:r>
            <a:endParaRPr lang="en-US" dirty="0">
              <a:latin typeface="Georgia"/>
              <a:cs typeface="Georgia"/>
            </a:endParaRPr>
          </a:p>
          <a:p>
            <a:pPr marR="276860" algn="ctr">
              <a:lnSpc>
                <a:spcPct val="100000"/>
              </a:lnSpc>
              <a:spcBef>
                <a:spcPts val="545"/>
              </a:spcBef>
            </a:pPr>
            <a:r>
              <a:rPr lang="en-US" i="1" spc="-50" dirty="0">
                <a:latin typeface="Bookman Old Style"/>
                <a:cs typeface="Bookman Old Style"/>
              </a:rPr>
              <a:t>a</a:t>
            </a:r>
            <a:r>
              <a:rPr lang="en-US" sz="2000" spc="-75" baseline="27777" dirty="0">
                <a:latin typeface="Maiandra GD"/>
                <a:cs typeface="Maiandra GD"/>
              </a:rPr>
              <a:t>2  </a:t>
            </a:r>
            <a:r>
              <a:rPr lang="en-US" spc="130" dirty="0">
                <a:latin typeface="Georgia"/>
                <a:cs typeface="Georgia"/>
              </a:rPr>
              <a:t>= </a:t>
            </a:r>
            <a:r>
              <a:rPr lang="en-US" i="1" spc="-90" dirty="0">
                <a:latin typeface="Bookman Old Style"/>
                <a:cs typeface="Bookman Old Style"/>
              </a:rPr>
              <a:t>b</a:t>
            </a:r>
            <a:r>
              <a:rPr lang="en-US" sz="2000" spc="-135" baseline="27777" dirty="0">
                <a:latin typeface="Maiandra GD"/>
                <a:cs typeface="Maiandra GD"/>
              </a:rPr>
              <a:t>2  </a:t>
            </a:r>
            <a:r>
              <a:rPr lang="en-US" spc="130" dirty="0">
                <a:latin typeface="Georgia"/>
                <a:cs typeface="Georgia"/>
              </a:rPr>
              <a:t>+</a:t>
            </a:r>
            <a:r>
              <a:rPr lang="en-US" spc="-70" dirty="0">
                <a:latin typeface="Georgia"/>
                <a:cs typeface="Georgia"/>
              </a:rPr>
              <a:t> </a:t>
            </a:r>
            <a:r>
              <a:rPr lang="en-US" i="1" spc="-30" dirty="0">
                <a:latin typeface="Bookman Old Style"/>
                <a:cs typeface="Bookman Old Style"/>
              </a:rPr>
              <a:t>c</a:t>
            </a:r>
            <a:r>
              <a:rPr lang="en-US" sz="2000" spc="-44" baseline="27777" dirty="0">
                <a:latin typeface="Maiandra GD"/>
                <a:cs typeface="Maiandra GD"/>
              </a:rPr>
              <a:t>2</a:t>
            </a:r>
            <a:endParaRPr lang="en-US" sz="2000" baseline="27777" dirty="0">
              <a:latin typeface="Maiandra GD"/>
              <a:cs typeface="Maiandra GD"/>
            </a:endParaRPr>
          </a:p>
        </p:txBody>
      </p:sp>
      <p:sp>
        <p:nvSpPr>
          <p:cNvPr id="3" name="Rectangle 2">
            <a:extLst>
              <a:ext uri="{FF2B5EF4-FFF2-40B4-BE49-F238E27FC236}">
                <a16:creationId xmlns:a16="http://schemas.microsoft.com/office/drawing/2014/main" id="{A764FBB9-4F83-48EF-A7D6-BB8F29EA17B1}"/>
              </a:ext>
            </a:extLst>
          </p:cNvPr>
          <p:cNvSpPr/>
          <p:nvPr/>
        </p:nvSpPr>
        <p:spPr>
          <a:xfrm>
            <a:off x="1701800" y="2133600"/>
            <a:ext cx="3937000" cy="461665"/>
          </a:xfrm>
          <a:prstGeom prst="rect">
            <a:avLst/>
          </a:prstGeom>
        </p:spPr>
        <p:txBody>
          <a:bodyPr wrap="square">
            <a:spAutoFit/>
          </a:bodyPr>
          <a:lstStyle/>
          <a:p>
            <a:pPr marL="12700" marR="283210" algn="just">
              <a:lnSpc>
                <a:spcPct val="100000"/>
              </a:lnSpc>
              <a:spcBef>
                <a:spcPts val="95"/>
              </a:spcBef>
            </a:pPr>
            <a:r>
              <a:rPr lang="en-US" sz="2400" b="1" spc="-20" dirty="0">
                <a:latin typeface="Georgia"/>
                <a:cs typeface="Georgia"/>
              </a:rPr>
              <a:t>Pythagorean </a:t>
            </a:r>
            <a:r>
              <a:rPr lang="en-US" sz="2400" b="1" spc="-30" dirty="0">
                <a:latin typeface="Georgia"/>
                <a:cs typeface="Georgia"/>
              </a:rPr>
              <a:t>Number</a:t>
            </a:r>
          </a:p>
        </p:txBody>
      </p:sp>
      <p:sp>
        <p:nvSpPr>
          <p:cNvPr id="4" name="Rectangle 3">
            <a:extLst>
              <a:ext uri="{FF2B5EF4-FFF2-40B4-BE49-F238E27FC236}">
                <a16:creationId xmlns:a16="http://schemas.microsoft.com/office/drawing/2014/main" id="{811C707F-DEE9-4E01-8F53-EBEBF2E3BA1E}"/>
              </a:ext>
            </a:extLst>
          </p:cNvPr>
          <p:cNvSpPr/>
          <p:nvPr/>
        </p:nvSpPr>
        <p:spPr>
          <a:xfrm>
            <a:off x="1701800" y="5715000"/>
            <a:ext cx="5156200" cy="646331"/>
          </a:xfrm>
          <a:prstGeom prst="rect">
            <a:avLst/>
          </a:prstGeom>
        </p:spPr>
        <p:txBody>
          <a:bodyPr wrap="square">
            <a:spAutoFit/>
          </a:bodyPr>
          <a:lstStyle/>
          <a:p>
            <a:pPr marL="285750" indent="-285750">
              <a:buFont typeface="Wingdings" panose="05000000000000000000" pitchFamily="2" charset="2"/>
              <a:buChar char="Ø"/>
            </a:pPr>
            <a:r>
              <a:rPr lang="en-US" spc="-30" dirty="0">
                <a:latin typeface="Georgia"/>
                <a:cs typeface="Georgia"/>
              </a:rPr>
              <a:t>If</a:t>
            </a:r>
            <a:r>
              <a:rPr lang="en-US" dirty="0">
                <a:latin typeface="Georgia"/>
                <a:cs typeface="Georgia"/>
              </a:rPr>
              <a:t> </a:t>
            </a:r>
            <a:r>
              <a:rPr lang="en-US" spc="-55" dirty="0">
                <a:latin typeface="Georgia"/>
                <a:cs typeface="Georgia"/>
              </a:rPr>
              <a:t> </a:t>
            </a:r>
            <a:r>
              <a:rPr lang="en-US" dirty="0">
                <a:latin typeface="Georgia"/>
                <a:cs typeface="Georgia"/>
              </a:rPr>
              <a:t>(a, </a:t>
            </a:r>
            <a:r>
              <a:rPr lang="en-US" spc="-30" dirty="0">
                <a:latin typeface="Georgia"/>
                <a:cs typeface="Georgia"/>
              </a:rPr>
              <a:t> </a:t>
            </a:r>
            <a:r>
              <a:rPr lang="en-US" spc="-5" dirty="0">
                <a:latin typeface="Georgia"/>
                <a:cs typeface="Georgia"/>
              </a:rPr>
              <a:t>b,</a:t>
            </a:r>
            <a:r>
              <a:rPr lang="en-US" dirty="0">
                <a:latin typeface="Georgia"/>
                <a:cs typeface="Georgia"/>
              </a:rPr>
              <a:t> </a:t>
            </a:r>
            <a:r>
              <a:rPr lang="en-US" spc="-35" dirty="0">
                <a:latin typeface="Georgia"/>
                <a:cs typeface="Georgia"/>
              </a:rPr>
              <a:t> </a:t>
            </a:r>
            <a:r>
              <a:rPr lang="en-US" spc="-5" dirty="0">
                <a:latin typeface="Georgia"/>
                <a:cs typeface="Georgia"/>
              </a:rPr>
              <a:t>c)</a:t>
            </a:r>
            <a:r>
              <a:rPr lang="en-US" dirty="0">
                <a:latin typeface="Georgia"/>
                <a:cs typeface="Georgia"/>
              </a:rPr>
              <a:t> </a:t>
            </a:r>
            <a:r>
              <a:rPr lang="en-US" spc="-55" dirty="0">
                <a:latin typeface="Georgia"/>
                <a:cs typeface="Georgia"/>
              </a:rPr>
              <a:t> </a:t>
            </a:r>
            <a:r>
              <a:rPr lang="en-US" spc="-30" dirty="0">
                <a:latin typeface="Georgia"/>
                <a:cs typeface="Georgia"/>
              </a:rPr>
              <a:t>is</a:t>
            </a:r>
            <a:r>
              <a:rPr lang="en-US" dirty="0">
                <a:latin typeface="Georgia"/>
                <a:cs typeface="Georgia"/>
              </a:rPr>
              <a:t> </a:t>
            </a:r>
            <a:r>
              <a:rPr lang="en-US" spc="-55" dirty="0">
                <a:latin typeface="Georgia"/>
                <a:cs typeface="Georgia"/>
              </a:rPr>
              <a:t> </a:t>
            </a:r>
            <a:r>
              <a:rPr lang="en-US" spc="-10" dirty="0">
                <a:latin typeface="Georgia"/>
                <a:cs typeface="Georgia"/>
              </a:rPr>
              <a:t>a</a:t>
            </a:r>
            <a:r>
              <a:rPr lang="en-US" sz="1400" spc="30" dirty="0">
                <a:latin typeface="PMingLiU"/>
                <a:cs typeface="PMingLiU"/>
              </a:rPr>
              <a:t> </a:t>
            </a:r>
            <a:r>
              <a:rPr lang="en-US" spc="-5" dirty="0">
                <a:latin typeface="Georgia"/>
                <a:cs typeface="Georgia"/>
              </a:rPr>
              <a:t>Pythagorean</a:t>
            </a:r>
            <a:r>
              <a:rPr lang="en-US" dirty="0">
                <a:latin typeface="Georgia"/>
                <a:cs typeface="Georgia"/>
              </a:rPr>
              <a:t> </a:t>
            </a:r>
            <a:r>
              <a:rPr lang="en-US" spc="-105" dirty="0">
                <a:latin typeface="Georgia"/>
                <a:cs typeface="Georgia"/>
              </a:rPr>
              <a:t> </a:t>
            </a:r>
            <a:r>
              <a:rPr lang="en-US" spc="-10" dirty="0">
                <a:latin typeface="Georgia"/>
                <a:cs typeface="Georgia"/>
              </a:rPr>
              <a:t>triple,</a:t>
            </a:r>
            <a:r>
              <a:rPr lang="en-US" dirty="0">
                <a:latin typeface="Georgia"/>
                <a:cs typeface="Georgia"/>
              </a:rPr>
              <a:t> </a:t>
            </a:r>
            <a:r>
              <a:rPr lang="en-US" spc="-95" dirty="0">
                <a:latin typeface="Georgia"/>
                <a:cs typeface="Georgia"/>
              </a:rPr>
              <a:t> </a:t>
            </a:r>
            <a:r>
              <a:rPr lang="en-US" spc="-20" dirty="0">
                <a:latin typeface="Georgia"/>
                <a:cs typeface="Georgia"/>
              </a:rPr>
              <a:t>then</a:t>
            </a:r>
            <a:r>
              <a:rPr lang="en-US" dirty="0">
                <a:latin typeface="Georgia"/>
                <a:cs typeface="Georgia"/>
              </a:rPr>
              <a:t> </a:t>
            </a:r>
            <a:r>
              <a:rPr lang="en-US" spc="-105" dirty="0">
                <a:latin typeface="Georgia"/>
                <a:cs typeface="Georgia"/>
              </a:rPr>
              <a:t> </a:t>
            </a:r>
            <a:r>
              <a:rPr lang="en-US" spc="-45" dirty="0">
                <a:latin typeface="Georgia"/>
                <a:cs typeface="Georgia"/>
              </a:rPr>
              <a:t>so</a:t>
            </a:r>
            <a:r>
              <a:rPr lang="en-US" dirty="0">
                <a:latin typeface="Georgia"/>
                <a:cs typeface="Georgia"/>
              </a:rPr>
              <a:t> </a:t>
            </a:r>
            <a:r>
              <a:rPr lang="en-US" spc="-110" dirty="0">
                <a:latin typeface="Georgia"/>
                <a:cs typeface="Georgia"/>
              </a:rPr>
              <a:t> </a:t>
            </a:r>
            <a:r>
              <a:rPr lang="en-US" spc="-30" dirty="0">
                <a:latin typeface="Georgia"/>
                <a:cs typeface="Georgia"/>
              </a:rPr>
              <a:t>is</a:t>
            </a:r>
            <a:r>
              <a:rPr lang="en-US" dirty="0">
                <a:latin typeface="Georgia"/>
                <a:cs typeface="Georgia"/>
              </a:rPr>
              <a:t> </a:t>
            </a:r>
            <a:r>
              <a:rPr lang="en-US" spc="-110" dirty="0">
                <a:latin typeface="Georgia"/>
                <a:cs typeface="Georgia"/>
              </a:rPr>
              <a:t> </a:t>
            </a:r>
            <a:r>
              <a:rPr lang="en-US" b="1" spc="-15" dirty="0">
                <a:latin typeface="Georgia"/>
                <a:cs typeface="Georgia"/>
              </a:rPr>
              <a:t>(</a:t>
            </a:r>
            <a:r>
              <a:rPr lang="en-US" b="1" spc="-85" dirty="0">
                <a:latin typeface="Georgia"/>
                <a:cs typeface="Georgia"/>
              </a:rPr>
              <a:t>k</a:t>
            </a:r>
            <a:r>
              <a:rPr lang="en-US" b="1" spc="-25" dirty="0">
                <a:latin typeface="Georgia"/>
                <a:cs typeface="Georgia"/>
              </a:rPr>
              <a:t>a,</a:t>
            </a:r>
            <a:r>
              <a:rPr lang="en-US" b="1" dirty="0">
                <a:latin typeface="Georgia"/>
                <a:cs typeface="Georgia"/>
              </a:rPr>
              <a:t> </a:t>
            </a:r>
            <a:r>
              <a:rPr lang="en-US" b="1" spc="-65" dirty="0">
                <a:latin typeface="Georgia"/>
                <a:cs typeface="Georgia"/>
              </a:rPr>
              <a:t> </a:t>
            </a:r>
            <a:r>
              <a:rPr lang="en-US" b="1" spc="-20" dirty="0">
                <a:latin typeface="Georgia"/>
                <a:cs typeface="Georgia"/>
              </a:rPr>
              <a:t>kb,</a:t>
            </a:r>
            <a:r>
              <a:rPr lang="en-US" b="1" dirty="0">
                <a:latin typeface="Georgia"/>
                <a:cs typeface="Georgia"/>
              </a:rPr>
              <a:t> </a:t>
            </a:r>
            <a:r>
              <a:rPr lang="en-US" b="1" spc="-60" dirty="0">
                <a:latin typeface="Georgia"/>
                <a:cs typeface="Georgia"/>
              </a:rPr>
              <a:t> </a:t>
            </a:r>
            <a:r>
              <a:rPr lang="en-US" b="1" spc="-65" dirty="0">
                <a:latin typeface="Georgia"/>
                <a:cs typeface="Georgia"/>
              </a:rPr>
              <a:t>k</a:t>
            </a:r>
            <a:r>
              <a:rPr lang="en-US" b="1" spc="-15" dirty="0">
                <a:latin typeface="Georgia"/>
                <a:cs typeface="Georgia"/>
              </a:rPr>
              <a:t>c)</a:t>
            </a:r>
            <a:r>
              <a:rPr lang="en-US" b="1" spc="120" dirty="0">
                <a:latin typeface="Georgia"/>
                <a:cs typeface="Georgia"/>
              </a:rPr>
              <a:t> </a:t>
            </a:r>
            <a:r>
              <a:rPr lang="en-US" spc="-30" dirty="0">
                <a:latin typeface="Georgia"/>
                <a:cs typeface="Georgia"/>
              </a:rPr>
              <a:t>for</a:t>
            </a:r>
            <a:r>
              <a:rPr lang="en-US" dirty="0">
                <a:latin typeface="Georgia"/>
                <a:cs typeface="Georgia"/>
              </a:rPr>
              <a:t> </a:t>
            </a:r>
            <a:r>
              <a:rPr lang="en-US" spc="-105" dirty="0">
                <a:latin typeface="Georgia"/>
                <a:cs typeface="Georgia"/>
              </a:rPr>
              <a:t> </a:t>
            </a:r>
            <a:r>
              <a:rPr lang="en-US" spc="-25" dirty="0">
                <a:latin typeface="Georgia"/>
                <a:cs typeface="Georgia"/>
              </a:rPr>
              <a:t>a</a:t>
            </a:r>
            <a:r>
              <a:rPr lang="en-US" spc="-55" dirty="0">
                <a:latin typeface="Georgia"/>
                <a:cs typeface="Georgia"/>
              </a:rPr>
              <a:t>n</a:t>
            </a:r>
            <a:r>
              <a:rPr lang="en-US" spc="30" dirty="0">
                <a:latin typeface="Georgia"/>
                <a:cs typeface="Georgia"/>
              </a:rPr>
              <a:t>y</a:t>
            </a:r>
            <a:r>
              <a:rPr lang="en-US" sz="1400" spc="30" dirty="0">
                <a:latin typeface="PMingLiU"/>
                <a:cs typeface="PMingLiU"/>
              </a:rPr>
              <a:t> </a:t>
            </a:r>
            <a:r>
              <a:rPr lang="en-US" spc="5" dirty="0">
                <a:latin typeface="Georgia"/>
                <a:cs typeface="Georgia"/>
              </a:rPr>
              <a:t>p</a:t>
            </a:r>
            <a:r>
              <a:rPr lang="en-US" spc="-10" dirty="0">
                <a:latin typeface="Georgia"/>
                <a:cs typeface="Georgia"/>
              </a:rPr>
              <a:t>ositi</a:t>
            </a:r>
            <a:r>
              <a:rPr lang="en-US" spc="-40" dirty="0">
                <a:latin typeface="Georgia"/>
                <a:cs typeface="Georgia"/>
              </a:rPr>
              <a:t>v</a:t>
            </a:r>
            <a:r>
              <a:rPr lang="en-US" spc="-45" dirty="0">
                <a:latin typeface="Georgia"/>
                <a:cs typeface="Georgia"/>
              </a:rPr>
              <a:t>e</a:t>
            </a:r>
            <a:r>
              <a:rPr lang="en-US" spc="100" dirty="0">
                <a:latin typeface="Georgia"/>
                <a:cs typeface="Georgia"/>
              </a:rPr>
              <a:t> </a:t>
            </a:r>
            <a:r>
              <a:rPr lang="en-US" spc="-20" dirty="0">
                <a:latin typeface="Georgia"/>
                <a:cs typeface="Georgia"/>
              </a:rPr>
              <a:t>i</a:t>
            </a:r>
            <a:r>
              <a:rPr lang="en-US" spc="-70" dirty="0">
                <a:latin typeface="Georgia"/>
                <a:cs typeface="Georgia"/>
              </a:rPr>
              <a:t>n</a:t>
            </a:r>
            <a:r>
              <a:rPr lang="en-US" spc="-15" dirty="0">
                <a:latin typeface="Georgia"/>
                <a:cs typeface="Georgia"/>
              </a:rPr>
              <a:t>teger</a:t>
            </a:r>
            <a:r>
              <a:rPr lang="en-US" spc="100" dirty="0">
                <a:latin typeface="Georgia"/>
                <a:cs typeface="Georgia"/>
              </a:rPr>
              <a:t> </a:t>
            </a:r>
            <a:r>
              <a:rPr lang="en-US" spc="-5" dirty="0">
                <a:latin typeface="Georgia"/>
                <a:cs typeface="Georgia"/>
              </a:rPr>
              <a:t>k.</a:t>
            </a:r>
            <a:r>
              <a:rPr lang="en-US" dirty="0">
                <a:latin typeface="Georgia"/>
                <a:cs typeface="Georgia"/>
              </a:rPr>
              <a:t> </a:t>
            </a:r>
            <a:endParaRPr lang="en-US" dirty="0"/>
          </a:p>
        </p:txBody>
      </p:sp>
      <p:sp>
        <p:nvSpPr>
          <p:cNvPr id="5" name="Rectangle 4">
            <a:extLst>
              <a:ext uri="{FF2B5EF4-FFF2-40B4-BE49-F238E27FC236}">
                <a16:creationId xmlns:a16="http://schemas.microsoft.com/office/drawing/2014/main" id="{7354EA25-FF5D-48D7-B381-73FB3E484FD6}"/>
              </a:ext>
            </a:extLst>
          </p:cNvPr>
          <p:cNvSpPr/>
          <p:nvPr/>
        </p:nvSpPr>
        <p:spPr>
          <a:xfrm>
            <a:off x="1739900" y="6832642"/>
            <a:ext cx="5422900" cy="923330"/>
          </a:xfrm>
          <a:prstGeom prst="rect">
            <a:avLst/>
          </a:prstGeom>
        </p:spPr>
        <p:txBody>
          <a:bodyPr wrap="square">
            <a:spAutoFit/>
          </a:bodyPr>
          <a:lstStyle/>
          <a:p>
            <a:pPr marL="298450" marR="5080" indent="-285750">
              <a:lnSpc>
                <a:spcPct val="99500"/>
              </a:lnSpc>
              <a:spcBef>
                <a:spcPts val="575"/>
              </a:spcBef>
              <a:buFont typeface="Wingdings" panose="05000000000000000000" pitchFamily="2" charset="2"/>
              <a:buChar char="Ø"/>
              <a:tabLst>
                <a:tab pos="3110865" algn="l"/>
              </a:tabLst>
            </a:pPr>
            <a:r>
              <a:rPr lang="en-US" spc="10" dirty="0">
                <a:latin typeface="Georgia"/>
                <a:cs typeface="Georgia"/>
              </a:rPr>
              <a:t>Any </a:t>
            </a:r>
            <a:r>
              <a:rPr lang="en-US" spc="-5" dirty="0">
                <a:latin typeface="Georgia"/>
                <a:cs typeface="Georgia"/>
              </a:rPr>
              <a:t>Pythagorean </a:t>
            </a:r>
            <a:r>
              <a:rPr lang="en-US" spc="-30" dirty="0">
                <a:latin typeface="Georgia"/>
                <a:cs typeface="Georgia"/>
              </a:rPr>
              <a:t>Number is </a:t>
            </a:r>
            <a:r>
              <a:rPr lang="en-US" spc="-10" dirty="0">
                <a:latin typeface="Georgia"/>
                <a:cs typeface="Georgia"/>
              </a:rPr>
              <a:t>a </a:t>
            </a:r>
            <a:r>
              <a:rPr lang="en-US" spc="-20" dirty="0">
                <a:latin typeface="Georgia"/>
                <a:cs typeface="Georgia"/>
              </a:rPr>
              <a:t>multiple </a:t>
            </a:r>
            <a:r>
              <a:rPr lang="en-US" spc="-35" dirty="0">
                <a:latin typeface="Georgia"/>
                <a:cs typeface="Georgia"/>
              </a:rPr>
              <a:t>of </a:t>
            </a:r>
            <a:r>
              <a:rPr lang="en-US" spc="-10" dirty="0">
                <a:latin typeface="Georgia"/>
                <a:cs typeface="Georgia"/>
              </a:rPr>
              <a:t>a  </a:t>
            </a:r>
            <a:r>
              <a:rPr lang="en-US" b="1" spc="-20" dirty="0">
                <a:latin typeface="Georgia"/>
                <a:cs typeface="Georgia"/>
              </a:rPr>
              <a:t>Pythagorean</a:t>
            </a:r>
            <a:r>
              <a:rPr lang="en-US" b="1" spc="40" dirty="0">
                <a:latin typeface="Georgia"/>
                <a:cs typeface="Georgia"/>
              </a:rPr>
              <a:t> </a:t>
            </a:r>
            <a:r>
              <a:rPr lang="en-US" spc="-30" dirty="0">
                <a:latin typeface="Georgia"/>
                <a:cs typeface="Georgia"/>
              </a:rPr>
              <a:t>prime</a:t>
            </a:r>
            <a:r>
              <a:rPr lang="en-US" spc="50" dirty="0">
                <a:latin typeface="Georgia"/>
                <a:cs typeface="Georgia"/>
              </a:rPr>
              <a:t> </a:t>
            </a:r>
            <a:r>
              <a:rPr lang="en-US" i="1" spc="10" dirty="0">
                <a:latin typeface="Georgia"/>
                <a:cs typeface="Georgia"/>
              </a:rPr>
              <a:t>(n)</a:t>
            </a:r>
            <a:r>
              <a:rPr lang="en-US" i="1" spc="90" dirty="0">
                <a:latin typeface="Georgia"/>
                <a:cs typeface="Georgia"/>
              </a:rPr>
              <a:t> </a:t>
            </a:r>
            <a:r>
              <a:rPr lang="en-US" spc="-30" dirty="0">
                <a:latin typeface="Georgia"/>
                <a:cs typeface="Georgia"/>
              </a:rPr>
              <a:t>which</a:t>
            </a:r>
            <a:r>
              <a:rPr lang="en-US" spc="50" dirty="0">
                <a:latin typeface="Georgia"/>
                <a:cs typeface="Georgia"/>
              </a:rPr>
              <a:t> </a:t>
            </a:r>
            <a:r>
              <a:rPr lang="en-US" spc="-30" dirty="0">
                <a:latin typeface="Georgia"/>
                <a:cs typeface="Georgia"/>
              </a:rPr>
              <a:t>is</a:t>
            </a:r>
            <a:r>
              <a:rPr lang="en-US" spc="50" dirty="0">
                <a:latin typeface="Georgia"/>
                <a:cs typeface="Georgia"/>
              </a:rPr>
              <a:t> </a:t>
            </a:r>
            <a:r>
              <a:rPr lang="en-US" spc="-35" dirty="0">
                <a:latin typeface="Georgia"/>
                <a:cs typeface="Georgia"/>
              </a:rPr>
              <a:t>prime</a:t>
            </a:r>
            <a:r>
              <a:rPr lang="en-US" spc="50" dirty="0">
                <a:latin typeface="Georgia"/>
                <a:cs typeface="Georgia"/>
              </a:rPr>
              <a:t> </a:t>
            </a:r>
            <a:r>
              <a:rPr lang="en-US" spc="-25" dirty="0">
                <a:latin typeface="Georgia"/>
                <a:cs typeface="Georgia"/>
              </a:rPr>
              <a:t>as</a:t>
            </a:r>
            <a:r>
              <a:rPr lang="en-US" spc="55" dirty="0">
                <a:latin typeface="Georgia"/>
                <a:cs typeface="Georgia"/>
              </a:rPr>
              <a:t> </a:t>
            </a:r>
            <a:r>
              <a:rPr lang="en-US" spc="-30" dirty="0">
                <a:latin typeface="Georgia"/>
                <a:cs typeface="Georgia"/>
              </a:rPr>
              <a:t>well</a:t>
            </a:r>
            <a:r>
              <a:rPr lang="en-US" spc="50" dirty="0">
                <a:latin typeface="Georgia"/>
                <a:cs typeface="Georgia"/>
              </a:rPr>
              <a:t> </a:t>
            </a:r>
            <a:r>
              <a:rPr lang="en-US" spc="-25" dirty="0">
                <a:latin typeface="Georgia"/>
                <a:cs typeface="Georgia"/>
              </a:rPr>
              <a:t>as</a:t>
            </a:r>
            <a:r>
              <a:rPr lang="en-US" spc="50" dirty="0">
                <a:latin typeface="Georgia"/>
                <a:cs typeface="Georgia"/>
              </a:rPr>
              <a:t> </a:t>
            </a:r>
            <a:r>
              <a:rPr lang="en-US" spc="-35" dirty="0">
                <a:latin typeface="Georgia"/>
                <a:cs typeface="Georgia"/>
              </a:rPr>
              <a:t>of</a:t>
            </a:r>
            <a:r>
              <a:rPr lang="en-US" dirty="0">
                <a:latin typeface="Georgia"/>
                <a:cs typeface="Georgia"/>
              </a:rPr>
              <a:t> </a:t>
            </a:r>
            <a:r>
              <a:rPr lang="en-US" spc="-10" dirty="0">
                <a:latin typeface="Georgia"/>
                <a:cs typeface="Georgia"/>
              </a:rPr>
              <a:t>the </a:t>
            </a:r>
            <a:r>
              <a:rPr lang="en-US" spc="-35" dirty="0">
                <a:latin typeface="Georgia"/>
                <a:cs typeface="Georgia"/>
              </a:rPr>
              <a:t>form of</a:t>
            </a:r>
            <a:r>
              <a:rPr lang="en-US" spc="-135" dirty="0">
                <a:latin typeface="Georgia"/>
                <a:cs typeface="Georgia"/>
              </a:rPr>
              <a:t> </a:t>
            </a:r>
            <a:r>
              <a:rPr lang="en-US" i="1" spc="20" dirty="0">
                <a:latin typeface="Georgia"/>
                <a:cs typeface="Georgia"/>
              </a:rPr>
              <a:t>4n+1</a:t>
            </a:r>
            <a:r>
              <a:rPr lang="en-US" spc="20" dirty="0">
                <a:latin typeface="Georgia"/>
                <a:cs typeface="Georgia"/>
              </a:rPr>
              <a:t>.</a:t>
            </a:r>
            <a:endParaRPr lang="en-US" dirty="0">
              <a:latin typeface="Georgia"/>
              <a:cs typeface="Georgia"/>
            </a:endParaRPr>
          </a:p>
        </p:txBody>
      </p:sp>
      <p:sp>
        <p:nvSpPr>
          <p:cNvPr id="6" name="object 3">
            <a:extLst>
              <a:ext uri="{FF2B5EF4-FFF2-40B4-BE49-F238E27FC236}">
                <a16:creationId xmlns:a16="http://schemas.microsoft.com/office/drawing/2014/main" id="{DE5A17A3-4485-44A2-A0CF-6512FF652B79}"/>
              </a:ext>
            </a:extLst>
          </p:cNvPr>
          <p:cNvSpPr/>
          <p:nvPr/>
        </p:nvSpPr>
        <p:spPr>
          <a:xfrm>
            <a:off x="365125" y="8915400"/>
            <a:ext cx="793749" cy="977796"/>
          </a:xfrm>
          <a:prstGeom prst="rect">
            <a:avLst/>
          </a:prstGeom>
          <a:blipFill>
            <a:blip r:embed="rId2" cstate="print"/>
            <a:stretch>
              <a:fillRect/>
            </a:stretch>
          </a:blipFill>
        </p:spPr>
        <p:txBody>
          <a:bodyPr wrap="square" lIns="0" tIns="0" rIns="0" bIns="0" rtlCol="0"/>
          <a:lstStyle/>
          <a:p>
            <a:endParaRPr/>
          </a:p>
        </p:txBody>
      </p:sp>
      <p:sp>
        <p:nvSpPr>
          <p:cNvPr id="7" name="Footer Placeholder 4">
            <a:extLst>
              <a:ext uri="{FF2B5EF4-FFF2-40B4-BE49-F238E27FC236}">
                <a16:creationId xmlns:a16="http://schemas.microsoft.com/office/drawing/2014/main" id="{365C976A-517E-45E6-8666-C5BC2CF3ED21}"/>
              </a:ext>
            </a:extLst>
          </p:cNvPr>
          <p:cNvSpPr>
            <a:spLocks noGrp="1"/>
          </p:cNvSpPr>
          <p:nvPr>
            <p:ph type="ftr" sz="quarter" idx="11"/>
          </p:nvPr>
        </p:nvSpPr>
        <p:spPr>
          <a:xfrm>
            <a:off x="838200" y="9390276"/>
            <a:ext cx="4495800" cy="276999"/>
          </a:xfrm>
        </p:spPr>
        <p:txBody>
          <a:bodyPr/>
          <a:lstStyle/>
          <a:p>
            <a:r>
              <a:rPr lang="en-US" dirty="0"/>
              <a:t>Design and Analysis of Algorithm IDAA432C</a:t>
            </a:r>
          </a:p>
        </p:txBody>
      </p:sp>
    </p:spTree>
    <p:extLst>
      <p:ext uri="{BB962C8B-B14F-4D97-AF65-F5344CB8AC3E}">
        <p14:creationId xmlns:p14="http://schemas.microsoft.com/office/powerpoint/2010/main" val="645175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2E33DB2-B18A-4152-B713-610DDBB10E1B}"/>
              </a:ext>
            </a:extLst>
          </p:cNvPr>
          <p:cNvSpPr/>
          <p:nvPr/>
        </p:nvSpPr>
        <p:spPr>
          <a:xfrm>
            <a:off x="2247900" y="3124200"/>
            <a:ext cx="3276600" cy="461665"/>
          </a:xfrm>
          <a:prstGeom prst="rect">
            <a:avLst/>
          </a:prstGeom>
        </p:spPr>
        <p:txBody>
          <a:bodyPr wrap="square">
            <a:spAutoFit/>
          </a:bodyPr>
          <a:lstStyle/>
          <a:p>
            <a:pPr algn="ctr"/>
            <a:r>
              <a:rPr lang="en-US" sz="2400" b="1" spc="-35" dirty="0">
                <a:latin typeface="Georgia"/>
                <a:cs typeface="Georgia"/>
              </a:rPr>
              <a:t>Proposed</a:t>
            </a:r>
            <a:r>
              <a:rPr lang="en-US" sz="2400" b="1" spc="105" dirty="0">
                <a:latin typeface="Georgia"/>
                <a:cs typeface="Georgia"/>
              </a:rPr>
              <a:t> </a:t>
            </a:r>
            <a:r>
              <a:rPr lang="en-US" sz="2400" b="1" spc="-5" dirty="0">
                <a:latin typeface="Georgia"/>
                <a:cs typeface="Georgia"/>
              </a:rPr>
              <a:t>Method</a:t>
            </a:r>
            <a:endParaRPr lang="en-US" sz="2400" dirty="0"/>
          </a:p>
        </p:txBody>
      </p:sp>
      <p:sp>
        <p:nvSpPr>
          <p:cNvPr id="3" name="Rectangle 2">
            <a:extLst>
              <a:ext uri="{FF2B5EF4-FFF2-40B4-BE49-F238E27FC236}">
                <a16:creationId xmlns:a16="http://schemas.microsoft.com/office/drawing/2014/main" id="{72E5A999-B236-4370-95FC-C7022C75E03C}"/>
              </a:ext>
            </a:extLst>
          </p:cNvPr>
          <p:cNvSpPr/>
          <p:nvPr/>
        </p:nvSpPr>
        <p:spPr>
          <a:xfrm>
            <a:off x="2057400" y="4267200"/>
            <a:ext cx="3924300" cy="1791563"/>
          </a:xfrm>
          <a:prstGeom prst="rect">
            <a:avLst/>
          </a:prstGeom>
        </p:spPr>
        <p:txBody>
          <a:bodyPr wrap="square">
            <a:spAutoFit/>
          </a:bodyPr>
          <a:lstStyle/>
          <a:p>
            <a:pPr marL="12700" marR="5080" algn="just">
              <a:lnSpc>
                <a:spcPct val="100000"/>
              </a:lnSpc>
              <a:spcBef>
                <a:spcPts val="95"/>
              </a:spcBef>
            </a:pPr>
            <a:r>
              <a:rPr lang="en-US" spc="-10" dirty="0">
                <a:latin typeface="Georgia"/>
                <a:cs typeface="Georgia"/>
              </a:rPr>
              <a:t>Given </a:t>
            </a:r>
            <a:r>
              <a:rPr lang="en-US" spc="-70" dirty="0">
                <a:latin typeface="Georgia"/>
                <a:cs typeface="Georgia"/>
              </a:rPr>
              <a:t>1000 </a:t>
            </a:r>
            <a:r>
              <a:rPr lang="en-US" spc="-20" dirty="0">
                <a:latin typeface="Georgia"/>
                <a:cs typeface="Georgia"/>
              </a:rPr>
              <a:t>randomly generated </a:t>
            </a:r>
            <a:r>
              <a:rPr lang="en-US" spc="-10" dirty="0">
                <a:latin typeface="Georgia"/>
                <a:cs typeface="Georgia"/>
              </a:rPr>
              <a:t>Natural  </a:t>
            </a:r>
            <a:r>
              <a:rPr lang="en-US" spc="-40" dirty="0">
                <a:latin typeface="Georgia"/>
                <a:cs typeface="Georgia"/>
              </a:rPr>
              <a:t>numbers </a:t>
            </a:r>
            <a:r>
              <a:rPr lang="en-US" spc="-30" dirty="0">
                <a:latin typeface="Georgia"/>
                <a:cs typeface="Georgia"/>
              </a:rPr>
              <a:t>in </a:t>
            </a:r>
            <a:r>
              <a:rPr lang="en-US" spc="-25" dirty="0">
                <a:latin typeface="Georgia"/>
                <a:cs typeface="Georgia"/>
              </a:rPr>
              <a:t>an </a:t>
            </a:r>
            <a:r>
              <a:rPr lang="en-US" spc="-10" dirty="0">
                <a:latin typeface="Georgia"/>
                <a:cs typeface="Georgia"/>
              </a:rPr>
              <a:t>array </a:t>
            </a:r>
            <a:r>
              <a:rPr lang="en-US" spc="5" dirty="0">
                <a:latin typeface="Georgia"/>
                <a:cs typeface="Georgia"/>
              </a:rPr>
              <a:t>, </a:t>
            </a:r>
            <a:r>
              <a:rPr lang="en-US" spc="-10" dirty="0">
                <a:latin typeface="Georgia"/>
                <a:cs typeface="Georgia"/>
              </a:rPr>
              <a:t>the </a:t>
            </a:r>
            <a:r>
              <a:rPr lang="en-US" spc="-25" dirty="0">
                <a:latin typeface="Georgia"/>
                <a:cs typeface="Georgia"/>
              </a:rPr>
              <a:t>aim </a:t>
            </a:r>
            <a:r>
              <a:rPr lang="en-US" spc="-30" dirty="0">
                <a:latin typeface="Georgia"/>
                <a:cs typeface="Georgia"/>
              </a:rPr>
              <a:t>is </a:t>
            </a:r>
            <a:r>
              <a:rPr lang="en-US" dirty="0">
                <a:latin typeface="Georgia"/>
                <a:cs typeface="Georgia"/>
              </a:rPr>
              <a:t>to </a:t>
            </a:r>
            <a:r>
              <a:rPr lang="en-US" spc="-35" dirty="0">
                <a:latin typeface="Georgia"/>
                <a:cs typeface="Georgia"/>
              </a:rPr>
              <a:t>find </a:t>
            </a:r>
            <a:r>
              <a:rPr lang="en-US" spc="-10" dirty="0">
                <a:latin typeface="Georgia"/>
                <a:cs typeface="Georgia"/>
              </a:rPr>
              <a:t>the </a:t>
            </a:r>
            <a:r>
              <a:rPr lang="en-US" spc="-15" dirty="0">
                <a:latin typeface="Georgia"/>
                <a:cs typeface="Georgia"/>
              </a:rPr>
              <a:t>largest  </a:t>
            </a:r>
            <a:r>
              <a:rPr lang="en-US" spc="-25" dirty="0">
                <a:latin typeface="Georgia"/>
                <a:cs typeface="Georgia"/>
              </a:rPr>
              <a:t>and </a:t>
            </a:r>
            <a:r>
              <a:rPr lang="en-US" spc="-10" dirty="0">
                <a:latin typeface="Georgia"/>
                <a:cs typeface="Georgia"/>
              </a:rPr>
              <a:t>the </a:t>
            </a:r>
            <a:r>
              <a:rPr lang="en-US" spc="-20" dirty="0">
                <a:latin typeface="Georgia"/>
                <a:cs typeface="Georgia"/>
              </a:rPr>
              <a:t>smallest </a:t>
            </a:r>
            <a:r>
              <a:rPr lang="en-US" spc="-5" dirty="0">
                <a:latin typeface="Georgia"/>
                <a:cs typeface="Georgia"/>
              </a:rPr>
              <a:t>Pythagorean </a:t>
            </a:r>
            <a:r>
              <a:rPr lang="en-US" spc="-30" dirty="0">
                <a:latin typeface="Georgia"/>
                <a:cs typeface="Georgia"/>
              </a:rPr>
              <a:t>Number </a:t>
            </a:r>
            <a:r>
              <a:rPr lang="en-US" spc="-35" dirty="0">
                <a:latin typeface="Georgia"/>
                <a:cs typeface="Georgia"/>
              </a:rPr>
              <a:t>from </a:t>
            </a:r>
            <a:r>
              <a:rPr lang="en-US" spc="-15" dirty="0">
                <a:latin typeface="Georgia"/>
                <a:cs typeface="Georgia"/>
              </a:rPr>
              <a:t>this </a:t>
            </a:r>
            <a:r>
              <a:rPr lang="en-US" spc="-25" dirty="0">
                <a:latin typeface="Georgia"/>
                <a:cs typeface="Georgia"/>
              </a:rPr>
              <a:t>ar</a:t>
            </a:r>
            <a:r>
              <a:rPr lang="en-US" spc="-10" dirty="0">
                <a:latin typeface="Georgia"/>
                <a:cs typeface="Georgia"/>
              </a:rPr>
              <a:t>ray </a:t>
            </a:r>
            <a:r>
              <a:rPr lang="en-US" spc="-35" dirty="0">
                <a:latin typeface="Georgia"/>
                <a:cs typeface="Georgia"/>
              </a:rPr>
              <a:t>of </a:t>
            </a:r>
            <a:r>
              <a:rPr lang="en-US" spc="-10" dirty="0">
                <a:latin typeface="Georgia"/>
                <a:cs typeface="Georgia"/>
              </a:rPr>
              <a:t>natural </a:t>
            </a:r>
            <a:r>
              <a:rPr lang="en-US" spc="-40" dirty="0">
                <a:latin typeface="Georgia"/>
                <a:cs typeface="Georgia"/>
              </a:rPr>
              <a:t>numbers </a:t>
            </a:r>
            <a:r>
              <a:rPr lang="en-US" spc="-25" dirty="0">
                <a:latin typeface="Georgia"/>
                <a:cs typeface="Georgia"/>
              </a:rPr>
              <a:t>ranging </a:t>
            </a:r>
            <a:r>
              <a:rPr lang="en-US" spc="-30" dirty="0">
                <a:latin typeface="Georgia"/>
                <a:cs typeface="Georgia"/>
              </a:rPr>
              <a:t>in between </a:t>
            </a:r>
            <a:r>
              <a:rPr lang="en-US" spc="-20" dirty="0">
                <a:latin typeface="Georgia"/>
                <a:cs typeface="Georgia"/>
              </a:rPr>
              <a:t>10</a:t>
            </a:r>
            <a:r>
              <a:rPr lang="en-US" sz="2000" spc="-30" baseline="27777" dirty="0">
                <a:latin typeface="Maiandra GD"/>
                <a:cs typeface="Maiandra GD"/>
              </a:rPr>
              <a:t>4 </a:t>
            </a:r>
            <a:r>
              <a:rPr lang="en-US" dirty="0">
                <a:latin typeface="Georgia"/>
                <a:cs typeface="Georgia"/>
              </a:rPr>
              <a:t>to  10</a:t>
            </a:r>
            <a:r>
              <a:rPr lang="en-US" sz="2000" baseline="27777" dirty="0">
                <a:latin typeface="Maiandra GD"/>
                <a:cs typeface="Maiandra GD"/>
              </a:rPr>
              <a:t>6</a:t>
            </a:r>
            <a:r>
              <a:rPr lang="en-US" dirty="0">
                <a:latin typeface="Georgia"/>
                <a:cs typeface="Georgia"/>
              </a:rPr>
              <a:t>.</a:t>
            </a:r>
          </a:p>
        </p:txBody>
      </p:sp>
      <p:sp>
        <p:nvSpPr>
          <p:cNvPr id="4" name="object 3">
            <a:extLst>
              <a:ext uri="{FF2B5EF4-FFF2-40B4-BE49-F238E27FC236}">
                <a16:creationId xmlns:a16="http://schemas.microsoft.com/office/drawing/2014/main" id="{AC1EC975-8037-400D-B7F6-E1CC5319510E}"/>
              </a:ext>
            </a:extLst>
          </p:cNvPr>
          <p:cNvSpPr/>
          <p:nvPr/>
        </p:nvSpPr>
        <p:spPr>
          <a:xfrm>
            <a:off x="365125" y="8915400"/>
            <a:ext cx="793749" cy="977796"/>
          </a:xfrm>
          <a:prstGeom prst="rect">
            <a:avLst/>
          </a:prstGeom>
          <a:blipFill>
            <a:blip r:embed="rId2" cstate="print"/>
            <a:stretch>
              <a:fillRect/>
            </a:stretch>
          </a:blipFill>
        </p:spPr>
        <p:txBody>
          <a:bodyPr wrap="square" lIns="0" tIns="0" rIns="0" bIns="0" rtlCol="0"/>
          <a:lstStyle/>
          <a:p>
            <a:endParaRPr/>
          </a:p>
        </p:txBody>
      </p:sp>
      <p:sp>
        <p:nvSpPr>
          <p:cNvPr id="5" name="Footer Placeholder 4">
            <a:extLst>
              <a:ext uri="{FF2B5EF4-FFF2-40B4-BE49-F238E27FC236}">
                <a16:creationId xmlns:a16="http://schemas.microsoft.com/office/drawing/2014/main" id="{69969CEB-E5C2-4D4F-AFBF-E7F30D9F2894}"/>
              </a:ext>
            </a:extLst>
          </p:cNvPr>
          <p:cNvSpPr>
            <a:spLocks noGrp="1"/>
          </p:cNvSpPr>
          <p:nvPr>
            <p:ph type="ftr" sz="quarter" idx="11"/>
          </p:nvPr>
        </p:nvSpPr>
        <p:spPr>
          <a:xfrm>
            <a:off x="838200" y="9390276"/>
            <a:ext cx="4495800" cy="276999"/>
          </a:xfrm>
        </p:spPr>
        <p:txBody>
          <a:bodyPr/>
          <a:lstStyle/>
          <a:p>
            <a:r>
              <a:rPr lang="en-US" dirty="0"/>
              <a:t>Design and Analysis of Algorithm IDAA432C</a:t>
            </a:r>
          </a:p>
        </p:txBody>
      </p:sp>
    </p:spTree>
    <p:extLst>
      <p:ext uri="{BB962C8B-B14F-4D97-AF65-F5344CB8AC3E}">
        <p14:creationId xmlns:p14="http://schemas.microsoft.com/office/powerpoint/2010/main" val="1568124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56FBDB7-B042-4320-BF5E-325939631B53}"/>
              </a:ext>
            </a:extLst>
          </p:cNvPr>
          <p:cNvSpPr/>
          <p:nvPr/>
        </p:nvSpPr>
        <p:spPr>
          <a:xfrm>
            <a:off x="2778142" y="3302323"/>
            <a:ext cx="2565446" cy="461665"/>
          </a:xfrm>
          <a:prstGeom prst="rect">
            <a:avLst/>
          </a:prstGeom>
        </p:spPr>
        <p:txBody>
          <a:bodyPr wrap="none">
            <a:spAutoFit/>
          </a:bodyPr>
          <a:lstStyle/>
          <a:p>
            <a:pPr algn="ctr"/>
            <a:r>
              <a:rPr lang="en-US" sz="2400" b="1" spc="-35" dirty="0">
                <a:latin typeface="Georgia"/>
                <a:cs typeface="Georgia"/>
              </a:rPr>
              <a:t>Naive</a:t>
            </a:r>
            <a:r>
              <a:rPr lang="en-US" sz="2400" b="1" spc="-25" dirty="0">
                <a:latin typeface="Georgia"/>
                <a:cs typeface="Georgia"/>
              </a:rPr>
              <a:t> </a:t>
            </a:r>
            <a:r>
              <a:rPr lang="en-US" sz="2400" b="1" spc="-70" dirty="0">
                <a:latin typeface="Georgia"/>
                <a:cs typeface="Georgia"/>
              </a:rPr>
              <a:t>approach</a:t>
            </a:r>
            <a:endParaRPr lang="en-US" sz="2400" dirty="0"/>
          </a:p>
        </p:txBody>
      </p:sp>
      <p:sp>
        <p:nvSpPr>
          <p:cNvPr id="4" name="Rectangle 3">
            <a:extLst>
              <a:ext uri="{FF2B5EF4-FFF2-40B4-BE49-F238E27FC236}">
                <a16:creationId xmlns:a16="http://schemas.microsoft.com/office/drawing/2014/main" id="{D5332CEB-564E-481B-8515-537F6B5A3D25}"/>
              </a:ext>
            </a:extLst>
          </p:cNvPr>
          <p:cNvSpPr/>
          <p:nvPr/>
        </p:nvSpPr>
        <p:spPr>
          <a:xfrm>
            <a:off x="2059575" y="4634733"/>
            <a:ext cx="4267200" cy="2333972"/>
          </a:xfrm>
          <a:prstGeom prst="rect">
            <a:avLst/>
          </a:prstGeom>
        </p:spPr>
        <p:txBody>
          <a:bodyPr wrap="square">
            <a:spAutoFit/>
          </a:bodyPr>
          <a:lstStyle/>
          <a:p>
            <a:pPr marL="12700" marR="5080">
              <a:spcBef>
                <a:spcPts val="95"/>
              </a:spcBef>
            </a:pPr>
            <a:r>
              <a:rPr lang="en-US" dirty="0">
                <a:latin typeface="Georgia"/>
                <a:cs typeface="Georgia"/>
              </a:rPr>
              <a:t>First </a:t>
            </a:r>
            <a:r>
              <a:rPr lang="en-US" spc="-20" dirty="0">
                <a:latin typeface="Georgia"/>
                <a:cs typeface="Georgia"/>
              </a:rPr>
              <a:t>method </a:t>
            </a:r>
            <a:r>
              <a:rPr lang="en-US" spc="-25" dirty="0">
                <a:latin typeface="Georgia"/>
                <a:cs typeface="Georgia"/>
              </a:rPr>
              <a:t>could </a:t>
            </a:r>
            <a:r>
              <a:rPr lang="en-US" spc="-15" dirty="0">
                <a:latin typeface="Georgia"/>
                <a:cs typeface="Georgia"/>
              </a:rPr>
              <a:t>be </a:t>
            </a:r>
            <a:r>
              <a:rPr lang="en-US" dirty="0">
                <a:latin typeface="Georgia"/>
                <a:cs typeface="Georgia"/>
              </a:rPr>
              <a:t>to </a:t>
            </a:r>
            <a:r>
              <a:rPr lang="en-US" spc="-35" dirty="0">
                <a:latin typeface="Georgia"/>
                <a:cs typeface="Georgia"/>
              </a:rPr>
              <a:t>check </a:t>
            </a:r>
            <a:r>
              <a:rPr lang="en-US" spc="-20" dirty="0">
                <a:latin typeface="Georgia"/>
                <a:cs typeface="Georgia"/>
              </a:rPr>
              <a:t>whether there </a:t>
            </a:r>
            <a:r>
              <a:rPr lang="en-US" spc="-10" dirty="0">
                <a:latin typeface="Georgia"/>
                <a:cs typeface="Georgia"/>
              </a:rPr>
              <a:t>exists </a:t>
            </a:r>
            <a:r>
              <a:rPr lang="en-US" spc="-15" dirty="0">
                <a:latin typeface="Georgia"/>
                <a:cs typeface="Georgia"/>
              </a:rPr>
              <a:t>any </a:t>
            </a:r>
            <a:r>
              <a:rPr lang="en-US" spc="-40" dirty="0">
                <a:latin typeface="Georgia"/>
                <a:cs typeface="Georgia"/>
              </a:rPr>
              <a:t>number </a:t>
            </a:r>
            <a:r>
              <a:rPr lang="en-US" b="1" spc="-40" dirty="0" err="1">
                <a:latin typeface="Georgia"/>
                <a:cs typeface="Georgia"/>
              </a:rPr>
              <a:t>i</a:t>
            </a:r>
            <a:r>
              <a:rPr lang="en-US" b="1" spc="-40" dirty="0">
                <a:latin typeface="Georgia"/>
                <a:cs typeface="Georgia"/>
              </a:rPr>
              <a:t> </a:t>
            </a:r>
            <a:r>
              <a:rPr lang="en-US" spc="-35" dirty="0">
                <a:latin typeface="Georgia"/>
                <a:cs typeface="Georgia"/>
              </a:rPr>
              <a:t>less </a:t>
            </a:r>
            <a:r>
              <a:rPr lang="en-US" spc="-10" dirty="0">
                <a:latin typeface="Georgia"/>
                <a:cs typeface="Georgia"/>
              </a:rPr>
              <a:t>than the </a:t>
            </a:r>
            <a:r>
              <a:rPr lang="en-US" spc="-25" dirty="0">
                <a:latin typeface="Georgia"/>
                <a:cs typeface="Georgia"/>
              </a:rPr>
              <a:t>given </a:t>
            </a:r>
            <a:r>
              <a:rPr lang="en-US" spc="-40" dirty="0">
                <a:latin typeface="Georgia"/>
                <a:cs typeface="Georgia"/>
              </a:rPr>
              <a:t>number </a:t>
            </a:r>
            <a:r>
              <a:rPr lang="en-US" b="1" spc="-55" dirty="0">
                <a:latin typeface="Georgia"/>
                <a:cs typeface="Georgia"/>
              </a:rPr>
              <a:t>n </a:t>
            </a:r>
            <a:r>
              <a:rPr lang="en-US" spc="-35" dirty="0">
                <a:latin typeface="Georgia"/>
                <a:cs typeface="Georgia"/>
              </a:rPr>
              <a:t>such</a:t>
            </a:r>
            <a:r>
              <a:rPr lang="en-US" spc="-114" dirty="0">
                <a:latin typeface="Georgia"/>
                <a:cs typeface="Georgia"/>
              </a:rPr>
              <a:t> </a:t>
            </a:r>
            <a:r>
              <a:rPr lang="en-US" spc="10" dirty="0">
                <a:latin typeface="Georgia"/>
                <a:cs typeface="Georgia"/>
              </a:rPr>
              <a:t>that </a:t>
            </a:r>
            <a:r>
              <a:rPr lang="en-US" i="1" spc="-15" dirty="0">
                <a:latin typeface="Bookman Old Style"/>
                <a:cs typeface="Bookman Old Style"/>
              </a:rPr>
              <a:t>n</a:t>
            </a:r>
            <a:r>
              <a:rPr lang="en-US" sz="2000" spc="-22" baseline="27777" dirty="0">
                <a:latin typeface="Maiandra GD"/>
                <a:cs typeface="Maiandra GD"/>
              </a:rPr>
              <a:t>2 </a:t>
            </a:r>
            <a:r>
              <a:rPr lang="en-US" spc="-25" dirty="0">
                <a:latin typeface="Lucida Sans Unicode"/>
                <a:cs typeface="Lucida Sans Unicode"/>
              </a:rPr>
              <a:t>− </a:t>
            </a:r>
            <a:r>
              <a:rPr lang="en-US" i="1" spc="30" dirty="0">
                <a:latin typeface="Bookman Old Style"/>
                <a:cs typeface="Bookman Old Style"/>
              </a:rPr>
              <a:t>i</a:t>
            </a:r>
            <a:r>
              <a:rPr lang="en-US" sz="2000" spc="44" baseline="27777" dirty="0">
                <a:latin typeface="Maiandra GD"/>
                <a:cs typeface="Maiandra GD"/>
              </a:rPr>
              <a:t>2 </a:t>
            </a:r>
            <a:r>
              <a:rPr lang="en-US" spc="-30" dirty="0">
                <a:latin typeface="Georgia"/>
                <a:cs typeface="Georgia"/>
              </a:rPr>
              <a:t>is </a:t>
            </a:r>
            <a:r>
              <a:rPr lang="en-US" spc="-10" dirty="0">
                <a:latin typeface="Georgia"/>
                <a:cs typeface="Georgia"/>
              </a:rPr>
              <a:t>a </a:t>
            </a:r>
            <a:r>
              <a:rPr lang="en-US" spc="-15" dirty="0">
                <a:latin typeface="Georgia"/>
                <a:cs typeface="Georgia"/>
              </a:rPr>
              <a:t>perfect </a:t>
            </a:r>
            <a:r>
              <a:rPr lang="en-US" spc="-30" dirty="0">
                <a:latin typeface="Georgia"/>
                <a:cs typeface="Georgia"/>
              </a:rPr>
              <a:t>square </a:t>
            </a:r>
            <a:r>
              <a:rPr lang="en-US" spc="5" dirty="0">
                <a:latin typeface="Georgia"/>
                <a:cs typeface="Georgia"/>
              </a:rPr>
              <a:t>. </a:t>
            </a:r>
            <a:r>
              <a:rPr lang="en-US" spc="-30" dirty="0">
                <a:latin typeface="Georgia"/>
                <a:cs typeface="Georgia"/>
              </a:rPr>
              <a:t>If </a:t>
            </a:r>
            <a:r>
              <a:rPr lang="en-US" spc="-35" dirty="0">
                <a:latin typeface="Georgia"/>
                <a:cs typeface="Georgia"/>
              </a:rPr>
              <a:t>such </a:t>
            </a:r>
            <a:r>
              <a:rPr lang="en-US" spc="-10" dirty="0">
                <a:latin typeface="Georgia"/>
                <a:cs typeface="Georgia"/>
              </a:rPr>
              <a:t>a </a:t>
            </a:r>
            <a:r>
              <a:rPr lang="en-US" spc="-40" dirty="0">
                <a:latin typeface="Georgia"/>
                <a:cs typeface="Georgia"/>
              </a:rPr>
              <a:t>number</a:t>
            </a:r>
            <a:r>
              <a:rPr lang="en-US" spc="-25" dirty="0">
                <a:latin typeface="Georgia"/>
                <a:cs typeface="Georgia"/>
              </a:rPr>
              <a:t> </a:t>
            </a:r>
            <a:r>
              <a:rPr lang="en-US" spc="-10" dirty="0">
                <a:latin typeface="Georgia"/>
                <a:cs typeface="Georgia"/>
              </a:rPr>
              <a:t>exists </a:t>
            </a:r>
            <a:r>
              <a:rPr lang="en-US" spc="-20" dirty="0">
                <a:latin typeface="Georgia"/>
                <a:cs typeface="Georgia"/>
              </a:rPr>
              <a:t>then </a:t>
            </a:r>
            <a:r>
              <a:rPr lang="en-US" spc="-10" dirty="0">
                <a:latin typeface="Georgia"/>
                <a:cs typeface="Georgia"/>
              </a:rPr>
              <a:t>the </a:t>
            </a:r>
            <a:r>
              <a:rPr lang="en-US" spc="-25" dirty="0">
                <a:latin typeface="Georgia"/>
                <a:cs typeface="Georgia"/>
              </a:rPr>
              <a:t>given </a:t>
            </a:r>
            <a:r>
              <a:rPr lang="en-US" spc="-40" dirty="0">
                <a:latin typeface="Georgia"/>
                <a:cs typeface="Georgia"/>
              </a:rPr>
              <a:t>number </a:t>
            </a:r>
            <a:r>
              <a:rPr lang="en-US" spc="-30" dirty="0">
                <a:latin typeface="Georgia"/>
                <a:cs typeface="Georgia"/>
              </a:rPr>
              <a:t>is </a:t>
            </a:r>
            <a:r>
              <a:rPr lang="en-US" spc="-10" dirty="0">
                <a:latin typeface="Georgia"/>
                <a:cs typeface="Georgia"/>
              </a:rPr>
              <a:t>a </a:t>
            </a:r>
            <a:r>
              <a:rPr lang="en-US" spc="-5" dirty="0">
                <a:latin typeface="Georgia"/>
                <a:cs typeface="Georgia"/>
              </a:rPr>
              <a:t>Pythagorean </a:t>
            </a:r>
            <a:r>
              <a:rPr lang="en-US" spc="-30" dirty="0">
                <a:latin typeface="Georgia"/>
                <a:cs typeface="Georgia"/>
              </a:rPr>
              <a:t>Number</a:t>
            </a:r>
            <a:r>
              <a:rPr lang="en-US" spc="-10" dirty="0">
                <a:latin typeface="Georgia"/>
                <a:cs typeface="Georgia"/>
              </a:rPr>
              <a:t> </a:t>
            </a:r>
            <a:r>
              <a:rPr lang="en-US" spc="5" dirty="0">
                <a:latin typeface="Georgia"/>
                <a:cs typeface="Georgia"/>
              </a:rPr>
              <a:t>.</a:t>
            </a:r>
            <a:endParaRPr lang="en-US" dirty="0">
              <a:latin typeface="Georgia"/>
              <a:cs typeface="Georgia"/>
            </a:endParaRPr>
          </a:p>
          <a:p>
            <a:pPr marL="12700" marR="5080">
              <a:spcBef>
                <a:spcPts val="95"/>
              </a:spcBef>
            </a:pPr>
            <a:endParaRPr lang="en-US" dirty="0">
              <a:latin typeface="Georgia"/>
              <a:cs typeface="Georgia"/>
            </a:endParaRPr>
          </a:p>
          <a:p>
            <a:pPr marL="12700" marR="5080">
              <a:lnSpc>
                <a:spcPct val="100000"/>
              </a:lnSpc>
              <a:spcBef>
                <a:spcPts val="95"/>
              </a:spcBef>
            </a:pPr>
            <a:endParaRPr lang="en-US" dirty="0">
              <a:latin typeface="Georgia"/>
              <a:cs typeface="Georgia"/>
            </a:endParaRPr>
          </a:p>
        </p:txBody>
      </p:sp>
      <p:sp>
        <p:nvSpPr>
          <p:cNvPr id="7" name="object 3">
            <a:extLst>
              <a:ext uri="{FF2B5EF4-FFF2-40B4-BE49-F238E27FC236}">
                <a16:creationId xmlns:a16="http://schemas.microsoft.com/office/drawing/2014/main" id="{1CE63FCF-BD9F-4DFB-B62E-F71D20C1BFCB}"/>
              </a:ext>
            </a:extLst>
          </p:cNvPr>
          <p:cNvSpPr/>
          <p:nvPr/>
        </p:nvSpPr>
        <p:spPr>
          <a:xfrm>
            <a:off x="365125" y="8915400"/>
            <a:ext cx="793749" cy="977796"/>
          </a:xfrm>
          <a:prstGeom prst="rect">
            <a:avLst/>
          </a:prstGeom>
          <a:blipFill>
            <a:blip r:embed="rId2" cstate="print"/>
            <a:stretch>
              <a:fillRect/>
            </a:stretch>
          </a:blipFill>
        </p:spPr>
        <p:txBody>
          <a:bodyPr wrap="square" lIns="0" tIns="0" rIns="0" bIns="0" rtlCol="0"/>
          <a:lstStyle/>
          <a:p>
            <a:endParaRPr/>
          </a:p>
        </p:txBody>
      </p:sp>
      <p:sp>
        <p:nvSpPr>
          <p:cNvPr id="8" name="Footer Placeholder 4">
            <a:extLst>
              <a:ext uri="{FF2B5EF4-FFF2-40B4-BE49-F238E27FC236}">
                <a16:creationId xmlns:a16="http://schemas.microsoft.com/office/drawing/2014/main" id="{E9A7C47F-10D9-4F5D-B6DD-6EBFDEBC5E76}"/>
              </a:ext>
            </a:extLst>
          </p:cNvPr>
          <p:cNvSpPr>
            <a:spLocks noGrp="1"/>
          </p:cNvSpPr>
          <p:nvPr>
            <p:ph type="ftr" sz="quarter" idx="11"/>
          </p:nvPr>
        </p:nvSpPr>
        <p:spPr>
          <a:xfrm>
            <a:off x="838200" y="9390276"/>
            <a:ext cx="4495800" cy="276999"/>
          </a:xfrm>
        </p:spPr>
        <p:txBody>
          <a:bodyPr/>
          <a:lstStyle/>
          <a:p>
            <a:r>
              <a:rPr lang="en-US" dirty="0"/>
              <a:t>Design and Analysis of Algorithm IDAA432C</a:t>
            </a:r>
          </a:p>
        </p:txBody>
      </p:sp>
    </p:spTree>
    <p:extLst>
      <p:ext uri="{BB962C8B-B14F-4D97-AF65-F5344CB8AC3E}">
        <p14:creationId xmlns:p14="http://schemas.microsoft.com/office/powerpoint/2010/main" val="2143985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7928AEC-3C27-4CE7-86D6-FF60E521BD07}"/>
              </a:ext>
            </a:extLst>
          </p:cNvPr>
          <p:cNvSpPr/>
          <p:nvPr/>
        </p:nvSpPr>
        <p:spPr>
          <a:xfrm>
            <a:off x="762000" y="1524000"/>
            <a:ext cx="1470274" cy="369332"/>
          </a:xfrm>
          <a:prstGeom prst="rect">
            <a:avLst/>
          </a:prstGeom>
        </p:spPr>
        <p:txBody>
          <a:bodyPr wrap="none">
            <a:spAutoFit/>
          </a:bodyPr>
          <a:lstStyle/>
          <a:p>
            <a:r>
              <a:rPr lang="en-US" b="1" spc="-15" dirty="0">
                <a:latin typeface="Georgia"/>
                <a:cs typeface="Georgia"/>
              </a:rPr>
              <a:t>Algorithm:</a:t>
            </a:r>
            <a:endParaRPr lang="en-US" dirty="0"/>
          </a:p>
        </p:txBody>
      </p:sp>
      <p:sp>
        <p:nvSpPr>
          <p:cNvPr id="11" name="TextBox 10">
            <a:extLst>
              <a:ext uri="{FF2B5EF4-FFF2-40B4-BE49-F238E27FC236}">
                <a16:creationId xmlns:a16="http://schemas.microsoft.com/office/drawing/2014/main" id="{2486F8D3-7F02-416D-8F01-EC3093407EFA}"/>
              </a:ext>
            </a:extLst>
          </p:cNvPr>
          <p:cNvSpPr txBox="1"/>
          <p:nvPr/>
        </p:nvSpPr>
        <p:spPr>
          <a:xfrm>
            <a:off x="914400" y="2514600"/>
            <a:ext cx="4267200" cy="2862322"/>
          </a:xfrm>
          <a:prstGeom prst="rect">
            <a:avLst/>
          </a:prstGeom>
          <a:noFill/>
        </p:spPr>
        <p:txBody>
          <a:bodyPr wrap="square" rtlCol="0">
            <a:spAutoFit/>
          </a:bodyPr>
          <a:lstStyle/>
          <a:p>
            <a:r>
              <a:rPr lang="en-US" dirty="0"/>
              <a:t>1</a:t>
            </a:r>
            <a:r>
              <a:rPr lang="en-US" b="1" dirty="0"/>
              <a:t>: procedure </a:t>
            </a:r>
            <a:r>
              <a:rPr lang="en-US" dirty="0" err="1"/>
              <a:t>checkPythagorean</a:t>
            </a:r>
            <a:r>
              <a:rPr lang="en-US" dirty="0"/>
              <a:t>(n) </a:t>
            </a:r>
          </a:p>
          <a:p>
            <a:r>
              <a:rPr lang="en-US" dirty="0"/>
              <a:t>2: 	</a:t>
            </a:r>
            <a:r>
              <a:rPr lang="en-US" b="1" dirty="0"/>
              <a:t>for</a:t>
            </a:r>
            <a:r>
              <a:rPr lang="en-US" dirty="0"/>
              <a:t> </a:t>
            </a:r>
            <a:r>
              <a:rPr lang="en-US" dirty="0" err="1"/>
              <a:t>i</a:t>
            </a:r>
            <a:r>
              <a:rPr lang="en-US" dirty="0"/>
              <a:t> ← 3 to n do</a:t>
            </a:r>
          </a:p>
          <a:p>
            <a:r>
              <a:rPr lang="en-US" dirty="0"/>
              <a:t>3: 		k ← </a:t>
            </a:r>
            <a:r>
              <a:rPr lang="en-US" b="1" dirty="0"/>
              <a:t>√</a:t>
            </a:r>
            <a:r>
              <a:rPr lang="en-US" dirty="0"/>
              <a:t> (n ²  − </a:t>
            </a:r>
            <a:r>
              <a:rPr lang="en-US" dirty="0" err="1"/>
              <a:t>i</a:t>
            </a:r>
            <a:r>
              <a:rPr lang="en-US" dirty="0"/>
              <a:t> ² ) </a:t>
            </a:r>
          </a:p>
          <a:p>
            <a:r>
              <a:rPr lang="en-US" dirty="0"/>
              <a:t>4:		 l ← k ²  </a:t>
            </a:r>
          </a:p>
          <a:p>
            <a:r>
              <a:rPr lang="en-US" dirty="0"/>
              <a:t>5: 		</a:t>
            </a:r>
            <a:r>
              <a:rPr lang="en-US" b="1" dirty="0"/>
              <a:t>if</a:t>
            </a:r>
            <a:r>
              <a:rPr lang="en-US" dirty="0"/>
              <a:t> l equals n ²  − </a:t>
            </a:r>
            <a:r>
              <a:rPr lang="en-US" dirty="0" err="1"/>
              <a:t>i</a:t>
            </a:r>
            <a:r>
              <a:rPr lang="en-US" dirty="0"/>
              <a:t> ²  </a:t>
            </a:r>
            <a:r>
              <a:rPr lang="en-US" b="1" dirty="0"/>
              <a:t>then</a:t>
            </a:r>
            <a:r>
              <a:rPr lang="en-US" dirty="0"/>
              <a:t> </a:t>
            </a:r>
          </a:p>
          <a:p>
            <a:r>
              <a:rPr lang="en-US" dirty="0"/>
              <a:t>6: 			return 1</a:t>
            </a:r>
          </a:p>
          <a:p>
            <a:r>
              <a:rPr lang="en-US" dirty="0"/>
              <a:t>7: 		</a:t>
            </a:r>
            <a:r>
              <a:rPr lang="en-US" b="1" dirty="0"/>
              <a:t>end if </a:t>
            </a:r>
          </a:p>
          <a:p>
            <a:r>
              <a:rPr lang="en-US" dirty="0"/>
              <a:t>8:	 </a:t>
            </a:r>
            <a:r>
              <a:rPr lang="en-US" b="1" dirty="0"/>
              <a:t>end for </a:t>
            </a:r>
          </a:p>
          <a:p>
            <a:r>
              <a:rPr lang="en-US" dirty="0"/>
              <a:t>9: 	return 0 </a:t>
            </a:r>
          </a:p>
          <a:p>
            <a:r>
              <a:rPr lang="en-US" dirty="0"/>
              <a:t>10: </a:t>
            </a:r>
            <a:r>
              <a:rPr lang="en-US" b="1" dirty="0"/>
              <a:t>end procedure </a:t>
            </a:r>
          </a:p>
        </p:txBody>
      </p:sp>
      <p:sp>
        <p:nvSpPr>
          <p:cNvPr id="12" name="object 3">
            <a:extLst>
              <a:ext uri="{FF2B5EF4-FFF2-40B4-BE49-F238E27FC236}">
                <a16:creationId xmlns:a16="http://schemas.microsoft.com/office/drawing/2014/main" id="{C937AB67-5FD9-464A-8835-370A60CE2350}"/>
              </a:ext>
            </a:extLst>
          </p:cNvPr>
          <p:cNvSpPr/>
          <p:nvPr/>
        </p:nvSpPr>
        <p:spPr>
          <a:xfrm>
            <a:off x="365125" y="8915400"/>
            <a:ext cx="793749" cy="977796"/>
          </a:xfrm>
          <a:prstGeom prst="rect">
            <a:avLst/>
          </a:prstGeom>
          <a:blipFill>
            <a:blip r:embed="rId2" cstate="print"/>
            <a:stretch>
              <a:fillRect/>
            </a:stretch>
          </a:blipFill>
        </p:spPr>
        <p:txBody>
          <a:bodyPr wrap="square" lIns="0" tIns="0" rIns="0" bIns="0" rtlCol="0"/>
          <a:lstStyle/>
          <a:p>
            <a:endParaRPr/>
          </a:p>
        </p:txBody>
      </p:sp>
      <p:sp>
        <p:nvSpPr>
          <p:cNvPr id="13" name="Footer Placeholder 4">
            <a:extLst>
              <a:ext uri="{FF2B5EF4-FFF2-40B4-BE49-F238E27FC236}">
                <a16:creationId xmlns:a16="http://schemas.microsoft.com/office/drawing/2014/main" id="{E132D63D-571E-4ACD-A3DF-33EAE42131A6}"/>
              </a:ext>
            </a:extLst>
          </p:cNvPr>
          <p:cNvSpPr>
            <a:spLocks noGrp="1"/>
          </p:cNvSpPr>
          <p:nvPr>
            <p:ph type="ftr" sz="quarter" idx="11"/>
          </p:nvPr>
        </p:nvSpPr>
        <p:spPr>
          <a:xfrm>
            <a:off x="838200" y="9390276"/>
            <a:ext cx="4495800" cy="276999"/>
          </a:xfrm>
        </p:spPr>
        <p:txBody>
          <a:bodyPr/>
          <a:lstStyle/>
          <a:p>
            <a:r>
              <a:rPr lang="en-US" dirty="0"/>
              <a:t>Design and Analysis of Algorithm IDAA432C</a:t>
            </a:r>
          </a:p>
        </p:txBody>
      </p:sp>
    </p:spTree>
    <p:extLst>
      <p:ext uri="{BB962C8B-B14F-4D97-AF65-F5344CB8AC3E}">
        <p14:creationId xmlns:p14="http://schemas.microsoft.com/office/powerpoint/2010/main" val="2651166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ECF0665-2271-4ABE-81BA-53415D3FA865}"/>
              </a:ext>
            </a:extLst>
          </p:cNvPr>
          <p:cNvSpPr/>
          <p:nvPr/>
        </p:nvSpPr>
        <p:spPr>
          <a:xfrm>
            <a:off x="2438400" y="2286000"/>
            <a:ext cx="2337499" cy="461665"/>
          </a:xfrm>
          <a:prstGeom prst="rect">
            <a:avLst/>
          </a:prstGeom>
        </p:spPr>
        <p:txBody>
          <a:bodyPr wrap="none">
            <a:spAutoFit/>
          </a:bodyPr>
          <a:lstStyle/>
          <a:p>
            <a:pPr marL="12700">
              <a:lnSpc>
                <a:spcPct val="100000"/>
              </a:lnSpc>
              <a:spcBef>
                <a:spcPts val="740"/>
              </a:spcBef>
              <a:tabLst>
                <a:tab pos="456565" algn="l"/>
              </a:tabLst>
            </a:pPr>
            <a:r>
              <a:rPr lang="en-US" sz="2400" b="1" spc="-10" dirty="0">
                <a:latin typeface="Georgia"/>
                <a:cs typeface="Georgia"/>
              </a:rPr>
              <a:t>Time</a:t>
            </a:r>
            <a:r>
              <a:rPr lang="en-US" sz="2400" b="1" spc="120" dirty="0">
                <a:latin typeface="Georgia"/>
                <a:cs typeface="Georgia"/>
              </a:rPr>
              <a:t> </a:t>
            </a:r>
            <a:r>
              <a:rPr lang="en-US" sz="2400" b="1" spc="-35" dirty="0">
                <a:latin typeface="Georgia"/>
                <a:cs typeface="Georgia"/>
              </a:rPr>
              <a:t>analysis</a:t>
            </a:r>
            <a:endParaRPr lang="en-US" sz="2400" dirty="0">
              <a:latin typeface="Georgia"/>
              <a:cs typeface="Georgia"/>
            </a:endParaRPr>
          </a:p>
        </p:txBody>
      </p:sp>
      <p:sp>
        <p:nvSpPr>
          <p:cNvPr id="4" name="Rectangle 3">
            <a:extLst>
              <a:ext uri="{FF2B5EF4-FFF2-40B4-BE49-F238E27FC236}">
                <a16:creationId xmlns:a16="http://schemas.microsoft.com/office/drawing/2014/main" id="{B3E7B379-8718-42B5-9FD4-E21DA16B1403}"/>
              </a:ext>
            </a:extLst>
          </p:cNvPr>
          <p:cNvSpPr/>
          <p:nvPr/>
        </p:nvSpPr>
        <p:spPr>
          <a:xfrm>
            <a:off x="1416398" y="3276600"/>
            <a:ext cx="5594002" cy="5611793"/>
          </a:xfrm>
          <a:prstGeom prst="rect">
            <a:avLst/>
          </a:prstGeom>
        </p:spPr>
        <p:txBody>
          <a:bodyPr wrap="square">
            <a:spAutoFit/>
          </a:bodyPr>
          <a:lstStyle/>
          <a:p>
            <a:pPr marL="12700" marR="5080">
              <a:spcBef>
                <a:spcPts val="635"/>
              </a:spcBef>
            </a:pPr>
            <a:r>
              <a:rPr lang="en-US" b="1" spc="-5" dirty="0">
                <a:latin typeface="Georgia"/>
                <a:cs typeface="Georgia"/>
              </a:rPr>
              <a:t>Best </a:t>
            </a:r>
            <a:r>
              <a:rPr lang="en-US" b="1" spc="-15" dirty="0">
                <a:latin typeface="Georgia"/>
                <a:cs typeface="Georgia"/>
              </a:rPr>
              <a:t>Case</a:t>
            </a:r>
            <a:r>
              <a:rPr lang="en-US" spc="-15" dirty="0">
                <a:latin typeface="Georgia"/>
                <a:cs typeface="Georgia"/>
              </a:rPr>
              <a:t>: </a:t>
            </a:r>
            <a:r>
              <a:rPr lang="en-US" spc="-35" dirty="0">
                <a:latin typeface="Georgia"/>
                <a:cs typeface="Georgia"/>
              </a:rPr>
              <a:t>For </a:t>
            </a:r>
            <a:r>
              <a:rPr lang="en-US" spc="-10" dirty="0">
                <a:latin typeface="Georgia"/>
                <a:cs typeface="Georgia"/>
              </a:rPr>
              <a:t>the best </a:t>
            </a:r>
            <a:r>
              <a:rPr lang="en-US" spc="-25" dirty="0">
                <a:latin typeface="Georgia"/>
                <a:cs typeface="Georgia"/>
              </a:rPr>
              <a:t>case </a:t>
            </a:r>
            <a:r>
              <a:rPr lang="en-US" spc="-35" dirty="0">
                <a:latin typeface="Georgia"/>
                <a:cs typeface="Georgia"/>
              </a:rPr>
              <a:t>of </a:t>
            </a:r>
            <a:r>
              <a:rPr lang="en-US" spc="-10" dirty="0">
                <a:latin typeface="Georgia"/>
                <a:cs typeface="Georgia"/>
              </a:rPr>
              <a:t>the </a:t>
            </a:r>
            <a:r>
              <a:rPr lang="en-US" spc="-20" dirty="0">
                <a:latin typeface="Georgia"/>
                <a:cs typeface="Georgia"/>
              </a:rPr>
              <a:t>algorithm </a:t>
            </a:r>
            <a:r>
              <a:rPr lang="en-US" spc="-45" dirty="0">
                <a:latin typeface="Georgia"/>
                <a:cs typeface="Georgia"/>
              </a:rPr>
              <a:t>we  </a:t>
            </a:r>
            <a:r>
              <a:rPr lang="en-US" spc="-40" dirty="0">
                <a:latin typeface="Georgia"/>
                <a:cs typeface="Georgia"/>
              </a:rPr>
              <a:t>need </a:t>
            </a:r>
            <a:r>
              <a:rPr lang="en-US" dirty="0">
                <a:latin typeface="Georgia"/>
                <a:cs typeface="Georgia"/>
              </a:rPr>
              <a:t>to </a:t>
            </a:r>
            <a:r>
              <a:rPr lang="en-US" spc="-30" dirty="0">
                <a:latin typeface="Georgia"/>
                <a:cs typeface="Georgia"/>
              </a:rPr>
              <a:t>consider </a:t>
            </a:r>
            <a:r>
              <a:rPr lang="en-US" spc="-10" dirty="0">
                <a:latin typeface="Georgia"/>
                <a:cs typeface="Georgia"/>
              </a:rPr>
              <a:t>the </a:t>
            </a:r>
            <a:r>
              <a:rPr lang="en-US" spc="-20" dirty="0">
                <a:latin typeface="Georgia"/>
                <a:cs typeface="Georgia"/>
              </a:rPr>
              <a:t>smallest </a:t>
            </a:r>
            <a:r>
              <a:rPr lang="en-US" spc="-25" dirty="0">
                <a:latin typeface="Georgia"/>
                <a:cs typeface="Georgia"/>
              </a:rPr>
              <a:t>possible value </a:t>
            </a:r>
            <a:r>
              <a:rPr lang="en-US" spc="-30" dirty="0">
                <a:latin typeface="Georgia"/>
                <a:cs typeface="Georgia"/>
              </a:rPr>
              <a:t>in</a:t>
            </a:r>
            <a:r>
              <a:rPr lang="en-US" spc="100" dirty="0">
                <a:latin typeface="Georgia"/>
                <a:cs typeface="Georgia"/>
              </a:rPr>
              <a:t> </a:t>
            </a:r>
            <a:r>
              <a:rPr lang="en-US" spc="-10" dirty="0">
                <a:latin typeface="Georgia"/>
                <a:cs typeface="Georgia"/>
              </a:rPr>
              <a:t>the </a:t>
            </a:r>
            <a:r>
              <a:rPr lang="en-US" spc="-25" dirty="0">
                <a:latin typeface="Georgia"/>
                <a:cs typeface="Georgia"/>
              </a:rPr>
              <a:t>range </a:t>
            </a:r>
            <a:r>
              <a:rPr lang="en-US" spc="-35" dirty="0">
                <a:latin typeface="Georgia"/>
                <a:cs typeface="Georgia"/>
              </a:rPr>
              <a:t>of </a:t>
            </a:r>
            <a:r>
              <a:rPr lang="en-US" spc="-10" dirty="0">
                <a:latin typeface="Georgia"/>
                <a:cs typeface="Georgia"/>
              </a:rPr>
              <a:t>the </a:t>
            </a:r>
            <a:r>
              <a:rPr lang="en-US" spc="-40" dirty="0">
                <a:latin typeface="Georgia"/>
                <a:cs typeface="Georgia"/>
              </a:rPr>
              <a:t>number </a:t>
            </a:r>
            <a:r>
              <a:rPr lang="en-US" spc="-15" dirty="0">
                <a:latin typeface="Georgia"/>
                <a:cs typeface="Georgia"/>
              </a:rPr>
              <a:t>,and </a:t>
            </a:r>
            <a:r>
              <a:rPr lang="en-US" spc="-10" dirty="0">
                <a:latin typeface="Georgia"/>
                <a:cs typeface="Georgia"/>
              </a:rPr>
              <a:t>the </a:t>
            </a:r>
            <a:r>
              <a:rPr lang="en-US" spc="-25" dirty="0">
                <a:latin typeface="Georgia"/>
                <a:cs typeface="Georgia"/>
              </a:rPr>
              <a:t>value </a:t>
            </a:r>
            <a:r>
              <a:rPr lang="en-US" spc="-30" dirty="0">
                <a:latin typeface="Georgia"/>
                <a:cs typeface="Georgia"/>
              </a:rPr>
              <a:t>is </a:t>
            </a:r>
            <a:r>
              <a:rPr lang="en-US" spc="-20" dirty="0">
                <a:latin typeface="Georgia"/>
                <a:cs typeface="Georgia"/>
              </a:rPr>
              <a:t>10</a:t>
            </a:r>
            <a:r>
              <a:rPr lang="en-US" sz="2000" spc="-30" baseline="27777" dirty="0">
                <a:latin typeface="Maiandra GD"/>
                <a:cs typeface="Maiandra GD"/>
              </a:rPr>
              <a:t>4</a:t>
            </a:r>
            <a:r>
              <a:rPr lang="en-US" sz="2000" spc="209" baseline="27777" dirty="0">
                <a:latin typeface="Maiandra GD"/>
                <a:cs typeface="Maiandra GD"/>
              </a:rPr>
              <a:t> </a:t>
            </a:r>
            <a:r>
              <a:rPr lang="en-US" spc="-30" dirty="0">
                <a:latin typeface="Georgia"/>
                <a:cs typeface="Georgia"/>
              </a:rPr>
              <a:t>which </a:t>
            </a:r>
            <a:r>
              <a:rPr lang="en-US" spc="-15" dirty="0">
                <a:latin typeface="Georgia"/>
                <a:cs typeface="Georgia"/>
              </a:rPr>
              <a:t>itself </a:t>
            </a:r>
            <a:r>
              <a:rPr lang="en-US" spc="-20" dirty="0">
                <a:latin typeface="Georgia"/>
                <a:cs typeface="Georgia"/>
              </a:rPr>
              <a:t>takes </a:t>
            </a:r>
            <a:r>
              <a:rPr lang="en-US" spc="-30" dirty="0">
                <a:latin typeface="Georgia"/>
                <a:cs typeface="Georgia"/>
              </a:rPr>
              <a:t>6</a:t>
            </a:r>
            <a:r>
              <a:rPr lang="en-US" i="1" spc="-30" dirty="0">
                <a:latin typeface="Bookman Old Style"/>
                <a:cs typeface="Bookman Old Style"/>
              </a:rPr>
              <a:t>.</a:t>
            </a:r>
            <a:r>
              <a:rPr lang="en-US" spc="-30" dirty="0">
                <a:latin typeface="Georgia"/>
                <a:cs typeface="Georgia"/>
              </a:rPr>
              <a:t>10</a:t>
            </a:r>
            <a:r>
              <a:rPr lang="en-US" sz="2000" spc="-44" baseline="27777" dirty="0">
                <a:latin typeface="Maiandra GD"/>
                <a:cs typeface="Maiandra GD"/>
              </a:rPr>
              <a:t>3 </a:t>
            </a:r>
            <a:r>
              <a:rPr lang="en-US" spc="-25" dirty="0">
                <a:latin typeface="Lucida Sans Unicode"/>
                <a:cs typeface="Lucida Sans Unicode"/>
              </a:rPr>
              <a:t>− </a:t>
            </a:r>
            <a:r>
              <a:rPr lang="en-US" spc="-65" dirty="0">
                <a:latin typeface="Georgia"/>
                <a:cs typeface="Georgia"/>
              </a:rPr>
              <a:t>2 </a:t>
            </a:r>
            <a:r>
              <a:rPr lang="en-US" spc="-15" dirty="0">
                <a:latin typeface="Georgia"/>
                <a:cs typeface="Georgia"/>
              </a:rPr>
              <a:t>iterations. </a:t>
            </a:r>
            <a:r>
              <a:rPr lang="en-US" spc="-20" dirty="0">
                <a:latin typeface="Georgia"/>
                <a:cs typeface="Georgia"/>
              </a:rPr>
              <a:t>Consider </a:t>
            </a:r>
            <a:r>
              <a:rPr lang="en-US" spc="-10" dirty="0">
                <a:latin typeface="Georgia"/>
                <a:cs typeface="Georgia"/>
              </a:rPr>
              <a:t>the</a:t>
            </a:r>
            <a:r>
              <a:rPr lang="en-US" spc="-80" dirty="0">
                <a:latin typeface="Georgia"/>
                <a:cs typeface="Georgia"/>
              </a:rPr>
              <a:t> </a:t>
            </a:r>
            <a:r>
              <a:rPr lang="en-US" spc="-20" dirty="0">
                <a:latin typeface="Georgia"/>
                <a:cs typeface="Georgia"/>
              </a:rPr>
              <a:t>time taken </a:t>
            </a:r>
            <a:r>
              <a:rPr lang="en-US" spc="-30" dirty="0">
                <a:latin typeface="Georgia"/>
                <a:cs typeface="Georgia"/>
              </a:rPr>
              <a:t>for </a:t>
            </a:r>
            <a:r>
              <a:rPr lang="en-US" spc="-10" dirty="0">
                <a:latin typeface="Georgia"/>
                <a:cs typeface="Georgia"/>
              </a:rPr>
              <a:t>the </a:t>
            </a:r>
            <a:r>
              <a:rPr lang="en-US" spc="-30" dirty="0">
                <a:latin typeface="Georgia"/>
                <a:cs typeface="Georgia"/>
              </a:rPr>
              <a:t>single </a:t>
            </a:r>
            <a:r>
              <a:rPr lang="en-US" spc="-15" dirty="0">
                <a:latin typeface="Georgia"/>
                <a:cs typeface="Georgia"/>
              </a:rPr>
              <a:t>iteration </a:t>
            </a:r>
            <a:r>
              <a:rPr lang="en-US" dirty="0">
                <a:latin typeface="Georgia"/>
                <a:cs typeface="Georgia"/>
              </a:rPr>
              <a:t>to </a:t>
            </a:r>
            <a:r>
              <a:rPr lang="en-US" spc="-15" dirty="0">
                <a:latin typeface="Georgia"/>
                <a:cs typeface="Georgia"/>
              </a:rPr>
              <a:t>be </a:t>
            </a:r>
            <a:r>
              <a:rPr lang="en-US" i="1" spc="25" dirty="0">
                <a:latin typeface="Bookman Old Style"/>
                <a:cs typeface="Bookman Old Style"/>
              </a:rPr>
              <a:t>x </a:t>
            </a:r>
            <a:r>
              <a:rPr lang="en-US" spc="-20" dirty="0">
                <a:latin typeface="Georgia"/>
                <a:cs typeface="Georgia"/>
              </a:rPr>
              <a:t>units. </a:t>
            </a:r>
            <a:r>
              <a:rPr lang="en-US" spc="-15" dirty="0">
                <a:latin typeface="Georgia"/>
                <a:cs typeface="Georgia"/>
              </a:rPr>
              <a:t>So</a:t>
            </a:r>
            <a:r>
              <a:rPr lang="en-US" spc="-75" dirty="0">
                <a:latin typeface="Georgia"/>
                <a:cs typeface="Georgia"/>
              </a:rPr>
              <a:t> </a:t>
            </a:r>
            <a:r>
              <a:rPr lang="en-US" spc="-10" dirty="0">
                <a:latin typeface="Georgia"/>
                <a:cs typeface="Georgia"/>
              </a:rPr>
              <a:t>the </a:t>
            </a:r>
            <a:r>
              <a:rPr lang="en-US" spc="5" dirty="0">
                <a:latin typeface="Georgia"/>
                <a:cs typeface="Georgia"/>
              </a:rPr>
              <a:t>total </a:t>
            </a:r>
            <a:r>
              <a:rPr lang="en-US" spc="-20" dirty="0">
                <a:latin typeface="Georgia"/>
                <a:cs typeface="Georgia"/>
              </a:rPr>
              <a:t>time </a:t>
            </a:r>
            <a:r>
              <a:rPr lang="en-US" spc="-15" dirty="0">
                <a:latin typeface="Georgia"/>
                <a:cs typeface="Georgia"/>
              </a:rPr>
              <a:t>will be approximately </a:t>
            </a:r>
            <a:r>
              <a:rPr lang="en-US" spc="35" dirty="0">
                <a:latin typeface="Georgia"/>
                <a:cs typeface="Georgia"/>
              </a:rPr>
              <a:t>t</a:t>
            </a:r>
            <a:r>
              <a:rPr lang="en-US" sz="2000" spc="52" baseline="-11904" dirty="0">
                <a:latin typeface="Maiandra GD"/>
                <a:cs typeface="Maiandra GD"/>
              </a:rPr>
              <a:t>Ω </a:t>
            </a:r>
            <a:r>
              <a:rPr lang="en-US" spc="-40" dirty="0">
                <a:latin typeface="Lucida Sans Unicode"/>
                <a:cs typeface="Lucida Sans Unicode"/>
              </a:rPr>
              <a:t>∝</a:t>
            </a:r>
            <a:r>
              <a:rPr lang="en-US" spc="-40" dirty="0">
                <a:latin typeface="Georgia"/>
                <a:cs typeface="Georgia"/>
              </a:rPr>
              <a:t>(6.10</a:t>
            </a:r>
            <a:r>
              <a:rPr lang="en-US" sz="2000" spc="-60" baseline="27777" dirty="0">
                <a:latin typeface="Maiandra GD"/>
                <a:cs typeface="Maiandra GD"/>
              </a:rPr>
              <a:t>3 </a:t>
            </a:r>
            <a:r>
              <a:rPr lang="en-US" spc="-25" dirty="0">
                <a:latin typeface="Lucida Sans Unicode"/>
                <a:cs typeface="Lucida Sans Unicode"/>
              </a:rPr>
              <a:t>−</a:t>
            </a:r>
            <a:r>
              <a:rPr lang="en-US" spc="-155" dirty="0">
                <a:latin typeface="Lucida Sans Unicode"/>
                <a:cs typeface="Lucida Sans Unicode"/>
              </a:rPr>
              <a:t> </a:t>
            </a:r>
            <a:r>
              <a:rPr lang="en-US" spc="-15" dirty="0">
                <a:latin typeface="Georgia"/>
                <a:cs typeface="Georgia"/>
              </a:rPr>
              <a:t>2)</a:t>
            </a:r>
            <a:r>
              <a:rPr lang="en-US" i="1" spc="-15" dirty="0">
                <a:latin typeface="Bookman Old Style"/>
                <a:cs typeface="Bookman Old Style"/>
              </a:rPr>
              <a:t>.x</a:t>
            </a:r>
          </a:p>
          <a:p>
            <a:pPr marL="12700" marR="5715" algn="just">
              <a:lnSpc>
                <a:spcPct val="100000"/>
              </a:lnSpc>
              <a:spcBef>
                <a:spcPts val="95"/>
              </a:spcBef>
            </a:pPr>
            <a:r>
              <a:rPr lang="en-US" spc="-25" dirty="0">
                <a:latin typeface="Georgia"/>
                <a:cs typeface="Georgia"/>
              </a:rPr>
              <a:t>and </a:t>
            </a:r>
            <a:r>
              <a:rPr lang="en-US" spc="-35" dirty="0">
                <a:latin typeface="Georgia"/>
                <a:cs typeface="Georgia"/>
              </a:rPr>
              <a:t>hence </a:t>
            </a:r>
            <a:r>
              <a:rPr lang="en-US" spc="-10" dirty="0">
                <a:latin typeface="Georgia"/>
                <a:cs typeface="Georgia"/>
              </a:rPr>
              <a:t>the </a:t>
            </a:r>
            <a:r>
              <a:rPr lang="en-US" spc="-15" dirty="0">
                <a:latin typeface="Georgia"/>
                <a:cs typeface="Georgia"/>
              </a:rPr>
              <a:t>complexity </a:t>
            </a:r>
            <a:r>
              <a:rPr lang="en-US" spc="-30" dirty="0">
                <a:latin typeface="Georgia"/>
                <a:cs typeface="Georgia"/>
              </a:rPr>
              <a:t>becomes </a:t>
            </a:r>
            <a:r>
              <a:rPr lang="en-US" spc="-25" dirty="0">
                <a:latin typeface="Georgia"/>
                <a:cs typeface="Georgia"/>
              </a:rPr>
              <a:t>overall </a:t>
            </a:r>
            <a:r>
              <a:rPr lang="en-US" spc="-30" dirty="0">
                <a:latin typeface="Georgia"/>
                <a:cs typeface="Georgia"/>
              </a:rPr>
              <a:t>closer </a:t>
            </a:r>
            <a:r>
              <a:rPr lang="en-US" dirty="0">
                <a:latin typeface="Georgia"/>
                <a:cs typeface="Georgia"/>
              </a:rPr>
              <a:t>to  </a:t>
            </a:r>
            <a:r>
              <a:rPr lang="en-US" spc="-25" dirty="0" err="1">
                <a:latin typeface="Georgia"/>
                <a:cs typeface="Georgia"/>
              </a:rPr>
              <a:t>n.So</a:t>
            </a:r>
            <a:r>
              <a:rPr lang="en-US" spc="-25" dirty="0">
                <a:latin typeface="Georgia"/>
                <a:cs typeface="Georgia"/>
              </a:rPr>
              <a:t> </a:t>
            </a:r>
            <a:r>
              <a:rPr lang="en-US" spc="-10" dirty="0">
                <a:latin typeface="Georgia"/>
                <a:cs typeface="Georgia"/>
              </a:rPr>
              <a:t>the </a:t>
            </a:r>
            <a:r>
              <a:rPr lang="en-US" spc="-15" dirty="0">
                <a:latin typeface="Georgia"/>
                <a:cs typeface="Georgia"/>
              </a:rPr>
              <a:t>notation will be </a:t>
            </a:r>
            <a:r>
              <a:rPr lang="en-US" spc="-20" dirty="0">
                <a:latin typeface="Georgia"/>
                <a:cs typeface="Georgia"/>
              </a:rPr>
              <a:t>Ω(n)</a:t>
            </a:r>
            <a:r>
              <a:rPr lang="en-US" spc="170" dirty="0">
                <a:latin typeface="Georgia"/>
                <a:cs typeface="Georgia"/>
              </a:rPr>
              <a:t> </a:t>
            </a:r>
            <a:r>
              <a:rPr lang="en-US" spc="5" dirty="0">
                <a:latin typeface="Georgia"/>
                <a:cs typeface="Georgia"/>
              </a:rPr>
              <a:t>.</a:t>
            </a:r>
          </a:p>
          <a:p>
            <a:pPr marL="12700" marR="5715" algn="just">
              <a:lnSpc>
                <a:spcPct val="100000"/>
              </a:lnSpc>
              <a:spcBef>
                <a:spcPts val="95"/>
              </a:spcBef>
            </a:pPr>
            <a:endParaRPr lang="en-US" dirty="0">
              <a:latin typeface="Georgia"/>
              <a:cs typeface="Georgia"/>
            </a:endParaRPr>
          </a:p>
          <a:p>
            <a:pPr marL="12700" marR="5080" algn="just">
              <a:lnSpc>
                <a:spcPts val="1200"/>
              </a:lnSpc>
              <a:spcBef>
                <a:spcPts val="30"/>
              </a:spcBef>
            </a:pPr>
            <a:r>
              <a:rPr lang="en-US" b="1" spc="-15" dirty="0">
                <a:latin typeface="Georgia"/>
                <a:cs typeface="Georgia"/>
              </a:rPr>
              <a:t>Average </a:t>
            </a:r>
            <a:r>
              <a:rPr lang="en-US" b="1" spc="-10" dirty="0">
                <a:latin typeface="Georgia"/>
                <a:cs typeface="Georgia"/>
              </a:rPr>
              <a:t>Case </a:t>
            </a:r>
            <a:r>
              <a:rPr lang="en-US" spc="-40" dirty="0">
                <a:latin typeface="Georgia"/>
                <a:cs typeface="Georgia"/>
              </a:rPr>
              <a:t>: </a:t>
            </a:r>
            <a:r>
              <a:rPr lang="en-US" spc="-35" dirty="0">
                <a:latin typeface="Georgia"/>
                <a:cs typeface="Georgia"/>
              </a:rPr>
              <a:t>In </a:t>
            </a:r>
            <a:r>
              <a:rPr lang="en-US" spc="-15" dirty="0">
                <a:latin typeface="Georgia"/>
                <a:cs typeface="Georgia"/>
              </a:rPr>
              <a:t>this </a:t>
            </a:r>
            <a:r>
              <a:rPr lang="en-US" spc="-25" dirty="0">
                <a:latin typeface="Georgia"/>
                <a:cs typeface="Georgia"/>
              </a:rPr>
              <a:t>case </a:t>
            </a:r>
            <a:r>
              <a:rPr lang="en-US" spc="-10" dirty="0">
                <a:latin typeface="Georgia"/>
                <a:cs typeface="Georgia"/>
              </a:rPr>
              <a:t>the </a:t>
            </a:r>
            <a:r>
              <a:rPr lang="en-US" spc="-15" dirty="0">
                <a:latin typeface="Georgia"/>
                <a:cs typeface="Georgia"/>
              </a:rPr>
              <a:t>complexity </a:t>
            </a:r>
            <a:r>
              <a:rPr lang="en-US" spc="-30" dirty="0">
                <a:latin typeface="Georgia"/>
                <a:cs typeface="Georgia"/>
              </a:rPr>
              <a:t>is </a:t>
            </a:r>
            <a:r>
              <a:rPr lang="en-US" dirty="0">
                <a:latin typeface="Georgia"/>
                <a:cs typeface="Georgia"/>
              </a:rPr>
              <a:t>Θ(n).</a:t>
            </a:r>
          </a:p>
          <a:p>
            <a:pPr marL="12700" marR="5080" algn="just">
              <a:lnSpc>
                <a:spcPts val="1200"/>
              </a:lnSpc>
              <a:spcBef>
                <a:spcPts val="30"/>
              </a:spcBef>
            </a:pPr>
            <a:r>
              <a:rPr lang="en-US" dirty="0">
                <a:latin typeface="Georgia"/>
                <a:cs typeface="Georgia"/>
              </a:rPr>
              <a:t>  </a:t>
            </a:r>
          </a:p>
          <a:p>
            <a:pPr marL="12700" marR="5080" algn="just">
              <a:lnSpc>
                <a:spcPts val="1200"/>
              </a:lnSpc>
              <a:spcBef>
                <a:spcPts val="30"/>
              </a:spcBef>
            </a:pPr>
            <a:endParaRPr lang="en-US" b="1" spc="-35" dirty="0">
              <a:latin typeface="Georgia"/>
              <a:cs typeface="Georgia"/>
            </a:endParaRPr>
          </a:p>
          <a:p>
            <a:pPr marL="12700" marR="5080" algn="just">
              <a:lnSpc>
                <a:spcPts val="1200"/>
              </a:lnSpc>
              <a:spcBef>
                <a:spcPts val="30"/>
              </a:spcBef>
            </a:pPr>
            <a:r>
              <a:rPr lang="en-US" b="1" spc="-35" dirty="0">
                <a:latin typeface="Georgia"/>
                <a:cs typeface="Georgia"/>
              </a:rPr>
              <a:t>Worst </a:t>
            </a:r>
            <a:r>
              <a:rPr lang="en-US" b="1" spc="-10" dirty="0">
                <a:latin typeface="Georgia"/>
                <a:cs typeface="Georgia"/>
              </a:rPr>
              <a:t>Case </a:t>
            </a:r>
            <a:r>
              <a:rPr lang="en-US" spc="-40" dirty="0">
                <a:latin typeface="Georgia"/>
                <a:cs typeface="Georgia"/>
              </a:rPr>
              <a:t>: </a:t>
            </a:r>
            <a:r>
              <a:rPr lang="en-US" spc="10" dirty="0">
                <a:latin typeface="Georgia"/>
                <a:cs typeface="Georgia"/>
              </a:rPr>
              <a:t>The </a:t>
            </a:r>
            <a:r>
              <a:rPr lang="en-US" spc="-25" dirty="0">
                <a:latin typeface="Georgia"/>
                <a:cs typeface="Georgia"/>
              </a:rPr>
              <a:t>worst case </a:t>
            </a:r>
            <a:r>
              <a:rPr lang="en-US" spc="-15" dirty="0">
                <a:latin typeface="Georgia"/>
                <a:cs typeface="Georgia"/>
              </a:rPr>
              <a:t>complexity </a:t>
            </a:r>
            <a:r>
              <a:rPr lang="en-US" spc="-20" dirty="0">
                <a:latin typeface="Georgia"/>
                <a:cs typeface="Georgia"/>
              </a:rPr>
              <a:t>can occur  if </a:t>
            </a:r>
          </a:p>
          <a:p>
            <a:pPr marL="12700" marR="5080" algn="just">
              <a:lnSpc>
                <a:spcPts val="1200"/>
              </a:lnSpc>
              <a:spcBef>
                <a:spcPts val="30"/>
              </a:spcBef>
            </a:pPr>
            <a:endParaRPr lang="en-US" spc="-20" dirty="0">
              <a:latin typeface="Georgia"/>
              <a:cs typeface="Georgia"/>
            </a:endParaRPr>
          </a:p>
          <a:p>
            <a:pPr marL="12700" marR="5080" algn="just">
              <a:lnSpc>
                <a:spcPts val="1200"/>
              </a:lnSpc>
              <a:spcBef>
                <a:spcPts val="30"/>
              </a:spcBef>
            </a:pPr>
            <a:r>
              <a:rPr lang="en-US" spc="-10" dirty="0">
                <a:latin typeface="Georgia"/>
                <a:cs typeface="Georgia"/>
              </a:rPr>
              <a:t>the </a:t>
            </a:r>
            <a:r>
              <a:rPr lang="en-US" spc="-40" dirty="0">
                <a:latin typeface="Georgia"/>
                <a:cs typeface="Georgia"/>
              </a:rPr>
              <a:t>number </a:t>
            </a:r>
            <a:r>
              <a:rPr lang="en-US" spc="-30" dirty="0">
                <a:latin typeface="Georgia"/>
                <a:cs typeface="Georgia"/>
              </a:rPr>
              <a:t>is </a:t>
            </a:r>
            <a:r>
              <a:rPr lang="en-US" spc="-15" dirty="0">
                <a:latin typeface="Georgia"/>
                <a:cs typeface="Georgia"/>
              </a:rPr>
              <a:t>not </a:t>
            </a:r>
            <a:r>
              <a:rPr lang="en-US" spc="-30" dirty="0">
                <a:latin typeface="Georgia"/>
                <a:cs typeface="Georgia"/>
              </a:rPr>
              <a:t>indeed </a:t>
            </a:r>
            <a:r>
              <a:rPr lang="en-US" spc="-10" dirty="0">
                <a:latin typeface="Georgia"/>
                <a:cs typeface="Georgia"/>
              </a:rPr>
              <a:t>a </a:t>
            </a:r>
            <a:r>
              <a:rPr lang="en-US" spc="-5" dirty="0">
                <a:latin typeface="Georgia"/>
                <a:cs typeface="Georgia"/>
              </a:rPr>
              <a:t>Pythagorean</a:t>
            </a:r>
            <a:r>
              <a:rPr lang="en-US" spc="5" dirty="0">
                <a:latin typeface="Georgia"/>
                <a:cs typeface="Georgia"/>
              </a:rPr>
              <a:t> </a:t>
            </a:r>
            <a:r>
              <a:rPr lang="en-US" spc="-40" dirty="0">
                <a:latin typeface="Georgia"/>
                <a:cs typeface="Georgia"/>
              </a:rPr>
              <a:t>number</a:t>
            </a:r>
            <a:r>
              <a:rPr lang="en-US" spc="-15" dirty="0">
                <a:latin typeface="Georgia"/>
                <a:cs typeface="Georgia"/>
              </a:rPr>
              <a:t>. So</a:t>
            </a:r>
            <a:r>
              <a:rPr lang="en-US" spc="85" dirty="0">
                <a:latin typeface="Georgia"/>
                <a:cs typeface="Georgia"/>
              </a:rPr>
              <a:t> </a:t>
            </a:r>
          </a:p>
          <a:p>
            <a:pPr marL="12700" marR="5080" algn="just">
              <a:lnSpc>
                <a:spcPts val="1200"/>
              </a:lnSpc>
              <a:spcBef>
                <a:spcPts val="30"/>
              </a:spcBef>
            </a:pPr>
            <a:endParaRPr lang="en-US" spc="85" dirty="0">
              <a:latin typeface="Georgia"/>
              <a:cs typeface="Georgia"/>
            </a:endParaRPr>
          </a:p>
          <a:p>
            <a:pPr marL="12700" marR="5080" algn="just">
              <a:lnSpc>
                <a:spcPts val="1200"/>
              </a:lnSpc>
              <a:spcBef>
                <a:spcPts val="30"/>
              </a:spcBef>
            </a:pPr>
            <a:r>
              <a:rPr lang="en-US" spc="-10" dirty="0">
                <a:latin typeface="Georgia"/>
                <a:cs typeface="Georgia"/>
              </a:rPr>
              <a:t>the</a:t>
            </a:r>
            <a:r>
              <a:rPr lang="en-US" spc="90" dirty="0">
                <a:latin typeface="Georgia"/>
                <a:cs typeface="Georgia"/>
              </a:rPr>
              <a:t> </a:t>
            </a:r>
            <a:r>
              <a:rPr lang="en-US" spc="-15" dirty="0">
                <a:latin typeface="Georgia"/>
                <a:cs typeface="Georgia"/>
              </a:rPr>
              <a:t>complexity will</a:t>
            </a:r>
            <a:r>
              <a:rPr lang="en-US" spc="85" dirty="0">
                <a:latin typeface="Georgia"/>
                <a:cs typeface="Georgia"/>
              </a:rPr>
              <a:t> </a:t>
            </a:r>
            <a:r>
              <a:rPr lang="en-US" spc="-15" dirty="0">
                <a:latin typeface="Georgia"/>
                <a:cs typeface="Georgia"/>
              </a:rPr>
              <a:t>be</a:t>
            </a:r>
            <a:r>
              <a:rPr lang="en-US" spc="90" dirty="0">
                <a:latin typeface="Georgia"/>
                <a:cs typeface="Georgia"/>
              </a:rPr>
              <a:t> </a:t>
            </a:r>
            <a:r>
              <a:rPr lang="en-US" spc="5" dirty="0">
                <a:latin typeface="Georgia"/>
                <a:cs typeface="Georgia"/>
              </a:rPr>
              <a:t>O(</a:t>
            </a:r>
            <a:r>
              <a:rPr lang="en-US" i="1" spc="5" dirty="0">
                <a:latin typeface="Bookman Old Style"/>
                <a:cs typeface="Bookman Old Style"/>
              </a:rPr>
              <a:t>n</a:t>
            </a:r>
            <a:r>
              <a:rPr lang="en-US" spc="5" dirty="0">
                <a:latin typeface="Georgia"/>
                <a:cs typeface="Georgia"/>
              </a:rPr>
              <a:t>).</a:t>
            </a:r>
            <a:endParaRPr lang="en-US" dirty="0">
              <a:latin typeface="Georgia"/>
              <a:cs typeface="Georgia"/>
            </a:endParaRPr>
          </a:p>
          <a:p>
            <a:pPr marL="12700" marR="5080">
              <a:spcBef>
                <a:spcPts val="635"/>
              </a:spcBef>
            </a:pPr>
            <a:endParaRPr lang="en-US" i="1" spc="-15" dirty="0">
              <a:latin typeface="Bookman Old Style"/>
              <a:cs typeface="Bookman Old Style"/>
            </a:endParaRPr>
          </a:p>
          <a:p>
            <a:pPr marL="12700" marR="5080">
              <a:spcBef>
                <a:spcPts val="635"/>
              </a:spcBef>
            </a:pPr>
            <a:endParaRPr lang="en-US" dirty="0">
              <a:latin typeface="Bookman Old Style"/>
              <a:cs typeface="Bookman Old Style"/>
            </a:endParaRPr>
          </a:p>
          <a:p>
            <a:pPr marL="12700" marR="5080">
              <a:spcBef>
                <a:spcPts val="635"/>
              </a:spcBef>
            </a:pPr>
            <a:endParaRPr lang="en-US" dirty="0">
              <a:latin typeface="Georgia"/>
              <a:cs typeface="Georgia"/>
            </a:endParaRPr>
          </a:p>
          <a:p>
            <a:pPr marL="12700" marR="5080">
              <a:spcBef>
                <a:spcPts val="635"/>
              </a:spcBef>
            </a:pPr>
            <a:endParaRPr lang="en-US" dirty="0">
              <a:latin typeface="Georgia"/>
              <a:cs typeface="Georgia"/>
            </a:endParaRPr>
          </a:p>
          <a:p>
            <a:pPr marL="12700" marR="5080">
              <a:lnSpc>
                <a:spcPct val="100000"/>
              </a:lnSpc>
              <a:spcBef>
                <a:spcPts val="635"/>
              </a:spcBef>
            </a:pPr>
            <a:endParaRPr lang="en-US" dirty="0">
              <a:latin typeface="Georgia"/>
              <a:cs typeface="Georgia"/>
            </a:endParaRPr>
          </a:p>
        </p:txBody>
      </p:sp>
      <p:sp>
        <p:nvSpPr>
          <p:cNvPr id="8" name="object 3">
            <a:extLst>
              <a:ext uri="{FF2B5EF4-FFF2-40B4-BE49-F238E27FC236}">
                <a16:creationId xmlns:a16="http://schemas.microsoft.com/office/drawing/2014/main" id="{C541C45A-A494-43FC-8AB0-2B6AA2B0B7A2}"/>
              </a:ext>
            </a:extLst>
          </p:cNvPr>
          <p:cNvSpPr/>
          <p:nvPr/>
        </p:nvSpPr>
        <p:spPr>
          <a:xfrm>
            <a:off x="365125" y="8915400"/>
            <a:ext cx="793749" cy="977796"/>
          </a:xfrm>
          <a:prstGeom prst="rect">
            <a:avLst/>
          </a:prstGeom>
          <a:blipFill>
            <a:blip r:embed="rId2" cstate="print"/>
            <a:stretch>
              <a:fillRect/>
            </a:stretch>
          </a:blipFill>
        </p:spPr>
        <p:txBody>
          <a:bodyPr wrap="square" lIns="0" tIns="0" rIns="0" bIns="0" rtlCol="0"/>
          <a:lstStyle/>
          <a:p>
            <a:endParaRPr/>
          </a:p>
        </p:txBody>
      </p:sp>
      <p:sp>
        <p:nvSpPr>
          <p:cNvPr id="9" name="Footer Placeholder 4">
            <a:extLst>
              <a:ext uri="{FF2B5EF4-FFF2-40B4-BE49-F238E27FC236}">
                <a16:creationId xmlns:a16="http://schemas.microsoft.com/office/drawing/2014/main" id="{76E422C3-8132-423D-B57B-2C3ED49FBF70}"/>
              </a:ext>
            </a:extLst>
          </p:cNvPr>
          <p:cNvSpPr>
            <a:spLocks noGrp="1"/>
          </p:cNvSpPr>
          <p:nvPr>
            <p:ph type="ftr" sz="quarter" idx="11"/>
          </p:nvPr>
        </p:nvSpPr>
        <p:spPr>
          <a:xfrm>
            <a:off x="838200" y="9390276"/>
            <a:ext cx="4495800" cy="276999"/>
          </a:xfrm>
        </p:spPr>
        <p:txBody>
          <a:bodyPr/>
          <a:lstStyle/>
          <a:p>
            <a:r>
              <a:rPr lang="en-US" dirty="0"/>
              <a:t>Design and Analysis of Algorithm IDAA432C</a:t>
            </a:r>
          </a:p>
        </p:txBody>
      </p:sp>
    </p:spTree>
    <p:extLst>
      <p:ext uri="{BB962C8B-B14F-4D97-AF65-F5344CB8AC3E}">
        <p14:creationId xmlns:p14="http://schemas.microsoft.com/office/powerpoint/2010/main" val="850077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2A60516-5A96-49DC-B1BD-6966A4D1F1E1}"/>
              </a:ext>
            </a:extLst>
          </p:cNvPr>
          <p:cNvSpPr/>
          <p:nvPr/>
        </p:nvSpPr>
        <p:spPr>
          <a:xfrm>
            <a:off x="1676400" y="1447800"/>
            <a:ext cx="5181600" cy="4329390"/>
          </a:xfrm>
          <a:prstGeom prst="rect">
            <a:avLst/>
          </a:prstGeom>
        </p:spPr>
        <p:txBody>
          <a:bodyPr wrap="square">
            <a:spAutoFit/>
          </a:bodyPr>
          <a:lstStyle/>
          <a:p>
            <a:pPr marL="12700">
              <a:lnSpc>
                <a:spcPct val="100000"/>
              </a:lnSpc>
              <a:spcBef>
                <a:spcPts val="820"/>
              </a:spcBef>
              <a:tabLst>
                <a:tab pos="401320" algn="l"/>
              </a:tabLst>
            </a:pPr>
            <a:r>
              <a:rPr lang="en-US" sz="2800" b="1" spc="-60" dirty="0">
                <a:latin typeface="Georgia"/>
                <a:cs typeface="Georgia"/>
              </a:rPr>
              <a:t>	</a:t>
            </a:r>
            <a:r>
              <a:rPr lang="en-US" sz="2400" b="1" spc="-15" dirty="0">
                <a:latin typeface="Georgia"/>
                <a:cs typeface="Georgia"/>
              </a:rPr>
              <a:t>Better</a:t>
            </a:r>
            <a:r>
              <a:rPr lang="en-US" sz="2400" b="1" spc="135" dirty="0">
                <a:latin typeface="Georgia"/>
                <a:cs typeface="Georgia"/>
              </a:rPr>
              <a:t> </a:t>
            </a:r>
            <a:r>
              <a:rPr lang="en-US" sz="2400" b="1" spc="-45" dirty="0">
                <a:latin typeface="Georgia"/>
                <a:cs typeface="Georgia"/>
              </a:rPr>
              <a:t>Approach</a:t>
            </a:r>
            <a:endParaRPr lang="en-US" sz="2400" dirty="0">
              <a:latin typeface="Georgia"/>
              <a:cs typeface="Georgia"/>
            </a:endParaRPr>
          </a:p>
          <a:p>
            <a:pPr marL="12700" marR="5080" algn="just">
              <a:lnSpc>
                <a:spcPct val="100000"/>
              </a:lnSpc>
              <a:spcBef>
                <a:spcPts val="595"/>
              </a:spcBef>
            </a:pPr>
            <a:r>
              <a:rPr lang="en-US" spc="75" dirty="0">
                <a:latin typeface="Georgia"/>
                <a:cs typeface="Georgia"/>
              </a:rPr>
              <a:t>A </a:t>
            </a:r>
            <a:r>
              <a:rPr lang="en-US" spc="-5" dirty="0">
                <a:latin typeface="Georgia"/>
                <a:cs typeface="Georgia"/>
              </a:rPr>
              <a:t>better </a:t>
            </a:r>
            <a:r>
              <a:rPr lang="en-US" spc="-20" dirty="0">
                <a:latin typeface="Georgia"/>
                <a:cs typeface="Georgia"/>
              </a:rPr>
              <a:t>method </a:t>
            </a:r>
            <a:r>
              <a:rPr lang="en-US" spc="-25" dirty="0">
                <a:latin typeface="Georgia"/>
                <a:cs typeface="Georgia"/>
              </a:rPr>
              <a:t>could </a:t>
            </a:r>
            <a:r>
              <a:rPr lang="en-US" spc="-15" dirty="0">
                <a:latin typeface="Georgia"/>
                <a:cs typeface="Georgia"/>
              </a:rPr>
              <a:t>be </a:t>
            </a:r>
            <a:r>
              <a:rPr lang="en-US" spc="-30" dirty="0">
                <a:latin typeface="Georgia"/>
                <a:cs typeface="Georgia"/>
              </a:rPr>
              <a:t>implementing </a:t>
            </a:r>
            <a:r>
              <a:rPr lang="en-US" b="1" spc="-20" dirty="0">
                <a:latin typeface="Georgia"/>
                <a:cs typeface="Georgia"/>
              </a:rPr>
              <a:t>Euclid’s  </a:t>
            </a:r>
            <a:r>
              <a:rPr lang="en-US" spc="-30" dirty="0">
                <a:latin typeface="Georgia"/>
                <a:cs typeface="Georgia"/>
              </a:rPr>
              <a:t>formula which is </a:t>
            </a:r>
            <a:r>
              <a:rPr lang="en-US" spc="-10" dirty="0">
                <a:latin typeface="Georgia"/>
                <a:cs typeface="Georgia"/>
              </a:rPr>
              <a:t>a </a:t>
            </a:r>
            <a:r>
              <a:rPr lang="en-US" spc="-25" dirty="0">
                <a:latin typeface="Georgia"/>
                <a:cs typeface="Georgia"/>
              </a:rPr>
              <a:t>general </a:t>
            </a:r>
            <a:r>
              <a:rPr lang="en-US" spc="-30" dirty="0">
                <a:latin typeface="Georgia"/>
                <a:cs typeface="Georgia"/>
              </a:rPr>
              <a:t>formula for </a:t>
            </a:r>
            <a:r>
              <a:rPr lang="en-US" spc="-20" dirty="0">
                <a:latin typeface="Georgia"/>
                <a:cs typeface="Georgia"/>
              </a:rPr>
              <a:t>generating  </a:t>
            </a:r>
            <a:r>
              <a:rPr lang="en-US" spc="-5" dirty="0">
                <a:latin typeface="Georgia"/>
                <a:cs typeface="Georgia"/>
              </a:rPr>
              <a:t>Pythagorean </a:t>
            </a:r>
            <a:r>
              <a:rPr lang="en-US" spc="-35" dirty="0">
                <a:latin typeface="Georgia"/>
                <a:cs typeface="Georgia"/>
              </a:rPr>
              <a:t>numbers, </a:t>
            </a:r>
            <a:r>
              <a:rPr lang="en-US" spc="-25" dirty="0">
                <a:latin typeface="Georgia"/>
                <a:cs typeface="Georgia"/>
              </a:rPr>
              <a:t>given </a:t>
            </a:r>
            <a:r>
              <a:rPr lang="en-US" spc="-15" dirty="0">
                <a:latin typeface="Georgia"/>
                <a:cs typeface="Georgia"/>
              </a:rPr>
              <a:t>any </a:t>
            </a:r>
            <a:r>
              <a:rPr lang="en-US" spc="-5" dirty="0">
                <a:latin typeface="Georgia"/>
                <a:cs typeface="Georgia"/>
              </a:rPr>
              <a:t>arbitrary </a:t>
            </a:r>
            <a:r>
              <a:rPr lang="en-US" spc="-20" dirty="0">
                <a:latin typeface="Georgia"/>
                <a:cs typeface="Georgia"/>
              </a:rPr>
              <a:t>pair </a:t>
            </a:r>
            <a:r>
              <a:rPr lang="en-US" spc="-35" dirty="0">
                <a:latin typeface="Georgia"/>
                <a:cs typeface="Georgia"/>
              </a:rPr>
              <a:t>of in</a:t>
            </a:r>
            <a:r>
              <a:rPr lang="en-US" spc="-20" dirty="0">
                <a:latin typeface="Georgia"/>
                <a:cs typeface="Georgia"/>
              </a:rPr>
              <a:t>tegers </a:t>
            </a:r>
            <a:r>
              <a:rPr lang="en-US" spc="-55" dirty="0">
                <a:latin typeface="Georgia"/>
                <a:cs typeface="Georgia"/>
              </a:rPr>
              <a:t>m </a:t>
            </a:r>
            <a:r>
              <a:rPr lang="en-US" spc="-25" dirty="0">
                <a:latin typeface="Georgia"/>
                <a:cs typeface="Georgia"/>
              </a:rPr>
              <a:t>and </a:t>
            </a:r>
            <a:r>
              <a:rPr lang="en-US" spc="-40" dirty="0">
                <a:latin typeface="Georgia"/>
                <a:cs typeface="Georgia"/>
              </a:rPr>
              <a:t>n </a:t>
            </a:r>
            <a:r>
              <a:rPr lang="en-US" spc="-30" dirty="0">
                <a:latin typeface="Georgia"/>
                <a:cs typeface="Georgia"/>
              </a:rPr>
              <a:t>where </a:t>
            </a:r>
            <a:r>
              <a:rPr lang="en-US" i="1" spc="-10" dirty="0">
                <a:latin typeface="Bookman Old Style"/>
                <a:cs typeface="Bookman Old Style"/>
              </a:rPr>
              <a:t>m </a:t>
            </a:r>
            <a:r>
              <a:rPr lang="en-US" i="1" spc="170" dirty="0">
                <a:latin typeface="Bookman Old Style"/>
                <a:cs typeface="Bookman Old Style"/>
              </a:rPr>
              <a:t>&gt; </a:t>
            </a:r>
            <a:r>
              <a:rPr lang="en-US" i="1" spc="-25" dirty="0">
                <a:latin typeface="Bookman Old Style"/>
                <a:cs typeface="Bookman Old Style"/>
              </a:rPr>
              <a:t>n </a:t>
            </a:r>
            <a:r>
              <a:rPr lang="en-US" i="1" spc="170" dirty="0">
                <a:latin typeface="Bookman Old Style"/>
                <a:cs typeface="Bookman Old Style"/>
              </a:rPr>
              <a:t>&gt; </a:t>
            </a:r>
            <a:r>
              <a:rPr lang="en-US" spc="-55" dirty="0">
                <a:latin typeface="Georgia"/>
                <a:cs typeface="Georgia"/>
              </a:rPr>
              <a:t>0, </a:t>
            </a:r>
            <a:r>
              <a:rPr lang="en-US" spc="-20" dirty="0">
                <a:latin typeface="Georgia"/>
                <a:cs typeface="Georgia"/>
              </a:rPr>
              <a:t>if </a:t>
            </a:r>
            <a:r>
              <a:rPr lang="en-US" i="1" spc="-30" dirty="0">
                <a:latin typeface="Bookman Old Style"/>
                <a:cs typeface="Bookman Old Style"/>
              </a:rPr>
              <a:t>c</a:t>
            </a:r>
            <a:r>
              <a:rPr lang="en-US" sz="2000" spc="-44" baseline="27777" dirty="0">
                <a:latin typeface="Maiandra GD"/>
                <a:cs typeface="Maiandra GD"/>
              </a:rPr>
              <a:t>2 </a:t>
            </a:r>
            <a:r>
              <a:rPr lang="en-US" spc="130" dirty="0">
                <a:latin typeface="Georgia"/>
                <a:cs typeface="Georgia"/>
              </a:rPr>
              <a:t>= </a:t>
            </a:r>
            <a:r>
              <a:rPr lang="en-US" i="1" spc="-50" dirty="0">
                <a:latin typeface="Bookman Old Style"/>
                <a:cs typeface="Bookman Old Style"/>
              </a:rPr>
              <a:t>a</a:t>
            </a:r>
            <a:r>
              <a:rPr lang="en-US" sz="2000" spc="-75" baseline="27777" dirty="0">
                <a:latin typeface="Maiandra GD"/>
                <a:cs typeface="Maiandra GD"/>
              </a:rPr>
              <a:t>2 </a:t>
            </a:r>
            <a:r>
              <a:rPr lang="en-US" spc="130" dirty="0">
                <a:latin typeface="Georgia"/>
                <a:cs typeface="Georgia"/>
              </a:rPr>
              <a:t>+ </a:t>
            </a:r>
            <a:r>
              <a:rPr lang="en-US" i="1" spc="-90" dirty="0">
                <a:latin typeface="Bookman Old Style"/>
                <a:cs typeface="Bookman Old Style"/>
              </a:rPr>
              <a:t>b</a:t>
            </a:r>
            <a:r>
              <a:rPr lang="en-US" sz="2000" spc="-135" baseline="27777" dirty="0">
                <a:latin typeface="Maiandra GD"/>
                <a:cs typeface="Maiandra GD"/>
              </a:rPr>
              <a:t>2 </a:t>
            </a:r>
            <a:r>
              <a:rPr lang="en-US" sz="800" spc="-90" dirty="0">
                <a:latin typeface="Maiandra GD"/>
                <a:cs typeface="Maiandra GD"/>
              </a:rPr>
              <a:t> </a:t>
            </a:r>
            <a:r>
              <a:rPr lang="en-US" spc="-20" dirty="0">
                <a:latin typeface="Georgia"/>
                <a:cs typeface="Georgia"/>
              </a:rPr>
              <a:t>then</a:t>
            </a:r>
            <a:endParaRPr lang="en-US" dirty="0">
              <a:latin typeface="Georgia"/>
              <a:cs typeface="Georgia"/>
            </a:endParaRPr>
          </a:p>
          <a:p>
            <a:pPr marL="486409">
              <a:lnSpc>
                <a:spcPct val="100000"/>
              </a:lnSpc>
              <a:spcBef>
                <a:spcPts val="450"/>
              </a:spcBef>
            </a:pPr>
            <a:r>
              <a:rPr lang="en-US" i="1" spc="-50" dirty="0">
                <a:latin typeface="Bookman Old Style"/>
                <a:cs typeface="Bookman Old Style"/>
              </a:rPr>
              <a:t>c</a:t>
            </a:r>
            <a:r>
              <a:rPr lang="en-US" i="1" spc="-30" dirty="0">
                <a:latin typeface="Bookman Old Style"/>
                <a:cs typeface="Bookman Old Style"/>
              </a:rPr>
              <a:t> </a:t>
            </a:r>
            <a:r>
              <a:rPr lang="en-US" spc="130" dirty="0">
                <a:latin typeface="Georgia"/>
                <a:cs typeface="Georgia"/>
              </a:rPr>
              <a:t>=</a:t>
            </a:r>
            <a:r>
              <a:rPr lang="en-US" spc="30" dirty="0">
                <a:latin typeface="Georgia"/>
                <a:cs typeface="Georgia"/>
              </a:rPr>
              <a:t> </a:t>
            </a:r>
            <a:r>
              <a:rPr lang="en-US" i="1" spc="-5" dirty="0">
                <a:latin typeface="Bookman Old Style"/>
                <a:cs typeface="Bookman Old Style"/>
              </a:rPr>
              <a:t>m</a:t>
            </a:r>
            <a:r>
              <a:rPr lang="en-US" sz="2000" spc="-7" baseline="27777" dirty="0">
                <a:latin typeface="Maiandra GD"/>
                <a:cs typeface="Maiandra GD"/>
              </a:rPr>
              <a:t>2</a:t>
            </a:r>
            <a:r>
              <a:rPr lang="en-US" sz="2000" spc="97" baseline="27777" dirty="0">
                <a:latin typeface="Maiandra GD"/>
                <a:cs typeface="Maiandra GD"/>
              </a:rPr>
              <a:t> </a:t>
            </a:r>
            <a:r>
              <a:rPr lang="en-US" spc="130" dirty="0">
                <a:latin typeface="Georgia"/>
                <a:cs typeface="Georgia"/>
              </a:rPr>
              <a:t>+</a:t>
            </a:r>
            <a:r>
              <a:rPr lang="en-US" spc="-25" dirty="0">
                <a:latin typeface="Georgia"/>
                <a:cs typeface="Georgia"/>
              </a:rPr>
              <a:t> </a:t>
            </a:r>
            <a:r>
              <a:rPr lang="en-US" i="1" dirty="0">
                <a:latin typeface="Bookman Old Style"/>
                <a:cs typeface="Bookman Old Style"/>
              </a:rPr>
              <a:t>n</a:t>
            </a:r>
            <a:r>
              <a:rPr lang="en-US" sz="2000" baseline="27777" dirty="0">
                <a:latin typeface="Maiandra GD"/>
                <a:cs typeface="Maiandra GD"/>
              </a:rPr>
              <a:t>2</a:t>
            </a:r>
            <a:r>
              <a:rPr lang="en-US" i="1" dirty="0">
                <a:latin typeface="Bookman Old Style"/>
                <a:cs typeface="Bookman Old Style"/>
              </a:rPr>
              <a:t>,</a:t>
            </a:r>
            <a:r>
              <a:rPr lang="en-US" i="1" spc="-135" dirty="0">
                <a:latin typeface="Bookman Old Style"/>
                <a:cs typeface="Bookman Old Style"/>
              </a:rPr>
              <a:t> </a:t>
            </a:r>
            <a:r>
              <a:rPr lang="en-US" i="1" spc="-175" dirty="0">
                <a:latin typeface="Bookman Old Style"/>
                <a:cs typeface="Bookman Old Style"/>
              </a:rPr>
              <a:t>b</a:t>
            </a:r>
            <a:r>
              <a:rPr lang="en-US" i="1" spc="-150" dirty="0">
                <a:latin typeface="Bookman Old Style"/>
                <a:cs typeface="Bookman Old Style"/>
              </a:rPr>
              <a:t> </a:t>
            </a:r>
            <a:r>
              <a:rPr lang="en-US" spc="130" dirty="0">
                <a:latin typeface="Georgia"/>
                <a:cs typeface="Georgia"/>
              </a:rPr>
              <a:t>=</a:t>
            </a:r>
            <a:r>
              <a:rPr lang="en-US" spc="30" dirty="0">
                <a:latin typeface="Georgia"/>
                <a:cs typeface="Georgia"/>
              </a:rPr>
              <a:t> </a:t>
            </a:r>
            <a:r>
              <a:rPr lang="en-US" spc="-30" dirty="0">
                <a:latin typeface="Georgia"/>
                <a:cs typeface="Georgia"/>
              </a:rPr>
              <a:t>2</a:t>
            </a:r>
            <a:r>
              <a:rPr lang="en-US" i="1" spc="-30" dirty="0">
                <a:latin typeface="Bookman Old Style"/>
                <a:cs typeface="Bookman Old Style"/>
              </a:rPr>
              <a:t>mn,</a:t>
            </a:r>
            <a:r>
              <a:rPr lang="en-US" i="1" spc="-135" dirty="0">
                <a:latin typeface="Bookman Old Style"/>
                <a:cs typeface="Bookman Old Style"/>
              </a:rPr>
              <a:t> </a:t>
            </a:r>
            <a:r>
              <a:rPr lang="en-US" i="1" spc="-95" dirty="0">
                <a:latin typeface="Bookman Old Style"/>
                <a:cs typeface="Bookman Old Style"/>
              </a:rPr>
              <a:t>a</a:t>
            </a:r>
            <a:r>
              <a:rPr lang="en-US" i="1" spc="-30" dirty="0">
                <a:latin typeface="Bookman Old Style"/>
                <a:cs typeface="Bookman Old Style"/>
              </a:rPr>
              <a:t> </a:t>
            </a:r>
            <a:r>
              <a:rPr lang="en-US" spc="130" dirty="0">
                <a:latin typeface="Georgia"/>
                <a:cs typeface="Georgia"/>
              </a:rPr>
              <a:t>=</a:t>
            </a:r>
            <a:r>
              <a:rPr lang="en-US" spc="35" dirty="0">
                <a:latin typeface="Georgia"/>
                <a:cs typeface="Georgia"/>
              </a:rPr>
              <a:t> </a:t>
            </a:r>
            <a:r>
              <a:rPr lang="en-US" i="1" spc="-5" dirty="0">
                <a:latin typeface="Bookman Old Style"/>
                <a:cs typeface="Bookman Old Style"/>
              </a:rPr>
              <a:t>m</a:t>
            </a:r>
            <a:r>
              <a:rPr lang="en-US" sz="2000" spc="-7" baseline="27777" dirty="0">
                <a:latin typeface="Maiandra GD"/>
                <a:cs typeface="Maiandra GD"/>
              </a:rPr>
              <a:t>2</a:t>
            </a:r>
            <a:r>
              <a:rPr lang="en-US" sz="2000" spc="89" baseline="27777" dirty="0">
                <a:latin typeface="Maiandra GD"/>
                <a:cs typeface="Maiandra GD"/>
              </a:rPr>
              <a:t> </a:t>
            </a:r>
            <a:r>
              <a:rPr lang="en-US" spc="-25" dirty="0">
                <a:latin typeface="Lucida Sans Unicode"/>
                <a:cs typeface="Lucida Sans Unicode"/>
              </a:rPr>
              <a:t>−</a:t>
            </a:r>
            <a:r>
              <a:rPr lang="en-US" spc="-95" dirty="0">
                <a:latin typeface="Lucida Sans Unicode"/>
                <a:cs typeface="Lucida Sans Unicode"/>
              </a:rPr>
              <a:t> </a:t>
            </a:r>
            <a:r>
              <a:rPr lang="en-US" i="1" spc="-15" dirty="0">
                <a:latin typeface="Bookman Old Style"/>
                <a:cs typeface="Bookman Old Style"/>
              </a:rPr>
              <a:t>n</a:t>
            </a:r>
            <a:r>
              <a:rPr lang="en-US" sz="2000" spc="-22" baseline="27777" dirty="0">
                <a:latin typeface="Maiandra GD"/>
                <a:cs typeface="Maiandra GD"/>
              </a:rPr>
              <a:t>2</a:t>
            </a:r>
            <a:endParaRPr lang="en-US" sz="2000" baseline="27777" dirty="0">
              <a:latin typeface="Maiandra GD"/>
              <a:cs typeface="Maiandra GD"/>
            </a:endParaRPr>
          </a:p>
          <a:p>
            <a:pPr marL="12700" marR="5080" algn="just">
              <a:lnSpc>
                <a:spcPct val="100000"/>
              </a:lnSpc>
              <a:spcBef>
                <a:spcPts val="465"/>
              </a:spcBef>
            </a:pPr>
            <a:r>
              <a:rPr lang="en-US" spc="10" dirty="0">
                <a:latin typeface="Georgia"/>
                <a:cs typeface="Georgia"/>
              </a:rPr>
              <a:t>The </a:t>
            </a:r>
            <a:r>
              <a:rPr lang="en-US" spc="-15" dirty="0">
                <a:latin typeface="Georgia"/>
                <a:cs typeface="Georgia"/>
              </a:rPr>
              <a:t>triple </a:t>
            </a:r>
            <a:r>
              <a:rPr lang="en-US" spc="-20" dirty="0">
                <a:latin typeface="Georgia"/>
                <a:cs typeface="Georgia"/>
              </a:rPr>
              <a:t>generated </a:t>
            </a:r>
            <a:r>
              <a:rPr lang="en-US" spc="-5" dirty="0">
                <a:latin typeface="Georgia"/>
                <a:cs typeface="Georgia"/>
              </a:rPr>
              <a:t>by </a:t>
            </a:r>
            <a:r>
              <a:rPr lang="en-US" spc="-10" dirty="0">
                <a:latin typeface="Georgia"/>
                <a:cs typeface="Georgia"/>
              </a:rPr>
              <a:t>Euclid’s </a:t>
            </a:r>
            <a:r>
              <a:rPr lang="en-US" spc="-30" dirty="0">
                <a:latin typeface="Georgia"/>
                <a:cs typeface="Georgia"/>
              </a:rPr>
              <a:t>formula is </a:t>
            </a:r>
            <a:r>
              <a:rPr lang="en-US" spc="-20" dirty="0">
                <a:latin typeface="Georgia"/>
                <a:cs typeface="Georgia"/>
              </a:rPr>
              <a:t>primitive  if </a:t>
            </a:r>
            <a:r>
              <a:rPr lang="en-US" spc="-25" dirty="0">
                <a:latin typeface="Georgia"/>
                <a:cs typeface="Georgia"/>
              </a:rPr>
              <a:t>and </a:t>
            </a:r>
            <a:r>
              <a:rPr lang="en-US" spc="-15" dirty="0">
                <a:latin typeface="Georgia"/>
                <a:cs typeface="Georgia"/>
              </a:rPr>
              <a:t>only </a:t>
            </a:r>
            <a:r>
              <a:rPr lang="en-US" spc="-20" dirty="0">
                <a:latin typeface="Georgia"/>
                <a:cs typeface="Georgia"/>
              </a:rPr>
              <a:t>if </a:t>
            </a:r>
            <a:r>
              <a:rPr lang="en-US" spc="-55" dirty="0">
                <a:latin typeface="Georgia"/>
                <a:cs typeface="Georgia"/>
              </a:rPr>
              <a:t>m </a:t>
            </a:r>
            <a:r>
              <a:rPr lang="en-US" spc="-25" dirty="0">
                <a:latin typeface="Georgia"/>
                <a:cs typeface="Georgia"/>
              </a:rPr>
              <a:t>and </a:t>
            </a:r>
            <a:r>
              <a:rPr lang="en-US" spc="-40" dirty="0">
                <a:latin typeface="Georgia"/>
                <a:cs typeface="Georgia"/>
              </a:rPr>
              <a:t>n </a:t>
            </a:r>
            <a:r>
              <a:rPr lang="en-US" spc="-25" dirty="0">
                <a:latin typeface="Georgia"/>
                <a:cs typeface="Georgia"/>
              </a:rPr>
              <a:t>are </a:t>
            </a:r>
            <a:r>
              <a:rPr lang="en-US" spc="-30" dirty="0">
                <a:latin typeface="Georgia"/>
                <a:cs typeface="Georgia"/>
              </a:rPr>
              <a:t>coprime </a:t>
            </a:r>
            <a:r>
              <a:rPr lang="en-US" spc="-25" dirty="0">
                <a:latin typeface="Georgia"/>
                <a:cs typeface="Georgia"/>
              </a:rPr>
              <a:t>and </a:t>
            </a:r>
            <a:r>
              <a:rPr lang="en-US" spc="-15" dirty="0">
                <a:latin typeface="Georgia"/>
                <a:cs typeface="Georgia"/>
              </a:rPr>
              <a:t>not </a:t>
            </a:r>
            <a:r>
              <a:rPr lang="en-US" spc="-5" dirty="0">
                <a:latin typeface="Georgia"/>
                <a:cs typeface="Georgia"/>
              </a:rPr>
              <a:t>both </a:t>
            </a:r>
            <a:r>
              <a:rPr lang="en-US" spc="-15" dirty="0">
                <a:latin typeface="Georgia"/>
                <a:cs typeface="Georgia"/>
              </a:rPr>
              <a:t>odd.  </a:t>
            </a:r>
            <a:r>
              <a:rPr lang="en-US" spc="-20" dirty="0">
                <a:latin typeface="Georgia"/>
                <a:cs typeface="Georgia"/>
              </a:rPr>
              <a:t>When </a:t>
            </a:r>
            <a:r>
              <a:rPr lang="en-US" spc="-5" dirty="0">
                <a:latin typeface="Georgia"/>
                <a:cs typeface="Georgia"/>
              </a:rPr>
              <a:t>both </a:t>
            </a:r>
            <a:r>
              <a:rPr lang="en-US" spc="-55" dirty="0">
                <a:latin typeface="Georgia"/>
                <a:cs typeface="Georgia"/>
              </a:rPr>
              <a:t>m </a:t>
            </a:r>
            <a:r>
              <a:rPr lang="en-US" spc="-25" dirty="0">
                <a:latin typeface="Georgia"/>
                <a:cs typeface="Georgia"/>
              </a:rPr>
              <a:t>and </a:t>
            </a:r>
            <a:r>
              <a:rPr lang="en-US" spc="-40" dirty="0">
                <a:latin typeface="Georgia"/>
                <a:cs typeface="Georgia"/>
              </a:rPr>
              <a:t>n </a:t>
            </a:r>
            <a:r>
              <a:rPr lang="en-US" spc="-25" dirty="0">
                <a:latin typeface="Georgia"/>
                <a:cs typeface="Georgia"/>
              </a:rPr>
              <a:t>are </a:t>
            </a:r>
            <a:r>
              <a:rPr lang="en-US" spc="-15" dirty="0">
                <a:latin typeface="Georgia"/>
                <a:cs typeface="Georgia"/>
              </a:rPr>
              <a:t>odd, </a:t>
            </a:r>
            <a:r>
              <a:rPr lang="en-US" spc="-20" dirty="0">
                <a:latin typeface="Georgia"/>
                <a:cs typeface="Georgia"/>
              </a:rPr>
              <a:t>then </a:t>
            </a:r>
            <a:r>
              <a:rPr lang="en-US" dirty="0">
                <a:latin typeface="Georgia"/>
                <a:cs typeface="Georgia"/>
              </a:rPr>
              <a:t>a, </a:t>
            </a:r>
            <a:r>
              <a:rPr lang="en-US" spc="-5" dirty="0">
                <a:latin typeface="Georgia"/>
                <a:cs typeface="Georgia"/>
              </a:rPr>
              <a:t>b, </a:t>
            </a:r>
            <a:r>
              <a:rPr lang="en-US" spc="-25" dirty="0">
                <a:latin typeface="Georgia"/>
                <a:cs typeface="Georgia"/>
              </a:rPr>
              <a:t>and </a:t>
            </a:r>
            <a:r>
              <a:rPr lang="en-US" spc="-15" dirty="0">
                <a:latin typeface="Georgia"/>
                <a:cs typeface="Georgia"/>
              </a:rPr>
              <a:t>c will be  </a:t>
            </a:r>
            <a:r>
              <a:rPr lang="en-US" spc="-25" dirty="0">
                <a:latin typeface="Georgia"/>
                <a:cs typeface="Georgia"/>
              </a:rPr>
              <a:t>even, and </a:t>
            </a:r>
            <a:r>
              <a:rPr lang="en-US" spc="-10" dirty="0">
                <a:latin typeface="Georgia"/>
                <a:cs typeface="Georgia"/>
              </a:rPr>
              <a:t>the </a:t>
            </a:r>
            <a:r>
              <a:rPr lang="en-US" spc="-15" dirty="0">
                <a:latin typeface="Georgia"/>
                <a:cs typeface="Georgia"/>
              </a:rPr>
              <a:t>triple will not be </a:t>
            </a:r>
            <a:r>
              <a:rPr lang="en-US" spc="-20" dirty="0">
                <a:latin typeface="Georgia"/>
                <a:cs typeface="Georgia"/>
              </a:rPr>
              <a:t>primitive; </a:t>
            </a:r>
            <a:r>
              <a:rPr lang="en-US" spc="-35" dirty="0">
                <a:latin typeface="Georgia"/>
                <a:cs typeface="Georgia"/>
              </a:rPr>
              <a:t>however,  </a:t>
            </a:r>
            <a:r>
              <a:rPr lang="en-US" spc="-15" dirty="0">
                <a:latin typeface="Georgia"/>
                <a:cs typeface="Georgia"/>
              </a:rPr>
              <a:t>dividing </a:t>
            </a:r>
            <a:r>
              <a:rPr lang="en-US" dirty="0">
                <a:latin typeface="Georgia"/>
                <a:cs typeface="Georgia"/>
              </a:rPr>
              <a:t>a, </a:t>
            </a:r>
            <a:r>
              <a:rPr lang="en-US" spc="-5" dirty="0">
                <a:latin typeface="Georgia"/>
                <a:cs typeface="Georgia"/>
              </a:rPr>
              <a:t>b, </a:t>
            </a:r>
            <a:r>
              <a:rPr lang="en-US" spc="-25" dirty="0">
                <a:latin typeface="Georgia"/>
                <a:cs typeface="Georgia"/>
              </a:rPr>
              <a:t>and </a:t>
            </a:r>
            <a:r>
              <a:rPr lang="en-US" spc="-15" dirty="0">
                <a:latin typeface="Georgia"/>
                <a:cs typeface="Georgia"/>
              </a:rPr>
              <a:t>c </a:t>
            </a:r>
            <a:r>
              <a:rPr lang="en-US" spc="-5" dirty="0">
                <a:latin typeface="Georgia"/>
                <a:cs typeface="Georgia"/>
              </a:rPr>
              <a:t>by </a:t>
            </a:r>
            <a:r>
              <a:rPr lang="en-US" spc="-65" dirty="0">
                <a:latin typeface="Georgia"/>
                <a:cs typeface="Georgia"/>
              </a:rPr>
              <a:t>2 </a:t>
            </a:r>
            <a:r>
              <a:rPr lang="en-US" spc="-15" dirty="0">
                <a:latin typeface="Georgia"/>
                <a:cs typeface="Georgia"/>
              </a:rPr>
              <a:t>will yield </a:t>
            </a:r>
            <a:r>
              <a:rPr lang="en-US" spc="-10" dirty="0">
                <a:latin typeface="Georgia"/>
                <a:cs typeface="Georgia"/>
              </a:rPr>
              <a:t>a </a:t>
            </a:r>
            <a:r>
              <a:rPr lang="en-US" spc="-20" dirty="0">
                <a:latin typeface="Georgia"/>
                <a:cs typeface="Georgia"/>
              </a:rPr>
              <a:t>primitive </a:t>
            </a:r>
            <a:r>
              <a:rPr lang="en-US" spc="-15" dirty="0">
                <a:latin typeface="Georgia"/>
                <a:cs typeface="Georgia"/>
              </a:rPr>
              <a:t>triple  </a:t>
            </a:r>
            <a:r>
              <a:rPr lang="en-US" spc="-35" dirty="0">
                <a:latin typeface="Georgia"/>
                <a:cs typeface="Georgia"/>
              </a:rPr>
              <a:t>when </a:t>
            </a:r>
            <a:r>
              <a:rPr lang="en-US" spc="-55" dirty="0">
                <a:latin typeface="Georgia"/>
                <a:cs typeface="Georgia"/>
              </a:rPr>
              <a:t>m </a:t>
            </a:r>
            <a:r>
              <a:rPr lang="en-US" spc="-25" dirty="0">
                <a:latin typeface="Georgia"/>
                <a:cs typeface="Georgia"/>
              </a:rPr>
              <a:t>and </a:t>
            </a:r>
            <a:r>
              <a:rPr lang="en-US" spc="-40" dirty="0">
                <a:latin typeface="Georgia"/>
                <a:cs typeface="Georgia"/>
              </a:rPr>
              <a:t>n </a:t>
            </a:r>
            <a:r>
              <a:rPr lang="en-US" spc="-25" dirty="0">
                <a:latin typeface="Georgia"/>
                <a:cs typeface="Georgia"/>
              </a:rPr>
              <a:t>are </a:t>
            </a:r>
            <a:r>
              <a:rPr lang="en-US" spc="-30" dirty="0">
                <a:latin typeface="Georgia"/>
                <a:cs typeface="Georgia"/>
              </a:rPr>
              <a:t>coprime </a:t>
            </a:r>
            <a:r>
              <a:rPr lang="en-US" spc="-25" dirty="0">
                <a:latin typeface="Georgia"/>
                <a:cs typeface="Georgia"/>
              </a:rPr>
              <a:t>and </a:t>
            </a:r>
            <a:r>
              <a:rPr lang="en-US" spc="-5" dirty="0">
                <a:latin typeface="Georgia"/>
                <a:cs typeface="Georgia"/>
              </a:rPr>
              <a:t>both</a:t>
            </a:r>
            <a:r>
              <a:rPr lang="en-US" spc="114" dirty="0">
                <a:latin typeface="Georgia"/>
                <a:cs typeface="Georgia"/>
              </a:rPr>
              <a:t> </a:t>
            </a:r>
            <a:r>
              <a:rPr lang="en-US" spc="-15" dirty="0">
                <a:latin typeface="Georgia"/>
                <a:cs typeface="Georgia"/>
              </a:rPr>
              <a:t>odd.</a:t>
            </a:r>
            <a:endParaRPr lang="en-US" dirty="0">
              <a:latin typeface="Georgia"/>
              <a:cs typeface="Georgia"/>
            </a:endParaRPr>
          </a:p>
        </p:txBody>
      </p:sp>
      <p:sp>
        <p:nvSpPr>
          <p:cNvPr id="3" name="object 3">
            <a:extLst>
              <a:ext uri="{FF2B5EF4-FFF2-40B4-BE49-F238E27FC236}">
                <a16:creationId xmlns:a16="http://schemas.microsoft.com/office/drawing/2014/main" id="{2F567C03-4C85-4596-AA9D-E58777BB1CB7}"/>
              </a:ext>
            </a:extLst>
          </p:cNvPr>
          <p:cNvSpPr/>
          <p:nvPr/>
        </p:nvSpPr>
        <p:spPr>
          <a:xfrm>
            <a:off x="365125" y="8915400"/>
            <a:ext cx="793749" cy="977796"/>
          </a:xfrm>
          <a:prstGeom prst="rect">
            <a:avLst/>
          </a:prstGeom>
          <a:blipFill>
            <a:blip r:embed="rId2" cstate="print"/>
            <a:stretch>
              <a:fillRect/>
            </a:stretch>
          </a:blipFill>
        </p:spPr>
        <p:txBody>
          <a:bodyPr wrap="square" lIns="0" tIns="0" rIns="0" bIns="0" rtlCol="0"/>
          <a:lstStyle/>
          <a:p>
            <a:endParaRPr/>
          </a:p>
        </p:txBody>
      </p:sp>
      <p:sp>
        <p:nvSpPr>
          <p:cNvPr id="4" name="Footer Placeholder 4">
            <a:extLst>
              <a:ext uri="{FF2B5EF4-FFF2-40B4-BE49-F238E27FC236}">
                <a16:creationId xmlns:a16="http://schemas.microsoft.com/office/drawing/2014/main" id="{BF0D00F6-52D1-4CE4-B669-96786C7C2CDE}"/>
              </a:ext>
            </a:extLst>
          </p:cNvPr>
          <p:cNvSpPr>
            <a:spLocks noGrp="1"/>
          </p:cNvSpPr>
          <p:nvPr>
            <p:ph type="ftr" sz="quarter" idx="11"/>
          </p:nvPr>
        </p:nvSpPr>
        <p:spPr>
          <a:xfrm>
            <a:off x="838200" y="9390276"/>
            <a:ext cx="4495800" cy="276999"/>
          </a:xfrm>
        </p:spPr>
        <p:txBody>
          <a:bodyPr/>
          <a:lstStyle/>
          <a:p>
            <a:r>
              <a:rPr lang="en-US" dirty="0"/>
              <a:t>Design and Analysis of Algorithm IDAA432C</a:t>
            </a:r>
          </a:p>
        </p:txBody>
      </p:sp>
    </p:spTree>
    <p:extLst>
      <p:ext uri="{BB962C8B-B14F-4D97-AF65-F5344CB8AC3E}">
        <p14:creationId xmlns:p14="http://schemas.microsoft.com/office/powerpoint/2010/main" val="577516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3FB1C8B-DD97-464A-87E4-6CDF10CA180D}"/>
              </a:ext>
            </a:extLst>
          </p:cNvPr>
          <p:cNvSpPr/>
          <p:nvPr/>
        </p:nvSpPr>
        <p:spPr>
          <a:xfrm>
            <a:off x="1143000" y="2514600"/>
            <a:ext cx="1794402" cy="461665"/>
          </a:xfrm>
          <a:prstGeom prst="rect">
            <a:avLst/>
          </a:prstGeom>
        </p:spPr>
        <p:txBody>
          <a:bodyPr wrap="none">
            <a:spAutoFit/>
          </a:bodyPr>
          <a:lstStyle/>
          <a:p>
            <a:r>
              <a:rPr lang="en-US" sz="2400" b="1" spc="-15" dirty="0">
                <a:latin typeface="Georgia"/>
                <a:cs typeface="Georgia"/>
              </a:rPr>
              <a:t>Algorithm</a:t>
            </a:r>
            <a:endParaRPr lang="en-US" sz="2400" dirty="0"/>
          </a:p>
        </p:txBody>
      </p:sp>
      <p:sp>
        <p:nvSpPr>
          <p:cNvPr id="3" name="TextBox 2">
            <a:extLst>
              <a:ext uri="{FF2B5EF4-FFF2-40B4-BE49-F238E27FC236}">
                <a16:creationId xmlns:a16="http://schemas.microsoft.com/office/drawing/2014/main" id="{3F2BB4BA-7B7A-47CD-BF63-BE782F582F32}"/>
              </a:ext>
            </a:extLst>
          </p:cNvPr>
          <p:cNvSpPr txBox="1"/>
          <p:nvPr/>
        </p:nvSpPr>
        <p:spPr>
          <a:xfrm>
            <a:off x="1143000" y="3581400"/>
            <a:ext cx="4953000" cy="2862322"/>
          </a:xfrm>
          <a:prstGeom prst="rect">
            <a:avLst/>
          </a:prstGeom>
          <a:noFill/>
        </p:spPr>
        <p:txBody>
          <a:bodyPr wrap="square" rtlCol="0">
            <a:spAutoFit/>
          </a:bodyPr>
          <a:lstStyle/>
          <a:p>
            <a:r>
              <a:rPr lang="en-US" dirty="0"/>
              <a:t>1: </a:t>
            </a:r>
            <a:r>
              <a:rPr lang="en-US" b="1" dirty="0" err="1"/>
              <a:t>procedure</a:t>
            </a:r>
            <a:r>
              <a:rPr lang="en-US" dirty="0" err="1"/>
              <a:t>checkPythagorean</a:t>
            </a:r>
            <a:r>
              <a:rPr lang="en-US" dirty="0"/>
              <a:t>(n)</a:t>
            </a:r>
          </a:p>
          <a:p>
            <a:r>
              <a:rPr lang="en-US" dirty="0"/>
              <a:t>2: 	</a:t>
            </a:r>
            <a:r>
              <a:rPr lang="en-US" b="1" dirty="0"/>
              <a:t>for</a:t>
            </a:r>
            <a:r>
              <a:rPr lang="en-US" dirty="0"/>
              <a:t> </a:t>
            </a:r>
            <a:r>
              <a:rPr lang="en-US" dirty="0" err="1"/>
              <a:t>i</a:t>
            </a:r>
            <a:r>
              <a:rPr lang="en-US" dirty="0"/>
              <a:t> ← 1 to √ n </a:t>
            </a:r>
            <a:r>
              <a:rPr lang="en-US" b="1" dirty="0"/>
              <a:t>do</a:t>
            </a:r>
          </a:p>
          <a:p>
            <a:r>
              <a:rPr lang="en-US" dirty="0"/>
              <a:t>3:		 k ← </a:t>
            </a:r>
            <a:r>
              <a:rPr lang="en-US" b="1" dirty="0"/>
              <a:t>√</a:t>
            </a:r>
            <a:r>
              <a:rPr lang="en-US" dirty="0"/>
              <a:t> (n ²  − </a:t>
            </a:r>
            <a:r>
              <a:rPr lang="en-US" dirty="0" err="1"/>
              <a:t>i</a:t>
            </a:r>
            <a:r>
              <a:rPr lang="en-US" dirty="0"/>
              <a:t> ² ) </a:t>
            </a:r>
          </a:p>
          <a:p>
            <a:r>
              <a:rPr lang="en-US" dirty="0"/>
              <a:t>4:		 l ← k ²  </a:t>
            </a:r>
          </a:p>
          <a:p>
            <a:r>
              <a:rPr lang="en-US" dirty="0"/>
              <a:t>5: 		</a:t>
            </a:r>
            <a:r>
              <a:rPr lang="en-US" b="1" dirty="0"/>
              <a:t>if</a:t>
            </a:r>
            <a:r>
              <a:rPr lang="en-US" dirty="0"/>
              <a:t> l equals n ²  − </a:t>
            </a:r>
            <a:r>
              <a:rPr lang="en-US" dirty="0" err="1"/>
              <a:t>i</a:t>
            </a:r>
            <a:r>
              <a:rPr lang="en-US" dirty="0"/>
              <a:t> ²  </a:t>
            </a:r>
            <a:r>
              <a:rPr lang="en-US" b="1" dirty="0"/>
              <a:t>then</a:t>
            </a:r>
            <a:r>
              <a:rPr lang="en-US" dirty="0"/>
              <a:t> </a:t>
            </a:r>
          </a:p>
          <a:p>
            <a:r>
              <a:rPr lang="en-US" dirty="0"/>
              <a:t>6: 			return 1</a:t>
            </a:r>
          </a:p>
          <a:p>
            <a:r>
              <a:rPr lang="en-US" dirty="0"/>
              <a:t>7: 		</a:t>
            </a:r>
            <a:r>
              <a:rPr lang="en-US" b="1" dirty="0"/>
              <a:t>end if </a:t>
            </a:r>
          </a:p>
          <a:p>
            <a:r>
              <a:rPr lang="en-US" dirty="0"/>
              <a:t>8:	 </a:t>
            </a:r>
            <a:r>
              <a:rPr lang="en-US" b="1" dirty="0"/>
              <a:t>end for </a:t>
            </a:r>
          </a:p>
          <a:p>
            <a:r>
              <a:rPr lang="en-US" dirty="0"/>
              <a:t>9: 	return 0 </a:t>
            </a:r>
          </a:p>
          <a:p>
            <a:r>
              <a:rPr lang="en-US" dirty="0"/>
              <a:t>10: </a:t>
            </a:r>
            <a:r>
              <a:rPr lang="en-US" b="1" dirty="0"/>
              <a:t>end procedure</a:t>
            </a:r>
            <a:endParaRPr lang="en-US" dirty="0"/>
          </a:p>
        </p:txBody>
      </p:sp>
      <p:sp>
        <p:nvSpPr>
          <p:cNvPr id="6" name="object 3">
            <a:extLst>
              <a:ext uri="{FF2B5EF4-FFF2-40B4-BE49-F238E27FC236}">
                <a16:creationId xmlns:a16="http://schemas.microsoft.com/office/drawing/2014/main" id="{C2BACCED-04FC-482B-93F3-7A444757CF94}"/>
              </a:ext>
            </a:extLst>
          </p:cNvPr>
          <p:cNvSpPr/>
          <p:nvPr/>
        </p:nvSpPr>
        <p:spPr>
          <a:xfrm>
            <a:off x="365125" y="8915400"/>
            <a:ext cx="793749" cy="977796"/>
          </a:xfrm>
          <a:prstGeom prst="rect">
            <a:avLst/>
          </a:prstGeom>
          <a:blipFill>
            <a:blip r:embed="rId2" cstate="print"/>
            <a:stretch>
              <a:fillRect/>
            </a:stretch>
          </a:blipFill>
        </p:spPr>
        <p:txBody>
          <a:bodyPr wrap="square" lIns="0" tIns="0" rIns="0" bIns="0" rtlCol="0"/>
          <a:lstStyle/>
          <a:p>
            <a:endParaRPr/>
          </a:p>
        </p:txBody>
      </p:sp>
      <p:sp>
        <p:nvSpPr>
          <p:cNvPr id="7" name="Footer Placeholder 4">
            <a:extLst>
              <a:ext uri="{FF2B5EF4-FFF2-40B4-BE49-F238E27FC236}">
                <a16:creationId xmlns:a16="http://schemas.microsoft.com/office/drawing/2014/main" id="{64509CDE-AFBE-4CBB-AB2D-5089CDFE9EFD}"/>
              </a:ext>
            </a:extLst>
          </p:cNvPr>
          <p:cNvSpPr>
            <a:spLocks noGrp="1"/>
          </p:cNvSpPr>
          <p:nvPr>
            <p:ph type="ftr" sz="quarter" idx="11"/>
          </p:nvPr>
        </p:nvSpPr>
        <p:spPr>
          <a:xfrm>
            <a:off x="838200" y="9390276"/>
            <a:ext cx="4495800" cy="276999"/>
          </a:xfrm>
        </p:spPr>
        <p:txBody>
          <a:bodyPr/>
          <a:lstStyle/>
          <a:p>
            <a:r>
              <a:rPr lang="en-US" dirty="0"/>
              <a:t>Design and Analysis of Algorithm IDAA432C</a:t>
            </a:r>
          </a:p>
        </p:txBody>
      </p:sp>
    </p:spTree>
    <p:extLst>
      <p:ext uri="{BB962C8B-B14F-4D97-AF65-F5344CB8AC3E}">
        <p14:creationId xmlns:p14="http://schemas.microsoft.com/office/powerpoint/2010/main" val="194964999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164</TotalTime>
  <Words>1342</Words>
  <Application>Microsoft Office PowerPoint</Application>
  <PresentationFormat>Custom</PresentationFormat>
  <Paragraphs>142</Paragraphs>
  <Slides>20</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20</vt:i4>
      </vt:variant>
    </vt:vector>
  </HeadingPairs>
  <TitlesOfParts>
    <vt:vector size="33" baseType="lpstr">
      <vt:lpstr>PMingLiU</vt:lpstr>
      <vt:lpstr>Arial</vt:lpstr>
      <vt:lpstr>Bookman Old Style</vt:lpstr>
      <vt:lpstr>Calibri</vt:lpstr>
      <vt:lpstr>Century Gothic</vt:lpstr>
      <vt:lpstr>Georgia</vt:lpstr>
      <vt:lpstr>Lucida Sans Unicode</vt:lpstr>
      <vt:lpstr>Maiandra GD</vt:lpstr>
      <vt:lpstr>Times New Roman</vt:lpstr>
      <vt:lpstr>Verdana</vt:lpstr>
      <vt:lpstr>Wingdings</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Snigdha</dc:creator>
  <cp:lastModifiedBy>HP</cp:lastModifiedBy>
  <cp:revision>16</cp:revision>
  <dcterms:created xsi:type="dcterms:W3CDTF">2019-01-28T07:05:36Z</dcterms:created>
  <dcterms:modified xsi:type="dcterms:W3CDTF">2019-01-28T09:50:58Z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2019-01-27T00:00:00Z</vt:filetime>
  </property>
  <property fmtid="{D5CDD505-2E9C-101B-9397-08002B2CF9AE}" pid="3" name="Creator">
    <vt:lpwstr>TeX</vt:lpwstr>
  </property>
  <property fmtid="{D5CDD505-2E9C-101B-9397-08002B2CF9AE}" pid="4" name="LastSaved">
    <vt:filetime>2019-01-28T00:00:00Z</vt:filetime>
  </property>
</Properties>
</file>