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0" d="100"/>
          <a:sy n="120" d="100"/>
        </p:scale>
        <p:origin x="1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7D80BF2D-5E20-4D22-B9E1-E11D187B816E}" type="datetimeFigureOut">
              <a:rPr lang="en-US" smtClean="0"/>
              <a:t>6/5/2020</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69E32E52-9B0D-43A2-B2D3-29C37BB4443D}" type="slidenum">
              <a:rPr lang="en-US" smtClean="0"/>
              <a:t>‹#›</a:t>
            </a:fld>
            <a:endParaRPr lang="en-US"/>
          </a:p>
        </p:txBody>
      </p:sp>
    </p:spTree>
    <p:extLst>
      <p:ext uri="{BB962C8B-B14F-4D97-AF65-F5344CB8AC3E}">
        <p14:creationId xmlns:p14="http://schemas.microsoft.com/office/powerpoint/2010/main" val="2824166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80BF2D-5E20-4D22-B9E1-E11D187B816E}" type="datetimeFigureOut">
              <a:rPr lang="en-US" smtClean="0"/>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32E52-9B0D-43A2-B2D3-29C37BB4443D}" type="slidenum">
              <a:rPr lang="en-US" smtClean="0"/>
              <a:t>‹#›</a:t>
            </a:fld>
            <a:endParaRPr lang="en-US"/>
          </a:p>
        </p:txBody>
      </p:sp>
    </p:spTree>
    <p:extLst>
      <p:ext uri="{BB962C8B-B14F-4D97-AF65-F5344CB8AC3E}">
        <p14:creationId xmlns:p14="http://schemas.microsoft.com/office/powerpoint/2010/main" val="1716713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80BF2D-5E20-4D22-B9E1-E11D187B816E}" type="datetimeFigureOut">
              <a:rPr lang="en-US" smtClean="0"/>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32E52-9B0D-43A2-B2D3-29C37BB4443D}" type="slidenum">
              <a:rPr lang="en-US" smtClean="0"/>
              <a:t>‹#›</a:t>
            </a:fld>
            <a:endParaRPr lang="en-US"/>
          </a:p>
        </p:txBody>
      </p:sp>
    </p:spTree>
    <p:extLst>
      <p:ext uri="{BB962C8B-B14F-4D97-AF65-F5344CB8AC3E}">
        <p14:creationId xmlns:p14="http://schemas.microsoft.com/office/powerpoint/2010/main" val="3623008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80BF2D-5E20-4D22-B9E1-E11D187B816E}" type="datetimeFigureOut">
              <a:rPr lang="en-US" smtClean="0"/>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32E52-9B0D-43A2-B2D3-29C37BB4443D}" type="slidenum">
              <a:rPr lang="en-US" smtClean="0"/>
              <a:t>‹#›</a:t>
            </a:fld>
            <a:endParaRPr lang="en-US"/>
          </a:p>
        </p:txBody>
      </p:sp>
    </p:spTree>
    <p:extLst>
      <p:ext uri="{BB962C8B-B14F-4D97-AF65-F5344CB8AC3E}">
        <p14:creationId xmlns:p14="http://schemas.microsoft.com/office/powerpoint/2010/main" val="828230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80BF2D-5E20-4D22-B9E1-E11D187B816E}" type="datetimeFigureOut">
              <a:rPr lang="en-US" smtClean="0"/>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32E52-9B0D-43A2-B2D3-29C37BB4443D}" type="slidenum">
              <a:rPr lang="en-US" smtClean="0"/>
              <a:t>‹#›</a:t>
            </a:fld>
            <a:endParaRPr lang="en-US"/>
          </a:p>
        </p:txBody>
      </p:sp>
    </p:spTree>
    <p:extLst>
      <p:ext uri="{BB962C8B-B14F-4D97-AF65-F5344CB8AC3E}">
        <p14:creationId xmlns:p14="http://schemas.microsoft.com/office/powerpoint/2010/main" val="3934997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80BF2D-5E20-4D22-B9E1-E11D187B816E}" type="datetimeFigureOut">
              <a:rPr lang="en-US" smtClean="0"/>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32E52-9B0D-43A2-B2D3-29C37BB4443D}" type="slidenum">
              <a:rPr lang="en-US" smtClean="0"/>
              <a:t>‹#›</a:t>
            </a:fld>
            <a:endParaRPr lang="en-US"/>
          </a:p>
        </p:txBody>
      </p:sp>
    </p:spTree>
    <p:extLst>
      <p:ext uri="{BB962C8B-B14F-4D97-AF65-F5344CB8AC3E}">
        <p14:creationId xmlns:p14="http://schemas.microsoft.com/office/powerpoint/2010/main" val="4119170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80BF2D-5E20-4D22-B9E1-E11D187B816E}" type="datetimeFigureOut">
              <a:rPr lang="en-US" smtClean="0"/>
              <a:t>6/5/2020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32E52-9B0D-43A2-B2D3-29C37BB4443D}" type="slidenum">
              <a:rPr lang="en-US" smtClean="0"/>
              <a:t>‹#›</a:t>
            </a:fld>
            <a:endParaRPr lang="en-US"/>
          </a:p>
        </p:txBody>
      </p:sp>
    </p:spTree>
    <p:extLst>
      <p:ext uri="{BB962C8B-B14F-4D97-AF65-F5344CB8AC3E}">
        <p14:creationId xmlns:p14="http://schemas.microsoft.com/office/powerpoint/2010/main" val="3358165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80BF2D-5E20-4D22-B9E1-E11D187B816E}" type="datetimeFigureOut">
              <a:rPr lang="en-US" smtClean="0"/>
              <a:t>6/5/2020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32E52-9B0D-43A2-B2D3-29C37BB4443D}" type="slidenum">
              <a:rPr lang="en-US" smtClean="0"/>
              <a:t>‹#›</a:t>
            </a:fld>
            <a:endParaRPr lang="en-US"/>
          </a:p>
        </p:txBody>
      </p:sp>
    </p:spTree>
    <p:extLst>
      <p:ext uri="{BB962C8B-B14F-4D97-AF65-F5344CB8AC3E}">
        <p14:creationId xmlns:p14="http://schemas.microsoft.com/office/powerpoint/2010/main" val="640739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80BF2D-5E20-4D22-B9E1-E11D187B816E}" type="datetimeFigureOut">
              <a:rPr lang="en-US" smtClean="0"/>
              <a:t>6/5/2020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32E52-9B0D-43A2-B2D3-29C37BB4443D}" type="slidenum">
              <a:rPr lang="en-US" smtClean="0"/>
              <a:t>‹#›</a:t>
            </a:fld>
            <a:endParaRPr lang="en-US"/>
          </a:p>
        </p:txBody>
      </p:sp>
    </p:spTree>
    <p:extLst>
      <p:ext uri="{BB962C8B-B14F-4D97-AF65-F5344CB8AC3E}">
        <p14:creationId xmlns:p14="http://schemas.microsoft.com/office/powerpoint/2010/main" val="3560833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7D80BF2D-5E20-4D22-B9E1-E11D187B816E}" type="datetimeFigureOut">
              <a:rPr lang="en-US" smtClean="0"/>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69E32E52-9B0D-43A2-B2D3-29C37BB4443D}" type="slidenum">
              <a:rPr lang="en-US" smtClean="0"/>
              <a:t>‹#›</a:t>
            </a:fld>
            <a:endParaRPr lang="en-US"/>
          </a:p>
        </p:txBody>
      </p:sp>
    </p:spTree>
    <p:extLst>
      <p:ext uri="{BB962C8B-B14F-4D97-AF65-F5344CB8AC3E}">
        <p14:creationId xmlns:p14="http://schemas.microsoft.com/office/powerpoint/2010/main" val="4055636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7D80BF2D-5E20-4D22-B9E1-E11D187B816E}" type="datetimeFigureOut">
              <a:rPr lang="en-US" smtClean="0"/>
              <a:t>6/5/2020</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69E32E52-9B0D-43A2-B2D3-29C37BB4443D}" type="slidenum">
              <a:rPr lang="en-US" smtClean="0"/>
              <a:t>‹#›</a:t>
            </a:fld>
            <a:endParaRPr lang="en-US"/>
          </a:p>
        </p:txBody>
      </p:sp>
    </p:spTree>
    <p:extLst>
      <p:ext uri="{BB962C8B-B14F-4D97-AF65-F5344CB8AC3E}">
        <p14:creationId xmlns:p14="http://schemas.microsoft.com/office/powerpoint/2010/main" val="341979921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7D80BF2D-5E20-4D22-B9E1-E11D187B816E}" type="datetimeFigureOut">
              <a:rPr lang="en-US" smtClean="0"/>
              <a:t>6/5/2020</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69E32E52-9B0D-43A2-B2D3-29C37BB4443D}" type="slidenum">
              <a:rPr lang="en-US" smtClean="0"/>
              <a:t>‹#›</a:t>
            </a:fld>
            <a:endParaRPr lang="en-US"/>
          </a:p>
        </p:txBody>
      </p:sp>
    </p:spTree>
    <p:extLst>
      <p:ext uri="{BB962C8B-B14F-4D97-AF65-F5344CB8AC3E}">
        <p14:creationId xmlns:p14="http://schemas.microsoft.com/office/powerpoint/2010/main" val="63950318"/>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loud.ibm.com/" TargetMode="External"/><Relationship Id="rId2" Type="http://schemas.openxmlformats.org/officeDocument/2006/relationships/hyperlink" Target="https://colab.research.google.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B40A-D2F3-4AE7-92F3-1637150ED87C}"/>
              </a:ext>
            </a:extLst>
          </p:cNvPr>
          <p:cNvSpPr>
            <a:spLocks noGrp="1"/>
          </p:cNvSpPr>
          <p:nvPr>
            <p:ph type="ctrTitle"/>
          </p:nvPr>
        </p:nvSpPr>
        <p:spPr>
          <a:xfrm>
            <a:off x="1444487" y="584422"/>
            <a:ext cx="9144000" cy="1880482"/>
          </a:xfrm>
        </p:spPr>
        <p:txBody>
          <a:bodyPr/>
          <a:lstStyle/>
          <a:p>
            <a:pPr algn="ctr"/>
            <a:r>
              <a:rPr lang="en-US" sz="7200" dirty="0"/>
              <a:t>CLOUD COMPUTING</a:t>
            </a:r>
            <a:br>
              <a:rPr lang="en-US" sz="7200" dirty="0"/>
            </a:br>
            <a:r>
              <a:rPr lang="en-US" sz="7200" dirty="0"/>
              <a:t>WORKSHOP	</a:t>
            </a:r>
          </a:p>
        </p:txBody>
      </p:sp>
      <p:sp>
        <p:nvSpPr>
          <p:cNvPr id="3" name="Subtitle 2">
            <a:extLst>
              <a:ext uri="{FF2B5EF4-FFF2-40B4-BE49-F238E27FC236}">
                <a16:creationId xmlns:a16="http://schemas.microsoft.com/office/drawing/2014/main" id="{2C8E887B-9034-4504-8A12-559B7CBDDF93}"/>
              </a:ext>
            </a:extLst>
          </p:cNvPr>
          <p:cNvSpPr>
            <a:spLocks noGrp="1"/>
          </p:cNvSpPr>
          <p:nvPr>
            <p:ph type="subTitle" idx="1"/>
          </p:nvPr>
        </p:nvSpPr>
        <p:spPr>
          <a:xfrm>
            <a:off x="1444487" y="2910178"/>
            <a:ext cx="9144000" cy="3188472"/>
          </a:xfrm>
        </p:spPr>
        <p:txBody>
          <a:bodyPr>
            <a:normAutofit/>
          </a:bodyPr>
          <a:lstStyle/>
          <a:p>
            <a:r>
              <a:rPr lang="en-US" sz="2800" dirty="0"/>
              <a:t>AGENDA</a:t>
            </a:r>
          </a:p>
          <a:p>
            <a:pPr marL="342900" indent="-342900" algn="l">
              <a:buFont typeface="Arial" panose="020B0604020202020204" pitchFamily="34" charset="0"/>
              <a:buChar char="•"/>
            </a:pPr>
            <a:r>
              <a:rPr lang="en-US" sz="2800" dirty="0"/>
              <a:t>Life before cloud computing</a:t>
            </a:r>
          </a:p>
          <a:p>
            <a:pPr marL="342900" indent="-342900" algn="l">
              <a:buFont typeface="Arial" panose="020B0604020202020204" pitchFamily="34" charset="0"/>
              <a:buChar char="•"/>
            </a:pPr>
            <a:r>
              <a:rPr lang="en-US" sz="2800" dirty="0"/>
              <a:t>What is cloud Computing</a:t>
            </a:r>
          </a:p>
          <a:p>
            <a:pPr marL="342900" indent="-342900" algn="l">
              <a:buFont typeface="Arial" panose="020B0604020202020204" pitchFamily="34" charset="0"/>
              <a:buChar char="•"/>
            </a:pPr>
            <a:r>
              <a:rPr lang="en-US" sz="2800" dirty="0"/>
              <a:t>Benefits and types of cloud computing</a:t>
            </a:r>
          </a:p>
          <a:p>
            <a:pPr marL="342900" indent="-342900" algn="l">
              <a:buFont typeface="Arial" panose="020B0604020202020204" pitchFamily="34" charset="0"/>
              <a:buChar char="•"/>
            </a:pPr>
            <a:r>
              <a:rPr lang="en-US" sz="2800" dirty="0"/>
              <a:t>What is AWS?</a:t>
            </a:r>
          </a:p>
          <a:p>
            <a:pPr marL="342900" indent="-342900" algn="l">
              <a:buFont typeface="Arial" panose="020B0604020202020204" pitchFamily="34" charset="0"/>
              <a:buChar char="•"/>
            </a:pPr>
            <a:r>
              <a:rPr lang="en-US" sz="2800" dirty="0"/>
              <a:t>Google Colab</a:t>
            </a:r>
          </a:p>
        </p:txBody>
      </p:sp>
    </p:spTree>
    <p:extLst>
      <p:ext uri="{BB962C8B-B14F-4D97-AF65-F5344CB8AC3E}">
        <p14:creationId xmlns:p14="http://schemas.microsoft.com/office/powerpoint/2010/main" val="3812034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6C068-5BF6-4766-AC2D-B798DEE0CF8A}"/>
              </a:ext>
            </a:extLst>
          </p:cNvPr>
          <p:cNvSpPr>
            <a:spLocks noGrp="1"/>
          </p:cNvSpPr>
          <p:nvPr>
            <p:ph type="title"/>
          </p:nvPr>
        </p:nvSpPr>
        <p:spPr/>
        <p:txBody>
          <a:bodyPr/>
          <a:lstStyle/>
          <a:p>
            <a:r>
              <a:rPr lang="en-US" dirty="0"/>
              <a:t>Life before cloud computing</a:t>
            </a:r>
          </a:p>
        </p:txBody>
      </p:sp>
      <p:sp>
        <p:nvSpPr>
          <p:cNvPr id="3" name="Content Placeholder 2">
            <a:extLst>
              <a:ext uri="{FF2B5EF4-FFF2-40B4-BE49-F238E27FC236}">
                <a16:creationId xmlns:a16="http://schemas.microsoft.com/office/drawing/2014/main" id="{6CA49102-FDE0-42D5-A103-0787974F4267}"/>
              </a:ext>
            </a:extLst>
          </p:cNvPr>
          <p:cNvSpPr>
            <a:spLocks noGrp="1"/>
          </p:cNvSpPr>
          <p:nvPr>
            <p:ph idx="1"/>
          </p:nvPr>
        </p:nvSpPr>
        <p:spPr/>
        <p:txBody>
          <a:bodyPr/>
          <a:lstStyle/>
          <a:p>
            <a:r>
              <a:rPr lang="en-US" dirty="0"/>
              <a:t>We needed Servers, Hardware, Software, Experts.</a:t>
            </a:r>
          </a:p>
          <a:p>
            <a:r>
              <a:rPr lang="en-US" dirty="0"/>
              <a:t>Troubleshooting: may lead to stoppage of few services and leave an impact to your business.</a:t>
            </a:r>
          </a:p>
          <a:p>
            <a:r>
              <a:rPr lang="en-US" dirty="0"/>
              <a:t>Server being empty lead to high cost </a:t>
            </a:r>
          </a:p>
          <a:p>
            <a:r>
              <a:rPr lang="en-US" dirty="0"/>
              <a:t>Everything is online. Lots of data being generated. Everybody does not hold that much amount </a:t>
            </a:r>
          </a:p>
          <a:p>
            <a:endParaRPr lang="en-US" dirty="0"/>
          </a:p>
        </p:txBody>
      </p:sp>
    </p:spTree>
    <p:extLst>
      <p:ext uri="{BB962C8B-B14F-4D97-AF65-F5344CB8AC3E}">
        <p14:creationId xmlns:p14="http://schemas.microsoft.com/office/powerpoint/2010/main" val="3773727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E05B7-25F5-419B-91E2-00A0EE817018}"/>
              </a:ext>
            </a:extLst>
          </p:cNvPr>
          <p:cNvSpPr>
            <a:spLocks noGrp="1"/>
          </p:cNvSpPr>
          <p:nvPr>
            <p:ph type="title"/>
          </p:nvPr>
        </p:nvSpPr>
        <p:spPr/>
        <p:txBody>
          <a:bodyPr/>
          <a:lstStyle/>
          <a:p>
            <a:r>
              <a:rPr lang="en-US" dirty="0"/>
              <a:t>What is cloud computing</a:t>
            </a:r>
          </a:p>
        </p:txBody>
      </p:sp>
      <p:sp>
        <p:nvSpPr>
          <p:cNvPr id="3" name="Content Placeholder 2">
            <a:extLst>
              <a:ext uri="{FF2B5EF4-FFF2-40B4-BE49-F238E27FC236}">
                <a16:creationId xmlns:a16="http://schemas.microsoft.com/office/drawing/2014/main" id="{7B1DC576-2982-452D-97EB-20ADCC16027B}"/>
              </a:ext>
            </a:extLst>
          </p:cNvPr>
          <p:cNvSpPr>
            <a:spLocks noGrp="1"/>
          </p:cNvSpPr>
          <p:nvPr>
            <p:ph idx="1"/>
          </p:nvPr>
        </p:nvSpPr>
        <p:spPr/>
        <p:txBody>
          <a:bodyPr/>
          <a:lstStyle/>
          <a:p>
            <a:pPr lvl="0"/>
            <a:r>
              <a:rPr lang="en-US" dirty="0"/>
              <a:t>Cloud Computing is the use of a network of remote servers hosted on the internet to store, manage and process data rather than a local server.</a:t>
            </a:r>
          </a:p>
          <a:p>
            <a:r>
              <a:rPr lang="en-US" dirty="0"/>
              <a:t>Cloud computing: Delivery of computing services (servers, databases, networking, software etc.) over the internet. Storing and accessing the data over the internet. You Pay for the things you use. Companies offering these computing services are called cloud providers. This gives us ability to manage applications and services through a global network. Ex: AWS, Azure.</a:t>
            </a:r>
          </a:p>
          <a:p>
            <a:endParaRPr lang="en-US" dirty="0"/>
          </a:p>
        </p:txBody>
      </p:sp>
    </p:spTree>
    <p:extLst>
      <p:ext uri="{BB962C8B-B14F-4D97-AF65-F5344CB8AC3E}">
        <p14:creationId xmlns:p14="http://schemas.microsoft.com/office/powerpoint/2010/main" val="1582798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CE559-7642-4426-96D3-8BDF2FD3FCD7}"/>
              </a:ext>
            </a:extLst>
          </p:cNvPr>
          <p:cNvSpPr>
            <a:spLocks noGrp="1"/>
          </p:cNvSpPr>
          <p:nvPr>
            <p:ph type="title"/>
          </p:nvPr>
        </p:nvSpPr>
        <p:spPr/>
        <p:txBody>
          <a:bodyPr/>
          <a:lstStyle/>
          <a:p>
            <a:r>
              <a:rPr lang="en-US" dirty="0"/>
              <a:t>Benefits of cloud computing</a:t>
            </a:r>
          </a:p>
        </p:txBody>
      </p:sp>
      <p:sp>
        <p:nvSpPr>
          <p:cNvPr id="3" name="Content Placeholder 2">
            <a:extLst>
              <a:ext uri="{FF2B5EF4-FFF2-40B4-BE49-F238E27FC236}">
                <a16:creationId xmlns:a16="http://schemas.microsoft.com/office/drawing/2014/main" id="{4BF8485F-A47C-4C24-816A-D5D9C183ACF9}"/>
              </a:ext>
            </a:extLst>
          </p:cNvPr>
          <p:cNvSpPr>
            <a:spLocks noGrp="1"/>
          </p:cNvSpPr>
          <p:nvPr>
            <p:ph idx="1"/>
          </p:nvPr>
        </p:nvSpPr>
        <p:spPr/>
        <p:txBody>
          <a:bodyPr>
            <a:normAutofit/>
          </a:bodyPr>
          <a:lstStyle/>
          <a:p>
            <a:pPr lvl="0"/>
            <a:r>
              <a:rPr lang="en-US" dirty="0"/>
              <a:t>Speed: vast amount of computing resources can be provisioned in minutes. </a:t>
            </a:r>
          </a:p>
          <a:p>
            <a:pPr lvl="0"/>
            <a:r>
              <a:rPr lang="en-US" dirty="0"/>
              <a:t>Ready for production instantaneously.</a:t>
            </a:r>
          </a:p>
          <a:p>
            <a:pPr lvl="0"/>
            <a:r>
              <a:rPr lang="en-US" dirty="0"/>
              <a:t>Cost: It eliminates the expense of buying computer hardware and software. If it does not fits our use we use a better configured hardware.</a:t>
            </a:r>
          </a:p>
          <a:p>
            <a:pPr lvl="0"/>
            <a:r>
              <a:rPr lang="en-US" dirty="0"/>
              <a:t>Scalability: Easy to scale up your cloud capacity.</a:t>
            </a:r>
          </a:p>
          <a:p>
            <a:pPr lvl="0"/>
            <a:r>
              <a:rPr lang="en-US" dirty="0"/>
              <a:t>Accessibility: Easy to access data anywhere</a:t>
            </a:r>
          </a:p>
          <a:p>
            <a:pPr lvl="0"/>
            <a:r>
              <a:rPr lang="en-US" dirty="0"/>
              <a:t>Better security: With cloud, your data is stored in a centralized secure location. Encrypted and secured data beyond the reach of local server or the people who maintain the local servers. </a:t>
            </a:r>
          </a:p>
          <a:p>
            <a:endParaRPr lang="en-US" dirty="0"/>
          </a:p>
        </p:txBody>
      </p:sp>
    </p:spTree>
    <p:extLst>
      <p:ext uri="{BB962C8B-B14F-4D97-AF65-F5344CB8AC3E}">
        <p14:creationId xmlns:p14="http://schemas.microsoft.com/office/powerpoint/2010/main" val="1560208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AA4EC-6693-49F5-833F-A070D20D10FB}"/>
              </a:ext>
            </a:extLst>
          </p:cNvPr>
          <p:cNvSpPr>
            <a:spLocks noGrp="1"/>
          </p:cNvSpPr>
          <p:nvPr>
            <p:ph type="title"/>
          </p:nvPr>
        </p:nvSpPr>
        <p:spPr/>
        <p:txBody>
          <a:bodyPr/>
          <a:lstStyle/>
          <a:p>
            <a:r>
              <a:rPr lang="en-US" dirty="0"/>
              <a:t>Types of Cloud Computing: </a:t>
            </a:r>
            <a:br>
              <a:rPr lang="en-US" dirty="0"/>
            </a:br>
            <a:endParaRPr lang="en-US" dirty="0"/>
          </a:p>
        </p:txBody>
      </p:sp>
      <p:sp>
        <p:nvSpPr>
          <p:cNvPr id="3" name="Content Placeholder 2">
            <a:extLst>
              <a:ext uri="{FF2B5EF4-FFF2-40B4-BE49-F238E27FC236}">
                <a16:creationId xmlns:a16="http://schemas.microsoft.com/office/drawing/2014/main" id="{F75B8ADE-5C5F-46DE-A424-4375582582C6}"/>
              </a:ext>
            </a:extLst>
          </p:cNvPr>
          <p:cNvSpPr>
            <a:spLocks noGrp="1"/>
          </p:cNvSpPr>
          <p:nvPr>
            <p:ph idx="1"/>
          </p:nvPr>
        </p:nvSpPr>
        <p:spPr>
          <a:xfrm>
            <a:off x="818712" y="2222287"/>
            <a:ext cx="10554574" cy="4188525"/>
          </a:xfrm>
        </p:spPr>
        <p:txBody>
          <a:bodyPr>
            <a:normAutofit fontScale="70000" lnSpcReduction="20000"/>
          </a:bodyPr>
          <a:lstStyle/>
          <a:p>
            <a:pPr lvl="0"/>
            <a:r>
              <a:rPr lang="en-US" dirty="0"/>
              <a:t>Cloud Deployments: </a:t>
            </a:r>
          </a:p>
          <a:p>
            <a:pPr lvl="1"/>
            <a:r>
              <a:rPr lang="en-US" dirty="0"/>
              <a:t>Public Cloud: The services are stored offsite and accessed over the internet. It can be used by general public. All hardware, software and other infrastructure is owned and managed by the cloud provider. Ex: AWS</a:t>
            </a:r>
          </a:p>
          <a:p>
            <a:pPr lvl="1"/>
            <a:r>
              <a:rPr lang="en-US" dirty="0"/>
              <a:t>Private Cloud: Used by a single organization. May run its private cloud or outsource it to a hosting company. The services are managed by the private network. Ex: AWS and VMware. </a:t>
            </a:r>
          </a:p>
          <a:p>
            <a:pPr lvl="1"/>
            <a:r>
              <a:rPr lang="en-US" dirty="0"/>
              <a:t>Hybrid Cloud: Consists functionality of both public and private cloud. Organizations keep few applications on their local servers and few of their applications on the remote servers. </a:t>
            </a:r>
          </a:p>
          <a:p>
            <a:pPr lvl="0"/>
            <a:r>
              <a:rPr lang="en-US" dirty="0"/>
              <a:t>Cloud Services: </a:t>
            </a:r>
          </a:p>
          <a:p>
            <a:pPr lvl="1"/>
            <a:r>
              <a:rPr lang="en-US" dirty="0"/>
              <a:t>IaaS: Infrastructure as a service:- You rent infrastructure from a cloud provider on pay-as-you-go basis. Users of IaaS can outsource and build a “virtual data center” in the cloud and have access to the resources as well.      Ex :AWS(EC2)   </a:t>
            </a:r>
          </a:p>
          <a:p>
            <a:pPr lvl="1"/>
            <a:r>
              <a:rPr lang="en-US" dirty="0"/>
              <a:t>PaaS: Platform as a Service: Provides a platform on which software can be developed and deployed. The cloud provider allows the customer to deploy their own application using programming language, tools etc. Ex: AWS Elastic Beanstalk.</a:t>
            </a:r>
          </a:p>
          <a:p>
            <a:r>
              <a:rPr lang="en-US" dirty="0"/>
              <a:t>We manage the code and not the infrastructure.</a:t>
            </a:r>
          </a:p>
          <a:p>
            <a:pPr lvl="1"/>
            <a:r>
              <a:rPr lang="en-US" dirty="0"/>
              <a:t>SaaS: Software as a Service: Cloud providers host and manage the software application on a subscription basis. Client maintains the control of a software environment but does not maintain any equipment. Ex: AWS</a:t>
            </a:r>
          </a:p>
          <a:p>
            <a:endParaRPr lang="en-US" dirty="0"/>
          </a:p>
        </p:txBody>
      </p:sp>
    </p:spTree>
    <p:extLst>
      <p:ext uri="{BB962C8B-B14F-4D97-AF65-F5344CB8AC3E}">
        <p14:creationId xmlns:p14="http://schemas.microsoft.com/office/powerpoint/2010/main" val="4217745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F7F7-C70F-487C-82C6-1F3C517A1E03}"/>
              </a:ext>
            </a:extLst>
          </p:cNvPr>
          <p:cNvSpPr>
            <a:spLocks noGrp="1"/>
          </p:cNvSpPr>
          <p:nvPr>
            <p:ph type="title"/>
          </p:nvPr>
        </p:nvSpPr>
        <p:spPr/>
        <p:txBody>
          <a:bodyPr/>
          <a:lstStyle/>
          <a:p>
            <a:r>
              <a:rPr lang="en-US" dirty="0"/>
              <a:t>What is AWS?</a:t>
            </a:r>
            <a:br>
              <a:rPr lang="en-US" dirty="0"/>
            </a:br>
            <a:endParaRPr lang="en-US" dirty="0"/>
          </a:p>
        </p:txBody>
      </p:sp>
      <p:sp>
        <p:nvSpPr>
          <p:cNvPr id="3" name="Content Placeholder 2">
            <a:extLst>
              <a:ext uri="{FF2B5EF4-FFF2-40B4-BE49-F238E27FC236}">
                <a16:creationId xmlns:a16="http://schemas.microsoft.com/office/drawing/2014/main" id="{A40D4171-CA1D-4928-9EC7-2F35D9430CEE}"/>
              </a:ext>
            </a:extLst>
          </p:cNvPr>
          <p:cNvSpPr>
            <a:spLocks noGrp="1"/>
          </p:cNvSpPr>
          <p:nvPr>
            <p:ph idx="1"/>
          </p:nvPr>
        </p:nvSpPr>
        <p:spPr>
          <a:xfrm>
            <a:off x="818712" y="2222287"/>
            <a:ext cx="10554574" cy="4258026"/>
          </a:xfrm>
        </p:spPr>
        <p:txBody>
          <a:bodyPr>
            <a:normAutofit fontScale="70000" lnSpcReduction="20000"/>
          </a:bodyPr>
          <a:lstStyle/>
          <a:p>
            <a:r>
              <a:rPr lang="en-US" dirty="0"/>
              <a:t>A secure services platform. Offers computing power. Databases Storage. We I get everything on pay- as- you go model. Aws is reliable, scalable (due to its on-demand infrastructure), flexible (options and services). </a:t>
            </a:r>
          </a:p>
          <a:p>
            <a:r>
              <a:rPr lang="en-US" dirty="0"/>
              <a:t>Services offered by Amazon:</a:t>
            </a:r>
          </a:p>
          <a:p>
            <a:pPr>
              <a:buFont typeface="Wingdings" panose="05000000000000000000" pitchFamily="2" charset="2"/>
              <a:buChar char="v"/>
            </a:pPr>
            <a:r>
              <a:rPr lang="en-US" dirty="0"/>
              <a:t>Amazon S3: An object storage that can store and retrieve data from anywhere. </a:t>
            </a:r>
          </a:p>
          <a:p>
            <a:pPr>
              <a:buFont typeface="Wingdings" panose="05000000000000000000" pitchFamily="2" charset="2"/>
              <a:buChar char="v"/>
            </a:pPr>
            <a:r>
              <a:rPr lang="en-US" dirty="0"/>
              <a:t>AWS Data transfer: AWS has a number of Data Transfer services, Kinesis, import/export Snowball and Direct Connect. We can not only collect real-time data but also monitor the data and analyze the data that is being received.</a:t>
            </a:r>
          </a:p>
          <a:p>
            <a:pPr>
              <a:buFont typeface="Wingdings" panose="05000000000000000000" pitchFamily="2" charset="2"/>
              <a:buChar char="v"/>
            </a:pPr>
            <a:r>
              <a:rPr lang="en-US" dirty="0"/>
              <a:t>Amazon EC2: Provides secure and resizable compute capacity, designed to make web-scale cloud computing easier. </a:t>
            </a:r>
          </a:p>
          <a:p>
            <a:pPr>
              <a:buFont typeface="Wingdings" panose="05000000000000000000" pitchFamily="2" charset="2"/>
              <a:buChar char="v"/>
            </a:pPr>
            <a:r>
              <a:rPr lang="en-US" dirty="0"/>
              <a:t>Amazon SNS: Enables messages to be delivered across a large number of subscribers, systems and services and mobile devices. Send anything via emails and messages</a:t>
            </a:r>
          </a:p>
          <a:p>
            <a:pPr>
              <a:buFont typeface="Wingdings" panose="05000000000000000000" pitchFamily="2" charset="2"/>
              <a:buChar char="v"/>
            </a:pPr>
            <a:r>
              <a:rPr lang="en-US" dirty="0"/>
              <a:t>Amazon KMS: A service integrated into most other AWS services, it helps create and control the encryption keys used to encrypt the user’s data. Key Management System. AES 256 bit encryption method.</a:t>
            </a:r>
          </a:p>
          <a:p>
            <a:pPr>
              <a:buFont typeface="Wingdings" panose="05000000000000000000" pitchFamily="2" charset="2"/>
              <a:buChar char="v"/>
            </a:pPr>
            <a:r>
              <a:rPr lang="en-US" dirty="0"/>
              <a:t>AWS Lambda: A compute service that executes code only when needed and scales automatically. We pay for this service for time in seconds. We don’t pay for the infrastructure: only for the amount of time the code executed. </a:t>
            </a:r>
          </a:p>
          <a:p>
            <a:pPr>
              <a:buFont typeface="Wingdings" panose="05000000000000000000" pitchFamily="2" charset="2"/>
              <a:buChar char="v"/>
            </a:pPr>
            <a:r>
              <a:rPr lang="en-US" dirty="0"/>
              <a:t>Route 53: The DNS web service is designed to give developers and businesses a reliable and cost effective method to route users to internet applications.</a:t>
            </a:r>
          </a:p>
          <a:p>
            <a:endParaRPr lang="en-US" dirty="0"/>
          </a:p>
        </p:txBody>
      </p:sp>
    </p:spTree>
    <p:extLst>
      <p:ext uri="{BB962C8B-B14F-4D97-AF65-F5344CB8AC3E}">
        <p14:creationId xmlns:p14="http://schemas.microsoft.com/office/powerpoint/2010/main" val="1092021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5E05A-7EE0-4189-BC9A-003D3138E3A2}"/>
              </a:ext>
            </a:extLst>
          </p:cNvPr>
          <p:cNvSpPr>
            <a:spLocks noGrp="1"/>
          </p:cNvSpPr>
          <p:nvPr>
            <p:ph type="title"/>
          </p:nvPr>
        </p:nvSpPr>
        <p:spPr/>
        <p:txBody>
          <a:bodyPr/>
          <a:lstStyle/>
          <a:p>
            <a:r>
              <a:rPr lang="en-US" dirty="0"/>
              <a:t>Google Colab and IBM Cloud</a:t>
            </a:r>
          </a:p>
        </p:txBody>
      </p:sp>
      <p:sp>
        <p:nvSpPr>
          <p:cNvPr id="3" name="Content Placeholder 2">
            <a:extLst>
              <a:ext uri="{FF2B5EF4-FFF2-40B4-BE49-F238E27FC236}">
                <a16:creationId xmlns:a16="http://schemas.microsoft.com/office/drawing/2014/main" id="{C7845800-A712-4D8C-B310-8AE7B2244D72}"/>
              </a:ext>
            </a:extLst>
          </p:cNvPr>
          <p:cNvSpPr>
            <a:spLocks noGrp="1"/>
          </p:cNvSpPr>
          <p:nvPr>
            <p:ph idx="1"/>
          </p:nvPr>
        </p:nvSpPr>
        <p:spPr/>
        <p:txBody>
          <a:bodyPr/>
          <a:lstStyle/>
          <a:p>
            <a:r>
              <a:rPr lang="en-US" dirty="0"/>
              <a:t>Google Colab: </a:t>
            </a:r>
            <a:r>
              <a:rPr lang="en-US" dirty="0">
                <a:hlinkClick r:id="rId2"/>
              </a:rPr>
              <a:t>https://colab.research.google.com/</a:t>
            </a:r>
            <a:endParaRPr lang="en-US" dirty="0"/>
          </a:p>
          <a:p>
            <a:endParaRPr lang="en-US" dirty="0"/>
          </a:p>
          <a:p>
            <a:r>
              <a:rPr lang="en-US" dirty="0"/>
              <a:t>IBM Cloud: </a:t>
            </a:r>
            <a:r>
              <a:rPr lang="en-US" dirty="0">
                <a:hlinkClick r:id="rId3"/>
              </a:rPr>
              <a:t>https://cloud.ibm.com/</a:t>
            </a:r>
            <a:endParaRPr lang="en-US" dirty="0"/>
          </a:p>
          <a:p>
            <a:endParaRPr lang="en-US" dirty="0"/>
          </a:p>
          <a:p>
            <a:r>
              <a:rPr lang="en-US" dirty="0"/>
              <a:t>You can use these services for python and Machine Learning practices.</a:t>
            </a:r>
          </a:p>
        </p:txBody>
      </p:sp>
    </p:spTree>
    <p:extLst>
      <p:ext uri="{BB962C8B-B14F-4D97-AF65-F5344CB8AC3E}">
        <p14:creationId xmlns:p14="http://schemas.microsoft.com/office/powerpoint/2010/main" val="1817274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11B2F-AC03-48BC-81A0-5F0BEBCBC6D0}"/>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8A7399C8-DD83-4BFD-840F-4E00492009B5}"/>
              </a:ext>
            </a:extLst>
          </p:cNvPr>
          <p:cNvSpPr>
            <a:spLocks noGrp="1"/>
          </p:cNvSpPr>
          <p:nvPr>
            <p:ph idx="1"/>
          </p:nvPr>
        </p:nvSpPr>
        <p:spPr/>
        <p:txBody>
          <a:bodyPr/>
          <a:lstStyle/>
          <a:p>
            <a:r>
              <a:rPr lang="en-US" dirty="0"/>
              <a:t>Do follow us on Instagram, Facebook and LinkedIn</a:t>
            </a:r>
          </a:p>
          <a:p>
            <a:r>
              <a:rPr lang="en-US" dirty="0"/>
              <a:t>Please read my blogs. All links are present in the Description Below.</a:t>
            </a:r>
          </a:p>
        </p:txBody>
      </p:sp>
    </p:spTree>
    <p:extLst>
      <p:ext uri="{BB962C8B-B14F-4D97-AF65-F5344CB8AC3E}">
        <p14:creationId xmlns:p14="http://schemas.microsoft.com/office/powerpoint/2010/main" val="2360179810"/>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58</TotalTime>
  <Words>870</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 Light</vt:lpstr>
      <vt:lpstr>Wingdings</vt:lpstr>
      <vt:lpstr>Metropolitan</vt:lpstr>
      <vt:lpstr>CLOUD COMPUTING WORKSHOP </vt:lpstr>
      <vt:lpstr>Life before cloud computing</vt:lpstr>
      <vt:lpstr>What is cloud computing</vt:lpstr>
      <vt:lpstr>Benefits of cloud computing</vt:lpstr>
      <vt:lpstr>Types of Cloud Computing:  </vt:lpstr>
      <vt:lpstr>What is AWS? </vt:lpstr>
      <vt:lpstr>Google Colab and IBM Cloud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WORKSHOP</dc:title>
  <dc:creator>Naman Dhameja</dc:creator>
  <cp:lastModifiedBy>Naman Dhameja</cp:lastModifiedBy>
  <cp:revision>6</cp:revision>
  <dcterms:created xsi:type="dcterms:W3CDTF">2020-06-05T09:19:44Z</dcterms:created>
  <dcterms:modified xsi:type="dcterms:W3CDTF">2020-06-05T10:17:49Z</dcterms:modified>
</cp:coreProperties>
</file>