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9" r:id="rId4"/>
    <p:sldId id="261" r:id="rId5"/>
    <p:sldId id="260" r:id="rId6"/>
    <p:sldId id="266" r:id="rId7"/>
    <p:sldId id="263" r:id="rId8"/>
    <p:sldId id="262" r:id="rId9"/>
    <p:sldId id="264" r:id="rId10"/>
    <p:sldId id="265"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126"/>
  </p:normalViewPr>
  <p:slideViewPr>
    <p:cSldViewPr snapToGrid="0" snapToObjects="1">
      <p:cViewPr varScale="1">
        <p:scale>
          <a:sx n="115" d="100"/>
          <a:sy n="115" d="100"/>
        </p:scale>
        <p:origin x="4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December 8,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5959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December 8,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58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December 8,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2650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December 8,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0129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December 8,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90832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December 8,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590507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December 8,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4587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December 8,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180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December 8,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09305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December 8,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5404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December 8,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4269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December 8,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75182075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62" r:id="rId7"/>
    <p:sldLayoutId id="2147483663" r:id="rId8"/>
    <p:sldLayoutId id="2147483664" r:id="rId9"/>
    <p:sldLayoutId id="2147483665" r:id="rId10"/>
    <p:sldLayoutId id="2147483672"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ill.no@northeastern.edu" TargetMode="Externa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hyperlink" Target="mailto:savant.si@northeastern.edu" TargetMode="External"/><Relationship Id="rId5" Type="http://schemas.openxmlformats.org/officeDocument/2006/relationships/hyperlink" Target="mailto:unnikrishnan.ki@northeastern.edu" TargetMode="External"/><Relationship Id="rId4" Type="http://schemas.openxmlformats.org/officeDocument/2006/relationships/hyperlink" Target="mailto:gupta.nama@northeastern.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imple concrete texture">
            <a:extLst>
              <a:ext uri="{FF2B5EF4-FFF2-40B4-BE49-F238E27FC236}">
                <a16:creationId xmlns:a16="http://schemas.microsoft.com/office/drawing/2014/main" id="{D011E544-D04D-4C02-9558-829ACF36E2A4}"/>
              </a:ext>
            </a:extLst>
          </p:cNvPr>
          <p:cNvPicPr>
            <a:picLocks noChangeAspect="1"/>
          </p:cNvPicPr>
          <p:nvPr/>
        </p:nvPicPr>
        <p:blipFill rotWithShape="1">
          <a:blip r:embed="rId2"/>
          <a:srcRect l="9682" r="6704" b="2"/>
          <a:stretch/>
        </p:blipFill>
        <p:spPr>
          <a:xfrm>
            <a:off x="3590365" y="-1"/>
            <a:ext cx="8601638" cy="6871647"/>
          </a:xfrm>
          <a:custGeom>
            <a:avLst/>
            <a:gdLst/>
            <a:ahLst/>
            <a:cxnLst/>
            <a:rect l="l" t="t" r="r" b="b"/>
            <a:pathLst>
              <a:path w="8607807" h="6858000">
                <a:moveTo>
                  <a:pt x="8607807" y="0"/>
                </a:moveTo>
                <a:lnTo>
                  <a:pt x="8607807" y="6858000"/>
                </a:lnTo>
                <a:lnTo>
                  <a:pt x="2049693" y="6858000"/>
                </a:lnTo>
                <a:lnTo>
                  <a:pt x="1546051" y="6858000"/>
                </a:lnTo>
                <a:lnTo>
                  <a:pt x="1535751" y="6815348"/>
                </a:lnTo>
                <a:cubicBezTo>
                  <a:pt x="1530460" y="6761684"/>
                  <a:pt x="1515370" y="6604898"/>
                  <a:pt x="1514301" y="6536022"/>
                </a:cubicBezTo>
                <a:cubicBezTo>
                  <a:pt x="1518045" y="6478504"/>
                  <a:pt x="1528503" y="6437797"/>
                  <a:pt x="1529339" y="6402088"/>
                </a:cubicBezTo>
                <a:cubicBezTo>
                  <a:pt x="1525062" y="6346650"/>
                  <a:pt x="1502062" y="6294623"/>
                  <a:pt x="1493941" y="6256398"/>
                </a:cubicBezTo>
                <a:cubicBezTo>
                  <a:pt x="1502669" y="6241770"/>
                  <a:pt x="1469920" y="6187857"/>
                  <a:pt x="1480613" y="6172741"/>
                </a:cubicBezTo>
                <a:cubicBezTo>
                  <a:pt x="1481020" y="6152279"/>
                  <a:pt x="1458164" y="6048753"/>
                  <a:pt x="1443364" y="6006407"/>
                </a:cubicBezTo>
                <a:cubicBezTo>
                  <a:pt x="1426694" y="5958900"/>
                  <a:pt x="1390307" y="5908317"/>
                  <a:pt x="1380584" y="5887691"/>
                </a:cubicBezTo>
                <a:cubicBezTo>
                  <a:pt x="1370860" y="5867065"/>
                  <a:pt x="1392244" y="5909118"/>
                  <a:pt x="1385023" y="5882650"/>
                </a:cubicBezTo>
                <a:cubicBezTo>
                  <a:pt x="1377800" y="5856181"/>
                  <a:pt x="1345702" y="5759038"/>
                  <a:pt x="1337254" y="5728879"/>
                </a:cubicBezTo>
                <a:cubicBezTo>
                  <a:pt x="1353956" y="5727462"/>
                  <a:pt x="1323673" y="5710676"/>
                  <a:pt x="1334321" y="5701696"/>
                </a:cubicBezTo>
                <a:cubicBezTo>
                  <a:pt x="1343675" y="5695367"/>
                  <a:pt x="1336672" y="5688797"/>
                  <a:pt x="1335877" y="5681564"/>
                </a:cubicBezTo>
                <a:cubicBezTo>
                  <a:pt x="1343201" y="5672524"/>
                  <a:pt x="1329617" y="5640839"/>
                  <a:pt x="1319978" y="5632219"/>
                </a:cubicBezTo>
                <a:cubicBezTo>
                  <a:pt x="1286551" y="5611011"/>
                  <a:pt x="1310947" y="5568721"/>
                  <a:pt x="1285321" y="5551224"/>
                </a:cubicBezTo>
                <a:cubicBezTo>
                  <a:pt x="1281540" y="5545203"/>
                  <a:pt x="1279983" y="5539432"/>
                  <a:pt x="1279815" y="5533855"/>
                </a:cubicBezTo>
                <a:lnTo>
                  <a:pt x="1282507" y="5518422"/>
                </a:lnTo>
                <a:lnTo>
                  <a:pt x="1289604" y="5514404"/>
                </a:lnTo>
                <a:lnTo>
                  <a:pt x="1287766" y="5504772"/>
                </a:lnTo>
                <a:lnTo>
                  <a:pt x="1288829" y="5502102"/>
                </a:lnTo>
                <a:cubicBezTo>
                  <a:pt x="1290896" y="5497007"/>
                  <a:pt x="1292688" y="5491968"/>
                  <a:pt x="1293373" y="5486914"/>
                </a:cubicBezTo>
                <a:cubicBezTo>
                  <a:pt x="1288690" y="5472938"/>
                  <a:pt x="1272696" y="5448436"/>
                  <a:pt x="1260736" y="5418245"/>
                </a:cubicBezTo>
                <a:cubicBezTo>
                  <a:pt x="1238579" y="5385699"/>
                  <a:pt x="1238884" y="5340972"/>
                  <a:pt x="1221610" y="5305770"/>
                </a:cubicBezTo>
                <a:lnTo>
                  <a:pt x="1216099" y="5298785"/>
                </a:lnTo>
                <a:lnTo>
                  <a:pt x="1217278" y="5268992"/>
                </a:lnTo>
                <a:cubicBezTo>
                  <a:pt x="1221588" y="5263843"/>
                  <a:pt x="1222716" y="5256480"/>
                  <a:pt x="1218469" y="5250149"/>
                </a:cubicBezTo>
                <a:lnTo>
                  <a:pt x="1206220" y="5142322"/>
                </a:lnTo>
                <a:cubicBezTo>
                  <a:pt x="1205294" y="5106716"/>
                  <a:pt x="1196908" y="5091595"/>
                  <a:pt x="1212921" y="5036513"/>
                </a:cubicBezTo>
                <a:cubicBezTo>
                  <a:pt x="1234138" y="4978012"/>
                  <a:pt x="1204801" y="4893378"/>
                  <a:pt x="1212183" y="4827738"/>
                </a:cubicBezTo>
                <a:cubicBezTo>
                  <a:pt x="1183151" y="4792886"/>
                  <a:pt x="1209228" y="4811487"/>
                  <a:pt x="1202048" y="4774693"/>
                </a:cubicBezTo>
                <a:cubicBezTo>
                  <a:pt x="1202483" y="4751423"/>
                  <a:pt x="1202919" y="4728152"/>
                  <a:pt x="1203354" y="4704882"/>
                </a:cubicBezTo>
                <a:lnTo>
                  <a:pt x="1201502" y="4691500"/>
                </a:lnTo>
                <a:lnTo>
                  <a:pt x="1194919" y="4687895"/>
                </a:lnTo>
                <a:lnTo>
                  <a:pt x="1187792" y="4667873"/>
                </a:lnTo>
                <a:cubicBezTo>
                  <a:pt x="1186060" y="4660351"/>
                  <a:pt x="1185291" y="4652220"/>
                  <a:pt x="1186080" y="4643189"/>
                </a:cubicBezTo>
                <a:cubicBezTo>
                  <a:pt x="1199189" y="4613276"/>
                  <a:pt x="1167081" y="4562691"/>
                  <a:pt x="1184722" y="4525834"/>
                </a:cubicBezTo>
                <a:cubicBezTo>
                  <a:pt x="1182407" y="4490142"/>
                  <a:pt x="1175424" y="4451369"/>
                  <a:pt x="1172188" y="4429037"/>
                </a:cubicBezTo>
                <a:cubicBezTo>
                  <a:pt x="1161331" y="4419671"/>
                  <a:pt x="1178123" y="4389539"/>
                  <a:pt x="1165306" y="4391841"/>
                </a:cubicBezTo>
                <a:cubicBezTo>
                  <a:pt x="1171061" y="4381101"/>
                  <a:pt x="1173552" y="4338138"/>
                  <a:pt x="1168602" y="4327040"/>
                </a:cubicBezTo>
                <a:lnTo>
                  <a:pt x="1178384" y="4271714"/>
                </a:lnTo>
                <a:lnTo>
                  <a:pt x="1177294" y="4266170"/>
                </a:lnTo>
                <a:cubicBezTo>
                  <a:pt x="1177138" y="4260404"/>
                  <a:pt x="1177520" y="4242660"/>
                  <a:pt x="1177448" y="4237120"/>
                </a:cubicBezTo>
                <a:cubicBezTo>
                  <a:pt x="1177252" y="4235726"/>
                  <a:pt x="1177058" y="4234331"/>
                  <a:pt x="1176863" y="4232937"/>
                </a:cubicBezTo>
                <a:lnTo>
                  <a:pt x="1162386" y="4198811"/>
                </a:lnTo>
                <a:cubicBezTo>
                  <a:pt x="1162950" y="4194190"/>
                  <a:pt x="1174655" y="4191224"/>
                  <a:pt x="1174343" y="4184054"/>
                </a:cubicBezTo>
                <a:lnTo>
                  <a:pt x="1160516" y="4155792"/>
                </a:lnTo>
                <a:lnTo>
                  <a:pt x="1161365" y="4150364"/>
                </a:lnTo>
                <a:lnTo>
                  <a:pt x="1144878" y="4068165"/>
                </a:lnTo>
                <a:lnTo>
                  <a:pt x="1123687" y="3997737"/>
                </a:lnTo>
                <a:lnTo>
                  <a:pt x="1096720" y="3746801"/>
                </a:lnTo>
                <a:cubicBezTo>
                  <a:pt x="1083618" y="3632695"/>
                  <a:pt x="1064313" y="3629437"/>
                  <a:pt x="1047682" y="3510652"/>
                </a:cubicBezTo>
                <a:cubicBezTo>
                  <a:pt x="1048550" y="3470281"/>
                  <a:pt x="1049418" y="3429910"/>
                  <a:pt x="1050285" y="3389539"/>
                </a:cubicBezTo>
                <a:lnTo>
                  <a:pt x="1030166" y="3314219"/>
                </a:lnTo>
                <a:lnTo>
                  <a:pt x="1034128" y="3253967"/>
                </a:lnTo>
                <a:lnTo>
                  <a:pt x="1007751" y="3192563"/>
                </a:lnTo>
                <a:cubicBezTo>
                  <a:pt x="1003323" y="3186732"/>
                  <a:pt x="1001150" y="3181063"/>
                  <a:pt x="1000384" y="3175520"/>
                </a:cubicBezTo>
                <a:cubicBezTo>
                  <a:pt x="1000734" y="3170366"/>
                  <a:pt x="1001085" y="3165212"/>
                  <a:pt x="1001435" y="3160058"/>
                </a:cubicBezTo>
                <a:lnTo>
                  <a:pt x="968918" y="3106456"/>
                </a:lnTo>
                <a:cubicBezTo>
                  <a:pt x="957125" y="3086347"/>
                  <a:pt x="955617" y="3059144"/>
                  <a:pt x="934483" y="3025607"/>
                </a:cubicBezTo>
                <a:cubicBezTo>
                  <a:pt x="914631" y="2991085"/>
                  <a:pt x="908933" y="2999692"/>
                  <a:pt x="879229" y="2942341"/>
                </a:cubicBezTo>
                <a:cubicBezTo>
                  <a:pt x="850845" y="2891400"/>
                  <a:pt x="820829" y="2801223"/>
                  <a:pt x="798666" y="2755714"/>
                </a:cubicBezTo>
                <a:cubicBezTo>
                  <a:pt x="773970" y="2709171"/>
                  <a:pt x="758278" y="2710053"/>
                  <a:pt x="746962" y="2689587"/>
                </a:cubicBezTo>
                <a:lnTo>
                  <a:pt x="712796" y="2609586"/>
                </a:lnTo>
                <a:lnTo>
                  <a:pt x="697701" y="2594856"/>
                </a:lnTo>
                <a:cubicBezTo>
                  <a:pt x="697743" y="2593626"/>
                  <a:pt x="697784" y="2592396"/>
                  <a:pt x="697823" y="2591165"/>
                </a:cubicBezTo>
                <a:lnTo>
                  <a:pt x="679645" y="2567493"/>
                </a:lnTo>
                <a:lnTo>
                  <a:pt x="680789" y="2566723"/>
                </a:lnTo>
                <a:cubicBezTo>
                  <a:pt x="682946" y="2564457"/>
                  <a:pt x="683757" y="2561765"/>
                  <a:pt x="681771" y="2558109"/>
                </a:cubicBezTo>
                <a:cubicBezTo>
                  <a:pt x="705290" y="2557210"/>
                  <a:pt x="688388" y="2553357"/>
                  <a:pt x="680456" y="2542663"/>
                </a:cubicBezTo>
                <a:cubicBezTo>
                  <a:pt x="679482" y="2529115"/>
                  <a:pt x="677183" y="2488664"/>
                  <a:pt x="675922" y="2476820"/>
                </a:cubicBezTo>
                <a:lnTo>
                  <a:pt x="672894" y="2471591"/>
                </a:lnTo>
                <a:lnTo>
                  <a:pt x="673143" y="2471379"/>
                </a:lnTo>
                <a:cubicBezTo>
                  <a:pt x="673152" y="2470017"/>
                  <a:pt x="672405" y="2468214"/>
                  <a:pt x="670567" y="2465654"/>
                </a:cubicBezTo>
                <a:lnTo>
                  <a:pt x="667369" y="2462052"/>
                </a:lnTo>
                <a:lnTo>
                  <a:pt x="661495" y="2451906"/>
                </a:lnTo>
                <a:cubicBezTo>
                  <a:pt x="661510" y="2450510"/>
                  <a:pt x="661525" y="2449113"/>
                  <a:pt x="661540" y="2447717"/>
                </a:cubicBezTo>
                <a:lnTo>
                  <a:pt x="664540" y="2445047"/>
                </a:lnTo>
                <a:lnTo>
                  <a:pt x="663581" y="2444265"/>
                </a:lnTo>
                <a:cubicBezTo>
                  <a:pt x="653014" y="2439598"/>
                  <a:pt x="642406" y="2441014"/>
                  <a:pt x="663129" y="2421760"/>
                </a:cubicBezTo>
                <a:cubicBezTo>
                  <a:pt x="643271" y="2409372"/>
                  <a:pt x="657229" y="2399993"/>
                  <a:pt x="650205" y="2375201"/>
                </a:cubicBezTo>
                <a:cubicBezTo>
                  <a:pt x="634911" y="2369643"/>
                  <a:pt x="634260" y="2360648"/>
                  <a:pt x="638008" y="2350147"/>
                </a:cubicBezTo>
                <a:cubicBezTo>
                  <a:pt x="621083" y="2329939"/>
                  <a:pt x="620949" y="2305558"/>
                  <a:pt x="609851" y="2279762"/>
                </a:cubicBezTo>
                <a:lnTo>
                  <a:pt x="585585" y="2151458"/>
                </a:lnTo>
                <a:lnTo>
                  <a:pt x="581391" y="2148616"/>
                </a:lnTo>
                <a:cubicBezTo>
                  <a:pt x="578821" y="2146496"/>
                  <a:pt x="577525" y="2144881"/>
                  <a:pt x="577083" y="2143541"/>
                </a:cubicBezTo>
                <a:lnTo>
                  <a:pt x="577251" y="2143279"/>
                </a:lnTo>
                <a:lnTo>
                  <a:pt x="546845" y="2081459"/>
                </a:lnTo>
                <a:cubicBezTo>
                  <a:pt x="538270" y="2069798"/>
                  <a:pt x="486356" y="1952009"/>
                  <a:pt x="470837" y="1927526"/>
                </a:cubicBezTo>
                <a:lnTo>
                  <a:pt x="428154" y="1653876"/>
                </a:lnTo>
                <a:lnTo>
                  <a:pt x="392797" y="1507176"/>
                </a:lnTo>
                <a:cubicBezTo>
                  <a:pt x="380165" y="1501458"/>
                  <a:pt x="369910" y="1448213"/>
                  <a:pt x="372847" y="1437646"/>
                </a:cubicBezTo>
                <a:cubicBezTo>
                  <a:pt x="369015" y="1430935"/>
                  <a:pt x="338503" y="1373479"/>
                  <a:pt x="344479" y="1364974"/>
                </a:cubicBezTo>
                <a:cubicBezTo>
                  <a:pt x="332264" y="1339484"/>
                  <a:pt x="321736" y="1307918"/>
                  <a:pt x="299558" y="1284709"/>
                </a:cubicBezTo>
                <a:cubicBezTo>
                  <a:pt x="277380" y="1261500"/>
                  <a:pt x="259203" y="1267387"/>
                  <a:pt x="243216" y="1246922"/>
                </a:cubicBezTo>
                <a:cubicBezTo>
                  <a:pt x="227230" y="1226457"/>
                  <a:pt x="218454" y="1164523"/>
                  <a:pt x="203639" y="1161920"/>
                </a:cubicBezTo>
                <a:cubicBezTo>
                  <a:pt x="192352" y="1142649"/>
                  <a:pt x="198158" y="1131546"/>
                  <a:pt x="169195" y="1085737"/>
                </a:cubicBezTo>
                <a:cubicBezTo>
                  <a:pt x="139228" y="1000958"/>
                  <a:pt x="140891" y="967704"/>
                  <a:pt x="98775" y="908263"/>
                </a:cubicBezTo>
                <a:cubicBezTo>
                  <a:pt x="45025" y="829417"/>
                  <a:pt x="34038" y="815844"/>
                  <a:pt x="43820" y="711217"/>
                </a:cubicBezTo>
                <a:cubicBezTo>
                  <a:pt x="34816" y="658186"/>
                  <a:pt x="43273" y="612368"/>
                  <a:pt x="44748" y="590072"/>
                </a:cubicBezTo>
                <a:lnTo>
                  <a:pt x="36767" y="545639"/>
                </a:lnTo>
                <a:cubicBezTo>
                  <a:pt x="36093" y="527311"/>
                  <a:pt x="35418" y="508983"/>
                  <a:pt x="34744" y="490655"/>
                </a:cubicBezTo>
                <a:cubicBezTo>
                  <a:pt x="34670" y="457530"/>
                  <a:pt x="29296" y="472114"/>
                  <a:pt x="29222" y="438989"/>
                </a:cubicBezTo>
                <a:cubicBezTo>
                  <a:pt x="29152" y="438889"/>
                  <a:pt x="2578" y="396379"/>
                  <a:pt x="2507" y="396276"/>
                </a:cubicBezTo>
                <a:cubicBezTo>
                  <a:pt x="-7796" y="384713"/>
                  <a:pt x="17492" y="336163"/>
                  <a:pt x="9810" y="316602"/>
                </a:cubicBezTo>
                <a:lnTo>
                  <a:pt x="25323" y="268307"/>
                </a:lnTo>
                <a:cubicBezTo>
                  <a:pt x="20582" y="240926"/>
                  <a:pt x="55391" y="238035"/>
                  <a:pt x="50278" y="194719"/>
                </a:cubicBezTo>
                <a:cubicBezTo>
                  <a:pt x="49891" y="157325"/>
                  <a:pt x="41873" y="124589"/>
                  <a:pt x="47653" y="93227"/>
                </a:cubicBezTo>
                <a:cubicBezTo>
                  <a:pt x="41389" y="80085"/>
                  <a:pt x="38874" y="67855"/>
                  <a:pt x="48323" y="56555"/>
                </a:cubicBezTo>
                <a:cubicBezTo>
                  <a:pt x="46028" y="30289"/>
                  <a:pt x="37896" y="18621"/>
                  <a:pt x="38423" y="5312"/>
                </a:cubicBezTo>
                <a:lnTo>
                  <a:pt x="39875" y="1"/>
                </a:lnTo>
                <a:close/>
              </a:path>
            </a:pathLst>
          </a:custGeom>
        </p:spPr>
      </p:pic>
      <p:sp>
        <p:nvSpPr>
          <p:cNvPr id="2" name="Title 1">
            <a:extLst>
              <a:ext uri="{FF2B5EF4-FFF2-40B4-BE49-F238E27FC236}">
                <a16:creationId xmlns:a16="http://schemas.microsoft.com/office/drawing/2014/main" id="{DF075157-F200-544B-AF55-68936959682C}"/>
              </a:ext>
            </a:extLst>
          </p:cNvPr>
          <p:cNvSpPr>
            <a:spLocks noGrp="1"/>
          </p:cNvSpPr>
          <p:nvPr>
            <p:ph type="ctrTitle"/>
          </p:nvPr>
        </p:nvSpPr>
        <p:spPr>
          <a:xfrm>
            <a:off x="-433262" y="-13648"/>
            <a:ext cx="4828226" cy="2640247"/>
          </a:xfrm>
        </p:spPr>
        <p:txBody>
          <a:bodyPr>
            <a:normAutofit/>
          </a:bodyPr>
          <a:lstStyle/>
          <a:p>
            <a:r>
              <a:rPr lang="en-US" b="1" dirty="0"/>
              <a:t>Info6150 final project presentation</a:t>
            </a:r>
          </a:p>
        </p:txBody>
      </p:sp>
      <p:sp>
        <p:nvSpPr>
          <p:cNvPr id="3" name="Subtitle 2">
            <a:extLst>
              <a:ext uri="{FF2B5EF4-FFF2-40B4-BE49-F238E27FC236}">
                <a16:creationId xmlns:a16="http://schemas.microsoft.com/office/drawing/2014/main" id="{4251A0AF-949D-AC4A-B11B-2959C39959C7}"/>
              </a:ext>
            </a:extLst>
          </p:cNvPr>
          <p:cNvSpPr>
            <a:spLocks noGrp="1"/>
          </p:cNvSpPr>
          <p:nvPr>
            <p:ph type="subTitle" idx="1"/>
          </p:nvPr>
        </p:nvSpPr>
        <p:spPr>
          <a:xfrm>
            <a:off x="247787" y="3619501"/>
            <a:ext cx="4039600" cy="955315"/>
          </a:xfrm>
        </p:spPr>
        <p:txBody>
          <a:bodyPr>
            <a:normAutofit/>
          </a:bodyPr>
          <a:lstStyle/>
          <a:p>
            <a:r>
              <a:rPr lang="en-US" sz="3200" b="1" dirty="0"/>
              <a:t>HELPING HANDS</a:t>
            </a:r>
          </a:p>
        </p:txBody>
      </p:sp>
      <p:sp>
        <p:nvSpPr>
          <p:cNvPr id="6" name="TextBox 5">
            <a:extLst>
              <a:ext uri="{FF2B5EF4-FFF2-40B4-BE49-F238E27FC236}">
                <a16:creationId xmlns:a16="http://schemas.microsoft.com/office/drawing/2014/main" id="{BDD5EA94-6BEE-5945-A276-A89FD7D0EEBA}"/>
              </a:ext>
            </a:extLst>
          </p:cNvPr>
          <p:cNvSpPr txBox="1"/>
          <p:nvPr/>
        </p:nvSpPr>
        <p:spPr>
          <a:xfrm>
            <a:off x="4867835" y="4276165"/>
            <a:ext cx="7328245" cy="1200329"/>
          </a:xfrm>
          <a:prstGeom prst="rect">
            <a:avLst/>
          </a:prstGeom>
          <a:noFill/>
        </p:spPr>
        <p:txBody>
          <a:bodyPr wrap="square" rtlCol="0">
            <a:spAutoFit/>
          </a:bodyPr>
          <a:lstStyle/>
          <a:p>
            <a:pPr marL="285750" indent="-285750">
              <a:buFont typeface="Arial" panose="020B0604020202020204" pitchFamily="34" charset="0"/>
              <a:buChar char="•"/>
            </a:pPr>
            <a:r>
              <a:rPr lang="en-IN" dirty="0" err="1">
                <a:solidFill>
                  <a:schemeClr val="bg1"/>
                </a:solidFill>
              </a:rPr>
              <a:t>Noordeep</a:t>
            </a:r>
            <a:r>
              <a:rPr lang="en-IN" dirty="0">
                <a:solidFill>
                  <a:schemeClr val="bg1"/>
                </a:solidFill>
              </a:rPr>
              <a:t> Singh Gill - 002194664 - </a:t>
            </a:r>
            <a:r>
              <a:rPr lang="en-IN" dirty="0">
                <a:solidFill>
                  <a:schemeClr val="bg1"/>
                </a:solidFill>
                <a:hlinkClick r:id="rId3">
                  <a:extLst>
                    <a:ext uri="{A12FA001-AC4F-418D-AE19-62706E023703}">
                      <ahyp:hlinkClr xmlns:ahyp="http://schemas.microsoft.com/office/drawing/2018/hyperlinkcolor" val="tx"/>
                    </a:ext>
                  </a:extLst>
                </a:hlinkClick>
              </a:rPr>
              <a:t>gill.no@northeastern.edu</a:t>
            </a:r>
            <a:r>
              <a:rPr lang="en-IN" dirty="0">
                <a:solidFill>
                  <a:schemeClr val="bg1"/>
                </a:solidFill>
              </a:rPr>
              <a:t> </a:t>
            </a:r>
          </a:p>
          <a:p>
            <a:pPr marL="285750" indent="-285750">
              <a:buFont typeface="Arial" panose="020B0604020202020204" pitchFamily="34" charset="0"/>
              <a:buChar char="•"/>
            </a:pPr>
            <a:r>
              <a:rPr lang="en-IN" dirty="0" err="1">
                <a:solidFill>
                  <a:schemeClr val="bg1"/>
                </a:solidFill>
              </a:rPr>
              <a:t>Naman</a:t>
            </a:r>
            <a:r>
              <a:rPr lang="en-IN" dirty="0">
                <a:solidFill>
                  <a:schemeClr val="bg1"/>
                </a:solidFill>
              </a:rPr>
              <a:t> Gupta - 002142933 - </a:t>
            </a:r>
            <a:r>
              <a:rPr lang="en-IN" dirty="0">
                <a:solidFill>
                  <a:schemeClr val="bg1"/>
                </a:solidFill>
                <a:hlinkClick r:id="rId4">
                  <a:extLst>
                    <a:ext uri="{A12FA001-AC4F-418D-AE19-62706E023703}">
                      <ahyp:hlinkClr xmlns:ahyp="http://schemas.microsoft.com/office/drawing/2018/hyperlinkcolor" val="tx"/>
                    </a:ext>
                  </a:extLst>
                </a:hlinkClick>
              </a:rPr>
              <a:t>gupta.nama@northeastern.edu</a:t>
            </a:r>
            <a:r>
              <a:rPr lang="en-IN" dirty="0">
                <a:solidFill>
                  <a:schemeClr val="bg1"/>
                </a:solidFill>
              </a:rPr>
              <a:t> </a:t>
            </a:r>
          </a:p>
          <a:p>
            <a:pPr marL="285750" indent="-285750">
              <a:buFont typeface="Arial" panose="020B0604020202020204" pitchFamily="34" charset="0"/>
              <a:buChar char="•"/>
            </a:pPr>
            <a:r>
              <a:rPr lang="en-IN" dirty="0">
                <a:solidFill>
                  <a:schemeClr val="bg1"/>
                </a:solidFill>
              </a:rPr>
              <a:t>Kiran Unnikrishnan - 002101654 - </a:t>
            </a:r>
            <a:r>
              <a:rPr lang="en-IN" dirty="0">
                <a:solidFill>
                  <a:schemeClr val="bg1"/>
                </a:solidFill>
                <a:hlinkClick r:id="rId5">
                  <a:extLst>
                    <a:ext uri="{A12FA001-AC4F-418D-AE19-62706E023703}">
                      <ahyp:hlinkClr xmlns:ahyp="http://schemas.microsoft.com/office/drawing/2018/hyperlinkcolor" val="tx"/>
                    </a:ext>
                  </a:extLst>
                </a:hlinkClick>
              </a:rPr>
              <a:t>unnikrishnan.ki@northeastern.edu</a:t>
            </a:r>
            <a:r>
              <a:rPr lang="en-IN" dirty="0">
                <a:solidFill>
                  <a:schemeClr val="bg1"/>
                </a:solidFill>
              </a:rPr>
              <a:t>  </a:t>
            </a:r>
          </a:p>
          <a:p>
            <a:pPr marL="285750" indent="-285750">
              <a:buFont typeface="Arial" panose="020B0604020202020204" pitchFamily="34" charset="0"/>
              <a:buChar char="•"/>
            </a:pPr>
            <a:r>
              <a:rPr lang="en-IN" dirty="0">
                <a:solidFill>
                  <a:schemeClr val="bg1"/>
                </a:solidFill>
              </a:rPr>
              <a:t>Siddhartha Savant - 001568075 - </a:t>
            </a:r>
            <a:r>
              <a:rPr lang="en-IN" dirty="0">
                <a:solidFill>
                  <a:schemeClr val="bg1"/>
                </a:solidFill>
                <a:hlinkClick r:id="rId6">
                  <a:extLst>
                    <a:ext uri="{A12FA001-AC4F-418D-AE19-62706E023703}">
                      <ahyp:hlinkClr xmlns:ahyp="http://schemas.microsoft.com/office/drawing/2018/hyperlinkcolor" val="tx"/>
                    </a:ext>
                  </a:extLst>
                </a:hlinkClick>
              </a:rPr>
              <a:t>savant.si@northeastern.edu</a:t>
            </a:r>
            <a:endParaRPr lang="en-US" dirty="0">
              <a:solidFill>
                <a:schemeClr val="bg1"/>
              </a:solidFill>
            </a:endParaRPr>
          </a:p>
        </p:txBody>
      </p:sp>
    </p:spTree>
    <p:extLst>
      <p:ext uri="{BB962C8B-B14F-4D97-AF65-F5344CB8AC3E}">
        <p14:creationId xmlns:p14="http://schemas.microsoft.com/office/powerpoint/2010/main" val="3764341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table&#10;&#10;Description automatically generated">
            <a:extLst>
              <a:ext uri="{FF2B5EF4-FFF2-40B4-BE49-F238E27FC236}">
                <a16:creationId xmlns:a16="http://schemas.microsoft.com/office/drawing/2014/main" id="{97E57C6F-1DD4-FC42-8248-351DC3A4A663}"/>
              </a:ext>
            </a:extLst>
          </p:cNvPr>
          <p:cNvPicPr>
            <a:picLocks noChangeAspect="1"/>
          </p:cNvPicPr>
          <p:nvPr/>
        </p:nvPicPr>
        <p:blipFill>
          <a:blip r:embed="rId2"/>
          <a:stretch>
            <a:fillRect/>
          </a:stretch>
        </p:blipFill>
        <p:spPr>
          <a:xfrm>
            <a:off x="0" y="-38100"/>
            <a:ext cx="12192000" cy="6896100"/>
          </a:xfrm>
          <a:prstGeom prst="rect">
            <a:avLst/>
          </a:prstGeom>
        </p:spPr>
      </p:pic>
    </p:spTree>
    <p:extLst>
      <p:ext uri="{BB962C8B-B14F-4D97-AF65-F5344CB8AC3E}">
        <p14:creationId xmlns:p14="http://schemas.microsoft.com/office/powerpoint/2010/main" val="1850940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F47FC-8C09-B14A-8A29-0BE05F5EF8D5}"/>
              </a:ext>
            </a:extLst>
          </p:cNvPr>
          <p:cNvSpPr txBox="1"/>
          <p:nvPr/>
        </p:nvSpPr>
        <p:spPr>
          <a:xfrm>
            <a:off x="657922" y="1572322"/>
            <a:ext cx="10147610" cy="4524315"/>
          </a:xfrm>
          <a:prstGeom prst="rect">
            <a:avLst/>
          </a:prstGeom>
          <a:noFill/>
        </p:spPr>
        <p:txBody>
          <a:bodyPr wrap="square" rtlCol="0">
            <a:spAutoFit/>
          </a:bodyPr>
          <a:lstStyle/>
          <a:p>
            <a:r>
              <a:rPr lang="en-US" b="1" u="sng" dirty="0" err="1"/>
              <a:t>Noordeep</a:t>
            </a:r>
            <a:r>
              <a:rPr lang="en-US" dirty="0"/>
              <a:t> : Registration of Donor and NGO functionality completed, </a:t>
            </a:r>
          </a:p>
          <a:p>
            <a:r>
              <a:rPr lang="en-US" dirty="0"/>
              <a:t>Creation of NGO request, deletion of NGO request, </a:t>
            </a:r>
            <a:r>
              <a:rPr lang="en-US" dirty="0" err="1"/>
              <a:t>updation</a:t>
            </a:r>
            <a:r>
              <a:rPr lang="en-US" dirty="0"/>
              <a:t> of NGO request </a:t>
            </a:r>
          </a:p>
          <a:p>
            <a:r>
              <a:rPr lang="en-US" dirty="0"/>
              <a:t>Schedule visit to NGO functionality added, deactivation of User Account (NGO &amp; Donor) </a:t>
            </a:r>
          </a:p>
          <a:p>
            <a:r>
              <a:rPr lang="en-US" dirty="0"/>
              <a:t>Contact US UI, Login page UI, Navbar UI, NGO UI, Update profile UI, footer UI, Contact Us footer UI</a:t>
            </a:r>
          </a:p>
          <a:p>
            <a:endParaRPr lang="en-US" dirty="0"/>
          </a:p>
          <a:p>
            <a:r>
              <a:rPr lang="en-US" b="1" u="sng" dirty="0"/>
              <a:t>Kiran</a:t>
            </a:r>
            <a:r>
              <a:rPr lang="en-US" dirty="0"/>
              <a:t> : Worked on the search bar component, Login Page UI, card layout component for displaying search results, implemented manage visits page for NGO ,NGO visit CRUD operations, Created routing for HTTP calls from frontend</a:t>
            </a:r>
          </a:p>
          <a:p>
            <a:endParaRPr lang="en-US" dirty="0"/>
          </a:p>
          <a:p>
            <a:r>
              <a:rPr lang="en-US" b="1" u="sng" dirty="0"/>
              <a:t>Siddhartha</a:t>
            </a:r>
            <a:r>
              <a:rPr lang="en-US" dirty="0"/>
              <a:t> : Main page UI and Navbar functionality, Donor CRUD operations, Display and delete NGO requests,</a:t>
            </a:r>
          </a:p>
          <a:p>
            <a:r>
              <a:rPr lang="en-US" dirty="0"/>
              <a:t>About Page UI, Used </a:t>
            </a:r>
            <a:r>
              <a:rPr lang="en-US" dirty="0" err="1"/>
              <a:t>jwt</a:t>
            </a:r>
            <a:r>
              <a:rPr lang="en-US" dirty="0"/>
              <a:t> token for token verification and Implemented </a:t>
            </a:r>
            <a:r>
              <a:rPr lang="en-US" dirty="0" err="1"/>
              <a:t>Nodemailer</a:t>
            </a:r>
            <a:r>
              <a:rPr lang="en-US" dirty="0"/>
              <a:t> for email verification</a:t>
            </a:r>
          </a:p>
          <a:p>
            <a:endParaRPr lang="en-US" dirty="0"/>
          </a:p>
          <a:p>
            <a:r>
              <a:rPr lang="en-US" b="1" u="sng" dirty="0" err="1"/>
              <a:t>Naman</a:t>
            </a:r>
            <a:r>
              <a:rPr lang="en-US" dirty="0"/>
              <a:t> : Worked on the backend of the application. Implemented JWT token, Password hashing, and authentication of user when he logs in, Checking if user already has account, Created routing for HTTP calls from frontend to backend, Added loader and error to display it on screen, Implemented Schedule visit page</a:t>
            </a:r>
          </a:p>
        </p:txBody>
      </p:sp>
      <p:sp>
        <p:nvSpPr>
          <p:cNvPr id="3" name="Rectangle 2">
            <a:extLst>
              <a:ext uri="{FF2B5EF4-FFF2-40B4-BE49-F238E27FC236}">
                <a16:creationId xmlns:a16="http://schemas.microsoft.com/office/drawing/2014/main" id="{E008EB0A-AA55-2A44-A841-5E2FB847CF6E}"/>
              </a:ext>
            </a:extLst>
          </p:cNvPr>
          <p:cNvSpPr/>
          <p:nvPr/>
        </p:nvSpPr>
        <p:spPr>
          <a:xfrm>
            <a:off x="1799324" y="210928"/>
            <a:ext cx="7433638"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Team member contribution</a:t>
            </a:r>
          </a:p>
        </p:txBody>
      </p:sp>
    </p:spTree>
    <p:extLst>
      <p:ext uri="{BB962C8B-B14F-4D97-AF65-F5344CB8AC3E}">
        <p14:creationId xmlns:p14="http://schemas.microsoft.com/office/powerpoint/2010/main" val="1132544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67A02-6646-C345-AA20-B5D2329AE723}"/>
              </a:ext>
            </a:extLst>
          </p:cNvPr>
          <p:cNvSpPr>
            <a:spLocks noGrp="1"/>
          </p:cNvSpPr>
          <p:nvPr>
            <p:ph type="title"/>
          </p:nvPr>
        </p:nvSpPr>
        <p:spPr>
          <a:xfrm>
            <a:off x="525439" y="1981201"/>
            <a:ext cx="11141121" cy="1811866"/>
          </a:xfrm>
        </p:spPr>
        <p:txBody>
          <a:bodyPr>
            <a:normAutofit fontScale="90000"/>
          </a:bodyPr>
          <a:lstStyle/>
          <a:p>
            <a:pPr algn="ctr"/>
            <a:r>
              <a:rPr lang="en-US" sz="11500" dirty="0"/>
              <a:t>THANK YOU</a:t>
            </a:r>
          </a:p>
        </p:txBody>
      </p:sp>
    </p:spTree>
    <p:extLst>
      <p:ext uri="{BB962C8B-B14F-4D97-AF65-F5344CB8AC3E}">
        <p14:creationId xmlns:p14="http://schemas.microsoft.com/office/powerpoint/2010/main" val="356225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37F61-6E1D-FA4D-8377-6EAED53FF181}"/>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7848722A-4B1E-F540-987D-FFB4DB25B666}"/>
              </a:ext>
            </a:extLst>
          </p:cNvPr>
          <p:cNvSpPr>
            <a:spLocks noGrp="1"/>
          </p:cNvSpPr>
          <p:nvPr>
            <p:ph idx="1"/>
          </p:nvPr>
        </p:nvSpPr>
        <p:spPr/>
        <p:txBody>
          <a:bodyPr>
            <a:normAutofit/>
          </a:bodyPr>
          <a:lstStyle/>
          <a:p>
            <a:r>
              <a:rPr lang="en-US" sz="2400" dirty="0"/>
              <a:t>Our application bridges the difference between the NGO and donors by creating a platform to aggregate all NGO where the NGO can raise requests for donation. The donors can view these requests and respond to them.</a:t>
            </a:r>
          </a:p>
          <a:p>
            <a:r>
              <a:rPr lang="en-US" sz="2400" dirty="0"/>
              <a:t>The donors can also schedule a visit to the NGO. The visit requests can then be approved or rejected by the NGO.</a:t>
            </a:r>
          </a:p>
          <a:p>
            <a:r>
              <a:rPr lang="en-US" sz="2400" dirty="0"/>
              <a:t>The website has a lot of features like creating user account, managing user account, NGO’s can raise request for donation, donors can donate and raise a request to visit the NGO, NGO can review visit requests.</a:t>
            </a:r>
          </a:p>
          <a:p>
            <a:pPr marL="0" indent="0">
              <a:buNone/>
            </a:pPr>
            <a:endParaRPr lang="en-US" sz="2400" dirty="0"/>
          </a:p>
          <a:p>
            <a:endParaRPr lang="en-US" sz="2400" dirty="0"/>
          </a:p>
        </p:txBody>
      </p:sp>
    </p:spTree>
    <p:extLst>
      <p:ext uri="{BB962C8B-B14F-4D97-AF65-F5344CB8AC3E}">
        <p14:creationId xmlns:p14="http://schemas.microsoft.com/office/powerpoint/2010/main" val="2191321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website&#10;&#10;Description automatically generated">
            <a:extLst>
              <a:ext uri="{FF2B5EF4-FFF2-40B4-BE49-F238E27FC236}">
                <a16:creationId xmlns:a16="http://schemas.microsoft.com/office/drawing/2014/main" id="{4F092894-D598-2F44-8570-19F33A03BC8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0143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66FD3F15-CFF3-7A45-989C-A29F54AA1C6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60749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C1412343-A1F0-F746-B936-B89D60540BC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3830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B0D0AD94-7428-9E44-BD42-0938A600FE42}"/>
              </a:ext>
            </a:extLst>
          </p:cNvPr>
          <p:cNvPicPr>
            <a:picLocks noChangeAspect="1"/>
          </p:cNvPicPr>
          <p:nvPr/>
        </p:nvPicPr>
        <p:blipFill>
          <a:blip r:embed="rId2"/>
          <a:stretch>
            <a:fillRect/>
          </a:stretch>
        </p:blipFill>
        <p:spPr>
          <a:xfrm>
            <a:off x="0" y="1"/>
            <a:ext cx="12192000" cy="6993466"/>
          </a:xfrm>
          <a:prstGeom prst="rect">
            <a:avLst/>
          </a:prstGeom>
        </p:spPr>
      </p:pic>
    </p:spTree>
    <p:extLst>
      <p:ext uri="{BB962C8B-B14F-4D97-AF65-F5344CB8AC3E}">
        <p14:creationId xmlns:p14="http://schemas.microsoft.com/office/powerpoint/2010/main" val="3916921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4331ADE1-11D1-E843-8F4F-6DB928DB5223}"/>
              </a:ext>
            </a:extLst>
          </p:cNvPr>
          <p:cNvPicPr>
            <a:picLocks noChangeAspect="1"/>
          </p:cNvPicPr>
          <p:nvPr/>
        </p:nvPicPr>
        <p:blipFill>
          <a:blip r:embed="rId2"/>
          <a:stretch>
            <a:fillRect/>
          </a:stretch>
        </p:blipFill>
        <p:spPr>
          <a:xfrm>
            <a:off x="0" y="-38100"/>
            <a:ext cx="12192000" cy="6896100"/>
          </a:xfrm>
          <a:prstGeom prst="rect">
            <a:avLst/>
          </a:prstGeom>
        </p:spPr>
      </p:pic>
    </p:spTree>
    <p:extLst>
      <p:ext uri="{BB962C8B-B14F-4D97-AF65-F5344CB8AC3E}">
        <p14:creationId xmlns:p14="http://schemas.microsoft.com/office/powerpoint/2010/main" val="1354821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D4B6768C-6936-5D4D-9DE1-4197CE19CEF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87594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website&#10;&#10;Description automatically generated">
            <a:extLst>
              <a:ext uri="{FF2B5EF4-FFF2-40B4-BE49-F238E27FC236}">
                <a16:creationId xmlns:a16="http://schemas.microsoft.com/office/drawing/2014/main" id="{A978CC00-1FC3-5C42-8B98-DD78C867CC0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08819844"/>
      </p:ext>
    </p:extLst>
  </p:cSld>
  <p:clrMapOvr>
    <a:masterClrMapping/>
  </p:clrMapOvr>
</p:sld>
</file>

<file path=ppt/theme/theme1.xml><?xml version="1.0" encoding="utf-8"?>
<a:theme xmlns:a="http://schemas.openxmlformats.org/drawingml/2006/main" name="ArchiveVTI">
  <a:themeElements>
    <a:clrScheme name="AnalogousFromDarkSeedLeftStep">
      <a:dk1>
        <a:srgbClr val="000000"/>
      </a:dk1>
      <a:lt1>
        <a:srgbClr val="FFFFFF"/>
      </a:lt1>
      <a:dk2>
        <a:srgbClr val="1C2732"/>
      </a:dk2>
      <a:lt2>
        <a:srgbClr val="F0F3F1"/>
      </a:lt2>
      <a:accent1>
        <a:srgbClr val="C34DAD"/>
      </a:accent1>
      <a:accent2>
        <a:srgbClr val="973BB1"/>
      </a:accent2>
      <a:accent3>
        <a:srgbClr val="774DC3"/>
      </a:accent3>
      <a:accent4>
        <a:srgbClr val="4148B4"/>
      </a:accent4>
      <a:accent5>
        <a:srgbClr val="4D85C3"/>
      </a:accent5>
      <a:accent6>
        <a:srgbClr val="3BA5B1"/>
      </a:accent6>
      <a:hlink>
        <a:srgbClr val="3F67BF"/>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588</TotalTime>
  <Words>361</Words>
  <Application>Microsoft Macintosh PowerPoint</Application>
  <PresentationFormat>Widescreen</PresentationFormat>
  <Paragraphs>23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Bembo</vt:lpstr>
      <vt:lpstr>ArchiveVTI</vt:lpstr>
      <vt:lpstr>Info6150 final project presentation</vt:lpstr>
      <vt:lpstr>purpose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Info6150 final project presentation</dc:title>
  <dc:creator>Kiran Unnikrishnan</dc:creator>
  <cp:lastModifiedBy>Jasleen Kalra</cp:lastModifiedBy>
  <cp:revision>3</cp:revision>
  <dcterms:created xsi:type="dcterms:W3CDTF">2021-12-08T06:25:09Z</dcterms:created>
  <dcterms:modified xsi:type="dcterms:W3CDTF">2021-12-08T16:44:20Z</dcterms:modified>
</cp:coreProperties>
</file>