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al" panose="020B0604020202020204" pitchFamily="34" charset="0"/>
      <p:regular r:id="rId16"/>
    </p:embeddedFont>
    <p:embeddedFont>
      <p:font typeface="Arial Bold" panose="020B07040202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va Sans" panose="020B0604020202020204" charset="0"/>
      <p:regular r:id="rId23"/>
    </p:embeddedFont>
    <p:embeddedFont>
      <p:font typeface="Canva Sans Bold" panose="020B0604020202020204" charset="0"/>
      <p:regular r:id="rId24"/>
    </p:embeddedFont>
    <p:embeddedFont>
      <p:font typeface="Times New Roman" panose="02020603050405020304" pitchFamily="18" charset="0"/>
      <p:regular r:id="rId25"/>
    </p:embeddedFont>
    <p:embeddedFont>
      <p:font typeface="Times New Roman Bold" panose="02020803070505020304" pitchFamily="18" charset="0"/>
      <p:regular r:id="rId26"/>
      <p:bold r:id="rId27"/>
    </p:embeddedFont>
    <p:embeddedFont>
      <p:font typeface="TT Rounds Condensed" panose="020B0604020202020204" charset="0"/>
      <p:regular r:id="rId28"/>
    </p:embeddedFont>
    <p:embeddedFont>
      <p:font typeface="TT Rounds Condensed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01491" y="9589267"/>
            <a:ext cx="2828967" cy="428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01016" y="5898609"/>
            <a:ext cx="8508867" cy="611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3599">
                <a:solidFill>
                  <a:srgbClr val="000000"/>
                </a:solidFill>
                <a:latin typeface="Times New Roman"/>
              </a:rPr>
              <a:t>Paper ID:204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31075" y="3358725"/>
            <a:ext cx="11825850" cy="2229600"/>
            <a:chOff x="0" y="0"/>
            <a:chExt cx="11212658" cy="2113991"/>
          </a:xfrm>
        </p:grpSpPr>
        <p:sp>
          <p:nvSpPr>
            <p:cNvPr id="5" name="Freeform 5"/>
            <p:cNvSpPr/>
            <p:nvPr/>
          </p:nvSpPr>
          <p:spPr>
            <a:xfrm>
              <a:off x="18034" y="18034"/>
              <a:ext cx="11176508" cy="2077847"/>
            </a:xfrm>
            <a:custGeom>
              <a:avLst/>
              <a:gdLst/>
              <a:ahLst/>
              <a:cxnLst/>
              <a:rect l="l" t="t" r="r" b="b"/>
              <a:pathLst>
                <a:path w="11176508" h="2077847">
                  <a:moveTo>
                    <a:pt x="0" y="0"/>
                  </a:moveTo>
                  <a:lnTo>
                    <a:pt x="11176508" y="0"/>
                  </a:lnTo>
                  <a:lnTo>
                    <a:pt x="11176508" y="2077847"/>
                  </a:lnTo>
                  <a:lnTo>
                    <a:pt x="0" y="20778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1212576" cy="2113915"/>
            </a:xfrm>
            <a:custGeom>
              <a:avLst/>
              <a:gdLst/>
              <a:ahLst/>
              <a:cxnLst/>
              <a:rect l="l" t="t" r="r" b="b"/>
              <a:pathLst>
                <a:path w="11212576" h="2113915">
                  <a:moveTo>
                    <a:pt x="18034" y="0"/>
                  </a:moveTo>
                  <a:lnTo>
                    <a:pt x="11194542" y="0"/>
                  </a:lnTo>
                  <a:cubicBezTo>
                    <a:pt x="11204575" y="0"/>
                    <a:pt x="11212576" y="8128"/>
                    <a:pt x="11212576" y="18034"/>
                  </a:cubicBezTo>
                  <a:lnTo>
                    <a:pt x="11212576" y="2095881"/>
                  </a:lnTo>
                  <a:cubicBezTo>
                    <a:pt x="11212576" y="2105914"/>
                    <a:pt x="11204449" y="2113915"/>
                    <a:pt x="11194542" y="2113915"/>
                  </a:cubicBezTo>
                  <a:lnTo>
                    <a:pt x="18034" y="2113915"/>
                  </a:lnTo>
                  <a:cubicBezTo>
                    <a:pt x="8001" y="2113915"/>
                    <a:pt x="0" y="2105787"/>
                    <a:pt x="0" y="2095881"/>
                  </a:cubicBezTo>
                  <a:lnTo>
                    <a:pt x="0" y="18034"/>
                  </a:lnTo>
                  <a:cubicBezTo>
                    <a:pt x="0" y="8128"/>
                    <a:pt x="8128" y="0"/>
                    <a:pt x="18034" y="0"/>
                  </a:cubicBezTo>
                  <a:moveTo>
                    <a:pt x="18034" y="36068"/>
                  </a:moveTo>
                  <a:lnTo>
                    <a:pt x="18034" y="18034"/>
                  </a:lnTo>
                  <a:lnTo>
                    <a:pt x="36068" y="18034"/>
                  </a:lnTo>
                  <a:lnTo>
                    <a:pt x="36068" y="2095881"/>
                  </a:lnTo>
                  <a:lnTo>
                    <a:pt x="18034" y="2095881"/>
                  </a:lnTo>
                  <a:lnTo>
                    <a:pt x="18034" y="2077847"/>
                  </a:lnTo>
                  <a:lnTo>
                    <a:pt x="11194542" y="2077847"/>
                  </a:lnTo>
                  <a:lnTo>
                    <a:pt x="11194542" y="2095881"/>
                  </a:lnTo>
                  <a:lnTo>
                    <a:pt x="11176508" y="2095881"/>
                  </a:lnTo>
                  <a:lnTo>
                    <a:pt x="11176508" y="18034"/>
                  </a:lnTo>
                  <a:lnTo>
                    <a:pt x="11194542" y="18034"/>
                  </a:lnTo>
                  <a:lnTo>
                    <a:pt x="11194542" y="36068"/>
                  </a:lnTo>
                  <a:lnTo>
                    <a:pt x="18034" y="360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11212658" cy="2199716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5040"/>
                </a:lnSpc>
              </a:pPr>
              <a:r>
                <a:rPr lang="en-US" sz="4200">
                  <a:solidFill>
                    <a:srgbClr val="000000"/>
                  </a:solidFill>
                  <a:latin typeface="Times New Roman Bold"/>
                </a:rPr>
                <a:t>Paper Title: Predicting Heart Disease Using Machine Learning</a:t>
              </a:r>
            </a:p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Times New Roman Bold"/>
                </a:rPr>
                <a:t>   </a:t>
              </a:r>
            </a:p>
          </p:txBody>
        </p:sp>
      </p:grpSp>
      <p:sp>
        <p:nvSpPr>
          <p:cNvPr id="8" name="Freeform 8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999476" y="105849"/>
            <a:ext cx="2095796" cy="1955356"/>
          </a:xfrm>
          <a:custGeom>
            <a:avLst/>
            <a:gdLst/>
            <a:ahLst/>
            <a:cxnLst/>
            <a:rect l="l" t="t" r="r" b="b"/>
            <a:pathLst>
              <a:path w="2095796" h="1955356">
                <a:moveTo>
                  <a:pt x="0" y="0"/>
                </a:moveTo>
                <a:lnTo>
                  <a:pt x="2095795" y="0"/>
                </a:lnTo>
                <a:lnTo>
                  <a:pt x="2095795" y="1955357"/>
                </a:lnTo>
                <a:lnTo>
                  <a:pt x="0" y="1955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320" t="-26813" r="-45110" b="-27072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14589" y="9825038"/>
            <a:ext cx="13458825" cy="770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049215" y="7476204"/>
            <a:ext cx="8271397" cy="916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3"/>
              </a:lnSpc>
            </a:pPr>
            <a:r>
              <a:rPr lang="en-US" sz="2609" dirty="0">
                <a:solidFill>
                  <a:srgbClr val="000000"/>
                </a:solidFill>
                <a:latin typeface="Canva Sans Bold"/>
              </a:rPr>
              <a:t>Presenter’s Name, Affiliation: Hardik Dulani, Author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7563" y="1299514"/>
            <a:ext cx="11572875" cy="6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4950" spc="-30">
                <a:solidFill>
                  <a:srgbClr val="000000"/>
                </a:solidFill>
                <a:latin typeface="TT Rounds Condensed Bold"/>
              </a:rPr>
              <a:t>Methodology</a:t>
            </a:r>
          </a:p>
        </p:txBody>
      </p:sp>
      <p:sp>
        <p:nvSpPr>
          <p:cNvPr id="3" name="Freeform 3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875645" y="2571308"/>
            <a:ext cx="12536711" cy="5793248"/>
          </a:xfrm>
          <a:custGeom>
            <a:avLst/>
            <a:gdLst/>
            <a:ahLst/>
            <a:cxnLst/>
            <a:rect l="l" t="t" r="r" b="b"/>
            <a:pathLst>
              <a:path w="12536711" h="5793248">
                <a:moveTo>
                  <a:pt x="0" y="0"/>
                </a:moveTo>
                <a:lnTo>
                  <a:pt x="12536710" y="0"/>
                </a:lnTo>
                <a:lnTo>
                  <a:pt x="12536710" y="5793248"/>
                </a:lnTo>
                <a:lnTo>
                  <a:pt x="0" y="5793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7563" y="1299514"/>
            <a:ext cx="11572875" cy="6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4950" spc="-30">
                <a:solidFill>
                  <a:srgbClr val="000000"/>
                </a:solidFill>
                <a:latin typeface="TT Rounds Condensed Bold"/>
              </a:rPr>
              <a:t>Results</a:t>
            </a:r>
          </a:p>
        </p:txBody>
      </p:sp>
      <p:sp>
        <p:nvSpPr>
          <p:cNvPr id="3" name="Freeform 3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86139" y="2060251"/>
            <a:ext cx="12487275" cy="7538569"/>
          </a:xfrm>
          <a:custGeom>
            <a:avLst/>
            <a:gdLst/>
            <a:ahLst/>
            <a:cxnLst/>
            <a:rect l="l" t="t" r="r" b="b"/>
            <a:pathLst>
              <a:path w="12487275" h="7538569">
                <a:moveTo>
                  <a:pt x="0" y="0"/>
                </a:moveTo>
                <a:lnTo>
                  <a:pt x="12487275" y="0"/>
                </a:lnTo>
                <a:lnTo>
                  <a:pt x="12487275" y="7538569"/>
                </a:lnTo>
                <a:lnTo>
                  <a:pt x="0" y="753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7563" y="1299514"/>
            <a:ext cx="11572875" cy="6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4950" spc="-30">
                <a:solidFill>
                  <a:srgbClr val="000000"/>
                </a:solidFill>
                <a:latin typeface="TT Rounds Condensed Bold"/>
              </a:rPr>
              <a:t>Results</a:t>
            </a:r>
          </a:p>
        </p:txBody>
      </p:sp>
      <p:sp>
        <p:nvSpPr>
          <p:cNvPr id="3" name="Freeform 3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57563" y="2028284"/>
            <a:ext cx="11322487" cy="7529781"/>
          </a:xfrm>
          <a:custGeom>
            <a:avLst/>
            <a:gdLst/>
            <a:ahLst/>
            <a:cxnLst/>
            <a:rect l="l" t="t" r="r" b="b"/>
            <a:pathLst>
              <a:path w="11322487" h="7529781">
                <a:moveTo>
                  <a:pt x="0" y="0"/>
                </a:moveTo>
                <a:lnTo>
                  <a:pt x="11322487" y="0"/>
                </a:lnTo>
                <a:lnTo>
                  <a:pt x="11322487" y="7529781"/>
                </a:lnTo>
                <a:lnTo>
                  <a:pt x="0" y="7529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08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7563" y="1299514"/>
            <a:ext cx="11572875" cy="6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4950" spc="-30">
                <a:solidFill>
                  <a:srgbClr val="000000"/>
                </a:solidFill>
                <a:latin typeface="TT Rounds Condensed Bold"/>
              </a:rPr>
              <a:t>Results</a:t>
            </a:r>
          </a:p>
        </p:txBody>
      </p:sp>
      <p:sp>
        <p:nvSpPr>
          <p:cNvPr id="3" name="Freeform 3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4589" y="3185825"/>
            <a:ext cx="3129558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Top Models: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CatBoost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Ensemble 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4589" y="5603941"/>
            <a:ext cx="7802523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Top Features: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Typical Chest Pain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Atypical chest pain 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Ejection fraction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Age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Regional Wall Motion Abnormality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3" name="Freeform 3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171664" y="4274503"/>
            <a:ext cx="594467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28900" y="1844976"/>
            <a:ext cx="11572875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4950" spc="-30" dirty="0">
                <a:solidFill>
                  <a:srgbClr val="000000"/>
                </a:solidFill>
                <a:latin typeface="TT Rounds Condensed Bold"/>
              </a:rPr>
              <a:t>Authors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4" name="Freeform 4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5A4A9-4B31-4A7D-80D4-2559A50DBAF1}"/>
              </a:ext>
            </a:extLst>
          </p:cNvPr>
          <p:cNvSpPr txBox="1"/>
          <p:nvPr/>
        </p:nvSpPr>
        <p:spPr>
          <a:xfrm>
            <a:off x="2286000" y="1916413"/>
            <a:ext cx="9144000" cy="4536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Arial Bold"/>
            </a:endParaRPr>
          </a:p>
          <a:p>
            <a:pPr marL="518160" lvl="1" indent="-25908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Naman Gupta</a:t>
            </a:r>
          </a:p>
          <a:p>
            <a:pPr marL="518160" lvl="1" indent="-259080" algn="just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/>
              </a:rPr>
              <a:t>Gagan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Verma</a:t>
            </a:r>
          </a:p>
          <a:p>
            <a:pPr marL="518160" lvl="1" indent="-25908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Uday H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Nambissan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 marL="518160" lvl="1" indent="-25908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Harshit Jaiswal</a:t>
            </a:r>
          </a:p>
          <a:p>
            <a:pPr marL="518160" lvl="1" indent="-25908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Abhishek Gupta</a:t>
            </a:r>
          </a:p>
          <a:p>
            <a:pPr marL="518160" lvl="1" indent="-25908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Hardik Dulani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D84BD-DB59-4AA7-8414-C5B1BC4163CD}"/>
              </a:ext>
            </a:extLst>
          </p:cNvPr>
          <p:cNvSpPr txBox="1"/>
          <p:nvPr/>
        </p:nvSpPr>
        <p:spPr>
          <a:xfrm>
            <a:off x="2614612" y="6972300"/>
            <a:ext cx="9144000" cy="1682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599" dirty="0">
                <a:solidFill>
                  <a:srgbClr val="000000"/>
                </a:solidFill>
                <a:latin typeface="Arial Bold"/>
              </a:rPr>
              <a:t>Supervisor: </a:t>
            </a:r>
            <a:endParaRPr lang="en-US" sz="2599" b="1" dirty="0">
              <a:solidFill>
                <a:srgbClr val="000000"/>
              </a:solidFill>
              <a:latin typeface="Arial Bold"/>
            </a:endParaRPr>
          </a:p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599" b="1" dirty="0">
                <a:solidFill>
                  <a:srgbClr val="000000"/>
                </a:solidFill>
                <a:latin typeface="Arial Bold"/>
              </a:rPr>
              <a:t>Dr. Gopal Singh </a:t>
            </a:r>
            <a:r>
              <a:rPr lang="en-US" sz="2599" b="1" dirty="0" err="1">
                <a:solidFill>
                  <a:srgbClr val="000000"/>
                </a:solidFill>
                <a:latin typeface="Arial Bold"/>
              </a:rPr>
              <a:t>Tandel</a:t>
            </a:r>
            <a:endParaRPr lang="en-US" sz="2599" b="1" dirty="0">
              <a:solidFill>
                <a:srgbClr val="000000"/>
              </a:solidFill>
              <a:latin typeface="Arial Bold"/>
            </a:endParaRPr>
          </a:p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599" b="1" dirty="0">
                <a:solidFill>
                  <a:srgbClr val="000000"/>
                </a:solidFill>
                <a:latin typeface="Arial Bold"/>
              </a:rPr>
              <a:t>Assistant Professor grade-2, </a:t>
            </a:r>
          </a:p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599" b="1" dirty="0">
                <a:solidFill>
                  <a:srgbClr val="000000"/>
                </a:solidFill>
                <a:latin typeface="Arial Bold"/>
              </a:rPr>
              <a:t>SCSE, VIT Bhopal</a:t>
            </a:r>
            <a:endParaRPr lang="en-US" sz="2599" dirty="0">
              <a:solidFill>
                <a:srgbClr val="000000"/>
              </a:solidFill>
              <a:latin typeface="Arial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18212" y="1299514"/>
            <a:ext cx="11572875" cy="6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4950" spc="-30">
                <a:solidFill>
                  <a:srgbClr val="000000"/>
                </a:solidFill>
                <a:latin typeface="TT Rounds Condensed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4" name="Freeform 4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095625"/>
            <a:ext cx="13562387" cy="225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599" dirty="0">
                <a:solidFill>
                  <a:srgbClr val="000000"/>
                </a:solidFill>
                <a:latin typeface="Arial Bold"/>
              </a:rPr>
              <a:t>Problem Statement:</a:t>
            </a:r>
          </a:p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Cardiovascular disease (CVD) pose a global threat, with mortality projected to reach 23.3 million by 2030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Coronary artery disease (CAD) accounts for approximately 610,000 deaths annually (estimated 1 in 4 deaths). It is the third leading cause of mortality worldwide and is associated with 17.8 million deaths annually.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9175" y="5793001"/>
            <a:ext cx="13562387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599" dirty="0">
                <a:solidFill>
                  <a:srgbClr val="000000"/>
                </a:solidFill>
                <a:latin typeface="Arial Bold"/>
              </a:rPr>
              <a:t>Solution Overview:</a:t>
            </a:r>
          </a:p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Early detection of cardiovascular disease (CVD) or coronary artery disease (CAD) can help patients receive timely interventions to prevent complications and improve outcomes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Our ML models with explainable AI determine the necessity of medical tests for CVD or CAD in patients, aiding in proactive healthcare decision-making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18212" y="1299514"/>
            <a:ext cx="11572875" cy="6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4950" spc="-30">
                <a:solidFill>
                  <a:srgbClr val="000000"/>
                </a:solidFill>
                <a:latin typeface="TT Rounds Condensed Bold"/>
              </a:rPr>
              <a:t>Literature Review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4" name="Freeform 4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095625"/>
            <a:ext cx="13562387" cy="225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Arial Bold"/>
              </a:rPr>
              <a:t>Study 1:</a:t>
            </a:r>
          </a:p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It focused on predicting 3-year all-cause mortality in heart failure patients due to coronaryheart disease (CHD) using extreme gradient boosting (XGBoost) models and SHapley Additive explanations(SHAP) for interpretability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Future directions include diverse dataset validation, clinical integration, and continuous model refinemen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9175" y="5793001"/>
            <a:ext cx="13562387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Arial Bold"/>
              </a:rPr>
              <a:t>Study 2:</a:t>
            </a:r>
          </a:p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it explored environmental parameters' interactions with CVD, utilizing Random Forest (RF) models and SHAP for understanding climate impacts on cardiovascular health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Future considerations involve extending the study's timeframe, replicating it in different locations, and proposing policies for adapting to changing climate conditions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18212" y="1299514"/>
            <a:ext cx="11572875" cy="6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4950" spc="-30">
                <a:solidFill>
                  <a:srgbClr val="000000"/>
                </a:solidFill>
                <a:latin typeface="TT Rounds Condensed Bold"/>
              </a:rPr>
              <a:t>Literature Review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4" name="Freeform 4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095625"/>
            <a:ext cx="13562387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Arial Bold"/>
              </a:rPr>
              <a:t>Study 3:</a:t>
            </a:r>
          </a:p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It utilized a haematology Electronic Health Record (EHR) dataset, employing RF, XGBoost, and AdaBoost models for AHD prediction with SHAP interpretation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It also addresses the prevention of arteriosclerotic heart disease (AHD)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9175" y="5793001"/>
            <a:ext cx="13562387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Arial Bold"/>
              </a:rPr>
              <a:t>Study 4: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It aimed to develop a robust predictive model for general cardiovascular disease (CVD) using a voting ensemble technique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7563" y="1299514"/>
            <a:ext cx="11572875" cy="6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4950" spc="-30">
                <a:solidFill>
                  <a:srgbClr val="000000"/>
                </a:solidFill>
                <a:latin typeface="TT Rounds Condensed Bold"/>
              </a:rPr>
              <a:t>System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4" name="Freeform 4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105150"/>
            <a:ext cx="13562387" cy="6671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Arial Bold"/>
              </a:rPr>
              <a:t>About Dataset: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We are using the Z-Alizadeh Sani dataset that is publicly available in the UCI Machine Learning repository. 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This dataset comprises 303 medical records from 303 patients who sought treatment for chest pain at Shaheed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Rajaei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Hospital in Iran. 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There are 55 features total in each record, divided into four groups. 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(1) Demographic features, (2) Symptoms and Physical Examination, (3) ECG, and (4) Echocardiography features. 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The data will be preprocessed and divided into training and test sets. 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Additionally, we will use SMOTENC to oversample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thedata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Optuna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to create predictive models with hyperparameter customization. In this study 303 samples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wereused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in the dataset that belong to two classes, namely, CAD class and normal class.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When the stenosis of coronary arteries lumen of a sample reaches or exceeds 50%, this sample is classified as CAD class; 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otherwise, it belongs to the normal class .</a:t>
            </a:r>
          </a:p>
          <a:p>
            <a:pPr marL="259080" lvl="1" algn="just">
              <a:lnSpc>
                <a:spcPts val="2879"/>
              </a:lnSpc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259080" lvl="1" algn="just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Link: https://archive.ics.uci.edu/dataset/412/z+alizadeh+sani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7563" y="1299514"/>
            <a:ext cx="11572875" cy="6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4950" spc="-30">
                <a:solidFill>
                  <a:srgbClr val="000000"/>
                </a:solidFill>
                <a:latin typeface="TT Rounds Condensed Bold"/>
              </a:rPr>
              <a:t>System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4" name="Freeform 4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562849" y="2077672"/>
            <a:ext cx="7167569" cy="6131656"/>
          </a:xfrm>
          <a:custGeom>
            <a:avLst/>
            <a:gdLst/>
            <a:ahLst/>
            <a:cxnLst/>
            <a:rect l="l" t="t" r="r" b="b"/>
            <a:pathLst>
              <a:path w="7167569" h="6131656">
                <a:moveTo>
                  <a:pt x="0" y="0"/>
                </a:moveTo>
                <a:lnTo>
                  <a:pt x="7167568" y="0"/>
                </a:lnTo>
                <a:lnTo>
                  <a:pt x="7167568" y="6131656"/>
                </a:lnTo>
                <a:lnTo>
                  <a:pt x="0" y="6131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32" r="-8201" b="-1143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7563" y="1299514"/>
            <a:ext cx="11572875" cy="6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4950" spc="-30">
                <a:solidFill>
                  <a:srgbClr val="000000"/>
                </a:solidFill>
                <a:latin typeface="TT Rounds Condensed Bold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4" name="Freeform 4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1769992"/>
            <a:ext cx="13562387" cy="7311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endParaRPr/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Arial"/>
              </a:rPr>
              <a:t>Eleven models will be built: Gaussian Naïve Bayes, Logistic Regression, Decision Trees, Extreme Gradient Boosting, Support Vector Machine, Random Forest, Light Gradient Boosting Machine, Cat Boost, and three Ensemble models.</a:t>
            </a:r>
          </a:p>
          <a:p>
            <a:pPr algn="just">
              <a:lnSpc>
                <a:spcPts val="3359"/>
              </a:lnSpc>
            </a:pPr>
            <a:endParaRPr lang="en-US" sz="2400" spc="48">
              <a:solidFill>
                <a:srgbClr val="000000"/>
              </a:solidFill>
              <a:latin typeface="Arial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Arial"/>
              </a:rPr>
              <a:t>Models will be evaluated using accuracy, precision, recall, F1 score, and roc_auc score.</a:t>
            </a:r>
          </a:p>
          <a:p>
            <a:pPr algn="just">
              <a:lnSpc>
                <a:spcPts val="1200"/>
              </a:lnSpc>
            </a:pPr>
            <a:endParaRPr lang="en-US" sz="2400" spc="48">
              <a:solidFill>
                <a:srgbClr val="000000"/>
              </a:solidFill>
              <a:latin typeface="Arial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Arial"/>
              </a:rPr>
              <a:t>CatBoost focuses on efficient gradient boosting for categorical features, minimizing the need for preprocessing.</a:t>
            </a:r>
          </a:p>
          <a:p>
            <a:pPr algn="just">
              <a:lnSpc>
                <a:spcPts val="3359"/>
              </a:lnSpc>
            </a:pPr>
            <a:endParaRPr lang="en-US" sz="2400" spc="48">
              <a:solidFill>
                <a:srgbClr val="000000"/>
              </a:solidFill>
              <a:latin typeface="Arial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Arial"/>
              </a:rPr>
              <a:t>XGBoost optimizes for speed and efficiency in a regularized gradient boosting framework, supporting parallel computing.</a:t>
            </a:r>
          </a:p>
          <a:p>
            <a:pPr algn="just">
              <a:lnSpc>
                <a:spcPts val="3359"/>
              </a:lnSpc>
            </a:pPr>
            <a:endParaRPr lang="en-US" sz="2400" spc="48">
              <a:solidFill>
                <a:srgbClr val="000000"/>
              </a:solidFill>
              <a:latin typeface="Arial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Arial"/>
              </a:rPr>
              <a:t>LightGBM uses a histogram-based learning approach for efficient and scalable processing of large datasets.</a:t>
            </a:r>
          </a:p>
          <a:p>
            <a:pPr algn="just">
              <a:lnSpc>
                <a:spcPts val="3359"/>
              </a:lnSpc>
            </a:pPr>
            <a:endParaRPr lang="en-US" sz="2400" spc="48">
              <a:solidFill>
                <a:srgbClr val="000000"/>
              </a:solidFill>
              <a:latin typeface="Arial"/>
            </a:endParaRPr>
          </a:p>
          <a:p>
            <a:pPr marL="518160" lvl="1" indent="-259080" algn="just">
              <a:lnSpc>
                <a:spcPts val="3359"/>
              </a:lnSpc>
              <a:buFont typeface="Arial"/>
              <a:buChar char="•"/>
            </a:pPr>
            <a:r>
              <a:rPr lang="en-US" sz="2400" spc="48">
                <a:solidFill>
                  <a:srgbClr val="000000"/>
                </a:solidFill>
                <a:latin typeface="Arial"/>
              </a:rPr>
              <a:t>Gaussian Naïve Bayes applies Bayes' Theorem with independence among predictors, assuming Gaussian feature distribution.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7563" y="1299514"/>
            <a:ext cx="11572875" cy="688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6"/>
              </a:lnSpc>
            </a:pPr>
            <a:r>
              <a:rPr lang="en-US" sz="4950" spc="-30">
                <a:solidFill>
                  <a:srgbClr val="000000"/>
                </a:solidFill>
                <a:latin typeface="TT Rounds Condensed Bold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101512" y="9589295"/>
            <a:ext cx="282892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"/>
              </a:lnSpc>
            </a:pPr>
            <a:r>
              <a:rPr lang="en-US" sz="1349" spc="12">
                <a:solidFill>
                  <a:srgbClr val="898989"/>
                </a:solidFill>
                <a:latin typeface="TT Rounds Condensed"/>
              </a:rPr>
              <a:t>2</a:t>
            </a:r>
          </a:p>
        </p:txBody>
      </p:sp>
      <p:sp>
        <p:nvSpPr>
          <p:cNvPr id="4" name="Freeform 4" descr="Springer Logo PNG Transparent &amp; SVG Vector - Freebie Supply"/>
          <p:cNvSpPr/>
          <p:nvPr/>
        </p:nvSpPr>
        <p:spPr>
          <a:xfrm>
            <a:off x="2628900" y="143085"/>
            <a:ext cx="3449003" cy="925830"/>
          </a:xfrm>
          <a:custGeom>
            <a:avLst/>
            <a:gdLst/>
            <a:ahLst/>
            <a:cxnLst/>
            <a:rect l="l" t="t" r="r" b="b"/>
            <a:pathLst>
              <a:path w="3449003" h="925830">
                <a:moveTo>
                  <a:pt x="0" y="0"/>
                </a:moveTo>
                <a:lnTo>
                  <a:pt x="3449002" y="0"/>
                </a:lnTo>
                <a:lnTo>
                  <a:pt x="3449002" y="925830"/>
                </a:lnTo>
                <a:lnTo>
                  <a:pt x="0" y="925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08493" y="17379"/>
            <a:ext cx="3293508" cy="1597567"/>
          </a:xfrm>
          <a:custGeom>
            <a:avLst/>
            <a:gdLst/>
            <a:ahLst/>
            <a:cxnLst/>
            <a:rect l="l" t="t" r="r" b="b"/>
            <a:pathLst>
              <a:path w="3293508" h="1597567">
                <a:moveTo>
                  <a:pt x="0" y="0"/>
                </a:moveTo>
                <a:lnTo>
                  <a:pt x="3293508" y="0"/>
                </a:lnTo>
                <a:lnTo>
                  <a:pt x="3293508" y="1597567"/>
                </a:lnTo>
                <a:lnTo>
                  <a:pt x="0" y="15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14589" y="9819325"/>
            <a:ext cx="13458825" cy="46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399">
                <a:solidFill>
                  <a:srgbClr val="FF0000"/>
                </a:solidFill>
                <a:latin typeface="Arial Bold"/>
              </a:rPr>
              <a:t>International Conference  on Machine Intelligence, Tools and Applications  (ICMITA-2024)</a:t>
            </a:r>
          </a:p>
          <a:p>
            <a:pPr algn="l">
              <a:lnSpc>
                <a:spcPts val="2879"/>
              </a:lnSpc>
            </a:pPr>
            <a:endParaRPr lang="en-US" sz="2399">
              <a:solidFill>
                <a:srgbClr val="FF0000"/>
              </a:solidFill>
              <a:latin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1817617"/>
            <a:ext cx="13562387" cy="656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Logistic Regression models the probability of class membership via the logistic function for binary classification.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al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Decision Trees classify by partitioning the feature space into simple decision rules derived from the data.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al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Support Vector Machine seeks the optimal separating hyperplane to maximize the margin between classes.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al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Random Forest combines multiple decision trees to improve predictions, reducing overfitting risks.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al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Ensemble models improve predictive performance by combining multiple model predictions, including techniques like bagging and boosting.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al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</a:rPr>
              <a:t>An optimal model will be selected for explainability analysis using the SHAP model.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964</Words>
  <Application>Microsoft Office PowerPoint</Application>
  <PresentationFormat>Custom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Times New Roman</vt:lpstr>
      <vt:lpstr>Arial Bold</vt:lpstr>
      <vt:lpstr>TT Rounds Condensed Bold</vt:lpstr>
      <vt:lpstr>Canva Sans Bold</vt:lpstr>
      <vt:lpstr>Canva Sans</vt:lpstr>
      <vt:lpstr>Calibri</vt:lpstr>
      <vt:lpstr>TT Rounds Condensed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Diagnosing Heart Disease 12-04</dc:title>
  <cp:lastModifiedBy>Hardikk</cp:lastModifiedBy>
  <cp:revision>4</cp:revision>
  <dcterms:created xsi:type="dcterms:W3CDTF">2006-08-16T00:00:00Z</dcterms:created>
  <dcterms:modified xsi:type="dcterms:W3CDTF">2024-04-11T04:45:36Z</dcterms:modified>
  <dc:identifier>DAGBpeLaB6o</dc:identifier>
</cp:coreProperties>
</file>