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9" r:id="rId4"/>
    <p:sldId id="263" r:id="rId5"/>
    <p:sldId id="258" r:id="rId6"/>
    <p:sldId id="264" r:id="rId7"/>
    <p:sldId id="266" r:id="rId8"/>
    <p:sldId id="284" r:id="rId9"/>
    <p:sldId id="290" r:id="rId10"/>
    <p:sldId id="269" r:id="rId11"/>
    <p:sldId id="270" r:id="rId12"/>
    <p:sldId id="272" r:id="rId13"/>
    <p:sldId id="275" r:id="rId14"/>
    <p:sldId id="274" r:id="rId15"/>
    <p:sldId id="276" r:id="rId16"/>
    <p:sldId id="277" r:id="rId17"/>
    <p:sldId id="291" r:id="rId18"/>
    <p:sldId id="279" r:id="rId19"/>
    <p:sldId id="280" r:id="rId20"/>
    <p:sldId id="281" r:id="rId21"/>
    <p:sldId id="283" r:id="rId22"/>
    <p:sldId id="286" r:id="rId23"/>
    <p:sldId id="285" r:id="rId24"/>
    <p:sldId id="287" r:id="rId25"/>
    <p:sldId id="288" r:id="rId26"/>
    <p:sldId id="289" r:id="rId27"/>
    <p:sldId id="28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73751-5C11-47A9-9AB4-463074E81E08}" v="1" dt="2020-06-27T00:03:22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2"/>
  </p:normalViewPr>
  <p:slideViewPr>
    <p:cSldViewPr snapToGrid="0" snapToObjects="1">
      <p:cViewPr varScale="1">
        <p:scale>
          <a:sx n="69" d="100"/>
          <a:sy n="69" d="100"/>
        </p:scale>
        <p:origin x="8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21240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needs to be either constant, wavelength, or fitting parameter – so we need a function form for emissivity</a:t>
            </a:r>
          </a:p>
        </p:txBody>
      </p:sp>
    </p:spTree>
    <p:extLst>
      <p:ext uri="{BB962C8B-B14F-4D97-AF65-F5344CB8AC3E}">
        <p14:creationId xmlns:p14="http://schemas.microsoft.com/office/powerpoint/2010/main" val="771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"/>
          <p:cNvSpPr/>
          <p:nvPr/>
        </p:nvSpPr>
        <p:spPr>
          <a:xfrm>
            <a:off x="23332" y="12380452"/>
            <a:ext cx="2433733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1" name="2018-PARADIM-SMALL_Logo_Transparent_200H_0.png" descr="2018-PARADIM-SMALL_Logo_Transparent_200H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2" y="12515772"/>
            <a:ext cx="4016300" cy="99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0159A46-B73D-43F0-BD1D-BCC7AF650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0" b="20622"/>
          <a:stretch/>
        </p:blipFill>
        <p:spPr>
          <a:xfrm>
            <a:off x="19909380" y="12515771"/>
            <a:ext cx="4059288" cy="99936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404D23D-1682-F4D1-348F-3D3310B3B2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68" y="12576670"/>
            <a:ext cx="2821612" cy="92710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A8B-1FB0-B7C3-2A23-8D178C76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C7B2A-8EC3-70AC-35E0-77C806ED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0FE6-C545-CAEB-3127-40822B6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946B-45D2-9DEB-333E-7A735077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08B8-937F-2C51-47FF-47C003E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D3A-2D70-7906-FB9B-F038C281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7EB-7D9F-F8EA-1738-020E267F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B801-288E-6E7B-F20F-200BCC0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C38-E7CA-0CC8-EF1D-4D25C3E8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638F3-F0BA-B2E2-110E-9232DA11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CF8-2A75-09AE-CEC3-708D12D9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E5D4-90E2-5769-0016-93A2A7F0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C82-FB45-32DE-F895-D60D66A8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BB3-5082-FBC8-3C5C-AE46FE42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E13D-65CC-DE65-9900-CE94D83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E3A-9184-DFE9-9C64-37A126E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08A-76BC-5D36-5C99-CD3D529B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2F026-5F20-2D94-84D8-D665FD44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FEE-3599-2B60-90A9-71EB84F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EF6A-BC16-8183-A49D-F31DD87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1EA5-0B3E-DF02-F3E2-CC21D9E3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74E-1776-E413-D69B-9433CD2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DDA-3554-A80B-3FC6-B079F8A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0BCC-2395-45E0-8EEE-CC01634C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6DE3-200F-59AD-506D-3E7AAA00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15AA6-2A15-B24F-7047-7FDD6459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49CE-1E7C-2152-15ED-602AFE00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84C-8A0F-A9CE-D550-22FCFC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A2A85-A696-8ABD-821B-84F31BE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7C-E7D7-D827-517D-03A2ACD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423B-D495-4842-E418-97E8AE3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9052-F540-88D7-F24B-938B12A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3F8E9-2492-C68B-9DC2-9EE44432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33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E1FC-EA81-3D42-1CCF-6665AF1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FE20-8259-13DC-0B42-1A1DDEC0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6E33-429E-812E-C031-C5B1314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748-5A4E-7DE4-53E8-1F9FF7C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13F7-0306-FD78-2C9E-CD2247E1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ADEC-1461-3A86-D9E3-57111253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7CFAF-FEBE-1AA5-4928-F8277C3A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F660-E28C-BFB6-CAB5-1E99115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2203-92D7-8262-77C3-6CC17D7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F93E-9221-3949-7D23-D44138D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2B39-FD28-8379-129D-03BD1571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13B1-932D-04BE-8681-151D9CEC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C0671-9C79-BC45-7177-8ABFAD5A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891-DED4-27F9-9000-D40C54A4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5676-E0D0-2987-1CC1-CA34F45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3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EAB-F83A-E1BB-943B-32F3FE6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815E-FD74-D90D-0F13-DCE3D602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0214-23C5-827D-137F-46C3F5CE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853-0D00-2F0C-AB14-97919D21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20D-E80B-66EA-1A5C-E6083C1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8047-CA3A-0768-2B19-D7DB0F4BE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F2A0-3D9D-4BBA-E9C2-D95C881D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32E9-1BBD-1881-71CE-DA0567DE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0FAD-FB43-7B3D-564D-0A7363C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7BF1-E280-0D94-EB84-DCD3178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E8B5-8D07-9952-CE60-3CF3E1C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A604-60C1-790F-6A5D-540E721F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9DA-6503-2AEA-2156-D0A5A92E5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A8E7-6610-B0FB-2FC7-22A09D77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E96B-A2CE-413B-9241-5932C0A6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894B-0434-054A-AA05-22EBF227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AC340E-5005-5878-BB18-8FB54D1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9" y="0"/>
            <a:ext cx="13840751" cy="1235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32DAF-8C87-B379-D8C5-D53DEDC1E060}"/>
              </a:ext>
            </a:extLst>
          </p:cNvPr>
          <p:cNvSpPr txBox="1"/>
          <p:nvPr/>
        </p:nvSpPr>
        <p:spPr>
          <a:xfrm>
            <a:off x="10543249" y="11635586"/>
            <a:ext cx="138407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Julian L.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Schmehr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Michael Aling, Eli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Zoghlin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Stephen D. Wilson; High-pressure laser floating zone furnace. Rev. Sci.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Instrum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 1 April 2019; 90 (4): 043906. https://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/10.1063/1.5085327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2E98E-6CA5-B811-D128-79065501222A}"/>
              </a:ext>
            </a:extLst>
          </p:cNvPr>
          <p:cNvSpPr txBox="1"/>
          <p:nvPr/>
        </p:nvSpPr>
        <p:spPr>
          <a:xfrm>
            <a:off x="1247113" y="861558"/>
            <a:ext cx="812401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854AF-B892-D441-7C4B-7049BF3F3F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E5F3A-A86C-1475-F9E6-D8F50C7FF59E}"/>
              </a:ext>
            </a:extLst>
          </p:cNvPr>
          <p:cNvSpPr txBox="1"/>
          <p:nvPr/>
        </p:nvSpPr>
        <p:spPr>
          <a:xfrm>
            <a:off x="11845035" y="3986207"/>
            <a:ext cx="1088919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 BE REPLACED BY FURNACE IMAGE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EAF2B-3EA7-C433-55F5-6A553CC85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2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B63C-9797-54FF-140E-D9D7FCC965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45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BE0B1-505C-677C-BB46-1EACDA34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443" y="6644825"/>
            <a:ext cx="2712598" cy="3019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camera</a:t>
            </a:r>
          </a:p>
        </p:txBody>
      </p:sp>
      <p:pic>
        <p:nvPicPr>
          <p:cNvPr id="6" name="Picture 5" descr="A graph of a number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AA094FD9-6407-A44D-E6BC-8A315BF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90" y="5180268"/>
            <a:ext cx="10064620" cy="62821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A2E69-534E-244A-CA2E-688AEBB6E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51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5" name="Picture 4" descr="A graph of a blue line&#10;&#10;Description automatically generated">
            <a:extLst>
              <a:ext uri="{FF2B5EF4-FFF2-40B4-BE49-F238E27FC236}">
                <a16:creationId xmlns:a16="http://schemas.microsoft.com/office/drawing/2014/main" id="{6E4DBA47-FD3B-4F4F-D8DE-FAD56D139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676050"/>
            <a:ext cx="10542116" cy="68192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0C7B5-1367-4E63-8AAD-BC0412B17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A0449-F3AC-AD7E-3A99-6F7B327A40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5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9A97-FA66-A5E7-6D61-C1A428C7659A}"/>
              </a:ext>
            </a:extLst>
          </p:cNvPr>
          <p:cNvSpPr txBox="1"/>
          <p:nvPr/>
        </p:nvSpPr>
        <p:spPr>
          <a:xfrm>
            <a:off x="2929749" y="2812473"/>
            <a:ext cx="185245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Hyperspectral camera</a:t>
            </a:r>
          </a:p>
        </p:txBody>
      </p:sp>
      <p:pic>
        <p:nvPicPr>
          <p:cNvPr id="7" name="Picture 6" descr="A graph of a wave&#10;&#10;Description automatically generated">
            <a:extLst>
              <a:ext uri="{FF2B5EF4-FFF2-40B4-BE49-F238E27FC236}">
                <a16:creationId xmlns:a16="http://schemas.microsoft.com/office/drawing/2014/main" id="{3D0B9264-FE6C-9987-EAFA-0892C704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2" y="4751200"/>
            <a:ext cx="10542116" cy="6744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2D85-2BCE-9959-89DB-43480A92FA92}"/>
              </a:ext>
            </a:extLst>
          </p:cNvPr>
          <p:cNvSpPr txBox="1"/>
          <p:nvPr/>
        </p:nvSpPr>
        <p:spPr>
          <a:xfrm>
            <a:off x="13894484" y="5347153"/>
            <a:ext cx="283410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5500 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073F-02C8-3B7D-C10E-1736BA20C1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43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Camera mount and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073F-02C8-3B7D-C10E-1736BA20C1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38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3F01A-9BD7-00BD-A876-9C0D8ACBBB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2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CFF0-5ED8-348D-837E-42CFD651DA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04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26354-A242-F9A6-6255-7299CD72A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21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8A66F-D7AA-8222-ADF1-85140DF08D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70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34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4FB5FAFD-C253-A365-ED64-193379C6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25" y="2882355"/>
            <a:ext cx="17971750" cy="3107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48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81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is wavelength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0660-CABA-CCB5-D748-0AEF7D599E1B}"/>
              </a:ext>
            </a:extLst>
          </p:cNvPr>
          <p:cNvSpPr txBox="1"/>
          <p:nvPr/>
        </p:nvSpPr>
        <p:spPr>
          <a:xfrm>
            <a:off x="4428800" y="5329376"/>
            <a:ext cx="155264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Wavelength dependence is </a:t>
            </a:r>
            <a:r>
              <a:rPr lang="en-US" sz="9600" dirty="0">
                <a:solidFill>
                  <a:schemeClr val="bg1"/>
                </a:solidFill>
              </a:rPr>
              <a:t>material dependent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20673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232835"/>
            <a:ext cx="195320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can be approximated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black and white symbol&#10;&#10;Description automatically generated">
            <a:extLst>
              <a:ext uri="{FF2B5EF4-FFF2-40B4-BE49-F238E27FC236}">
                <a16:creationId xmlns:a16="http://schemas.microsoft.com/office/drawing/2014/main" id="{B00C50AB-21B7-DB56-2076-F0291EBE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04" y="5708778"/>
            <a:ext cx="13982192" cy="22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65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Fitting to a Blackbody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E3C74-695E-D803-84EA-AF72C7FF35E7}"/>
              </a:ext>
            </a:extLst>
          </p:cNvPr>
          <p:cNvSpPr txBox="1"/>
          <p:nvPr/>
        </p:nvSpPr>
        <p:spPr>
          <a:xfrm flipH="1">
            <a:off x="3206125" y="741199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l-GR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emissivity: 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problem solved!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T: temperature (what we want!)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CADFB-9693-9CE6-D517-DDFF2A6472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25F56-7947-1D16-8C4D-1D2A099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05" y="3242462"/>
            <a:ext cx="19447590" cy="23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50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F4B39-FE57-971F-0D76-18693B85BD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7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A1B3A-63D4-BB8E-CFB4-1EC953751A2D}"/>
              </a:ext>
            </a:extLst>
          </p:cNvPr>
          <p:cNvSpPr txBox="1"/>
          <p:nvPr/>
        </p:nvSpPr>
        <p:spPr>
          <a:xfrm>
            <a:off x="6957531" y="1048170"/>
            <a:ext cx="1046893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hot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1B7E3-1BAC-E41C-8F11-C3A1BEE5C013}"/>
              </a:ext>
            </a:extLst>
          </p:cNvPr>
          <p:cNvSpPr txBox="1"/>
          <p:nvPr/>
        </p:nvSpPr>
        <p:spPr>
          <a:xfrm flipH="1">
            <a:off x="3219059" y="4476450"/>
            <a:ext cx="17945882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Crystal growths are temperature sensitive</a:t>
            </a: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How hot is the molten zone?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0F682-3F11-DAEE-0C21-0355A62EA4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67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non-contact infrared thermometer&#10;&#10;Description automatically generated">
            <a:extLst>
              <a:ext uri="{FF2B5EF4-FFF2-40B4-BE49-F238E27FC236}">
                <a16:creationId xmlns:a16="http://schemas.microsoft.com/office/drawing/2014/main" id="{6885639B-1C7A-88AE-7285-A6E9AA7C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54" y="0"/>
            <a:ext cx="12341291" cy="12341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31F88-29E7-BFB0-1BD5-6AFF37C32326}"/>
              </a:ext>
            </a:extLst>
          </p:cNvPr>
          <p:cNvSpPr txBox="1"/>
          <p:nvPr/>
        </p:nvSpPr>
        <p:spPr>
          <a:xfrm>
            <a:off x="0" y="10710075"/>
            <a:ext cx="6021354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Etekcity</a:t>
            </a:r>
            <a:r>
              <a:rPr lang="en-US" sz="2000" dirty="0">
                <a:solidFill>
                  <a:schemeClr val="bg1"/>
                </a:solidFill>
              </a:rPr>
              <a:t> Infrared Thermometer Temperature Gun 774, Digital IR Temp Gun for Food, Cooking, BBQ, Pizza Oven, Reptile, Griddle Accessories, Non Contact Surface Outdoor Heat Gun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2C60B-CF1C-BF2E-D38F-B159041E30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32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1"/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F4A4F-4950-9F16-691E-0F5FAA978A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08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2">
                    <a:lumMod val="90000"/>
                  </a:schemeClr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C8333-26F6-A0EE-45F0-6DE3ABF0EC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0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Pyrometry: </a:t>
            </a: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Temperature from Radiation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5698708"/>
            <a:ext cx="1794588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Infrared Pyrometers:</a:t>
            </a:r>
          </a:p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dirty="0">
                <a:solidFill>
                  <a:schemeClr val="bg1"/>
                </a:solidFill>
              </a:rPr>
              <a:t>Infrared radiation -&gt; temperature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529E-98E3-2D4D-4488-5F07638C6C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57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EF489-6E4D-3BCF-842D-9E13137B13CB}"/>
              </a:ext>
            </a:extLst>
          </p:cNvPr>
          <p:cNvSpPr txBox="1"/>
          <p:nvPr/>
        </p:nvSpPr>
        <p:spPr>
          <a:xfrm>
            <a:off x="385665" y="1048170"/>
            <a:ext cx="2361267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600" dirty="0">
                <a:solidFill>
                  <a:schemeClr val="bg2">
                    <a:lumMod val="90000"/>
                  </a:schemeClr>
                </a:solidFill>
              </a:rPr>
              <a:t>But…</a:t>
            </a:r>
            <a:endParaRPr kumimoji="0" lang="en-US" sz="9600" b="1" i="0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113CE-1959-3A80-53F4-B720B1E73BAC}"/>
              </a:ext>
            </a:extLst>
          </p:cNvPr>
          <p:cNvSpPr txBox="1"/>
          <p:nvPr/>
        </p:nvSpPr>
        <p:spPr>
          <a:xfrm flipH="1">
            <a:off x="3219059" y="6252705"/>
            <a:ext cx="179458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&lt;problem with IR pyrometer&gt;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529E-98E3-2D4D-4488-5F07638C6C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9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34184-5221-BCB5-E484-82AF15B925F9}"/>
              </a:ext>
            </a:extLst>
          </p:cNvPr>
          <p:cNvSpPr txBox="1"/>
          <p:nvPr/>
        </p:nvSpPr>
        <p:spPr>
          <a:xfrm>
            <a:off x="2425959" y="1048170"/>
            <a:ext cx="195320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Measuring more than Infrared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2DA7C-F80E-8916-23B8-7D093B9A68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51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371</Words>
  <Application>Microsoft Macintosh PowerPoint</Application>
  <PresentationFormat>Custom</PresentationFormat>
  <Paragraphs>80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White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Jaydeep Parikh</cp:lastModifiedBy>
  <cp:revision>29</cp:revision>
  <dcterms:modified xsi:type="dcterms:W3CDTF">2024-08-03T18:15:50Z</dcterms:modified>
</cp:coreProperties>
</file>