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Average"/>
      <p:regular r:id="rId23"/>
    </p:embeddedFont>
    <p:embeddedFont>
      <p:font typeface="Oswald"/>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Oswald-regular.fntdata"/><Relationship Id="rId23" Type="http://schemas.openxmlformats.org/officeDocument/2006/relationships/font" Target="fonts/Average-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5e13e98b2c_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g25e13e98b2c_2_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5e13e98b2c_2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g25e13e98b2c_2_1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5ea4977931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g25ea4977931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5e13e98b2c_2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g25e13e98b2c_2_1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5e13e98b2c_2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g25e13e98b2c_2_1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5e13e98b2c_2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g25e13e98b2c_2_1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5e13e98b2c_2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g25e13e98b2c_2_1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5e13e98b2c_2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g25e13e98b2c_2_1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5e13e98b2c_2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g25e13e98b2c_2_1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5e13e98b2c_2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g25e13e98b2c_2_8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5e13e98b2c_2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g25e13e98b2c_2_8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5e13e98b2c_2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g25e13e98b2c_2_9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5e13e98b2c_2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g25e13e98b2c_2_9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5e13e98b2c_2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g25e13e98b2c_2_10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5e13e98b2c_2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g25e13e98b2c_2_10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5e13e98b2c_2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g25e13e98b2c_2_10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5e13e98b2c_2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g25e13e98b2c_2_1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5" name="Shape 55"/>
        <p:cNvGrpSpPr/>
        <p:nvPr/>
      </p:nvGrpSpPr>
      <p:grpSpPr>
        <a:xfrm>
          <a:off x="0" y="0"/>
          <a:ext cx="0" cy="0"/>
          <a:chOff x="0" y="0"/>
          <a:chExt cx="0" cy="0"/>
        </a:xfrm>
      </p:grpSpPr>
      <p:sp>
        <p:nvSpPr>
          <p:cNvPr id="56" name="Google Shape;56;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7" name="Google Shape;57;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58" name="Google Shape;58;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9" name="Google Shape;59;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0" name="Google Shape;60;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0" Type="http://schemas.openxmlformats.org/officeDocument/2006/relationships/hyperlink" Target="https://medium.com/tech-life-fun/leet-code-490-the-maze-graphical-explained-python3-solution-b4369bbf4050" TargetMode="External"/><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hyperlink" Target="https://hc.labnet.sfbu.edu/~henry/npu/classes/algorithm/tutorialpoints_dsa/slide/depth_first_traversal.html" TargetMode="External"/><Relationship Id="rId4" Type="http://schemas.openxmlformats.org/officeDocument/2006/relationships/hyperlink" Target="https://hc.labnet.sfbu.edu/~henry/npu/classes/algorithm/graph_alg/slide/maze.html#a2_2" TargetMode="External"/><Relationship Id="rId9" Type="http://schemas.openxmlformats.org/officeDocument/2006/relationships/hyperlink" Target="https://hc.labnet.sfbu.edu/~henry/npu/classes/introjava/project/slide/structure.html" TargetMode="External"/><Relationship Id="rId5" Type="http://schemas.openxmlformats.org/officeDocument/2006/relationships/hyperlink" Target="https://hc.labnet.sfbu.edu/~henry/npu/classes/introjava/project/slide/title_page.html" TargetMode="External"/><Relationship Id="rId6" Type="http://schemas.openxmlformats.org/officeDocument/2006/relationships/hyperlink" Target="https://hc.labnet.sfbu.edu/~henry/npu/classes/introjava/project/slide/abstract.html" TargetMode="External"/><Relationship Id="rId7" Type="http://schemas.openxmlformats.org/officeDocument/2006/relationships/hyperlink" Target="https://hc.labnet.sfbu.edu/~henry/npu/classes/introjava/project/slide/acknowledgement.html" TargetMode="External"/><Relationship Id="rId8" Type="http://schemas.openxmlformats.org/officeDocument/2006/relationships/hyperlink" Target="https://hc.labnet.sfbu.edu/~henry/npu/classes/capstone/job/slide/portofolio.htm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1" Type="http://schemas.openxmlformats.org/officeDocument/2006/relationships/slide" Target="/ppt/slides/slide7.xml"/><Relationship Id="rId10" Type="http://schemas.openxmlformats.org/officeDocument/2006/relationships/slide" Target="/ppt/slides/slide6.xml"/><Relationship Id="rId13" Type="http://schemas.openxmlformats.org/officeDocument/2006/relationships/slide" Target="/ppt/slides/slide11.xml"/><Relationship Id="rId12" Type="http://schemas.openxmlformats.org/officeDocument/2006/relationships/slide" Target="/ppt/slides/slide9.xml"/><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slide" Target="/ppt/slides/slide5.xml"/><Relationship Id="rId4" Type="http://schemas.openxmlformats.org/officeDocument/2006/relationships/slide" Target="/ppt/slides/slide5.xml"/><Relationship Id="rId9" Type="http://schemas.openxmlformats.org/officeDocument/2006/relationships/slide" Target="/ppt/slides/slide6.xml"/><Relationship Id="rId15" Type="http://schemas.openxmlformats.org/officeDocument/2006/relationships/slide" Target="/ppt/slides/slide14.xml"/><Relationship Id="rId14" Type="http://schemas.openxmlformats.org/officeDocument/2006/relationships/slide" Target="/ppt/slides/slide12.xml"/><Relationship Id="rId17" Type="http://schemas.openxmlformats.org/officeDocument/2006/relationships/slide" Target="/ppt/slides/slide16.xml"/><Relationship Id="rId16" Type="http://schemas.openxmlformats.org/officeDocument/2006/relationships/slide" Target="/ppt/slides/slide15.xml"/><Relationship Id="rId5" Type="http://schemas.openxmlformats.org/officeDocument/2006/relationships/slide" Target="/ppt/slides/slide5.xml"/><Relationship Id="rId6" Type="http://schemas.openxmlformats.org/officeDocument/2006/relationships/slide" Target="/ppt/slides/slide6.xml"/><Relationship Id="rId18" Type="http://schemas.openxmlformats.org/officeDocument/2006/relationships/slide" Target="/ppt/slides/slide17.xml"/><Relationship Id="rId7" Type="http://schemas.openxmlformats.org/officeDocument/2006/relationships/slide" Target="/ppt/slides/slide6.xml"/><Relationship Id="rId8" Type="http://schemas.openxmlformats.org/officeDocument/2006/relationships/slide" Target="/ppt/slides/slide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nvSpPr>
        <p:spPr>
          <a:xfrm>
            <a:off x="124506" y="2042"/>
            <a:ext cx="8568417" cy="4316567"/>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i="0" lang="en" sz="2100" u="none" cap="none" strike="noStrike">
                <a:solidFill>
                  <a:schemeClr val="dk1"/>
                </a:solidFill>
                <a:latin typeface="Times New Roman"/>
                <a:ea typeface="Times New Roman"/>
                <a:cs typeface="Times New Roman"/>
                <a:sym typeface="Times New Roman"/>
              </a:rPr>
              <a:t>Algorithm - Depth First Search -The Maze</a:t>
            </a:r>
            <a:endParaRPr sz="1100"/>
          </a:p>
          <a:p>
            <a:pPr indent="0" lvl="0" marL="0" marR="0" rtl="0" algn="ctr">
              <a:spcBef>
                <a:spcPts val="0"/>
              </a:spcBef>
              <a:spcAft>
                <a:spcPts val="0"/>
              </a:spcAft>
              <a:buNone/>
            </a:pPr>
            <a:r>
              <a:t/>
            </a:r>
            <a:endParaRPr b="0" i="0" sz="1500" u="none" cap="none" strike="noStrike">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b="0" i="0" sz="1500" u="none" cap="none" strike="noStrike">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b="0" i="0" sz="1500" u="none" cap="none" strike="noStrike">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b="0" i="0" sz="1500" u="none" cap="none" strike="noStrike">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b="0" i="0" lang="en" sz="1500" u="none" cap="none" strike="noStrike">
                <a:solidFill>
                  <a:schemeClr val="dk1"/>
                </a:solidFill>
                <a:latin typeface="Times New Roman"/>
                <a:ea typeface="Times New Roman"/>
                <a:cs typeface="Times New Roman"/>
                <a:sym typeface="Times New Roman"/>
              </a:rPr>
              <a:t>A Master Project Submitted to the School of Engineering in Partial Fulfillment for the Degree of Masters in Computer Science Engineering </a:t>
            </a:r>
            <a:endParaRPr b="0" i="0" sz="1500" u="none" cap="none" strike="noStrike">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b="0" i="0" sz="1500" u="none" cap="none" strike="noStrike">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b="0" i="0" sz="1500" u="none" cap="none" strike="noStrike">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b="0" i="0" lang="en" sz="1500" u="none" cap="none" strike="noStrike">
                <a:solidFill>
                  <a:schemeClr val="dk1"/>
                </a:solidFill>
                <a:latin typeface="Times New Roman"/>
                <a:ea typeface="Times New Roman"/>
                <a:cs typeface="Times New Roman"/>
                <a:sym typeface="Times New Roman"/>
              </a:rPr>
              <a:t>By </a:t>
            </a:r>
            <a:endParaRPr b="0" i="0" sz="1500" u="none" cap="none" strike="noStrike">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b="0" i="0" lang="en" sz="1500" u="none" cap="none" strike="noStrike">
                <a:solidFill>
                  <a:schemeClr val="dk1"/>
                </a:solidFill>
                <a:latin typeface="Times New Roman"/>
                <a:ea typeface="Times New Roman"/>
                <a:cs typeface="Times New Roman"/>
                <a:sym typeface="Times New Roman"/>
              </a:rPr>
              <a:t>Naman Kumar</a:t>
            </a:r>
            <a:endParaRPr sz="1100"/>
          </a:p>
          <a:p>
            <a:pPr indent="0" lvl="0" marL="0" marR="0" rtl="0" algn="ctr">
              <a:spcBef>
                <a:spcPts val="0"/>
              </a:spcBef>
              <a:spcAft>
                <a:spcPts val="0"/>
              </a:spcAft>
              <a:buNone/>
            </a:pPr>
            <a:r>
              <a:rPr b="0" i="0" lang="en" sz="1500" u="none" cap="none" strike="noStrike">
                <a:solidFill>
                  <a:schemeClr val="dk1"/>
                </a:solidFill>
                <a:latin typeface="Times New Roman"/>
                <a:ea typeface="Times New Roman"/>
                <a:cs typeface="Times New Roman"/>
                <a:sym typeface="Times New Roman"/>
              </a:rPr>
              <a:t>Prepared Under the direction of Professor Henry Chang</a:t>
            </a:r>
            <a:endParaRPr b="0" i="0" sz="1500" u="none" cap="none" strike="noStrike">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b="0" i="0" sz="1500" u="none" cap="none" strike="noStrike">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b="0" i="0" sz="1500" u="none" cap="none" strike="noStrike">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b="0" i="0" sz="1500" u="none" cap="none" strike="noStrike">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b="0" i="0" sz="1500" u="none" cap="none" strike="noStrike">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b="0" i="0" sz="1500" u="none" cap="none" strike="noStrike">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b="0" i="0" lang="en" sz="1500" u="none" cap="none" strike="noStrike">
                <a:solidFill>
                  <a:schemeClr val="dk1"/>
                </a:solidFill>
                <a:latin typeface="Times New Roman"/>
                <a:ea typeface="Times New Roman"/>
                <a:cs typeface="Times New Roman"/>
                <a:sym typeface="Times New Roman"/>
              </a:rPr>
              <a:t> School of Engineering San Francisco Bay University,161,MIssion Falls ln, Fremont, CA 94539 July 2023</a:t>
            </a:r>
            <a:endParaRPr b="0" i="0" sz="1500" u="none" cap="none" strike="noStrike">
              <a:solidFill>
                <a:schemeClr val="dk1"/>
              </a:solidFill>
              <a:latin typeface="Times New Roman"/>
              <a:ea typeface="Times New Roman"/>
              <a:cs typeface="Times New Roman"/>
              <a:sym typeface="Times New Roman"/>
            </a:endParaRPr>
          </a:p>
        </p:txBody>
      </p:sp>
      <p:sp>
        <p:nvSpPr>
          <p:cNvPr id="66" name="Google Shape;66;p1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descr="A piece of paper with writing on it&#10;&#10;Description automatically generated" id="124" name="Google Shape;124;p23"/>
          <p:cNvPicPr preferRelativeResize="0"/>
          <p:nvPr/>
        </p:nvPicPr>
        <p:blipFill rotWithShape="1">
          <a:blip r:embed="rId3">
            <a:alphaModFix/>
          </a:blip>
          <a:srcRect b="0" l="0" r="0" t="0"/>
          <a:stretch/>
        </p:blipFill>
        <p:spPr>
          <a:xfrm>
            <a:off x="2067792" y="1385"/>
            <a:ext cx="5081153" cy="5140730"/>
          </a:xfrm>
          <a:prstGeom prst="rect">
            <a:avLst/>
          </a:prstGeom>
          <a:noFill/>
          <a:ln>
            <a:noFill/>
          </a:ln>
        </p:spPr>
      </p:pic>
      <p:sp>
        <p:nvSpPr>
          <p:cNvPr id="125" name="Google Shape;125;p23"/>
          <p:cNvSpPr txBox="1"/>
          <p:nvPr>
            <p:ph idx="12" type="sldNum"/>
          </p:nvPr>
        </p:nvSpPr>
        <p:spPr>
          <a:xfrm>
            <a:off x="6457950" y="4767263"/>
            <a:ext cx="2057400" cy="273900"/>
          </a:xfrm>
          <a:prstGeom prst="rect">
            <a:avLst/>
          </a:prstGeom>
        </p:spPr>
        <p:txBody>
          <a:bodyPr anchorCtr="0" anchor="ctr" bIns="34275" lIns="68575" spcFirstLastPara="1" rIns="68575" wrap="square" tIns="34275">
            <a:norm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9" name="Shape 129"/>
        <p:cNvGrpSpPr/>
        <p:nvPr/>
      </p:nvGrpSpPr>
      <p:grpSpPr>
        <a:xfrm>
          <a:off x="0" y="0"/>
          <a:ext cx="0" cy="0"/>
          <a:chOff x="0" y="0"/>
          <a:chExt cx="0" cy="0"/>
        </a:xfrm>
      </p:grpSpPr>
      <p:pic>
        <p:nvPicPr>
          <p:cNvPr descr="A computer screen shot of a program&#10;&#10;Description automatically generated" id="130" name="Google Shape;130;p24"/>
          <p:cNvPicPr preferRelativeResize="0"/>
          <p:nvPr/>
        </p:nvPicPr>
        <p:blipFill rotWithShape="1">
          <a:blip r:embed="rId3">
            <a:alphaModFix/>
          </a:blip>
          <a:srcRect b="0" l="0" r="0" t="0"/>
          <a:stretch/>
        </p:blipFill>
        <p:spPr>
          <a:xfrm>
            <a:off x="1690511" y="87746"/>
            <a:ext cx="5762978" cy="4895272"/>
          </a:xfrm>
          <a:prstGeom prst="rect">
            <a:avLst/>
          </a:prstGeom>
          <a:noFill/>
          <a:ln>
            <a:noFill/>
          </a:ln>
        </p:spPr>
      </p:pic>
      <p:sp>
        <p:nvSpPr>
          <p:cNvPr id="131" name="Google Shape;131;p24"/>
          <p:cNvSpPr txBox="1"/>
          <p:nvPr>
            <p:ph idx="12" type="sldNum"/>
          </p:nvPr>
        </p:nvSpPr>
        <p:spPr>
          <a:xfrm>
            <a:off x="6457950" y="4767263"/>
            <a:ext cx="2057400" cy="273900"/>
          </a:xfrm>
          <a:prstGeom prst="rect">
            <a:avLst/>
          </a:prstGeom>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5" name="Shape 135"/>
        <p:cNvGrpSpPr/>
        <p:nvPr/>
      </p:nvGrpSpPr>
      <p:grpSpPr>
        <a:xfrm>
          <a:off x="0" y="0"/>
          <a:ext cx="0" cy="0"/>
          <a:chOff x="0" y="0"/>
          <a:chExt cx="0" cy="0"/>
        </a:xfrm>
      </p:grpSpPr>
      <p:pic>
        <p:nvPicPr>
          <p:cNvPr descr="A screenshot of a computer&#10;&#10;Description automatically generated" id="136" name="Google Shape;136;p25"/>
          <p:cNvPicPr preferRelativeResize="0"/>
          <p:nvPr/>
        </p:nvPicPr>
        <p:blipFill rotWithShape="1">
          <a:blip r:embed="rId3">
            <a:alphaModFix/>
          </a:blip>
          <a:srcRect b="0" l="0" r="0" t="0"/>
          <a:stretch/>
        </p:blipFill>
        <p:spPr>
          <a:xfrm>
            <a:off x="83127" y="522450"/>
            <a:ext cx="8946573" cy="981327"/>
          </a:xfrm>
          <a:prstGeom prst="rect">
            <a:avLst/>
          </a:prstGeom>
          <a:noFill/>
          <a:ln>
            <a:noFill/>
          </a:ln>
        </p:spPr>
      </p:pic>
      <p:pic>
        <p:nvPicPr>
          <p:cNvPr descr="A screen shot of a computer&#10;&#10;Description automatically generated" id="137" name="Google Shape;137;p25"/>
          <p:cNvPicPr preferRelativeResize="0"/>
          <p:nvPr/>
        </p:nvPicPr>
        <p:blipFill rotWithShape="1">
          <a:blip r:embed="rId4">
            <a:alphaModFix/>
          </a:blip>
          <a:srcRect b="0" l="0" r="0" t="0"/>
          <a:stretch/>
        </p:blipFill>
        <p:spPr>
          <a:xfrm>
            <a:off x="124690" y="4217777"/>
            <a:ext cx="8863446" cy="812357"/>
          </a:xfrm>
          <a:prstGeom prst="rect">
            <a:avLst/>
          </a:prstGeom>
          <a:noFill/>
          <a:ln>
            <a:noFill/>
          </a:ln>
        </p:spPr>
      </p:pic>
      <p:pic>
        <p:nvPicPr>
          <p:cNvPr descr="A screen shot of a computer program&#10;&#10;Description automatically generated" id="138" name="Google Shape;138;p25"/>
          <p:cNvPicPr preferRelativeResize="0"/>
          <p:nvPr/>
        </p:nvPicPr>
        <p:blipFill rotWithShape="1">
          <a:blip r:embed="rId5">
            <a:alphaModFix/>
          </a:blip>
          <a:srcRect b="0" l="0" r="0" t="0"/>
          <a:stretch/>
        </p:blipFill>
        <p:spPr>
          <a:xfrm>
            <a:off x="810166" y="2378545"/>
            <a:ext cx="2203522" cy="1477457"/>
          </a:xfrm>
          <a:prstGeom prst="rect">
            <a:avLst/>
          </a:prstGeom>
          <a:noFill/>
          <a:ln>
            <a:noFill/>
          </a:ln>
        </p:spPr>
      </p:pic>
      <p:sp>
        <p:nvSpPr>
          <p:cNvPr id="139" name="Google Shape;139;p25"/>
          <p:cNvSpPr txBox="1"/>
          <p:nvPr/>
        </p:nvSpPr>
        <p:spPr>
          <a:xfrm>
            <a:off x="374072" y="1984664"/>
            <a:ext cx="3075709" cy="276999"/>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en" sz="1400" u="none" cap="none" strike="noStrike">
                <a:solidFill>
                  <a:schemeClr val="dk1"/>
                </a:solidFill>
                <a:latin typeface="Calibri"/>
                <a:ea typeface="Calibri"/>
                <a:cs typeface="Calibri"/>
                <a:sym typeface="Calibri"/>
              </a:rPr>
              <a:t>Test Case 2:</a:t>
            </a:r>
            <a:endParaRPr sz="1400">
              <a:solidFill>
                <a:schemeClr val="dk1"/>
              </a:solidFill>
              <a:latin typeface="Calibri"/>
              <a:ea typeface="Calibri"/>
              <a:cs typeface="Calibri"/>
              <a:sym typeface="Calibri"/>
            </a:endParaRPr>
          </a:p>
        </p:txBody>
      </p:sp>
      <p:sp>
        <p:nvSpPr>
          <p:cNvPr id="140" name="Google Shape;140;p25"/>
          <p:cNvSpPr txBox="1"/>
          <p:nvPr/>
        </p:nvSpPr>
        <p:spPr>
          <a:xfrm>
            <a:off x="374073" y="114300"/>
            <a:ext cx="2057400" cy="276999"/>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400">
                <a:solidFill>
                  <a:schemeClr val="dk1"/>
                </a:solidFill>
                <a:latin typeface="Calibri"/>
                <a:ea typeface="Calibri"/>
                <a:cs typeface="Calibri"/>
                <a:sym typeface="Calibri"/>
              </a:rPr>
              <a:t>Test Case 1:</a:t>
            </a:r>
            <a:endParaRPr sz="1100"/>
          </a:p>
        </p:txBody>
      </p:sp>
      <p:sp>
        <p:nvSpPr>
          <p:cNvPr id="141" name="Google Shape;141;p25"/>
          <p:cNvSpPr txBox="1"/>
          <p:nvPr>
            <p:ph idx="12" type="sldNum"/>
          </p:nvPr>
        </p:nvSpPr>
        <p:spPr>
          <a:xfrm>
            <a:off x="6457950" y="4767263"/>
            <a:ext cx="2057400" cy="273900"/>
          </a:xfrm>
          <a:prstGeom prst="rect">
            <a:avLst/>
          </a:prstGeom>
        </p:spPr>
        <p:txBody>
          <a:bodyPr anchorCtr="0" anchor="ctr" bIns="34275" lIns="68575" spcFirstLastPara="1" rIns="68575" wrap="square" tIns="34275">
            <a:norm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descr="A screenshot of a computer program&#10;&#10;Description automatically generated" id="146" name="Google Shape;146;p26"/>
          <p:cNvPicPr preferRelativeResize="0"/>
          <p:nvPr/>
        </p:nvPicPr>
        <p:blipFill rotWithShape="1">
          <a:blip r:embed="rId3">
            <a:alphaModFix/>
          </a:blip>
          <a:srcRect b="0" l="0" r="0" t="0"/>
          <a:stretch/>
        </p:blipFill>
        <p:spPr>
          <a:xfrm>
            <a:off x="1355365" y="585464"/>
            <a:ext cx="1985963" cy="1884002"/>
          </a:xfrm>
          <a:prstGeom prst="rect">
            <a:avLst/>
          </a:prstGeom>
          <a:noFill/>
          <a:ln>
            <a:noFill/>
          </a:ln>
        </p:spPr>
      </p:pic>
      <p:sp>
        <p:nvSpPr>
          <p:cNvPr id="147" name="Google Shape;147;p26"/>
          <p:cNvSpPr txBox="1"/>
          <p:nvPr/>
        </p:nvSpPr>
        <p:spPr>
          <a:xfrm>
            <a:off x="1350818" y="135082"/>
            <a:ext cx="2701636" cy="276999"/>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400">
                <a:solidFill>
                  <a:schemeClr val="dk1"/>
                </a:solidFill>
                <a:latin typeface="Calibri"/>
                <a:ea typeface="Calibri"/>
                <a:cs typeface="Calibri"/>
                <a:sym typeface="Calibri"/>
              </a:rPr>
              <a:t>Test Case 3:</a:t>
            </a:r>
            <a:endParaRPr sz="1400">
              <a:solidFill>
                <a:schemeClr val="dk1"/>
              </a:solidFill>
              <a:latin typeface="Calibri"/>
              <a:ea typeface="Calibri"/>
              <a:cs typeface="Calibri"/>
              <a:sym typeface="Calibri"/>
            </a:endParaRPr>
          </a:p>
        </p:txBody>
      </p:sp>
      <p:pic>
        <p:nvPicPr>
          <p:cNvPr descr="A screen shot of a computer&#10;&#10;Description automatically generated" id="148" name="Google Shape;148;p26"/>
          <p:cNvPicPr preferRelativeResize="0"/>
          <p:nvPr/>
        </p:nvPicPr>
        <p:blipFill rotWithShape="1">
          <a:blip r:embed="rId4">
            <a:alphaModFix/>
          </a:blip>
          <a:srcRect b="0" l="0" r="0" t="0"/>
          <a:stretch/>
        </p:blipFill>
        <p:spPr>
          <a:xfrm>
            <a:off x="633846" y="3265193"/>
            <a:ext cx="8146472" cy="878332"/>
          </a:xfrm>
          <a:prstGeom prst="rect">
            <a:avLst/>
          </a:prstGeom>
          <a:noFill/>
          <a:ln>
            <a:noFill/>
          </a:ln>
        </p:spPr>
      </p:pic>
      <p:sp>
        <p:nvSpPr>
          <p:cNvPr id="149" name="Google Shape;149;p26"/>
          <p:cNvSpPr txBox="1"/>
          <p:nvPr>
            <p:ph idx="12" type="sldNum"/>
          </p:nvPr>
        </p:nvSpPr>
        <p:spPr>
          <a:xfrm>
            <a:off x="6457950" y="4767263"/>
            <a:ext cx="2057400" cy="273900"/>
          </a:xfrm>
          <a:prstGeom prst="rect">
            <a:avLst/>
          </a:prstGeom>
        </p:spPr>
        <p:txBody>
          <a:bodyPr anchorCtr="0" anchor="ctr" bIns="34275" lIns="68575" spcFirstLastPara="1" rIns="68575" wrap="square" tIns="34275">
            <a:norm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Enhancement Ideas</a:t>
            </a:r>
            <a:endParaRPr/>
          </a:p>
        </p:txBody>
      </p:sp>
      <p:sp>
        <p:nvSpPr>
          <p:cNvPr id="155" name="Google Shape;155;p27"/>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rgbClr val="000000"/>
              </a:buClr>
              <a:buSzPts val="1500"/>
              <a:buNone/>
            </a:pPr>
            <a:r>
              <a:rPr lang="en" sz="1500">
                <a:solidFill>
                  <a:schemeClr val="dk1"/>
                </a:solidFill>
                <a:latin typeface="Times New Roman"/>
                <a:ea typeface="Times New Roman"/>
                <a:cs typeface="Times New Roman"/>
                <a:sym typeface="Times New Roman"/>
              </a:rPr>
              <a:t>To enhance "The Maze" problem, we can consider the following ideas:</a:t>
            </a:r>
            <a:endParaRPr sz="1500">
              <a:solidFill>
                <a:schemeClr val="dk1"/>
              </a:solidFill>
              <a:latin typeface="Times New Roman"/>
              <a:ea typeface="Times New Roman"/>
              <a:cs typeface="Times New Roman"/>
              <a:sym typeface="Times New Roman"/>
            </a:endParaRPr>
          </a:p>
          <a:p>
            <a:pPr indent="-171450" lvl="0" marL="177800" rtl="0" algn="l">
              <a:lnSpc>
                <a:spcPct val="90000"/>
              </a:lnSpc>
              <a:spcBef>
                <a:spcPts val="800"/>
              </a:spcBef>
              <a:spcAft>
                <a:spcPts val="0"/>
              </a:spcAft>
              <a:buSzPts val="1500"/>
              <a:buChar char="●"/>
            </a:pPr>
            <a:r>
              <a:rPr b="1" lang="en" sz="1500">
                <a:solidFill>
                  <a:schemeClr val="dk1"/>
                </a:solidFill>
                <a:latin typeface="Times New Roman"/>
                <a:ea typeface="Times New Roman"/>
                <a:cs typeface="Times New Roman"/>
                <a:sym typeface="Times New Roman"/>
              </a:rPr>
              <a:t>Optimizing the Algorithm</a:t>
            </a:r>
            <a:r>
              <a:rPr lang="en" sz="1500">
                <a:solidFill>
                  <a:schemeClr val="dk1"/>
                </a:solidFill>
                <a:latin typeface="Times New Roman"/>
                <a:ea typeface="Times New Roman"/>
                <a:cs typeface="Times New Roman"/>
                <a:sym typeface="Times New Roman"/>
              </a:rPr>
              <a:t>: One way to improve the code is to optimize the algorithm used for maze-solving. Instead of using a simple DFS approach, consider implementing more advanced pathfinding algorithms like Dijkstra's algorithm or A* algorithm. These algorithms can provide more efficient and optimal paths to reach the destination.</a:t>
            </a:r>
            <a:endParaRPr sz="1500">
              <a:solidFill>
                <a:schemeClr val="dk1"/>
              </a:solidFill>
              <a:latin typeface="Times New Roman"/>
              <a:ea typeface="Times New Roman"/>
              <a:cs typeface="Times New Roman"/>
              <a:sym typeface="Times New Roman"/>
            </a:endParaRPr>
          </a:p>
          <a:p>
            <a:pPr indent="-171450" lvl="0" marL="177800" rtl="0" algn="l">
              <a:lnSpc>
                <a:spcPct val="90000"/>
              </a:lnSpc>
              <a:spcBef>
                <a:spcPts val="800"/>
              </a:spcBef>
              <a:spcAft>
                <a:spcPts val="0"/>
              </a:spcAft>
              <a:buSzPts val="1500"/>
              <a:buChar char="●"/>
            </a:pPr>
            <a:r>
              <a:rPr b="1" lang="en" sz="1500">
                <a:solidFill>
                  <a:schemeClr val="dk1"/>
                </a:solidFill>
                <a:latin typeface="Times New Roman"/>
                <a:ea typeface="Times New Roman"/>
                <a:cs typeface="Times New Roman"/>
                <a:sym typeface="Times New Roman"/>
              </a:rPr>
              <a:t>Handling Edge Cases:</a:t>
            </a:r>
            <a:r>
              <a:rPr lang="en" sz="1500">
                <a:solidFill>
                  <a:schemeClr val="dk1"/>
                </a:solidFill>
                <a:latin typeface="Times New Roman"/>
                <a:ea typeface="Times New Roman"/>
                <a:cs typeface="Times New Roman"/>
                <a:sym typeface="Times New Roman"/>
              </a:rPr>
              <a:t> Ensure that the code handles all possible edge cases gracefully. For example, check for invalid inputs, such as starting or destination points outside the maze boundaries, or mazes without a valid path from start to destination.</a:t>
            </a:r>
            <a:endParaRPr sz="1500">
              <a:solidFill>
                <a:schemeClr val="dk1"/>
              </a:solidFill>
              <a:latin typeface="Times New Roman"/>
              <a:ea typeface="Times New Roman"/>
              <a:cs typeface="Times New Roman"/>
              <a:sym typeface="Times New Roman"/>
            </a:endParaRPr>
          </a:p>
          <a:p>
            <a:pPr indent="-171450" lvl="0" marL="177800" rtl="0" algn="l">
              <a:lnSpc>
                <a:spcPct val="90000"/>
              </a:lnSpc>
              <a:spcBef>
                <a:spcPts val="800"/>
              </a:spcBef>
              <a:spcAft>
                <a:spcPts val="0"/>
              </a:spcAft>
              <a:buSzPts val="1500"/>
              <a:buChar char="●"/>
            </a:pPr>
            <a:r>
              <a:rPr b="1" lang="en" sz="1500">
                <a:solidFill>
                  <a:schemeClr val="dk1"/>
                </a:solidFill>
                <a:latin typeface="Times New Roman"/>
                <a:ea typeface="Times New Roman"/>
                <a:cs typeface="Times New Roman"/>
                <a:sym typeface="Times New Roman"/>
              </a:rPr>
              <a:t>Early Termination:</a:t>
            </a:r>
            <a:r>
              <a:rPr lang="en" sz="1500">
                <a:solidFill>
                  <a:schemeClr val="dk1"/>
                </a:solidFill>
                <a:latin typeface="Times New Roman"/>
                <a:ea typeface="Times New Roman"/>
                <a:cs typeface="Times New Roman"/>
                <a:sym typeface="Times New Roman"/>
              </a:rPr>
              <a:t> In some cases, it may be possible to determine that there is no valid path from the starting point to the destination early on in the algorithm. Implementing an early termination condition can save unnecessary computation and improve the overall efficiency of the code.</a:t>
            </a:r>
            <a:endParaRPr sz="1500">
              <a:solidFill>
                <a:schemeClr val="dk1"/>
              </a:solidFill>
              <a:latin typeface="Times New Roman"/>
              <a:ea typeface="Times New Roman"/>
              <a:cs typeface="Times New Roman"/>
              <a:sym typeface="Times New Roman"/>
            </a:endParaRPr>
          </a:p>
          <a:p>
            <a:pPr indent="-38100" lvl="0" marL="177800" rtl="0" algn="l">
              <a:lnSpc>
                <a:spcPct val="90000"/>
              </a:lnSpc>
              <a:spcBef>
                <a:spcPts val="800"/>
              </a:spcBef>
              <a:spcAft>
                <a:spcPts val="1200"/>
              </a:spcAft>
              <a:buClr>
                <a:schemeClr val="dk1"/>
              </a:buClr>
              <a:buSzPts val="2100"/>
              <a:buNone/>
            </a:pPr>
            <a:r>
              <a:t/>
            </a:r>
            <a:endParaRPr/>
          </a:p>
        </p:txBody>
      </p:sp>
      <p:sp>
        <p:nvSpPr>
          <p:cNvPr id="156" name="Google Shape;156;p27"/>
          <p:cNvSpPr txBox="1"/>
          <p:nvPr>
            <p:ph idx="12" type="sldNum"/>
          </p:nvPr>
        </p:nvSpPr>
        <p:spPr>
          <a:xfrm>
            <a:off x="6457950" y="4767263"/>
            <a:ext cx="2057400" cy="273900"/>
          </a:xfrm>
          <a:prstGeom prst="rect">
            <a:avLst/>
          </a:prstGeom>
        </p:spPr>
        <p:txBody>
          <a:bodyPr anchorCtr="0" anchor="ctr" bIns="34275" lIns="68575" spcFirstLastPara="1" rIns="68575" wrap="square" tIns="34275">
            <a:norm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8"/>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Conclusion</a:t>
            </a:r>
            <a:endParaRPr/>
          </a:p>
        </p:txBody>
      </p:sp>
      <p:sp>
        <p:nvSpPr>
          <p:cNvPr id="162" name="Google Shape;162;p28"/>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1500"/>
              <a:buNone/>
            </a:pPr>
            <a:r>
              <a:rPr lang="en" sz="1500">
                <a:solidFill>
                  <a:schemeClr val="dk1"/>
                </a:solidFill>
                <a:latin typeface="Times New Roman"/>
                <a:ea typeface="Times New Roman"/>
                <a:cs typeface="Times New Roman"/>
                <a:sym typeface="Times New Roman"/>
              </a:rPr>
              <a:t>In conclusion, this research project focused on solving the Leetcode problem 490 - "The Maze" using an efficient graph-based approach and backtracking. By investigating various algorithms and proposing an optimized solution, we successfully developed a method to find valid paths in mazes. The project's key findings demonstrated the effectiveness of advanced pathfinding algorithms and the significance of a systematic approach to problem-solving. Overall, this research contributes valuable knowledge to maze-solving algorithms and their practical applications.</a:t>
            </a:r>
            <a:endParaRPr>
              <a:solidFill>
                <a:schemeClr val="dk1"/>
              </a:solidFill>
            </a:endParaRPr>
          </a:p>
          <a:p>
            <a:pPr indent="0" lvl="0" marL="0" rtl="0" algn="l">
              <a:lnSpc>
                <a:spcPct val="90000"/>
              </a:lnSpc>
              <a:spcBef>
                <a:spcPts val="800"/>
              </a:spcBef>
              <a:spcAft>
                <a:spcPts val="1200"/>
              </a:spcAft>
              <a:buClr>
                <a:srgbClr val="000000"/>
              </a:buClr>
              <a:buSzPts val="1500"/>
              <a:buNone/>
            </a:pPr>
            <a:r>
              <a:rPr lang="en" sz="1500">
                <a:solidFill>
                  <a:schemeClr val="dk1"/>
                </a:solidFill>
                <a:latin typeface="Times New Roman"/>
                <a:ea typeface="Times New Roman"/>
                <a:cs typeface="Times New Roman"/>
                <a:sym typeface="Times New Roman"/>
              </a:rPr>
              <a:t>Throughout the project, we experienced the excitement of creating an innovative solution to a real-world problem and the satisfaction of achieving optimal performance. The process of theoretical comparison and evaluation allowed us to gain valuable insights into the algorithm's behavior and its suitability for different maze scenarios.</a:t>
            </a:r>
            <a:endParaRPr>
              <a:solidFill>
                <a:schemeClr val="dk1"/>
              </a:solidFill>
            </a:endParaRPr>
          </a:p>
        </p:txBody>
      </p:sp>
      <p:sp>
        <p:nvSpPr>
          <p:cNvPr id="163" name="Google Shape;163;p28"/>
          <p:cNvSpPr txBox="1"/>
          <p:nvPr>
            <p:ph idx="12" type="sldNum"/>
          </p:nvPr>
        </p:nvSpPr>
        <p:spPr>
          <a:xfrm>
            <a:off x="6457950" y="4767263"/>
            <a:ext cx="2057400" cy="273900"/>
          </a:xfrm>
          <a:prstGeom prst="rect">
            <a:avLst/>
          </a:prstGeom>
        </p:spPr>
        <p:txBody>
          <a:bodyPr anchorCtr="0" anchor="ctr" bIns="34275" lIns="68575" spcFirstLastPara="1" rIns="68575" wrap="square" tIns="34275">
            <a:norm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Bibliography</a:t>
            </a:r>
            <a:endParaRPr/>
          </a:p>
        </p:txBody>
      </p:sp>
      <p:sp>
        <p:nvSpPr>
          <p:cNvPr id="169" name="Google Shape;169;p29"/>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lnSpcReduction="20000"/>
          </a:bodyPr>
          <a:lstStyle/>
          <a:p>
            <a:pPr indent="-171450" lvl="0" marL="177800" rtl="0" algn="l">
              <a:lnSpc>
                <a:spcPct val="90000"/>
              </a:lnSpc>
              <a:spcBef>
                <a:spcPts val="0"/>
              </a:spcBef>
              <a:spcAft>
                <a:spcPts val="0"/>
              </a:spcAft>
              <a:buClr>
                <a:schemeClr val="dk1"/>
              </a:buClr>
              <a:buSzPts val="1500"/>
              <a:buChar char="●"/>
            </a:pPr>
            <a:r>
              <a:rPr lang="en" sz="1500" u="sng">
                <a:solidFill>
                  <a:schemeClr val="hlink"/>
                </a:solidFill>
                <a:latin typeface="Times New Roman"/>
                <a:ea typeface="Times New Roman"/>
                <a:cs typeface="Times New Roman"/>
                <a:sym typeface="Times New Roman"/>
                <a:hlinkClick r:id="rId3"/>
              </a:rPr>
              <a:t>https://hc.labnet.sfbu.edu/~henry/npu/classes/algorithm/tutorialpoints_dsa/slide/depth_first_traversal.html</a:t>
            </a:r>
            <a:r>
              <a:rPr lang="en" sz="1500">
                <a:latin typeface="Times New Roman"/>
                <a:ea typeface="Times New Roman"/>
                <a:cs typeface="Times New Roman"/>
                <a:sym typeface="Times New Roman"/>
              </a:rPr>
              <a:t> </a:t>
            </a:r>
            <a:endParaRPr/>
          </a:p>
          <a:p>
            <a:pPr indent="-171450" lvl="0" marL="177800" rtl="0" algn="l">
              <a:lnSpc>
                <a:spcPct val="90000"/>
              </a:lnSpc>
              <a:spcBef>
                <a:spcPts val="800"/>
              </a:spcBef>
              <a:spcAft>
                <a:spcPts val="0"/>
              </a:spcAft>
              <a:buClr>
                <a:schemeClr val="dk1"/>
              </a:buClr>
              <a:buSzPts val="1500"/>
              <a:buChar char="●"/>
            </a:pPr>
            <a:r>
              <a:rPr lang="en" sz="1500" u="sng">
                <a:solidFill>
                  <a:schemeClr val="hlink"/>
                </a:solidFill>
                <a:latin typeface="Times New Roman"/>
                <a:ea typeface="Times New Roman"/>
                <a:cs typeface="Times New Roman"/>
                <a:sym typeface="Times New Roman"/>
                <a:hlinkClick r:id="rId4"/>
              </a:rPr>
              <a:t>https://hc.labnet.sfbu.edu/~henry/npu/classes//algorithm/graph_alg/slide/maze.html#a2_2</a:t>
            </a:r>
            <a:r>
              <a:rPr lang="en" sz="1500">
                <a:latin typeface="Times New Roman"/>
                <a:ea typeface="Times New Roman"/>
                <a:cs typeface="Times New Roman"/>
                <a:sym typeface="Times New Roman"/>
              </a:rPr>
              <a:t>  </a:t>
            </a:r>
            <a:endParaRPr/>
          </a:p>
          <a:p>
            <a:pPr indent="-171450" lvl="0" marL="177800" rtl="0" algn="l">
              <a:lnSpc>
                <a:spcPct val="90000"/>
              </a:lnSpc>
              <a:spcBef>
                <a:spcPts val="800"/>
              </a:spcBef>
              <a:spcAft>
                <a:spcPts val="0"/>
              </a:spcAft>
              <a:buClr>
                <a:schemeClr val="dk1"/>
              </a:buClr>
              <a:buSzPts val="1500"/>
              <a:buChar char="●"/>
            </a:pPr>
            <a:r>
              <a:rPr lang="en" sz="1500" u="sng">
                <a:solidFill>
                  <a:schemeClr val="hlink"/>
                </a:solidFill>
                <a:hlinkClick r:id="rId5"/>
              </a:rPr>
              <a:t>https://hc.labnet.sfbu.edu/~henry/npu/classes/introjava/project/slide/title_page.html</a:t>
            </a:r>
            <a:r>
              <a:rPr lang="en" sz="1500"/>
              <a:t> </a:t>
            </a:r>
            <a:endParaRPr sz="1500">
              <a:latin typeface="Times New Roman"/>
              <a:ea typeface="Times New Roman"/>
              <a:cs typeface="Times New Roman"/>
              <a:sym typeface="Times New Roman"/>
            </a:endParaRPr>
          </a:p>
          <a:p>
            <a:pPr indent="-171450" lvl="0" marL="177800" rtl="0" algn="l">
              <a:lnSpc>
                <a:spcPct val="90000"/>
              </a:lnSpc>
              <a:spcBef>
                <a:spcPts val="800"/>
              </a:spcBef>
              <a:spcAft>
                <a:spcPts val="0"/>
              </a:spcAft>
              <a:buClr>
                <a:schemeClr val="dk1"/>
              </a:buClr>
              <a:buSzPts val="1500"/>
              <a:buChar char="●"/>
            </a:pPr>
            <a:r>
              <a:rPr lang="en" sz="1500" u="sng">
                <a:solidFill>
                  <a:schemeClr val="hlink"/>
                </a:solidFill>
                <a:hlinkClick r:id="rId6"/>
              </a:rPr>
              <a:t>https://hc.labnet.sfbu.edu/~henry/npu/classes/introjava/project/slide/abstract.html</a:t>
            </a:r>
            <a:r>
              <a:rPr lang="en" sz="1500"/>
              <a:t> </a:t>
            </a:r>
            <a:endParaRPr sz="1500">
              <a:latin typeface="Calibri"/>
              <a:ea typeface="Calibri"/>
              <a:cs typeface="Calibri"/>
              <a:sym typeface="Calibri"/>
            </a:endParaRPr>
          </a:p>
          <a:p>
            <a:pPr indent="-171450" lvl="0" marL="177800" rtl="0" algn="l">
              <a:lnSpc>
                <a:spcPct val="90000"/>
              </a:lnSpc>
              <a:spcBef>
                <a:spcPts val="800"/>
              </a:spcBef>
              <a:spcAft>
                <a:spcPts val="0"/>
              </a:spcAft>
              <a:buClr>
                <a:schemeClr val="dk1"/>
              </a:buClr>
              <a:buSzPts val="1500"/>
              <a:buChar char="●"/>
            </a:pPr>
            <a:r>
              <a:rPr lang="en" sz="1500" u="sng">
                <a:solidFill>
                  <a:schemeClr val="hlink"/>
                </a:solidFill>
                <a:hlinkClick r:id="rId7"/>
              </a:rPr>
              <a:t>https://hc.labnet.sfbu.edu/~henry/npu/classes/introjava/project/slide/acknowledgement.html</a:t>
            </a:r>
            <a:r>
              <a:rPr lang="en" sz="1500"/>
              <a:t> </a:t>
            </a:r>
            <a:endParaRPr sz="1500">
              <a:latin typeface="Calibri"/>
              <a:ea typeface="Calibri"/>
              <a:cs typeface="Calibri"/>
              <a:sym typeface="Calibri"/>
            </a:endParaRPr>
          </a:p>
          <a:p>
            <a:pPr indent="-171450" lvl="0" marL="177800" rtl="0" algn="l">
              <a:lnSpc>
                <a:spcPct val="90000"/>
              </a:lnSpc>
              <a:spcBef>
                <a:spcPts val="800"/>
              </a:spcBef>
              <a:spcAft>
                <a:spcPts val="0"/>
              </a:spcAft>
              <a:buClr>
                <a:schemeClr val="dk1"/>
              </a:buClr>
              <a:buSzPts val="1500"/>
              <a:buChar char="●"/>
            </a:pPr>
            <a:r>
              <a:rPr lang="en" sz="1500" u="sng">
                <a:solidFill>
                  <a:schemeClr val="hlink"/>
                </a:solidFill>
                <a:latin typeface="Times New Roman"/>
                <a:ea typeface="Times New Roman"/>
                <a:cs typeface="Times New Roman"/>
                <a:sym typeface="Times New Roman"/>
                <a:hlinkClick r:id="rId8"/>
              </a:rPr>
              <a:t>https://hc.labnet.sfbu.edu/~henry/npu/classes/capstone/job/slide/portofolio.html</a:t>
            </a:r>
            <a:r>
              <a:rPr lang="en" sz="1500">
                <a:latin typeface="Times New Roman"/>
                <a:ea typeface="Times New Roman"/>
                <a:cs typeface="Times New Roman"/>
                <a:sym typeface="Times New Roman"/>
              </a:rPr>
              <a:t> </a:t>
            </a:r>
            <a:endParaRPr sz="1500">
              <a:latin typeface="Times New Roman"/>
              <a:ea typeface="Times New Roman"/>
              <a:cs typeface="Times New Roman"/>
              <a:sym typeface="Times New Roman"/>
            </a:endParaRPr>
          </a:p>
          <a:p>
            <a:pPr indent="-171450" lvl="0" marL="177800" rtl="0" algn="l">
              <a:lnSpc>
                <a:spcPct val="90000"/>
              </a:lnSpc>
              <a:spcBef>
                <a:spcPts val="800"/>
              </a:spcBef>
              <a:spcAft>
                <a:spcPts val="0"/>
              </a:spcAft>
              <a:buClr>
                <a:schemeClr val="dk1"/>
              </a:buClr>
              <a:buSzPts val="1500"/>
              <a:buChar char="●"/>
            </a:pPr>
            <a:r>
              <a:rPr lang="en" sz="1500" u="sng">
                <a:solidFill>
                  <a:schemeClr val="hlink"/>
                </a:solidFill>
                <a:latin typeface="Times New Roman"/>
                <a:ea typeface="Times New Roman"/>
                <a:cs typeface="Times New Roman"/>
                <a:sym typeface="Times New Roman"/>
                <a:hlinkClick r:id="rId9"/>
              </a:rPr>
              <a:t>https://hc.labnet.sfbu.edu/~henry/npu/classes/introjava/project/slide/structure.html</a:t>
            </a:r>
            <a:endParaRPr sz="1500">
              <a:latin typeface="Times New Roman"/>
              <a:ea typeface="Times New Roman"/>
              <a:cs typeface="Times New Roman"/>
              <a:sym typeface="Times New Roman"/>
            </a:endParaRPr>
          </a:p>
          <a:p>
            <a:pPr indent="-171450" lvl="0" marL="177800" rtl="0" algn="l">
              <a:lnSpc>
                <a:spcPct val="90000"/>
              </a:lnSpc>
              <a:spcBef>
                <a:spcPts val="800"/>
              </a:spcBef>
              <a:spcAft>
                <a:spcPts val="0"/>
              </a:spcAft>
              <a:buClr>
                <a:schemeClr val="dk1"/>
              </a:buClr>
              <a:buSzPts val="1500"/>
              <a:buChar char="●"/>
            </a:pPr>
            <a:r>
              <a:rPr lang="en" sz="1500" u="sng">
                <a:solidFill>
                  <a:schemeClr val="hlink"/>
                </a:solidFill>
                <a:hlinkClick r:id="rId10"/>
              </a:rPr>
              <a:t>https://medium.com/tech-life-fun/leet-code-490-the-maze-graphical-explained-python3-solution-b4369bbf4050</a:t>
            </a:r>
            <a:r>
              <a:rPr lang="en" sz="1500"/>
              <a:t>  </a:t>
            </a:r>
            <a:endParaRPr sz="1500">
              <a:latin typeface="Times New Roman"/>
              <a:ea typeface="Times New Roman"/>
              <a:cs typeface="Times New Roman"/>
              <a:sym typeface="Times New Roman"/>
            </a:endParaRPr>
          </a:p>
          <a:p>
            <a:pPr indent="-38100" lvl="0" marL="177800" rtl="0" algn="l">
              <a:lnSpc>
                <a:spcPct val="90000"/>
              </a:lnSpc>
              <a:spcBef>
                <a:spcPts val="800"/>
              </a:spcBef>
              <a:spcAft>
                <a:spcPts val="0"/>
              </a:spcAft>
              <a:buClr>
                <a:schemeClr val="dk1"/>
              </a:buClr>
              <a:buSzPts val="2100"/>
              <a:buNone/>
            </a:pPr>
            <a:r>
              <a:t/>
            </a:r>
            <a:endParaRPr/>
          </a:p>
          <a:p>
            <a:pPr indent="-38100" lvl="0" marL="177800" rtl="0" algn="l">
              <a:lnSpc>
                <a:spcPct val="90000"/>
              </a:lnSpc>
              <a:spcBef>
                <a:spcPts val="800"/>
              </a:spcBef>
              <a:spcAft>
                <a:spcPts val="0"/>
              </a:spcAft>
              <a:buClr>
                <a:schemeClr val="dk1"/>
              </a:buClr>
              <a:buSzPts val="2100"/>
              <a:buNone/>
            </a:pPr>
            <a:r>
              <a:t/>
            </a:r>
            <a:endParaRPr/>
          </a:p>
          <a:p>
            <a:pPr indent="-38100" lvl="0" marL="177800" rtl="0" algn="l">
              <a:lnSpc>
                <a:spcPct val="90000"/>
              </a:lnSpc>
              <a:spcBef>
                <a:spcPts val="800"/>
              </a:spcBef>
              <a:spcAft>
                <a:spcPts val="1200"/>
              </a:spcAft>
              <a:buClr>
                <a:schemeClr val="dk1"/>
              </a:buClr>
              <a:buSzPts val="2100"/>
              <a:buNone/>
            </a:pPr>
            <a:r>
              <a:t/>
            </a:r>
            <a:endParaRPr/>
          </a:p>
        </p:txBody>
      </p:sp>
      <p:sp>
        <p:nvSpPr>
          <p:cNvPr id="170" name="Google Shape;170;p29"/>
          <p:cNvSpPr txBox="1"/>
          <p:nvPr>
            <p:ph idx="12" type="sldNum"/>
          </p:nvPr>
        </p:nvSpPr>
        <p:spPr>
          <a:xfrm>
            <a:off x="6457950" y="4767263"/>
            <a:ext cx="2057400" cy="273900"/>
          </a:xfrm>
          <a:prstGeom prst="rect">
            <a:avLst/>
          </a:prstGeom>
        </p:spPr>
        <p:txBody>
          <a:bodyPr anchorCtr="0" anchor="ctr" bIns="34275" lIns="68575" spcFirstLastPara="1" rIns="68575" wrap="square" tIns="34275">
            <a:norm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4" name="Shape 174"/>
        <p:cNvGrpSpPr/>
        <p:nvPr/>
      </p:nvGrpSpPr>
      <p:grpSpPr>
        <a:xfrm>
          <a:off x="0" y="0"/>
          <a:ext cx="0" cy="0"/>
          <a:chOff x="0" y="0"/>
          <a:chExt cx="0" cy="0"/>
        </a:xfrm>
      </p:grpSpPr>
      <p:pic>
        <p:nvPicPr>
          <p:cNvPr descr="A computer screen shot of a program&#10;&#10;Description automatically generated" id="175" name="Google Shape;175;p30"/>
          <p:cNvPicPr preferRelativeResize="0"/>
          <p:nvPr/>
        </p:nvPicPr>
        <p:blipFill rotWithShape="1">
          <a:blip r:embed="rId3">
            <a:alphaModFix/>
          </a:blip>
          <a:srcRect b="0" l="0" r="0" t="0"/>
          <a:stretch/>
        </p:blipFill>
        <p:spPr>
          <a:xfrm>
            <a:off x="1690511" y="87746"/>
            <a:ext cx="5762978" cy="4895272"/>
          </a:xfrm>
          <a:prstGeom prst="rect">
            <a:avLst/>
          </a:prstGeom>
          <a:noFill/>
          <a:ln>
            <a:noFill/>
          </a:ln>
        </p:spPr>
      </p:pic>
      <p:sp>
        <p:nvSpPr>
          <p:cNvPr id="176" name="Google Shape;176;p30"/>
          <p:cNvSpPr txBox="1"/>
          <p:nvPr>
            <p:ph idx="12" type="sldNum"/>
          </p:nvPr>
        </p:nvSpPr>
        <p:spPr>
          <a:xfrm>
            <a:off x="6457950" y="4767263"/>
            <a:ext cx="2057400" cy="273900"/>
          </a:xfrm>
          <a:prstGeom prst="rect">
            <a:avLst/>
          </a:prstGeom>
        </p:spPr>
        <p:txBody>
          <a:bodyPr anchorCtr="0" anchor="ctr" bIns="34275" lIns="68575" spcFirstLastPara="1" rIns="68575" wrap="square" tIns="34275">
            <a:norm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400"/>
              <a:buFont typeface="Times New Roman"/>
              <a:buNone/>
            </a:pPr>
            <a:r>
              <a:rPr lang="en" sz="2400">
                <a:latin typeface="Times New Roman"/>
                <a:ea typeface="Times New Roman"/>
                <a:cs typeface="Times New Roman"/>
                <a:sym typeface="Times New Roman"/>
              </a:rPr>
              <a:t>Abstract</a:t>
            </a:r>
            <a:endParaRPr sz="2400">
              <a:latin typeface="Times New Roman"/>
              <a:ea typeface="Times New Roman"/>
              <a:cs typeface="Times New Roman"/>
              <a:sym typeface="Times New Roman"/>
            </a:endParaRPr>
          </a:p>
        </p:txBody>
      </p:sp>
      <p:sp>
        <p:nvSpPr>
          <p:cNvPr id="72" name="Google Shape;72;p15"/>
          <p:cNvSpPr txBox="1"/>
          <p:nvPr>
            <p:ph idx="1" type="body"/>
          </p:nvPr>
        </p:nvSpPr>
        <p:spPr>
          <a:xfrm>
            <a:off x="281668" y="848746"/>
            <a:ext cx="7886700" cy="3263504"/>
          </a:xfrm>
          <a:prstGeom prst="rect">
            <a:avLst/>
          </a:prstGeom>
          <a:noFill/>
          <a:ln>
            <a:noFill/>
          </a:ln>
        </p:spPr>
        <p:txBody>
          <a:bodyPr anchorCtr="0" anchor="t" bIns="34275" lIns="68575" spcFirstLastPara="1" rIns="68575" wrap="square" tIns="34275">
            <a:noAutofit/>
          </a:bodyPr>
          <a:lstStyle/>
          <a:p>
            <a:pPr indent="-88900" lvl="0" marL="177800" rtl="0" algn="l">
              <a:lnSpc>
                <a:spcPct val="90000"/>
              </a:lnSpc>
              <a:spcBef>
                <a:spcPts val="0"/>
              </a:spcBef>
              <a:spcAft>
                <a:spcPts val="0"/>
              </a:spcAft>
              <a:buClr>
                <a:schemeClr val="dk1"/>
              </a:buClr>
              <a:buSzPts val="1400"/>
              <a:buNone/>
            </a:pPr>
            <a:r>
              <a:t/>
            </a:r>
            <a:endParaRPr sz="1400"/>
          </a:p>
          <a:p>
            <a:pPr indent="-88900" lvl="0" marL="177800" rtl="0" algn="l">
              <a:lnSpc>
                <a:spcPct val="90000"/>
              </a:lnSpc>
              <a:spcBef>
                <a:spcPts val="800"/>
              </a:spcBef>
              <a:spcAft>
                <a:spcPts val="0"/>
              </a:spcAft>
              <a:buClr>
                <a:schemeClr val="dk1"/>
              </a:buClr>
              <a:buSzPts val="1400"/>
              <a:buNone/>
            </a:pPr>
            <a:r>
              <a:t/>
            </a:r>
            <a:endParaRPr sz="1400">
              <a:latin typeface="Times New Roman"/>
              <a:ea typeface="Times New Roman"/>
              <a:cs typeface="Times New Roman"/>
              <a:sym typeface="Times New Roman"/>
            </a:endParaRPr>
          </a:p>
          <a:p>
            <a:pPr indent="0" lvl="0" marL="0" rtl="0" algn="l">
              <a:lnSpc>
                <a:spcPct val="90000"/>
              </a:lnSpc>
              <a:spcBef>
                <a:spcPts val="800"/>
              </a:spcBef>
              <a:spcAft>
                <a:spcPts val="0"/>
              </a:spcAft>
              <a:buClr>
                <a:schemeClr val="dk1"/>
              </a:buClr>
              <a:buSzPts val="1400"/>
              <a:buNone/>
            </a:pPr>
            <a:r>
              <a:rPr lang="en" sz="1400">
                <a:latin typeface="Times New Roman"/>
                <a:ea typeface="Times New Roman"/>
                <a:cs typeface="Times New Roman"/>
                <a:sym typeface="Times New Roman"/>
              </a:rPr>
              <a:t>The purpose of this work is to determine whether it is possible to navigate from the given start point to the destination point within a maze structure. The problem is approached using the Depth-First Traversal method, which involves recursively exploring possible paths from each cell. The algorithm explores potential moves in a straight line, recursively checking for valid paths that lead to the destination point.</a:t>
            </a:r>
            <a:endParaRPr/>
          </a:p>
          <a:p>
            <a:pPr indent="0" lvl="0" marL="0" rtl="0" algn="l">
              <a:lnSpc>
                <a:spcPct val="90000"/>
              </a:lnSpc>
              <a:spcBef>
                <a:spcPts val="800"/>
              </a:spcBef>
              <a:spcAft>
                <a:spcPts val="0"/>
              </a:spcAft>
              <a:buClr>
                <a:schemeClr val="dk1"/>
              </a:buClr>
              <a:buSzPts val="1400"/>
              <a:buNone/>
            </a:pPr>
            <a:r>
              <a:rPr lang="en" sz="1400">
                <a:latin typeface="Times New Roman"/>
                <a:ea typeface="Times New Roman"/>
                <a:cs typeface="Times New Roman"/>
                <a:sym typeface="Times New Roman"/>
              </a:rPr>
              <a:t>The achieved results demonstrate the ability of the Depth-First Traversal algorithm to accurately determine whether there exists a path from the start to the destination point within the maze. By exhaustively exploring all possible moves, the algorithm efficiently evaluates the maze's topology and returns a True result if a valid path is found, indicating that the destination is reachable from the start. Conversely, a False result is returned when no valid path is discovered, signifying that the destination is unreachable.</a:t>
            </a:r>
            <a:endParaRPr sz="1400">
              <a:latin typeface="Times New Roman"/>
              <a:ea typeface="Times New Roman"/>
              <a:cs typeface="Times New Roman"/>
              <a:sym typeface="Times New Roman"/>
            </a:endParaRPr>
          </a:p>
          <a:p>
            <a:pPr indent="0" lvl="0" marL="0" rtl="0" algn="l">
              <a:lnSpc>
                <a:spcPct val="90000"/>
              </a:lnSpc>
              <a:spcBef>
                <a:spcPts val="800"/>
              </a:spcBef>
              <a:spcAft>
                <a:spcPts val="1200"/>
              </a:spcAft>
              <a:buClr>
                <a:schemeClr val="dk1"/>
              </a:buClr>
              <a:buSzPts val="1400"/>
              <a:buNone/>
            </a:pPr>
            <a:r>
              <a:rPr lang="en" sz="1400">
                <a:latin typeface="Times New Roman"/>
                <a:ea typeface="Times New Roman"/>
                <a:cs typeface="Times New Roman"/>
                <a:sym typeface="Times New Roman"/>
              </a:rPr>
              <a:t>In conclusion, the Depth-First Traversal approach offers an effective solution to the problem, efficiently identifying the feasibility of navigating from the start point to the destination point within a maze. Based on the successful implementation and favorable results, it is recommended to use this algorithm for similar maze-solving scenarios, as it provides a robust and time-efficient method to solve the stated problem.</a:t>
            </a:r>
            <a:endParaRPr sz="1400">
              <a:latin typeface="Times New Roman"/>
              <a:ea typeface="Times New Roman"/>
              <a:cs typeface="Times New Roman"/>
              <a:sym typeface="Times New Roman"/>
            </a:endParaRPr>
          </a:p>
        </p:txBody>
      </p:sp>
      <p:sp>
        <p:nvSpPr>
          <p:cNvPr id="73" name="Google Shape;73;p15"/>
          <p:cNvSpPr txBox="1"/>
          <p:nvPr>
            <p:ph idx="12" type="sldNum"/>
          </p:nvPr>
        </p:nvSpPr>
        <p:spPr>
          <a:xfrm>
            <a:off x="6457950" y="4767263"/>
            <a:ext cx="2057400" cy="273900"/>
          </a:xfrm>
          <a:prstGeom prst="rect">
            <a:avLst/>
          </a:prstGeom>
        </p:spPr>
        <p:txBody>
          <a:bodyPr anchorCtr="0" anchor="ctr" bIns="34275" lIns="68575" spcFirstLastPara="1" rIns="68575" wrap="square" tIns="34275">
            <a:norm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Acknowledgement</a:t>
            </a:r>
            <a:endParaRPr/>
          </a:p>
        </p:txBody>
      </p:sp>
      <p:sp>
        <p:nvSpPr>
          <p:cNvPr id="79" name="Google Shape;79;p16"/>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1400"/>
              <a:buNone/>
            </a:pPr>
            <a:r>
              <a:rPr lang="en" sz="1400">
                <a:latin typeface="Times New Roman"/>
                <a:ea typeface="Times New Roman"/>
                <a:cs typeface="Times New Roman"/>
                <a:sym typeface="Times New Roman"/>
              </a:rPr>
              <a:t>I would like to express my deepest gratitude to my Professor, Henry Chang, whose patience, guidance and questioning was critical to the completion of this study. I have not only acquired broad knowledge in my field from taking his courses but have benefited from his unflagging support during my academic pursuit.</a:t>
            </a:r>
            <a:endParaRPr sz="1400">
              <a:latin typeface="Times New Roman"/>
              <a:ea typeface="Times New Roman"/>
              <a:cs typeface="Times New Roman"/>
              <a:sym typeface="Times New Roman"/>
            </a:endParaRPr>
          </a:p>
          <a:p>
            <a:pPr indent="0" lvl="0" marL="0" rtl="0" algn="l">
              <a:lnSpc>
                <a:spcPct val="90000"/>
              </a:lnSpc>
              <a:spcBef>
                <a:spcPts val="800"/>
              </a:spcBef>
              <a:spcAft>
                <a:spcPts val="0"/>
              </a:spcAft>
              <a:buClr>
                <a:schemeClr val="dk1"/>
              </a:buClr>
              <a:buSzPts val="1400"/>
              <a:buNone/>
            </a:pPr>
            <a:r>
              <a:rPr lang="en" sz="1400">
                <a:latin typeface="Times New Roman"/>
                <a:ea typeface="Times New Roman"/>
                <a:cs typeface="Times New Roman"/>
                <a:sym typeface="Times New Roman"/>
              </a:rPr>
              <a:t>I would also like to express my sincerest thanks to my fellow companions, whose words of encouragement and their sharing of skills and experiences served as motivating factors during this long journey. I wish them much professional success in the future.</a:t>
            </a:r>
            <a:endParaRPr sz="1400">
              <a:latin typeface="Times New Roman"/>
              <a:ea typeface="Times New Roman"/>
              <a:cs typeface="Times New Roman"/>
              <a:sym typeface="Times New Roman"/>
            </a:endParaRPr>
          </a:p>
          <a:p>
            <a:pPr indent="0" lvl="0" marL="0" rtl="0" algn="l">
              <a:lnSpc>
                <a:spcPct val="90000"/>
              </a:lnSpc>
              <a:spcBef>
                <a:spcPts val="800"/>
              </a:spcBef>
              <a:spcAft>
                <a:spcPts val="1200"/>
              </a:spcAft>
              <a:buClr>
                <a:schemeClr val="dk1"/>
              </a:buClr>
              <a:buSzPts val="1400"/>
              <a:buNone/>
            </a:pPr>
            <a:r>
              <a:rPr lang="en" sz="1400">
                <a:latin typeface="Times New Roman"/>
                <a:ea typeface="Times New Roman"/>
                <a:cs typeface="Times New Roman"/>
                <a:sym typeface="Times New Roman"/>
              </a:rPr>
              <a:t>Last but not the least, I want to express my deep appreciation and gratitude to my family, for their untiring assistance and support during the course. As a loving companion, they have been instrumental in helping me achieve my goals and persist on this lengthy endeavor.</a:t>
            </a:r>
            <a:br>
              <a:rPr lang="en" sz="1400">
                <a:latin typeface="Times New Roman"/>
                <a:ea typeface="Times New Roman"/>
                <a:cs typeface="Times New Roman"/>
                <a:sym typeface="Times New Roman"/>
              </a:rPr>
            </a:br>
            <a:endParaRPr/>
          </a:p>
        </p:txBody>
      </p:sp>
      <p:sp>
        <p:nvSpPr>
          <p:cNvPr id="80" name="Google Shape;80;p16"/>
          <p:cNvSpPr txBox="1"/>
          <p:nvPr>
            <p:ph idx="12" type="sldNum"/>
          </p:nvPr>
        </p:nvSpPr>
        <p:spPr>
          <a:xfrm>
            <a:off x="6457950" y="4767263"/>
            <a:ext cx="2057400" cy="273900"/>
          </a:xfrm>
          <a:prstGeom prst="rect">
            <a:avLst/>
          </a:prstGeom>
        </p:spPr>
        <p:txBody>
          <a:bodyPr anchorCtr="0" anchor="ctr" bIns="34275" lIns="68575" spcFirstLastPara="1" rIns="68575" wrap="square" tIns="34275">
            <a:norm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462396" y="-671728"/>
            <a:ext cx="8063345" cy="1742318"/>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100"/>
              <a:buFont typeface="Times New Roman"/>
              <a:buNone/>
            </a:pPr>
            <a:r>
              <a:rPr lang="en" sz="2100">
                <a:latin typeface="Times New Roman"/>
                <a:ea typeface="Times New Roman"/>
                <a:cs typeface="Times New Roman"/>
                <a:sym typeface="Times New Roman"/>
              </a:rPr>
              <a:t>Contents</a:t>
            </a:r>
            <a:endParaRPr sz="2100">
              <a:latin typeface="Times New Roman"/>
              <a:ea typeface="Times New Roman"/>
              <a:cs typeface="Times New Roman"/>
              <a:sym typeface="Times New Roman"/>
            </a:endParaRPr>
          </a:p>
        </p:txBody>
      </p:sp>
      <p:sp>
        <p:nvSpPr>
          <p:cNvPr id="86" name="Google Shape;86;p17"/>
          <p:cNvSpPr txBox="1"/>
          <p:nvPr>
            <p:ph idx="1" type="body"/>
          </p:nvPr>
        </p:nvSpPr>
        <p:spPr>
          <a:xfrm>
            <a:off x="316923" y="485992"/>
            <a:ext cx="8188037" cy="4146731"/>
          </a:xfrm>
          <a:prstGeom prst="rect">
            <a:avLst/>
          </a:prstGeom>
          <a:noFill/>
          <a:ln>
            <a:noFill/>
          </a:ln>
        </p:spPr>
        <p:txBody>
          <a:bodyPr anchorCtr="0" anchor="t" bIns="34275" lIns="68575" spcFirstLastPara="1" rIns="68575" wrap="square" tIns="34275">
            <a:normAutofit fontScale="62500" lnSpcReduction="20000"/>
          </a:bodyPr>
          <a:lstStyle/>
          <a:p>
            <a:pPr indent="-159543" lvl="0" marL="177800" rtl="0" algn="l">
              <a:lnSpc>
                <a:spcPct val="90000"/>
              </a:lnSpc>
              <a:spcBef>
                <a:spcPts val="0"/>
              </a:spcBef>
              <a:spcAft>
                <a:spcPts val="0"/>
              </a:spcAft>
              <a:buClr>
                <a:schemeClr val="dk1"/>
              </a:buClr>
              <a:buSzPct val="116666"/>
              <a:buChar char="●"/>
            </a:pPr>
            <a:r>
              <a:rPr lang="en" u="sng">
                <a:solidFill>
                  <a:schemeClr val="hlink"/>
                </a:solidFill>
                <a:hlinkClick action="ppaction://hlinksldjump" r:id="rId3"/>
              </a:rPr>
              <a:t>Introduction</a:t>
            </a:r>
            <a:r>
              <a:rPr lang="en"/>
              <a:t>.................................................................................................................5</a:t>
            </a:r>
            <a:endParaRPr/>
          </a:p>
          <a:p>
            <a:pPr indent="-159543" lvl="0" marL="177800" rtl="0" algn="l">
              <a:lnSpc>
                <a:spcPct val="90000"/>
              </a:lnSpc>
              <a:spcBef>
                <a:spcPts val="800"/>
              </a:spcBef>
              <a:spcAft>
                <a:spcPts val="0"/>
              </a:spcAft>
              <a:buClr>
                <a:schemeClr val="dk1"/>
              </a:buClr>
              <a:buSzPct val="116666"/>
              <a:buChar char="●"/>
            </a:pPr>
            <a:r>
              <a:rPr lang="en" u="sng">
                <a:solidFill>
                  <a:schemeClr val="hlink"/>
                </a:solidFill>
                <a:latin typeface="Times New Roman"/>
                <a:ea typeface="Times New Roman"/>
                <a:cs typeface="Times New Roman"/>
                <a:sym typeface="Times New Roman"/>
                <a:hlinkClick action="ppaction://hlinksldjump" r:id="rId4"/>
              </a:rPr>
              <a:t>Motivation</a:t>
            </a:r>
            <a:r>
              <a:rPr lang="en">
                <a:latin typeface="Calibri"/>
                <a:ea typeface="Calibri"/>
                <a:cs typeface="Calibri"/>
                <a:sym typeface="Calibri"/>
              </a:rPr>
              <a:t>...................................................................................................................5</a:t>
            </a:r>
            <a:endParaRPr/>
          </a:p>
          <a:p>
            <a:pPr indent="-159543" lvl="0" marL="177800" rtl="0" algn="l">
              <a:lnSpc>
                <a:spcPct val="90000"/>
              </a:lnSpc>
              <a:spcBef>
                <a:spcPts val="800"/>
              </a:spcBef>
              <a:spcAft>
                <a:spcPts val="0"/>
              </a:spcAft>
              <a:buClr>
                <a:schemeClr val="dk1"/>
              </a:buClr>
              <a:buSzPct val="116666"/>
              <a:buChar char="●"/>
            </a:pPr>
            <a:r>
              <a:rPr lang="en" u="sng">
                <a:solidFill>
                  <a:schemeClr val="hlink"/>
                </a:solidFill>
                <a:latin typeface="Times New Roman"/>
                <a:ea typeface="Times New Roman"/>
                <a:cs typeface="Times New Roman"/>
                <a:sym typeface="Times New Roman"/>
                <a:hlinkClick action="ppaction://hlinksldjump" r:id="rId5"/>
              </a:rPr>
              <a:t>Problems description</a:t>
            </a:r>
            <a:r>
              <a:rPr lang="en">
                <a:latin typeface="Calibri"/>
                <a:ea typeface="Calibri"/>
                <a:cs typeface="Calibri"/>
                <a:sym typeface="Calibri"/>
              </a:rPr>
              <a:t>...................................................................................................5</a:t>
            </a:r>
            <a:endParaRPr/>
          </a:p>
          <a:p>
            <a:pPr indent="-159543" lvl="0" marL="177800" rtl="0" algn="l">
              <a:lnSpc>
                <a:spcPct val="90000"/>
              </a:lnSpc>
              <a:spcBef>
                <a:spcPts val="800"/>
              </a:spcBef>
              <a:spcAft>
                <a:spcPts val="0"/>
              </a:spcAft>
              <a:buClr>
                <a:schemeClr val="dk1"/>
              </a:buClr>
              <a:buSzPct val="116666"/>
              <a:buChar char="●"/>
            </a:pPr>
            <a:r>
              <a:rPr lang="en" u="sng">
                <a:solidFill>
                  <a:schemeClr val="hlink"/>
                </a:solidFill>
                <a:latin typeface="Times New Roman"/>
                <a:ea typeface="Times New Roman"/>
                <a:cs typeface="Times New Roman"/>
                <a:sym typeface="Times New Roman"/>
                <a:hlinkClick action="ppaction://hlinksldjump" r:id="rId6"/>
              </a:rPr>
              <a:t>Objectives of the work</a:t>
            </a:r>
            <a:r>
              <a:rPr lang="en">
                <a:latin typeface="Calibri"/>
                <a:ea typeface="Calibri"/>
                <a:cs typeface="Calibri"/>
                <a:sym typeface="Calibri"/>
              </a:rPr>
              <a:t>................................................................................................6</a:t>
            </a:r>
            <a:endParaRPr/>
          </a:p>
          <a:p>
            <a:pPr indent="-159543" lvl="0" marL="177800" rtl="0" algn="l">
              <a:lnSpc>
                <a:spcPct val="90000"/>
              </a:lnSpc>
              <a:spcBef>
                <a:spcPts val="800"/>
              </a:spcBef>
              <a:spcAft>
                <a:spcPts val="0"/>
              </a:spcAft>
              <a:buClr>
                <a:schemeClr val="dk1"/>
              </a:buClr>
              <a:buSzPct val="116666"/>
              <a:buChar char="●"/>
            </a:pPr>
            <a:r>
              <a:rPr lang="en" u="sng">
                <a:solidFill>
                  <a:schemeClr val="hlink"/>
                </a:solidFill>
                <a:latin typeface="Times New Roman"/>
                <a:ea typeface="Times New Roman"/>
                <a:cs typeface="Times New Roman"/>
                <a:sym typeface="Times New Roman"/>
                <a:hlinkClick action="ppaction://hlinksldjump" r:id="rId7"/>
              </a:rPr>
              <a:t>Specific topic-related problems that you would be researching.</a:t>
            </a:r>
            <a:endParaRPr/>
          </a:p>
          <a:p>
            <a:pPr indent="-160337" lvl="1" marL="520700" rtl="0" algn="l">
              <a:lnSpc>
                <a:spcPct val="90000"/>
              </a:lnSpc>
              <a:spcBef>
                <a:spcPts val="400"/>
              </a:spcBef>
              <a:spcAft>
                <a:spcPts val="0"/>
              </a:spcAft>
              <a:buClr>
                <a:schemeClr val="dk1"/>
              </a:buClr>
              <a:buSzPct val="128571"/>
              <a:buChar char="○"/>
            </a:pPr>
            <a:r>
              <a:rPr lang="en" u="sng">
                <a:solidFill>
                  <a:schemeClr val="hlink"/>
                </a:solidFill>
                <a:latin typeface="Times New Roman"/>
                <a:ea typeface="Times New Roman"/>
                <a:cs typeface="Times New Roman"/>
                <a:sym typeface="Times New Roman"/>
                <a:hlinkClick action="ppaction://hlinksldjump" r:id="rId8"/>
              </a:rPr>
              <a:t>Details of relevant theory</a:t>
            </a:r>
            <a:r>
              <a:rPr lang="en" sz="2100">
                <a:latin typeface="Calibri"/>
                <a:ea typeface="Calibri"/>
                <a:cs typeface="Calibri"/>
                <a:sym typeface="Calibri"/>
              </a:rPr>
              <a:t>...........................................................................................6</a:t>
            </a:r>
            <a:endParaRPr/>
          </a:p>
          <a:p>
            <a:pPr indent="-160337" lvl="1" marL="520700" rtl="0" algn="l">
              <a:lnSpc>
                <a:spcPct val="90000"/>
              </a:lnSpc>
              <a:spcBef>
                <a:spcPts val="400"/>
              </a:spcBef>
              <a:spcAft>
                <a:spcPts val="0"/>
              </a:spcAft>
              <a:buClr>
                <a:schemeClr val="dk1"/>
              </a:buClr>
              <a:buSzPct val="128571"/>
              <a:buChar char="○"/>
            </a:pPr>
            <a:r>
              <a:rPr lang="en" u="sng">
                <a:solidFill>
                  <a:schemeClr val="hlink"/>
                </a:solidFill>
                <a:latin typeface="Times New Roman"/>
                <a:ea typeface="Times New Roman"/>
                <a:cs typeface="Times New Roman"/>
                <a:sym typeface="Times New Roman"/>
                <a:hlinkClick action="ppaction://hlinksldjump" r:id="rId9"/>
              </a:rPr>
              <a:t>Review of past/reported work</a:t>
            </a:r>
            <a:r>
              <a:rPr lang="en" sz="2100">
                <a:latin typeface="Calibri"/>
                <a:ea typeface="Calibri"/>
                <a:cs typeface="Calibri"/>
                <a:sym typeface="Calibri"/>
              </a:rPr>
              <a:t>.....................................................................................6</a:t>
            </a:r>
            <a:endParaRPr/>
          </a:p>
          <a:p>
            <a:pPr indent="-160337" lvl="1" marL="520700" rtl="0" algn="l">
              <a:lnSpc>
                <a:spcPct val="90000"/>
              </a:lnSpc>
              <a:spcBef>
                <a:spcPts val="400"/>
              </a:spcBef>
              <a:spcAft>
                <a:spcPts val="0"/>
              </a:spcAft>
              <a:buClr>
                <a:schemeClr val="dk1"/>
              </a:buClr>
              <a:buSzPct val="128571"/>
              <a:buChar char="○"/>
            </a:pPr>
            <a:r>
              <a:rPr lang="en" u="sng">
                <a:solidFill>
                  <a:schemeClr val="hlink"/>
                </a:solidFill>
                <a:latin typeface="Times New Roman"/>
                <a:ea typeface="Times New Roman"/>
                <a:cs typeface="Times New Roman"/>
                <a:sym typeface="Times New Roman"/>
                <a:hlinkClick action="ppaction://hlinksldjump" r:id="rId10"/>
              </a:rPr>
              <a:t>Brief intro of the proposed work/solution</a:t>
            </a:r>
            <a:r>
              <a:rPr lang="en" sz="2300">
                <a:latin typeface="Calibri"/>
                <a:ea typeface="Calibri"/>
                <a:cs typeface="Calibri"/>
                <a:sym typeface="Calibri"/>
              </a:rPr>
              <a:t>................................................................6</a:t>
            </a:r>
            <a:endParaRPr/>
          </a:p>
          <a:p>
            <a:pPr indent="-159543" lvl="0" marL="177800" rtl="0" algn="l">
              <a:lnSpc>
                <a:spcPct val="90000"/>
              </a:lnSpc>
              <a:spcBef>
                <a:spcPts val="800"/>
              </a:spcBef>
              <a:spcAft>
                <a:spcPts val="0"/>
              </a:spcAft>
              <a:buClr>
                <a:schemeClr val="dk1"/>
              </a:buClr>
              <a:buSzPct val="116666"/>
              <a:buChar char="●"/>
            </a:pPr>
            <a:r>
              <a:rPr lang="en" u="sng">
                <a:solidFill>
                  <a:schemeClr val="hlink"/>
                </a:solidFill>
                <a:hlinkClick action="ppaction://hlinksldjump" r:id="rId11"/>
              </a:rPr>
              <a:t>Design</a:t>
            </a:r>
            <a:r>
              <a:rPr lang="en"/>
              <a:t>.....................................................................................................................7-8</a:t>
            </a:r>
            <a:endParaRPr/>
          </a:p>
          <a:p>
            <a:pPr indent="-159543" lvl="0" marL="177800" rtl="0" algn="l">
              <a:lnSpc>
                <a:spcPct val="90000"/>
              </a:lnSpc>
              <a:spcBef>
                <a:spcPts val="800"/>
              </a:spcBef>
              <a:spcAft>
                <a:spcPts val="0"/>
              </a:spcAft>
              <a:buClr>
                <a:schemeClr val="dk1"/>
              </a:buClr>
              <a:buSzPct val="116666"/>
              <a:buChar char="●"/>
            </a:pPr>
            <a:r>
              <a:rPr lang="en" u="sng">
                <a:solidFill>
                  <a:schemeClr val="hlink"/>
                </a:solidFill>
                <a:hlinkClick action="ppaction://hlinksldjump" r:id="rId12"/>
              </a:rPr>
              <a:t>Implementation</a:t>
            </a:r>
            <a:r>
              <a:rPr lang="en"/>
              <a:t>.....................................................................................................9-10</a:t>
            </a:r>
            <a:endParaRPr/>
          </a:p>
          <a:p>
            <a:pPr indent="-131762" lvl="0" marL="177800" rtl="0" algn="l">
              <a:lnSpc>
                <a:spcPct val="90000"/>
              </a:lnSpc>
              <a:spcBef>
                <a:spcPts val="800"/>
              </a:spcBef>
              <a:spcAft>
                <a:spcPts val="0"/>
              </a:spcAft>
              <a:buSzPct val="77777"/>
              <a:buChar char="●"/>
            </a:pPr>
            <a:r>
              <a:rPr lang="en" u="sng">
                <a:solidFill>
                  <a:schemeClr val="hlink"/>
                </a:solidFill>
                <a:hlinkClick action="ppaction://hlinksldjump" r:id="rId13"/>
              </a:rPr>
              <a:t>Source Code</a:t>
            </a:r>
            <a:r>
              <a:rPr lang="en"/>
              <a:t>………………………………………………………………………….11</a:t>
            </a:r>
            <a:endParaRPr/>
          </a:p>
          <a:p>
            <a:pPr indent="-159543" lvl="0" marL="177800" rtl="0" algn="l">
              <a:lnSpc>
                <a:spcPct val="90000"/>
              </a:lnSpc>
              <a:spcBef>
                <a:spcPts val="800"/>
              </a:spcBef>
              <a:spcAft>
                <a:spcPts val="0"/>
              </a:spcAft>
              <a:buClr>
                <a:schemeClr val="dk1"/>
              </a:buClr>
              <a:buSzPct val="116666"/>
              <a:buChar char="●"/>
            </a:pPr>
            <a:r>
              <a:rPr lang="en" u="sng">
                <a:solidFill>
                  <a:schemeClr val="hlink"/>
                </a:solidFill>
                <a:hlinkClick action="ppaction://hlinksldjump" r:id="rId14"/>
              </a:rPr>
              <a:t>Test</a:t>
            </a:r>
            <a:r>
              <a:rPr lang="en"/>
              <a:t>......................................................................................................................12-13</a:t>
            </a:r>
            <a:endParaRPr/>
          </a:p>
          <a:p>
            <a:pPr indent="-159543" lvl="0" marL="177800" rtl="0" algn="l">
              <a:lnSpc>
                <a:spcPct val="90000"/>
              </a:lnSpc>
              <a:spcBef>
                <a:spcPts val="800"/>
              </a:spcBef>
              <a:spcAft>
                <a:spcPts val="0"/>
              </a:spcAft>
              <a:buClr>
                <a:schemeClr val="dk1"/>
              </a:buClr>
              <a:buSzPct val="116666"/>
              <a:buChar char="●"/>
            </a:pPr>
            <a:r>
              <a:rPr lang="en" u="sng">
                <a:solidFill>
                  <a:schemeClr val="hlink"/>
                </a:solidFill>
                <a:hlinkClick action="ppaction://hlinksldjump" r:id="rId15"/>
              </a:rPr>
              <a:t>Enhancement Ideas</a:t>
            </a:r>
            <a:r>
              <a:rPr lang="en"/>
              <a:t>..................................................................................................14</a:t>
            </a:r>
            <a:endParaRPr/>
          </a:p>
          <a:p>
            <a:pPr indent="-159543" lvl="0" marL="177800" rtl="0" algn="l">
              <a:lnSpc>
                <a:spcPct val="90000"/>
              </a:lnSpc>
              <a:spcBef>
                <a:spcPts val="800"/>
              </a:spcBef>
              <a:spcAft>
                <a:spcPts val="0"/>
              </a:spcAft>
              <a:buClr>
                <a:schemeClr val="dk1"/>
              </a:buClr>
              <a:buSzPct val="116666"/>
              <a:buChar char="●"/>
            </a:pPr>
            <a:r>
              <a:rPr lang="en" u="sng">
                <a:solidFill>
                  <a:schemeClr val="hlink"/>
                </a:solidFill>
                <a:hlinkClick action="ppaction://hlinksldjump" r:id="rId16"/>
              </a:rPr>
              <a:t>Conclusion</a:t>
            </a:r>
            <a:r>
              <a:rPr lang="en"/>
              <a:t>................................................................................................................15</a:t>
            </a:r>
            <a:endParaRPr/>
          </a:p>
          <a:p>
            <a:pPr indent="-159543" lvl="0" marL="177800" rtl="0" algn="l">
              <a:lnSpc>
                <a:spcPct val="90000"/>
              </a:lnSpc>
              <a:spcBef>
                <a:spcPts val="800"/>
              </a:spcBef>
              <a:spcAft>
                <a:spcPts val="0"/>
              </a:spcAft>
              <a:buClr>
                <a:schemeClr val="dk1"/>
              </a:buClr>
              <a:buSzPct val="116666"/>
              <a:buChar char="●"/>
            </a:pPr>
            <a:r>
              <a:rPr lang="en" u="sng">
                <a:solidFill>
                  <a:schemeClr val="hlink"/>
                </a:solidFill>
                <a:hlinkClick action="ppaction://hlinksldjump" r:id="rId17"/>
              </a:rPr>
              <a:t>Bibliography</a:t>
            </a:r>
            <a:r>
              <a:rPr lang="en"/>
              <a:t>..............................................................................................................16</a:t>
            </a:r>
            <a:endParaRPr/>
          </a:p>
          <a:p>
            <a:pPr indent="-159543" lvl="0" marL="177800" rtl="0" algn="l">
              <a:lnSpc>
                <a:spcPct val="90000"/>
              </a:lnSpc>
              <a:spcBef>
                <a:spcPts val="800"/>
              </a:spcBef>
              <a:spcAft>
                <a:spcPts val="0"/>
              </a:spcAft>
              <a:buClr>
                <a:schemeClr val="dk1"/>
              </a:buClr>
              <a:buSzPct val="116666"/>
              <a:buChar char="●"/>
            </a:pPr>
            <a:r>
              <a:rPr lang="en" u="sng">
                <a:solidFill>
                  <a:schemeClr val="hlink"/>
                </a:solidFill>
                <a:hlinkClick action="ppaction://hlinksldjump" r:id="rId18"/>
              </a:rPr>
              <a:t>Appendix(Code)</a:t>
            </a:r>
            <a:r>
              <a:rPr lang="en"/>
              <a:t>........................................................................................................17</a:t>
            </a:r>
            <a:endParaRPr/>
          </a:p>
          <a:p>
            <a:pPr indent="-76200" lvl="0" marL="177800" rtl="0" algn="l">
              <a:lnSpc>
                <a:spcPct val="90000"/>
              </a:lnSpc>
              <a:spcBef>
                <a:spcPts val="800"/>
              </a:spcBef>
              <a:spcAft>
                <a:spcPts val="1200"/>
              </a:spcAft>
              <a:buClr>
                <a:schemeClr val="dk1"/>
              </a:buClr>
              <a:buSzPct val="116666"/>
              <a:buNone/>
            </a:pPr>
            <a:r>
              <a:t/>
            </a:r>
            <a:endParaRPr/>
          </a:p>
        </p:txBody>
      </p:sp>
      <p:sp>
        <p:nvSpPr>
          <p:cNvPr id="87" name="Google Shape;87;p17"/>
          <p:cNvSpPr txBox="1"/>
          <p:nvPr>
            <p:ph idx="12" type="sldNum"/>
          </p:nvPr>
        </p:nvSpPr>
        <p:spPr>
          <a:xfrm>
            <a:off x="6457950" y="4767263"/>
            <a:ext cx="2057400" cy="273900"/>
          </a:xfrm>
          <a:prstGeom prst="rect">
            <a:avLst/>
          </a:prstGeom>
        </p:spPr>
        <p:txBody>
          <a:bodyPr anchorCtr="0" anchor="ctr" bIns="34275" lIns="68575" spcFirstLastPara="1" rIns="68575" wrap="square" tIns="34275">
            <a:norm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Introduction</a:t>
            </a:r>
            <a:endParaRPr/>
          </a:p>
        </p:txBody>
      </p:sp>
      <p:sp>
        <p:nvSpPr>
          <p:cNvPr id="93" name="Google Shape;93;p18"/>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rgbClr val="000000"/>
              </a:buClr>
              <a:buSzPts val="1400"/>
              <a:buNone/>
            </a:pPr>
            <a:r>
              <a:rPr lang="en" sz="1400">
                <a:solidFill>
                  <a:schemeClr val="dk1"/>
                </a:solidFill>
                <a:latin typeface="Times New Roman"/>
                <a:ea typeface="Times New Roman"/>
                <a:cs typeface="Times New Roman"/>
                <a:sym typeface="Times New Roman"/>
              </a:rPr>
              <a:t> "The Maze." problem involves a fascinating maze-solving challenge that has sparked significant interest in the algorithmic and coding community. Let us explore the motivation behind tackling this problem, its description, objectives, research design, and potential solutions.</a:t>
            </a:r>
            <a:endParaRPr sz="1400">
              <a:solidFill>
                <a:schemeClr val="dk1"/>
              </a:solidFill>
              <a:latin typeface="Times New Roman"/>
              <a:ea typeface="Times New Roman"/>
              <a:cs typeface="Times New Roman"/>
              <a:sym typeface="Times New Roman"/>
            </a:endParaRPr>
          </a:p>
          <a:p>
            <a:pPr indent="0" lvl="0" marL="0" rtl="0" algn="l">
              <a:lnSpc>
                <a:spcPct val="90000"/>
              </a:lnSpc>
              <a:spcBef>
                <a:spcPts val="800"/>
              </a:spcBef>
              <a:spcAft>
                <a:spcPts val="0"/>
              </a:spcAft>
              <a:buClr>
                <a:schemeClr val="dk1"/>
              </a:buClr>
              <a:buSzPts val="1400"/>
              <a:buNone/>
            </a:pPr>
            <a:r>
              <a:t/>
            </a:r>
            <a:endParaRPr sz="1400">
              <a:solidFill>
                <a:schemeClr val="dk1"/>
              </a:solidFill>
              <a:latin typeface="Times New Roman"/>
              <a:ea typeface="Times New Roman"/>
              <a:cs typeface="Times New Roman"/>
              <a:sym typeface="Times New Roman"/>
            </a:endParaRPr>
          </a:p>
          <a:p>
            <a:pPr indent="0" lvl="0" marL="0" rtl="0" algn="l">
              <a:lnSpc>
                <a:spcPct val="90000"/>
              </a:lnSpc>
              <a:spcBef>
                <a:spcPts val="800"/>
              </a:spcBef>
              <a:spcAft>
                <a:spcPts val="0"/>
              </a:spcAft>
              <a:buClr>
                <a:srgbClr val="000000"/>
              </a:buClr>
              <a:buSzPts val="1400"/>
              <a:buNone/>
            </a:pPr>
            <a:r>
              <a:rPr b="1" lang="en" sz="1400">
                <a:solidFill>
                  <a:schemeClr val="dk1"/>
                </a:solidFill>
                <a:latin typeface="Times New Roman"/>
                <a:ea typeface="Times New Roman"/>
                <a:cs typeface="Times New Roman"/>
                <a:sym typeface="Times New Roman"/>
              </a:rPr>
              <a:t>Motivation:</a:t>
            </a:r>
            <a:r>
              <a:rPr lang="en" sz="1400">
                <a:solidFill>
                  <a:schemeClr val="dk1"/>
                </a:solidFill>
                <a:latin typeface="Times New Roman"/>
                <a:ea typeface="Times New Roman"/>
                <a:cs typeface="Times New Roman"/>
                <a:sym typeface="Times New Roman"/>
              </a:rPr>
              <a:t> The motivation behind delving into the "Maze" problem lies in its practical applications and intellectual appeal. Mazes are widely encountered in real-life scenarios, such as robot navigation, game development, and pathfinding algorithms. Finding an efficient algorithm to solve mazes is critical for numerous industries and can have broad implications in autonomous systems and artificial intelligence.</a:t>
            </a:r>
            <a:endParaRPr sz="1400">
              <a:solidFill>
                <a:schemeClr val="dk1"/>
              </a:solidFill>
              <a:latin typeface="Times New Roman"/>
              <a:ea typeface="Times New Roman"/>
              <a:cs typeface="Times New Roman"/>
              <a:sym typeface="Times New Roman"/>
            </a:endParaRPr>
          </a:p>
          <a:p>
            <a:pPr indent="0" lvl="0" marL="0" rtl="0" algn="l">
              <a:lnSpc>
                <a:spcPct val="90000"/>
              </a:lnSpc>
              <a:spcBef>
                <a:spcPts val="800"/>
              </a:spcBef>
              <a:spcAft>
                <a:spcPts val="1200"/>
              </a:spcAft>
              <a:buClr>
                <a:srgbClr val="000000"/>
              </a:buClr>
              <a:buSzPts val="1400"/>
              <a:buNone/>
            </a:pPr>
            <a:r>
              <a:rPr b="1" lang="en" sz="1400">
                <a:solidFill>
                  <a:schemeClr val="dk1"/>
                </a:solidFill>
                <a:latin typeface="Times New Roman"/>
                <a:ea typeface="Times New Roman"/>
                <a:cs typeface="Times New Roman"/>
                <a:sym typeface="Times New Roman"/>
              </a:rPr>
              <a:t>Problem Description:</a:t>
            </a:r>
            <a:r>
              <a:rPr lang="en" sz="1400">
                <a:solidFill>
                  <a:schemeClr val="dk1"/>
                </a:solidFill>
                <a:latin typeface="Times New Roman"/>
                <a:ea typeface="Times New Roman"/>
                <a:cs typeface="Times New Roman"/>
                <a:sym typeface="Times New Roman"/>
              </a:rPr>
              <a:t> In the "Maze" problem, we are presented with a 2D grid representing a maze, where walls and open paths are defined. The objective is to determine if it is possible for a ball to start from a specific point and reach a destination point, adhering to specific movement rules. The ball can roll only in four cardinal directions (Right, Left,Top and Bottom), but it will continue rolling in one direction until it hits a wall.</a:t>
            </a:r>
            <a:endParaRPr sz="1400">
              <a:solidFill>
                <a:schemeClr val="dk1"/>
              </a:solidFill>
              <a:latin typeface="Times New Roman"/>
              <a:ea typeface="Times New Roman"/>
              <a:cs typeface="Times New Roman"/>
              <a:sym typeface="Times New Roman"/>
            </a:endParaRPr>
          </a:p>
        </p:txBody>
      </p:sp>
      <p:sp>
        <p:nvSpPr>
          <p:cNvPr id="94" name="Google Shape;94;p18"/>
          <p:cNvSpPr txBox="1"/>
          <p:nvPr>
            <p:ph idx="12" type="sldNum"/>
          </p:nvPr>
        </p:nvSpPr>
        <p:spPr>
          <a:xfrm>
            <a:off x="6457950" y="4767263"/>
            <a:ext cx="2057400" cy="273900"/>
          </a:xfrm>
          <a:prstGeom prst="rect">
            <a:avLst/>
          </a:prstGeom>
        </p:spPr>
        <p:txBody>
          <a:bodyPr anchorCtr="0" anchor="ctr" bIns="34275" lIns="68575" spcFirstLastPara="1" rIns="68575" wrap="square" tIns="34275">
            <a:norm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idx="1" type="body"/>
          </p:nvPr>
        </p:nvSpPr>
        <p:spPr>
          <a:xfrm>
            <a:off x="462396" y="80747"/>
            <a:ext cx="8052954" cy="4551976"/>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rgbClr val="000000"/>
              </a:buClr>
              <a:buSzPts val="1400"/>
              <a:buNone/>
            </a:pPr>
            <a:r>
              <a:rPr b="1" lang="en" sz="1400">
                <a:solidFill>
                  <a:schemeClr val="dk1"/>
                </a:solidFill>
                <a:latin typeface="Times New Roman"/>
                <a:ea typeface="Times New Roman"/>
                <a:cs typeface="Times New Roman"/>
                <a:sym typeface="Times New Roman"/>
              </a:rPr>
              <a:t>Objectives of the Work:</a:t>
            </a:r>
            <a:r>
              <a:rPr lang="en" sz="1400">
                <a:solidFill>
                  <a:schemeClr val="dk1"/>
                </a:solidFill>
                <a:latin typeface="Times New Roman"/>
                <a:ea typeface="Times New Roman"/>
                <a:cs typeface="Times New Roman"/>
                <a:sym typeface="Times New Roman"/>
              </a:rPr>
              <a:t> The primary objectives of this research are to:</a:t>
            </a:r>
            <a:endParaRPr sz="1400">
              <a:solidFill>
                <a:schemeClr val="dk1"/>
              </a:solidFill>
              <a:latin typeface="Times New Roman"/>
              <a:ea typeface="Times New Roman"/>
              <a:cs typeface="Times New Roman"/>
              <a:sym typeface="Times New Roman"/>
            </a:endParaRPr>
          </a:p>
          <a:p>
            <a:pPr indent="-177800" lvl="0" marL="177800" rtl="0" algn="l">
              <a:lnSpc>
                <a:spcPct val="90000"/>
              </a:lnSpc>
              <a:spcBef>
                <a:spcPts val="800"/>
              </a:spcBef>
              <a:spcAft>
                <a:spcPts val="0"/>
              </a:spcAft>
              <a:buSzPts val="1400"/>
              <a:buChar char="●"/>
            </a:pPr>
            <a:r>
              <a:rPr lang="en" sz="1400">
                <a:solidFill>
                  <a:schemeClr val="dk1"/>
                </a:solidFill>
                <a:latin typeface="Times New Roman"/>
                <a:ea typeface="Times New Roman"/>
                <a:cs typeface="Times New Roman"/>
                <a:sym typeface="Times New Roman"/>
              </a:rPr>
              <a:t>Understand the intricacies of the "Maze" problem and its underlying rules and constraints.</a:t>
            </a:r>
            <a:endParaRPr sz="1400">
              <a:solidFill>
                <a:schemeClr val="dk1"/>
              </a:solidFill>
              <a:latin typeface="Times New Roman"/>
              <a:ea typeface="Times New Roman"/>
              <a:cs typeface="Times New Roman"/>
              <a:sym typeface="Times New Roman"/>
            </a:endParaRPr>
          </a:p>
          <a:p>
            <a:pPr indent="-177800" lvl="0" marL="177800" rtl="0" algn="l">
              <a:lnSpc>
                <a:spcPct val="90000"/>
              </a:lnSpc>
              <a:spcBef>
                <a:spcPts val="800"/>
              </a:spcBef>
              <a:spcAft>
                <a:spcPts val="0"/>
              </a:spcAft>
              <a:buSzPts val="1400"/>
              <a:buChar char="●"/>
            </a:pPr>
            <a:r>
              <a:rPr lang="en" sz="1400">
                <a:solidFill>
                  <a:schemeClr val="dk1"/>
                </a:solidFill>
                <a:latin typeface="Times New Roman"/>
                <a:ea typeface="Times New Roman"/>
                <a:cs typeface="Times New Roman"/>
                <a:sym typeface="Times New Roman"/>
              </a:rPr>
              <a:t>Develop an algorithm or approach to solve the maze and determine the possibility of reaching the destination from the starting point.</a:t>
            </a:r>
            <a:endParaRPr sz="1400">
              <a:solidFill>
                <a:schemeClr val="dk1"/>
              </a:solidFill>
              <a:latin typeface="Times New Roman"/>
              <a:ea typeface="Times New Roman"/>
              <a:cs typeface="Times New Roman"/>
              <a:sym typeface="Times New Roman"/>
            </a:endParaRPr>
          </a:p>
          <a:p>
            <a:pPr indent="-177800" lvl="0" marL="177800" rtl="0" algn="l">
              <a:lnSpc>
                <a:spcPct val="90000"/>
              </a:lnSpc>
              <a:spcBef>
                <a:spcPts val="800"/>
              </a:spcBef>
              <a:spcAft>
                <a:spcPts val="0"/>
              </a:spcAft>
              <a:buSzPts val="1400"/>
              <a:buChar char="●"/>
            </a:pPr>
            <a:r>
              <a:rPr lang="en" sz="1400">
                <a:solidFill>
                  <a:schemeClr val="dk1"/>
                </a:solidFill>
                <a:latin typeface="Times New Roman"/>
                <a:ea typeface="Times New Roman"/>
                <a:cs typeface="Times New Roman"/>
                <a:sym typeface="Times New Roman"/>
              </a:rPr>
              <a:t>Analyze the efficiency and correctness of the proposed solution.</a:t>
            </a:r>
            <a:endParaRPr sz="1400">
              <a:solidFill>
                <a:schemeClr val="dk1"/>
              </a:solidFill>
              <a:latin typeface="Times New Roman"/>
              <a:ea typeface="Times New Roman"/>
              <a:cs typeface="Times New Roman"/>
              <a:sym typeface="Times New Roman"/>
            </a:endParaRPr>
          </a:p>
          <a:p>
            <a:pPr indent="0" lvl="0" marL="0" rtl="0" algn="l">
              <a:lnSpc>
                <a:spcPct val="90000"/>
              </a:lnSpc>
              <a:spcBef>
                <a:spcPts val="800"/>
              </a:spcBef>
              <a:spcAft>
                <a:spcPts val="0"/>
              </a:spcAft>
              <a:buClr>
                <a:srgbClr val="000000"/>
              </a:buClr>
              <a:buSzPts val="1400"/>
              <a:buNone/>
            </a:pPr>
            <a:r>
              <a:rPr b="1" lang="en" sz="1400">
                <a:solidFill>
                  <a:schemeClr val="dk1"/>
                </a:solidFill>
                <a:latin typeface="Times New Roman"/>
                <a:ea typeface="Times New Roman"/>
                <a:cs typeface="Times New Roman"/>
                <a:sym typeface="Times New Roman"/>
              </a:rPr>
              <a:t>Research Design and Hypothesis:</a:t>
            </a:r>
            <a:r>
              <a:rPr lang="en" sz="1400">
                <a:solidFill>
                  <a:schemeClr val="dk1"/>
                </a:solidFill>
                <a:latin typeface="Times New Roman"/>
                <a:ea typeface="Times New Roman"/>
                <a:cs typeface="Times New Roman"/>
                <a:sym typeface="Times New Roman"/>
              </a:rPr>
              <a:t> The research design will involve a combination of graph theory, depth-first search (DFS) algorithm to explore and traverse the maze's pathways. The hypothesis is that by utilizing a graph-based approach and backtracking strategies, we can effectively find a solution to the maze problem within a reasonable time complexity.</a:t>
            </a:r>
            <a:endParaRPr sz="1400">
              <a:solidFill>
                <a:schemeClr val="dk1"/>
              </a:solidFill>
              <a:latin typeface="Times New Roman"/>
              <a:ea typeface="Times New Roman"/>
              <a:cs typeface="Times New Roman"/>
              <a:sym typeface="Times New Roman"/>
            </a:endParaRPr>
          </a:p>
          <a:p>
            <a:pPr indent="-177800" lvl="0" marL="177800" rtl="0" algn="l">
              <a:lnSpc>
                <a:spcPct val="90000"/>
              </a:lnSpc>
              <a:spcBef>
                <a:spcPts val="800"/>
              </a:spcBef>
              <a:spcAft>
                <a:spcPts val="0"/>
              </a:spcAft>
              <a:buSzPts val="1400"/>
              <a:buFont typeface="Courier New"/>
              <a:buChar char="o"/>
            </a:pPr>
            <a:r>
              <a:rPr b="1" lang="en" sz="1400">
                <a:solidFill>
                  <a:schemeClr val="dk1"/>
                </a:solidFill>
                <a:latin typeface="Times New Roman"/>
                <a:ea typeface="Times New Roman"/>
                <a:cs typeface="Times New Roman"/>
                <a:sym typeface="Times New Roman"/>
              </a:rPr>
              <a:t>Details of Relevant Theory:</a:t>
            </a:r>
            <a:r>
              <a:rPr lang="en" sz="1400">
                <a:solidFill>
                  <a:schemeClr val="dk1"/>
                </a:solidFill>
                <a:latin typeface="Times New Roman"/>
                <a:ea typeface="Times New Roman"/>
                <a:cs typeface="Times New Roman"/>
                <a:sym typeface="Times New Roman"/>
              </a:rPr>
              <a:t> To tackle the "Maze" problem effectively, we will draw upon relevant theories from graph theory, data structures, and pathfinding algorithms. Understanding these concepts will enable us to design an efficient algorithm that can navigate through the maze's complexities and constraints.</a:t>
            </a:r>
            <a:endParaRPr sz="1400">
              <a:solidFill>
                <a:schemeClr val="dk1"/>
              </a:solidFill>
              <a:latin typeface="Times New Roman"/>
              <a:ea typeface="Times New Roman"/>
              <a:cs typeface="Times New Roman"/>
              <a:sym typeface="Times New Roman"/>
            </a:endParaRPr>
          </a:p>
          <a:p>
            <a:pPr indent="-177800" lvl="0" marL="177800" rtl="0" algn="l">
              <a:lnSpc>
                <a:spcPct val="90000"/>
              </a:lnSpc>
              <a:spcBef>
                <a:spcPts val="800"/>
              </a:spcBef>
              <a:spcAft>
                <a:spcPts val="0"/>
              </a:spcAft>
              <a:buSzPts val="1400"/>
              <a:buFont typeface="Courier New"/>
              <a:buChar char="o"/>
            </a:pPr>
            <a:r>
              <a:rPr b="1" lang="en" sz="1400">
                <a:solidFill>
                  <a:schemeClr val="dk1"/>
                </a:solidFill>
                <a:latin typeface="Times New Roman"/>
                <a:ea typeface="Times New Roman"/>
                <a:cs typeface="Times New Roman"/>
                <a:sym typeface="Times New Roman"/>
              </a:rPr>
              <a:t>Review of Past/Reported Work:</a:t>
            </a:r>
            <a:r>
              <a:rPr lang="en" sz="1400">
                <a:solidFill>
                  <a:schemeClr val="dk1"/>
                </a:solidFill>
                <a:latin typeface="Times New Roman"/>
                <a:ea typeface="Times New Roman"/>
                <a:cs typeface="Times New Roman"/>
                <a:sym typeface="Times New Roman"/>
              </a:rPr>
              <a:t> Numerous approaches and algorithms have been proposed to solve maze-related problems, including well-established pathfinding algorithms like Dijkstra's algorithm, A* algorithm, and variations of DFS and BFS. We will review and analyze these past and reported works to draw insights and improve upon existing methodologies.</a:t>
            </a:r>
            <a:endParaRPr sz="1400">
              <a:solidFill>
                <a:schemeClr val="dk1"/>
              </a:solidFill>
              <a:latin typeface="Times New Roman"/>
              <a:ea typeface="Times New Roman"/>
              <a:cs typeface="Times New Roman"/>
              <a:sym typeface="Times New Roman"/>
            </a:endParaRPr>
          </a:p>
          <a:p>
            <a:pPr indent="-177800" lvl="0" marL="177800" rtl="0" algn="l">
              <a:lnSpc>
                <a:spcPct val="90000"/>
              </a:lnSpc>
              <a:spcBef>
                <a:spcPts val="800"/>
              </a:spcBef>
              <a:spcAft>
                <a:spcPts val="0"/>
              </a:spcAft>
              <a:buSzPts val="1400"/>
              <a:buFont typeface="Courier New"/>
              <a:buChar char="o"/>
            </a:pPr>
            <a:r>
              <a:rPr b="1" lang="en" sz="1400">
                <a:solidFill>
                  <a:schemeClr val="dk1"/>
                </a:solidFill>
                <a:latin typeface="Times New Roman"/>
                <a:ea typeface="Times New Roman"/>
                <a:cs typeface="Times New Roman"/>
                <a:sym typeface="Times New Roman"/>
              </a:rPr>
              <a:t>Brief Introduction of the Proposed Work/Solution</a:t>
            </a:r>
            <a:r>
              <a:rPr lang="en" sz="1400">
                <a:solidFill>
                  <a:schemeClr val="dk1"/>
                </a:solidFill>
                <a:latin typeface="Times New Roman"/>
                <a:ea typeface="Times New Roman"/>
                <a:cs typeface="Times New Roman"/>
                <a:sym typeface="Times New Roman"/>
              </a:rPr>
              <a:t>: In this research, we aim to present an efficient algorithmic solution to the "Maze" problem, leveraging graph theory and backtracking techniques. By simulating ball movement and exploring potential paths, our proposed approach aims to determine the possibility of reaching the destination point from the starting point of a given maze.</a:t>
            </a:r>
            <a:endParaRPr sz="1400">
              <a:solidFill>
                <a:schemeClr val="dk1"/>
              </a:solidFill>
              <a:latin typeface="Times New Roman"/>
              <a:ea typeface="Times New Roman"/>
              <a:cs typeface="Times New Roman"/>
              <a:sym typeface="Times New Roman"/>
            </a:endParaRPr>
          </a:p>
          <a:p>
            <a:pPr indent="-88900" lvl="0" marL="177800" rtl="0" algn="l">
              <a:lnSpc>
                <a:spcPct val="90000"/>
              </a:lnSpc>
              <a:spcBef>
                <a:spcPts val="800"/>
              </a:spcBef>
              <a:spcAft>
                <a:spcPts val="1200"/>
              </a:spcAft>
              <a:buClr>
                <a:schemeClr val="dk1"/>
              </a:buClr>
              <a:buSzPts val="1400"/>
              <a:buFont typeface="Courier New"/>
              <a:buNone/>
            </a:pPr>
            <a:r>
              <a:t/>
            </a:r>
            <a:endParaRPr sz="1400">
              <a:latin typeface="Times New Roman"/>
              <a:ea typeface="Times New Roman"/>
              <a:cs typeface="Times New Roman"/>
              <a:sym typeface="Times New Roman"/>
            </a:endParaRPr>
          </a:p>
        </p:txBody>
      </p:sp>
      <p:sp>
        <p:nvSpPr>
          <p:cNvPr id="100" name="Google Shape;100;p19"/>
          <p:cNvSpPr txBox="1"/>
          <p:nvPr>
            <p:ph idx="12" type="sldNum"/>
          </p:nvPr>
        </p:nvSpPr>
        <p:spPr>
          <a:xfrm>
            <a:off x="6457950" y="4767263"/>
            <a:ext cx="2057400" cy="273900"/>
          </a:xfrm>
          <a:prstGeom prst="rect">
            <a:avLst/>
          </a:prstGeom>
        </p:spPr>
        <p:txBody>
          <a:bodyPr anchorCtr="0" anchor="ctr" bIns="34275" lIns="68575" spcFirstLastPara="1" rIns="68575" wrap="square" tIns="34275">
            <a:norm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Design</a:t>
            </a:r>
            <a:endParaRPr/>
          </a:p>
        </p:txBody>
      </p:sp>
      <p:sp>
        <p:nvSpPr>
          <p:cNvPr id="106" name="Google Shape;106;p20"/>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chemeClr val="dk1"/>
              </a:buClr>
              <a:buSzPts val="2100"/>
              <a:buChar char="●"/>
            </a:pPr>
            <a:r>
              <a:rPr lang="en"/>
              <a:t>In order to manually solve the Maze problem, We first convert the given Maze into a graph and then using the same graph obtained from the Maze we demonstrate the path from Path S to e using Depth First Search(DFS) and store all visited nodes in a stack.</a:t>
            </a:r>
            <a:endParaRPr/>
          </a:p>
          <a:p>
            <a:pPr indent="-171450" lvl="0" marL="177800" rtl="0" algn="l">
              <a:lnSpc>
                <a:spcPct val="90000"/>
              </a:lnSpc>
              <a:spcBef>
                <a:spcPts val="800"/>
              </a:spcBef>
              <a:spcAft>
                <a:spcPts val="0"/>
              </a:spcAft>
              <a:buClr>
                <a:schemeClr val="dk1"/>
              </a:buClr>
              <a:buSzPts val="2100"/>
              <a:buChar char="●"/>
            </a:pPr>
            <a:r>
              <a:rPr lang="en"/>
              <a:t>In the next Slides let's review how we can manually solve The Maze problem and see the code and the Output for multiple test cases</a:t>
            </a:r>
            <a:endParaRPr/>
          </a:p>
          <a:p>
            <a:pPr indent="-38100" lvl="0" marL="177800" rtl="0" algn="l">
              <a:lnSpc>
                <a:spcPct val="90000"/>
              </a:lnSpc>
              <a:spcBef>
                <a:spcPts val="800"/>
              </a:spcBef>
              <a:spcAft>
                <a:spcPts val="1200"/>
              </a:spcAft>
              <a:buClr>
                <a:schemeClr val="dk1"/>
              </a:buClr>
              <a:buSzPts val="2100"/>
              <a:buNone/>
            </a:pPr>
            <a:r>
              <a:t/>
            </a:r>
            <a:endParaRPr/>
          </a:p>
        </p:txBody>
      </p:sp>
      <p:sp>
        <p:nvSpPr>
          <p:cNvPr id="107" name="Google Shape;107;p20"/>
          <p:cNvSpPr txBox="1"/>
          <p:nvPr>
            <p:ph idx="12" type="sldNum"/>
          </p:nvPr>
        </p:nvSpPr>
        <p:spPr>
          <a:xfrm>
            <a:off x="6457950" y="4767263"/>
            <a:ext cx="2057400" cy="273900"/>
          </a:xfrm>
          <a:prstGeom prst="rect">
            <a:avLst/>
          </a:prstGeom>
        </p:spPr>
        <p:txBody>
          <a:bodyPr anchorCtr="0" anchor="ctr" bIns="34275" lIns="68575" spcFirstLastPara="1" rIns="68575" wrap="square" tIns="34275">
            <a:norm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id="112" name="Google Shape;112;p21"/>
          <p:cNvPicPr preferRelativeResize="0"/>
          <p:nvPr/>
        </p:nvPicPr>
        <p:blipFill>
          <a:blip r:embed="rId3">
            <a:alphaModFix/>
          </a:blip>
          <a:stretch>
            <a:fillRect/>
          </a:stretch>
        </p:blipFill>
        <p:spPr>
          <a:xfrm>
            <a:off x="1218200" y="0"/>
            <a:ext cx="6267976" cy="4838700"/>
          </a:xfrm>
          <a:prstGeom prst="rect">
            <a:avLst/>
          </a:prstGeom>
          <a:noFill/>
          <a:ln>
            <a:noFill/>
          </a:ln>
        </p:spPr>
      </p:pic>
      <p:sp>
        <p:nvSpPr>
          <p:cNvPr id="113" name="Google Shape;113;p21"/>
          <p:cNvSpPr txBox="1"/>
          <p:nvPr>
            <p:ph idx="12" type="sldNum"/>
          </p:nvPr>
        </p:nvSpPr>
        <p:spPr>
          <a:xfrm>
            <a:off x="6457950" y="4767263"/>
            <a:ext cx="2057400" cy="273900"/>
          </a:xfrm>
          <a:prstGeom prst="rect">
            <a:avLst/>
          </a:prstGeom>
        </p:spPr>
        <p:txBody>
          <a:bodyPr anchorCtr="0" anchor="ctr" bIns="34275" lIns="68575" spcFirstLastPara="1" rIns="68575" wrap="square" tIns="34275">
            <a:norm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descr="A notebook with writing on it&#10;&#10;Description automatically generated" id="118" name="Google Shape;118;p22"/>
          <p:cNvPicPr preferRelativeResize="0"/>
          <p:nvPr/>
        </p:nvPicPr>
        <p:blipFill rotWithShape="1">
          <a:blip r:embed="rId3">
            <a:alphaModFix/>
          </a:blip>
          <a:srcRect b="0" l="0" r="0" t="0"/>
          <a:stretch/>
        </p:blipFill>
        <p:spPr>
          <a:xfrm>
            <a:off x="2057400" y="2971"/>
            <a:ext cx="5361709" cy="5137558"/>
          </a:xfrm>
          <a:prstGeom prst="rect">
            <a:avLst/>
          </a:prstGeom>
          <a:noFill/>
          <a:ln>
            <a:noFill/>
          </a:ln>
        </p:spPr>
      </p:pic>
      <p:sp>
        <p:nvSpPr>
          <p:cNvPr id="119" name="Google Shape;119;p22"/>
          <p:cNvSpPr txBox="1"/>
          <p:nvPr>
            <p:ph idx="12" type="sldNum"/>
          </p:nvPr>
        </p:nvSpPr>
        <p:spPr>
          <a:xfrm>
            <a:off x="6457950" y="4767263"/>
            <a:ext cx="2057400" cy="273900"/>
          </a:xfrm>
          <a:prstGeom prst="rect">
            <a:avLst/>
          </a:prstGeom>
        </p:spPr>
        <p:txBody>
          <a:bodyPr anchorCtr="0" anchor="ctr" bIns="34275" lIns="68575" spcFirstLastPara="1" rIns="68575" wrap="square" tIns="34275">
            <a:norm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