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70" r:id="rId6"/>
    <p:sldId id="267" r:id="rId7"/>
    <p:sldId id="271" r:id="rId8"/>
    <p:sldId id="268" r:id="rId9"/>
    <p:sldId id="272" r:id="rId10"/>
    <p:sldId id="269" r:id="rId11"/>
    <p:sldId id="263" r:id="rId12"/>
    <p:sldId id="264" r:id="rId13"/>
    <p:sldId id="265" r:id="rId14"/>
    <p:sldId id="266" r:id="rId15"/>
    <p:sldId id="261" r:id="rId16"/>
    <p:sldId id="26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CB3FA-7544-4B76-99D1-27ECFB5DC6EB}" type="datetimeFigureOut">
              <a:rPr lang="en-IN" smtClean="0"/>
              <a:t>11-07-2025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B0A91-3826-497C-BB6B-F33A95338AAB}" type="slidenum">
              <a:rPr lang="en-IN" smtClean="0"/>
              <a:t>‹#›</a:t>
            </a:fld>
            <a:endParaRPr lang="en-IN"/>
          </a:p>
        </p:txBody>
      </p:sp>
    </p:spTree>
    <p:extLst>
      <p:ext uri="{BB962C8B-B14F-4D97-AF65-F5344CB8AC3E}">
        <p14:creationId xmlns:p14="http://schemas.microsoft.com/office/powerpoint/2010/main" val="409449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2B0A91-3826-497C-BB6B-F33A95338AAB}" type="slidenum">
              <a:rPr lang="en-IN" smtClean="0"/>
              <a:t>6</a:t>
            </a:fld>
            <a:endParaRPr lang="en-IN"/>
          </a:p>
        </p:txBody>
      </p:sp>
    </p:spTree>
    <p:extLst>
      <p:ext uri="{BB962C8B-B14F-4D97-AF65-F5344CB8AC3E}">
        <p14:creationId xmlns:p14="http://schemas.microsoft.com/office/powerpoint/2010/main" val="408688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poweredtemplate.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hyperlink" Target="https://support.poweredtemplates.com/" TargetMode="External"/><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poweredtemplate.com/membership/" TargetMode="External"/><Relationship Id="rId2" Type="http://schemas.openxmlformats.org/officeDocument/2006/relationships/hyperlink" Target="https://poweredtemplate.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4219486-0569-4030-85B3-2DA7CACD022E}"/>
              </a:ext>
            </a:extLst>
          </p:cNvPr>
          <p:cNvSpPr>
            <a:spLocks noGrp="1"/>
          </p:cNvSpPr>
          <p:nvPr>
            <p:ph type="dt" sz="half" idx="10"/>
          </p:nvPr>
        </p:nvSpPr>
        <p:spPr/>
        <p:txBody>
          <a:bodyPr/>
          <a:lstStyle>
            <a:lvl1pPr>
              <a:defRPr>
                <a:solidFill>
                  <a:srgbClr val="FBF5E8"/>
                </a:solidFill>
              </a:defRPr>
            </a:lvl1pPr>
          </a:lstStyle>
          <a:p>
            <a:fld id="{5BCAD085-E8A6-8845-BD4E-CB4CCA059FC4}" type="datetimeFigureOut">
              <a:rPr lang="en-US" smtClean="0"/>
              <a:t>7/11/2025</a:t>
            </a:fld>
            <a:endParaRPr lang="en-US"/>
          </a:p>
        </p:txBody>
      </p:sp>
      <p:sp>
        <p:nvSpPr>
          <p:cNvPr id="5" name="Footer Placeholder 4">
            <a:extLst>
              <a:ext uri="{FF2B5EF4-FFF2-40B4-BE49-F238E27FC236}">
                <a16:creationId xmlns:a16="http://schemas.microsoft.com/office/drawing/2014/main" id="{98134E95-3093-48D7-9A44-16A8A10E5FA6}"/>
              </a:ext>
            </a:extLst>
          </p:cNvPr>
          <p:cNvSpPr>
            <a:spLocks noGrp="1"/>
          </p:cNvSpPr>
          <p:nvPr>
            <p:ph type="ftr" sz="quarter" idx="11"/>
          </p:nvPr>
        </p:nvSpPr>
        <p:spPr/>
        <p:txBody>
          <a:bodyPr/>
          <a:lstStyle>
            <a:lvl1pPr>
              <a:defRPr>
                <a:solidFill>
                  <a:srgbClr val="FBF5E8"/>
                </a:solidFill>
              </a:defRPr>
            </a:lvl1pPr>
          </a:lstStyle>
          <a:p>
            <a:endParaRPr lang="en-US"/>
          </a:p>
        </p:txBody>
      </p:sp>
      <p:sp>
        <p:nvSpPr>
          <p:cNvPr id="6" name="Slide Number Placeholder 5">
            <a:extLst>
              <a:ext uri="{FF2B5EF4-FFF2-40B4-BE49-F238E27FC236}">
                <a16:creationId xmlns:a16="http://schemas.microsoft.com/office/drawing/2014/main" id="{0ACBBDAD-9190-4926-B3E0-29B3C571CD83}"/>
              </a:ext>
            </a:extLst>
          </p:cNvPr>
          <p:cNvSpPr>
            <a:spLocks noGrp="1"/>
          </p:cNvSpPr>
          <p:nvPr>
            <p:ph type="sldNum" sz="quarter" idx="12"/>
          </p:nvPr>
        </p:nvSpPr>
        <p:spPr/>
        <p:txBody>
          <a:bodyPr/>
          <a:lstStyle>
            <a:lvl1pPr>
              <a:defRPr>
                <a:solidFill>
                  <a:srgbClr val="FBF5E8"/>
                </a:solidFill>
              </a:defRPr>
            </a:lvl1pPr>
          </a:lstStyle>
          <a:p>
            <a:fld id="{C1FF6DA9-008F-8B48-92A6-B652298478BF}" type="slidenum">
              <a:rPr lang="en-US" smtClean="0"/>
              <a:t>‹#›</a:t>
            </a:fld>
            <a:endParaRPr lang="en-US"/>
          </a:p>
        </p:txBody>
      </p:sp>
      <p:sp>
        <p:nvSpPr>
          <p:cNvPr id="7" name="Title 7">
            <a:extLst>
              <a:ext uri="{FF2B5EF4-FFF2-40B4-BE49-F238E27FC236}">
                <a16:creationId xmlns:a16="http://schemas.microsoft.com/office/drawing/2014/main" id="{3901E25F-8781-5505-CFAA-15DF0267109A}"/>
              </a:ext>
            </a:extLst>
          </p:cNvPr>
          <p:cNvSpPr>
            <a:spLocks noGrp="1"/>
          </p:cNvSpPr>
          <p:nvPr>
            <p:ph type="ctrTitle"/>
          </p:nvPr>
        </p:nvSpPr>
        <p:spPr>
          <a:xfrm>
            <a:off x="628650" y="2312019"/>
            <a:ext cx="7886700" cy="868502"/>
          </a:xfrm>
        </p:spPr>
        <p:txBody>
          <a:bodyPr/>
          <a:lstStyle>
            <a:lvl1pPr algn="l">
              <a:defRPr b="1">
                <a:solidFill>
                  <a:srgbClr val="FBF5E8"/>
                </a:solidFill>
              </a:defRPr>
            </a:lvl1pPr>
          </a:lstStyle>
          <a:p>
            <a:pPr algn="l"/>
            <a:r>
              <a:rPr lang="en-US">
                <a:solidFill>
                  <a:srgbClr val="011324"/>
                </a:solidFill>
              </a:rPr>
              <a:t>Click to edit Master title style</a:t>
            </a:r>
            <a:endParaRPr lang="en-US" dirty="0">
              <a:solidFill>
                <a:srgbClr val="011324"/>
              </a:solidFill>
            </a:endParaRPr>
          </a:p>
        </p:txBody>
      </p:sp>
      <p:sp>
        <p:nvSpPr>
          <p:cNvPr id="8" name="Subtitle 8">
            <a:extLst>
              <a:ext uri="{FF2B5EF4-FFF2-40B4-BE49-F238E27FC236}">
                <a16:creationId xmlns:a16="http://schemas.microsoft.com/office/drawing/2014/main" id="{7260C261-53D6-E321-957B-4237817247A4}"/>
              </a:ext>
            </a:extLst>
          </p:cNvPr>
          <p:cNvSpPr>
            <a:spLocks noGrp="1"/>
          </p:cNvSpPr>
          <p:nvPr>
            <p:ph type="subTitle" idx="1"/>
          </p:nvPr>
        </p:nvSpPr>
        <p:spPr>
          <a:xfrm>
            <a:off x="628650" y="3180521"/>
            <a:ext cx="7886700" cy="977832"/>
          </a:xfrm>
          <a:prstGeom prst="rect">
            <a:avLst/>
          </a:prstGeom>
        </p:spPr>
        <p:txBody>
          <a:bodyPr/>
          <a:lstStyle>
            <a:lvl1pPr marL="0" indent="0" algn="l">
              <a:buNone/>
              <a:defRPr>
                <a:solidFill>
                  <a:srgbClr val="FBF5E8"/>
                </a:solidFill>
              </a:defRPr>
            </a:lvl1pPr>
          </a:lstStyle>
          <a:p>
            <a:pPr algn="l"/>
            <a:r>
              <a:rPr lang="en-US">
                <a:solidFill>
                  <a:srgbClr val="011324"/>
                </a:solidFill>
              </a:rPr>
              <a:t>Click to edit Master subtitle style</a:t>
            </a:r>
            <a:endParaRPr lang="en-US" dirty="0">
              <a:solidFill>
                <a:srgbClr val="011324"/>
              </a:solidFill>
            </a:endParaRPr>
          </a:p>
        </p:txBody>
      </p:sp>
    </p:spTree>
    <p:extLst>
      <p:ext uri="{BB962C8B-B14F-4D97-AF65-F5344CB8AC3E}">
        <p14:creationId xmlns:p14="http://schemas.microsoft.com/office/powerpoint/2010/main" val="30601600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3C5C-19EA-4900-8526-9D5B2BE996A4}"/>
              </a:ext>
            </a:extLst>
          </p:cNvPr>
          <p:cNvSpPr>
            <a:spLocks noGrp="1"/>
          </p:cNvSpPr>
          <p:nvPr>
            <p:ph type="title"/>
          </p:nvPr>
        </p:nvSpPr>
        <p:spPr/>
        <p:txBody>
          <a:bodyPr/>
          <a:lstStyle>
            <a:lvl1pPr algn="l">
              <a:defRPr b="1">
                <a:solidFill>
                  <a:srgbClr val="FBF5E8"/>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EA40E2F-3EC3-02DE-4675-241D18F5FEB6}"/>
              </a:ext>
            </a:extLst>
          </p:cNvPr>
          <p:cNvSpPr>
            <a:spLocks noGrp="1"/>
          </p:cNvSpPr>
          <p:nvPr>
            <p:ph idx="1"/>
          </p:nvPr>
        </p:nvSpPr>
        <p:spPr/>
        <p:txBody>
          <a:bodyPr/>
          <a:lstStyle>
            <a:lvl1pPr>
              <a:defRPr>
                <a:solidFill>
                  <a:srgbClr val="FBF5E8"/>
                </a:solidFill>
              </a:defRPr>
            </a:lvl1pPr>
            <a:lvl2pPr>
              <a:defRPr>
                <a:solidFill>
                  <a:srgbClr val="FBF5E8"/>
                </a:solidFill>
              </a:defRPr>
            </a:lvl2pPr>
            <a:lvl3pPr>
              <a:defRPr>
                <a:solidFill>
                  <a:srgbClr val="FBF5E8"/>
                </a:solidFill>
              </a:defRPr>
            </a:lvl3pPr>
            <a:lvl4pPr>
              <a:defRPr>
                <a:solidFill>
                  <a:srgbClr val="FBF5E8"/>
                </a:solidFill>
              </a:defRPr>
            </a:lvl4pPr>
            <a:lvl5pPr>
              <a:defRPr>
                <a:solidFill>
                  <a:srgbClr val="FBF5E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CD5BFDF-EA52-F42C-48A0-F2292EF26A88}"/>
              </a:ext>
            </a:extLst>
          </p:cNvPr>
          <p:cNvSpPr>
            <a:spLocks noGrp="1"/>
          </p:cNvSpPr>
          <p:nvPr>
            <p:ph type="dt" sz="half" idx="10"/>
          </p:nvPr>
        </p:nvSpPr>
        <p:spPr/>
        <p:txBody>
          <a:bodyPr/>
          <a:lstStyle>
            <a:lvl1pPr>
              <a:defRPr>
                <a:solidFill>
                  <a:srgbClr val="FBF5E8"/>
                </a:solidFill>
              </a:defRPr>
            </a:lvl1pPr>
          </a:lstStyle>
          <a:p>
            <a:fld id="{5BCAD085-E8A6-8845-BD4E-CB4CCA059FC4}" type="datetimeFigureOut">
              <a:rPr lang="en-US" smtClean="0"/>
              <a:t>7/11/2025</a:t>
            </a:fld>
            <a:endParaRPr lang="en-US"/>
          </a:p>
        </p:txBody>
      </p:sp>
      <p:sp>
        <p:nvSpPr>
          <p:cNvPr id="5" name="Footer Placeholder 4">
            <a:extLst>
              <a:ext uri="{FF2B5EF4-FFF2-40B4-BE49-F238E27FC236}">
                <a16:creationId xmlns:a16="http://schemas.microsoft.com/office/drawing/2014/main" id="{9783A033-9452-DEE2-B15D-E0BD7F9E32ED}"/>
              </a:ext>
            </a:extLst>
          </p:cNvPr>
          <p:cNvSpPr>
            <a:spLocks noGrp="1"/>
          </p:cNvSpPr>
          <p:nvPr>
            <p:ph type="ftr" sz="quarter" idx="11"/>
          </p:nvPr>
        </p:nvSpPr>
        <p:spPr/>
        <p:txBody>
          <a:bodyPr/>
          <a:lstStyle>
            <a:lvl1pPr>
              <a:defRPr>
                <a:solidFill>
                  <a:srgbClr val="FBF5E8"/>
                </a:solidFill>
              </a:defRPr>
            </a:lvl1pPr>
          </a:lstStyle>
          <a:p>
            <a:endParaRPr lang="en-US"/>
          </a:p>
        </p:txBody>
      </p:sp>
      <p:sp>
        <p:nvSpPr>
          <p:cNvPr id="6" name="Slide Number Placeholder 5">
            <a:extLst>
              <a:ext uri="{FF2B5EF4-FFF2-40B4-BE49-F238E27FC236}">
                <a16:creationId xmlns:a16="http://schemas.microsoft.com/office/drawing/2014/main" id="{36C4F541-3CA3-9F48-E217-D4BF2C101A81}"/>
              </a:ext>
            </a:extLst>
          </p:cNvPr>
          <p:cNvSpPr>
            <a:spLocks noGrp="1"/>
          </p:cNvSpPr>
          <p:nvPr>
            <p:ph type="sldNum" sz="quarter" idx="12"/>
          </p:nvPr>
        </p:nvSpPr>
        <p:spPr/>
        <p:txBody>
          <a:bodyPr/>
          <a:lstStyle>
            <a:lvl1pPr>
              <a:defRPr>
                <a:solidFill>
                  <a:srgbClr val="FBF5E8"/>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24962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scount Cod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63508C5-CD40-43FC-91BE-AE315C82C534}"/>
              </a:ext>
            </a:extLst>
          </p:cNvPr>
          <p:cNvPicPr>
            <a:picLocks noChangeAspect="1"/>
          </p:cNvPicPr>
          <p:nvPr/>
        </p:nvPicPr>
        <p:blipFill rotWithShape="1">
          <a:blip r:embed="rId2">
            <a:extLst>
              <a:ext uri="{28A0092B-C50C-407E-A947-70E740481C1C}">
                <a14:useLocalDpi xmlns:a14="http://schemas.microsoft.com/office/drawing/2010/main" val="0"/>
              </a:ext>
            </a:extLst>
          </a:blip>
          <a:srcRect t="3" r="22394" b="31562"/>
          <a:stretch/>
        </p:blipFill>
        <p:spPr>
          <a:xfrm>
            <a:off x="914980" y="9053"/>
            <a:ext cx="8229600" cy="6858000"/>
          </a:xfrm>
          <a:prstGeom prst="rect">
            <a:avLst/>
          </a:prstGeom>
          <a:effectLst>
            <a:outerShdw blurRad="50800" dist="127000" dir="5580000" algn="tl" rotWithShape="0">
              <a:prstClr val="black">
                <a:alpha val="40000"/>
              </a:prstClr>
            </a:outerShdw>
          </a:effectLst>
        </p:spPr>
      </p:pic>
      <p:sp>
        <p:nvSpPr>
          <p:cNvPr id="8" name="TextBox 7">
            <a:extLst>
              <a:ext uri="{FF2B5EF4-FFF2-40B4-BE49-F238E27FC236}">
                <a16:creationId xmlns:a16="http://schemas.microsoft.com/office/drawing/2014/main" id="{91A12868-18C3-45CE-913C-2324ED135B3E}"/>
              </a:ext>
            </a:extLst>
          </p:cNvPr>
          <p:cNvSpPr txBox="1"/>
          <p:nvPr/>
        </p:nvSpPr>
        <p:spPr>
          <a:xfrm>
            <a:off x="274321" y="640607"/>
            <a:ext cx="3223959" cy="1200329"/>
          </a:xfrm>
          <a:prstGeom prst="rect">
            <a:avLst/>
          </a:prstGeom>
          <a:noFill/>
        </p:spPr>
        <p:txBody>
          <a:bodyPr wrap="none" rtlCol="0">
            <a:spAutoFit/>
          </a:bodyPr>
          <a:lstStyle/>
          <a:p>
            <a:r>
              <a:rPr lang="en-US" sz="7200" b="1" dirty="0">
                <a:solidFill>
                  <a:schemeClr val="bg1"/>
                </a:solidFill>
              </a:rPr>
              <a:t>75,000+</a:t>
            </a:r>
          </a:p>
        </p:txBody>
      </p:sp>
      <p:sp>
        <p:nvSpPr>
          <p:cNvPr id="9" name="TextBox 8">
            <a:extLst>
              <a:ext uri="{FF2B5EF4-FFF2-40B4-BE49-F238E27FC236}">
                <a16:creationId xmlns:a16="http://schemas.microsoft.com/office/drawing/2014/main" id="{84FA829D-C768-4344-8C78-0DA322860027}"/>
              </a:ext>
            </a:extLst>
          </p:cNvPr>
          <p:cNvSpPr txBox="1"/>
          <p:nvPr/>
        </p:nvSpPr>
        <p:spPr>
          <a:xfrm>
            <a:off x="274320" y="2054811"/>
            <a:ext cx="4840941" cy="658001"/>
          </a:xfrm>
          <a:prstGeom prst="rect">
            <a:avLst/>
          </a:prstGeom>
          <a:noFill/>
        </p:spPr>
        <p:txBody>
          <a:bodyPr wrap="square" rtlCol="0">
            <a:spAutoFit/>
          </a:bodyPr>
          <a:lstStyle/>
          <a:p>
            <a:r>
              <a:rPr lang="en-US" sz="1238" b="1" dirty="0">
                <a:solidFill>
                  <a:schemeClr val="bg1"/>
                </a:solidFill>
              </a:rPr>
              <a:t>Eye-Catching Preformatted Editable Templates. </a:t>
            </a:r>
          </a:p>
          <a:p>
            <a:r>
              <a:rPr lang="en-US" sz="1200" b="1" dirty="0">
                <a:solidFill>
                  <a:schemeClr val="bg1"/>
                </a:solidFill>
              </a:rPr>
              <a:t>Download and save hours of work!</a:t>
            </a:r>
          </a:p>
          <a:p>
            <a:endParaRPr lang="en-US" sz="1238" b="1" dirty="0">
              <a:solidFill>
                <a:schemeClr val="bg1"/>
              </a:solidFill>
            </a:endParaRPr>
          </a:p>
        </p:txBody>
      </p:sp>
      <p:sp>
        <p:nvSpPr>
          <p:cNvPr id="11" name="Rectangle: Rounded Corners 10">
            <a:hlinkClick r:id="rId3"/>
            <a:extLst>
              <a:ext uri="{FF2B5EF4-FFF2-40B4-BE49-F238E27FC236}">
                <a16:creationId xmlns:a16="http://schemas.microsoft.com/office/drawing/2014/main" id="{4F7B3ABA-9806-4D2F-A4D8-60034F4423DC}"/>
              </a:ext>
            </a:extLst>
          </p:cNvPr>
          <p:cNvSpPr/>
          <p:nvPr/>
        </p:nvSpPr>
        <p:spPr>
          <a:xfrm>
            <a:off x="346937" y="4838931"/>
            <a:ext cx="1492624" cy="666974"/>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350" dirty="0">
                <a:solidFill>
                  <a:schemeClr val="bg1"/>
                </a:solidFill>
              </a:rPr>
              <a:t>CODE: </a:t>
            </a:r>
            <a:r>
              <a:rPr lang="en-US" sz="1350" b="1" dirty="0">
                <a:solidFill>
                  <a:schemeClr val="bg1"/>
                </a:solidFill>
              </a:rPr>
              <a:t>ANNUAL30</a:t>
            </a:r>
          </a:p>
        </p:txBody>
      </p:sp>
      <p:sp>
        <p:nvSpPr>
          <p:cNvPr id="12" name="TextBox 11">
            <a:extLst>
              <a:ext uri="{FF2B5EF4-FFF2-40B4-BE49-F238E27FC236}">
                <a16:creationId xmlns:a16="http://schemas.microsoft.com/office/drawing/2014/main" id="{B51BC1C8-4637-49A2-9CE4-11B4417003C5}"/>
              </a:ext>
            </a:extLst>
          </p:cNvPr>
          <p:cNvSpPr txBox="1"/>
          <p:nvPr/>
        </p:nvSpPr>
        <p:spPr>
          <a:xfrm>
            <a:off x="274321" y="4018150"/>
            <a:ext cx="3175388" cy="830997"/>
          </a:xfrm>
          <a:prstGeom prst="rect">
            <a:avLst/>
          </a:prstGeom>
          <a:noFill/>
        </p:spPr>
        <p:txBody>
          <a:bodyPr wrap="square" rtlCol="0">
            <a:spAutoFit/>
          </a:bodyPr>
          <a:lstStyle/>
          <a:p>
            <a:r>
              <a:rPr lang="en-US" sz="1800" b="1" dirty="0">
                <a:solidFill>
                  <a:schemeClr val="bg1"/>
                </a:solidFill>
              </a:rPr>
              <a:t>30% OFF</a:t>
            </a:r>
          </a:p>
          <a:p>
            <a:r>
              <a:rPr lang="en-US" sz="1500" b="1" dirty="0">
                <a:solidFill>
                  <a:schemeClr val="bg1"/>
                </a:solidFill>
              </a:rPr>
              <a:t>Your Annual Membership Plan</a:t>
            </a:r>
          </a:p>
          <a:p>
            <a:endParaRPr lang="en-US" sz="1500" b="1" dirty="0">
              <a:solidFill>
                <a:schemeClr val="bg1"/>
              </a:solidFill>
            </a:endParaRPr>
          </a:p>
        </p:txBody>
      </p:sp>
      <p:pic>
        <p:nvPicPr>
          <p:cNvPr id="13" name="Picture 12" descr="A picture containing drawing&#10;&#10;Description automatically generated">
            <a:hlinkClick r:id="rId4"/>
            <a:extLst>
              <a:ext uri="{FF2B5EF4-FFF2-40B4-BE49-F238E27FC236}">
                <a16:creationId xmlns:a16="http://schemas.microsoft.com/office/drawing/2014/main" id="{4A46969A-FFB5-4780-B760-9DA8346DC0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937" y="311254"/>
            <a:ext cx="2602258" cy="446356"/>
          </a:xfrm>
          <a:prstGeom prst="rect">
            <a:avLst/>
          </a:prstGeom>
        </p:spPr>
      </p:pic>
      <p:sp>
        <p:nvSpPr>
          <p:cNvPr id="14" name="TextBox 13">
            <a:extLst>
              <a:ext uri="{FF2B5EF4-FFF2-40B4-BE49-F238E27FC236}">
                <a16:creationId xmlns:a16="http://schemas.microsoft.com/office/drawing/2014/main" id="{F7AF0BAD-AA16-4E7B-9A2E-B9B65B8C5148}"/>
              </a:ext>
            </a:extLst>
          </p:cNvPr>
          <p:cNvSpPr txBox="1"/>
          <p:nvPr/>
        </p:nvSpPr>
        <p:spPr>
          <a:xfrm>
            <a:off x="274320" y="5582373"/>
            <a:ext cx="1508746" cy="230832"/>
          </a:xfrm>
          <a:prstGeom prst="rect">
            <a:avLst/>
          </a:prstGeom>
          <a:noFill/>
        </p:spPr>
        <p:txBody>
          <a:bodyPr wrap="none" rtlCol="0">
            <a:spAutoFit/>
          </a:bodyPr>
          <a:lstStyle/>
          <a:p>
            <a:r>
              <a:rPr lang="en-US" sz="900" dirty="0">
                <a:solidFill>
                  <a:schemeClr val="bg1"/>
                </a:solidFill>
                <a:hlinkClick r:id="rId4">
                  <a:extLst>
                    <a:ext uri="{A12FA001-AC4F-418D-AE19-62706E023703}">
                      <ahyp:hlinkClr xmlns:ahyp="http://schemas.microsoft.com/office/drawing/2018/hyperlinkcolor" val="tx"/>
                    </a:ext>
                  </a:extLst>
                </a:hlinkClick>
              </a:rPr>
              <a:t>Visit PoweredTemplate.com</a:t>
            </a:r>
            <a:endParaRPr lang="en-US" sz="900" dirty="0">
              <a:solidFill>
                <a:schemeClr val="bg1"/>
              </a:solidFill>
            </a:endParaRPr>
          </a:p>
        </p:txBody>
      </p:sp>
      <p:sp>
        <p:nvSpPr>
          <p:cNvPr id="16" name="TextBox 15">
            <a:extLst>
              <a:ext uri="{FF2B5EF4-FFF2-40B4-BE49-F238E27FC236}">
                <a16:creationId xmlns:a16="http://schemas.microsoft.com/office/drawing/2014/main" id="{30B8F122-6416-4D76-994E-2100532D83F2}"/>
              </a:ext>
            </a:extLst>
          </p:cNvPr>
          <p:cNvSpPr txBox="1"/>
          <p:nvPr/>
        </p:nvSpPr>
        <p:spPr>
          <a:xfrm>
            <a:off x="420169" y="2839852"/>
            <a:ext cx="4695092" cy="715581"/>
          </a:xfrm>
          <a:prstGeom prst="rect">
            <a:avLst/>
          </a:prstGeom>
          <a:noFill/>
        </p:spPr>
        <p:txBody>
          <a:bodyPr wrap="square">
            <a:spAutoFit/>
          </a:bodyPr>
          <a:lstStyle/>
          <a:p>
            <a:pPr marL="214313" indent="-214313">
              <a:buFont typeface="Arial" panose="020B0604020202020204" pitchFamily="34" charset="0"/>
              <a:buChar char="•"/>
            </a:pPr>
            <a:r>
              <a:rPr lang="en-US" sz="1350" b="1" dirty="0">
                <a:solidFill>
                  <a:schemeClr val="bg1"/>
                </a:solidFill>
              </a:rPr>
              <a:t>Easy to use</a:t>
            </a:r>
          </a:p>
          <a:p>
            <a:pPr marL="214313" indent="-214313">
              <a:buFont typeface="Arial" panose="020B0604020202020204" pitchFamily="34" charset="0"/>
              <a:buChar char="•"/>
            </a:pPr>
            <a:r>
              <a:rPr lang="en-US" sz="1350" b="1" dirty="0">
                <a:solidFill>
                  <a:schemeClr val="bg1"/>
                </a:solidFill>
              </a:rPr>
              <a:t>Fully customizable</a:t>
            </a:r>
          </a:p>
          <a:p>
            <a:pPr marL="214313" indent="-214313">
              <a:buFont typeface="Arial" panose="020B0604020202020204" pitchFamily="34" charset="0"/>
              <a:buChar char="•"/>
            </a:pPr>
            <a:r>
              <a:rPr lang="en-US" sz="1350" b="1" dirty="0">
                <a:solidFill>
                  <a:schemeClr val="bg1"/>
                </a:solidFill>
              </a:rPr>
              <a:t>Cutting edge designs</a:t>
            </a:r>
          </a:p>
        </p:txBody>
      </p:sp>
    </p:spTree>
    <p:extLst>
      <p:ext uri="{BB962C8B-B14F-4D97-AF65-F5344CB8AC3E}">
        <p14:creationId xmlns:p14="http://schemas.microsoft.com/office/powerpoint/2010/main" val="3983886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hange Shape Colors">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4574659-E987-4DF2-B5E8-595FCA84C804}"/>
              </a:ext>
            </a:extLst>
          </p:cNvPr>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a:extLst>
              <a:ext uri="{FF2B5EF4-FFF2-40B4-BE49-F238E27FC236}">
                <a16:creationId xmlns:a16="http://schemas.microsoft.com/office/drawing/2014/main" id="{B7F951F1-731E-4292-AE86-5B4C0EF93D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D72513-79A3-4467-A0A6-9515BD85E927}"/>
              </a:ext>
            </a:extLst>
          </p:cNvPr>
          <p:cNvSpPr>
            <a:spLocks noGrp="1"/>
          </p:cNvSpPr>
          <p:nvPr>
            <p:ph type="sldNum" sz="quarter" idx="12"/>
          </p:nvPr>
        </p:nvSpPr>
        <p:spPr/>
        <p:txBody>
          <a:bodyPr/>
          <a:lstStyle/>
          <a:p>
            <a:fld id="{C1FF6DA9-008F-8B48-92A6-B652298478BF}" type="slidenum">
              <a:rPr lang="en-US" smtClean="0"/>
              <a:t>‹#›</a:t>
            </a:fld>
            <a:endParaRPr lang="en-US"/>
          </a:p>
        </p:txBody>
      </p:sp>
      <p:pic>
        <p:nvPicPr>
          <p:cNvPr id="7" name="Picture 6">
            <a:extLst>
              <a:ext uri="{FF2B5EF4-FFF2-40B4-BE49-F238E27FC236}">
                <a16:creationId xmlns:a16="http://schemas.microsoft.com/office/drawing/2014/main" id="{54AEF03F-034D-4215-A273-A01F5F2D75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492" y="2860070"/>
            <a:ext cx="1874549" cy="260032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5D7DED3E-3991-416F-84A5-540CFD3ED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0312" y="2348151"/>
            <a:ext cx="979323" cy="367462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7A03580F-A44C-4A92-81E6-CA80F5A97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691" y="2426975"/>
            <a:ext cx="1948871" cy="3595803"/>
          </a:xfrm>
          <a:prstGeom prst="rect">
            <a:avLst/>
          </a:prstGeom>
        </p:spPr>
      </p:pic>
      <p:sp>
        <p:nvSpPr>
          <p:cNvPr id="10" name="Content Placeholder 2">
            <a:extLst>
              <a:ext uri="{FF2B5EF4-FFF2-40B4-BE49-F238E27FC236}">
                <a16:creationId xmlns:a16="http://schemas.microsoft.com/office/drawing/2014/main" id="{344A8CE7-EEE7-4CD6-B48D-A8C8E93A95BA}"/>
              </a:ext>
            </a:extLst>
          </p:cNvPr>
          <p:cNvSpPr txBox="1">
            <a:spLocks/>
          </p:cNvSpPr>
          <p:nvPr/>
        </p:nvSpPr>
        <p:spPr>
          <a:xfrm>
            <a:off x="628650" y="2536215"/>
            <a:ext cx="2643188" cy="367462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Right click on the object you want to change the color of.</a:t>
            </a:r>
          </a:p>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Choose Format Shape in drop down menu.</a:t>
            </a:r>
          </a:p>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Choose "Fill" in the Format Shape box then "Solid" or "Gradient" depending on the appearance of the object. Click on a new color.</a:t>
            </a:r>
          </a:p>
        </p:txBody>
      </p:sp>
      <p:sp>
        <p:nvSpPr>
          <p:cNvPr id="13" name="TextBox 12">
            <a:extLst>
              <a:ext uri="{FF2B5EF4-FFF2-40B4-BE49-F238E27FC236}">
                <a16:creationId xmlns:a16="http://schemas.microsoft.com/office/drawing/2014/main" id="{961C337C-A9C1-4644-976F-50B8D83D4D92}"/>
              </a:ext>
            </a:extLst>
          </p:cNvPr>
          <p:cNvSpPr txBox="1"/>
          <p:nvPr/>
        </p:nvSpPr>
        <p:spPr>
          <a:xfrm>
            <a:off x="628650" y="1279312"/>
            <a:ext cx="7886699" cy="715581"/>
          </a:xfrm>
          <a:prstGeom prst="rect">
            <a:avLst/>
          </a:prstGeom>
          <a:noFill/>
        </p:spPr>
        <p:txBody>
          <a:bodyPr wrap="square">
            <a:spAutoFit/>
          </a:bodyPr>
          <a:lstStyle/>
          <a:p>
            <a:pPr marL="0" indent="0" fontAlgn="base">
              <a:buNone/>
            </a:pPr>
            <a:r>
              <a:rPr lang="en-US" sz="1350" dirty="0">
                <a:solidFill>
                  <a:schemeClr val="bg1">
                    <a:lumMod val="50000"/>
                  </a:schemeClr>
                </a:solidFill>
              </a:rPr>
              <a:t>The presentation template has been made in PowerPoint itself, and you can edit the color of any component in this graphics. To change the color, just right click the object to highlight it, and then follow the instructions. In case on any questions please visit our </a:t>
            </a:r>
            <a:r>
              <a:rPr lang="en-US" sz="1350" dirty="0">
                <a:solidFill>
                  <a:srgbClr val="0070C0"/>
                </a:solidFill>
                <a:hlinkClick r:id="rId5">
                  <a:extLst>
                    <a:ext uri="{A12FA001-AC4F-418D-AE19-62706E023703}">
                      <ahyp:hlinkClr xmlns:ahyp="http://schemas.microsoft.com/office/drawing/2018/hyperlinkcolor" val="tx"/>
                    </a:ext>
                  </a:extLst>
                </a:hlinkClick>
              </a:rPr>
              <a:t>Help Center</a:t>
            </a:r>
            <a:r>
              <a:rPr lang="en-US" sz="1350" dirty="0">
                <a:solidFill>
                  <a:schemeClr val="bg1">
                    <a:lumMod val="50000"/>
                  </a:schemeClr>
                </a:solidFill>
              </a:rPr>
              <a:t>.</a:t>
            </a:r>
          </a:p>
        </p:txBody>
      </p:sp>
      <p:sp>
        <p:nvSpPr>
          <p:cNvPr id="15" name="TextBox 14">
            <a:extLst>
              <a:ext uri="{FF2B5EF4-FFF2-40B4-BE49-F238E27FC236}">
                <a16:creationId xmlns:a16="http://schemas.microsoft.com/office/drawing/2014/main" id="{0C7D635A-46E2-4AB8-A258-5E0FAB112680}"/>
              </a:ext>
            </a:extLst>
          </p:cNvPr>
          <p:cNvSpPr txBox="1"/>
          <p:nvPr/>
        </p:nvSpPr>
        <p:spPr>
          <a:xfrm>
            <a:off x="628649" y="136525"/>
            <a:ext cx="7792913" cy="600164"/>
          </a:xfrm>
          <a:prstGeom prst="rect">
            <a:avLst/>
          </a:prstGeom>
          <a:noFill/>
        </p:spPr>
        <p:txBody>
          <a:bodyPr wrap="square">
            <a:spAutoFit/>
          </a:bodyPr>
          <a:lstStyle/>
          <a:p>
            <a:r>
              <a:rPr lang="en-US" sz="3300" dirty="0">
                <a:solidFill>
                  <a:schemeClr val="bg1">
                    <a:lumMod val="50000"/>
                  </a:schemeClr>
                </a:solidFill>
                <a:latin typeface="Calibri Light (Headings)"/>
              </a:rPr>
              <a:t>Change Shapes Colors</a:t>
            </a:r>
          </a:p>
        </p:txBody>
      </p:sp>
    </p:spTree>
    <p:extLst>
      <p:ext uri="{BB962C8B-B14F-4D97-AF65-F5344CB8AC3E}">
        <p14:creationId xmlns:p14="http://schemas.microsoft.com/office/powerpoint/2010/main" val="392022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Edit Shapes">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520F4BD-C5A8-4F1F-A0D9-19D60284BD9C}"/>
              </a:ext>
            </a:extLst>
          </p:cNvPr>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a:extLst>
              <a:ext uri="{FF2B5EF4-FFF2-40B4-BE49-F238E27FC236}">
                <a16:creationId xmlns:a16="http://schemas.microsoft.com/office/drawing/2014/main" id="{6008166A-4A7E-4790-920B-78B04E9C50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DFCCF7-6B3D-4C2E-8267-011D9046F168}"/>
              </a:ext>
            </a:extLst>
          </p:cNvPr>
          <p:cNvSpPr>
            <a:spLocks noGrp="1"/>
          </p:cNvSpPr>
          <p:nvPr>
            <p:ph type="sldNum" sz="quarter" idx="12"/>
          </p:nvPr>
        </p:nvSpPr>
        <p:spPr/>
        <p:txBody>
          <a:bodyPr/>
          <a:lstStyle/>
          <a:p>
            <a:fld id="{C1FF6DA9-008F-8B48-92A6-B652298478BF}" type="slidenum">
              <a:rPr lang="en-US" smtClean="0"/>
              <a:t>‹#›</a:t>
            </a:fld>
            <a:endParaRPr lang="en-US"/>
          </a:p>
        </p:txBody>
      </p:sp>
      <p:pic>
        <p:nvPicPr>
          <p:cNvPr id="7" name="Picture 6">
            <a:extLst>
              <a:ext uri="{FF2B5EF4-FFF2-40B4-BE49-F238E27FC236}">
                <a16:creationId xmlns:a16="http://schemas.microsoft.com/office/drawing/2014/main" id="{D40618CB-03AE-4EC1-AA56-38735DB79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325" y="2855357"/>
            <a:ext cx="1874549" cy="2600325"/>
          </a:xfrm>
          <a:prstGeom prst="rect">
            <a:avLst/>
          </a:prstGeom>
        </p:spPr>
      </p:pic>
      <p:pic>
        <p:nvPicPr>
          <p:cNvPr id="8" name="Picture 7" descr="A close up of a sign&#10;&#10;Description automatically generated">
            <a:extLst>
              <a:ext uri="{FF2B5EF4-FFF2-40B4-BE49-F238E27FC236}">
                <a16:creationId xmlns:a16="http://schemas.microsoft.com/office/drawing/2014/main" id="{C648B40F-D186-4772-A1C2-55774966B1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186" y="2797832"/>
            <a:ext cx="1874549" cy="260032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B0A31E51-6593-4B6F-916A-BBF0646CA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776" y="1924972"/>
            <a:ext cx="1874549" cy="4075817"/>
          </a:xfrm>
          <a:prstGeom prst="rect">
            <a:avLst/>
          </a:prstGeom>
        </p:spPr>
      </p:pic>
      <p:sp>
        <p:nvSpPr>
          <p:cNvPr id="10" name="Content Placeholder 2">
            <a:extLst>
              <a:ext uri="{FF2B5EF4-FFF2-40B4-BE49-F238E27FC236}">
                <a16:creationId xmlns:a16="http://schemas.microsoft.com/office/drawing/2014/main" id="{32E9F2D2-EAF0-428B-AA83-2F90E2526315}"/>
              </a:ext>
            </a:extLst>
          </p:cNvPr>
          <p:cNvSpPr txBox="1">
            <a:spLocks/>
          </p:cNvSpPr>
          <p:nvPr/>
        </p:nvSpPr>
        <p:spPr>
          <a:xfrm>
            <a:off x="628650" y="2536215"/>
            <a:ext cx="2643188" cy="367462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Right click on the object you want to modify.</a:t>
            </a:r>
          </a:p>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Choose Group -&gt; Ungroup in drop down menu.</a:t>
            </a:r>
          </a:p>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Click on any objects and shapes to start working with it.</a:t>
            </a:r>
          </a:p>
          <a:p>
            <a:pPr marL="342900" indent="-342900" fontAlgn="base">
              <a:buFont typeface="+mj-lt"/>
              <a:buAutoNum type="arabicPeriod"/>
            </a:pPr>
            <a:r>
              <a:rPr lang="en-US" sz="1500" dirty="0">
                <a:solidFill>
                  <a:schemeClr val="bg1">
                    <a:lumMod val="50000"/>
                  </a:schemeClr>
                </a:solidFill>
                <a:latin typeface="Calibri" panose="020F0502020204030204" pitchFamily="34" charset="0"/>
                <a:cs typeface="Calibri" panose="020F0502020204030204" pitchFamily="34" charset="0"/>
              </a:rPr>
              <a:t>When you finish, select all objects you want to group and choose Group -&gt; Group in the menu.</a:t>
            </a:r>
          </a:p>
        </p:txBody>
      </p:sp>
      <p:sp>
        <p:nvSpPr>
          <p:cNvPr id="13" name="TextBox 12">
            <a:extLst>
              <a:ext uri="{FF2B5EF4-FFF2-40B4-BE49-F238E27FC236}">
                <a16:creationId xmlns:a16="http://schemas.microsoft.com/office/drawing/2014/main" id="{1D558D59-02BD-4D4D-9F02-47EAB9C54D8E}"/>
              </a:ext>
            </a:extLst>
          </p:cNvPr>
          <p:cNvSpPr txBox="1"/>
          <p:nvPr/>
        </p:nvSpPr>
        <p:spPr>
          <a:xfrm>
            <a:off x="628650" y="1318160"/>
            <a:ext cx="7886700" cy="507831"/>
          </a:xfrm>
          <a:prstGeom prst="rect">
            <a:avLst/>
          </a:prstGeom>
          <a:noFill/>
        </p:spPr>
        <p:txBody>
          <a:bodyPr wrap="square">
            <a:spAutoFit/>
          </a:bodyPr>
          <a:lstStyle/>
          <a:p>
            <a:pPr marL="0" indent="0" fontAlgn="base">
              <a:buNone/>
            </a:pPr>
            <a:r>
              <a:rPr lang="en-US" sz="1350" dirty="0">
                <a:solidFill>
                  <a:schemeClr val="bg1">
                    <a:lumMod val="50000"/>
                  </a:schemeClr>
                </a:solidFill>
              </a:rPr>
              <a:t>You may edit the shapes in your own: remove, resize, rotate, and copy to a new slide. In case on any questions please visit our </a:t>
            </a:r>
            <a:r>
              <a:rPr lang="en-US" sz="1350" dirty="0">
                <a:solidFill>
                  <a:srgbClr val="0070C0"/>
                </a:solidFill>
                <a:hlinkClick r:id="rId5">
                  <a:extLst>
                    <a:ext uri="{A12FA001-AC4F-418D-AE19-62706E023703}">
                      <ahyp:hlinkClr xmlns:ahyp="http://schemas.microsoft.com/office/drawing/2018/hyperlinkcolor" val="tx"/>
                    </a:ext>
                  </a:extLst>
                </a:hlinkClick>
              </a:rPr>
              <a:t>Help Center</a:t>
            </a:r>
            <a:r>
              <a:rPr lang="en-US" sz="1350" dirty="0">
                <a:solidFill>
                  <a:schemeClr val="bg1">
                    <a:lumMod val="50000"/>
                  </a:schemeClr>
                </a:solidFill>
              </a:rPr>
              <a:t>.</a:t>
            </a:r>
          </a:p>
        </p:txBody>
      </p:sp>
      <p:sp>
        <p:nvSpPr>
          <p:cNvPr id="14" name="TextBox 13">
            <a:extLst>
              <a:ext uri="{FF2B5EF4-FFF2-40B4-BE49-F238E27FC236}">
                <a16:creationId xmlns:a16="http://schemas.microsoft.com/office/drawing/2014/main" id="{C58E6621-792A-478B-9846-879013E51B1A}"/>
              </a:ext>
            </a:extLst>
          </p:cNvPr>
          <p:cNvSpPr txBox="1"/>
          <p:nvPr/>
        </p:nvSpPr>
        <p:spPr>
          <a:xfrm>
            <a:off x="628649" y="136525"/>
            <a:ext cx="7792913" cy="600164"/>
          </a:xfrm>
          <a:prstGeom prst="rect">
            <a:avLst/>
          </a:prstGeom>
          <a:noFill/>
        </p:spPr>
        <p:txBody>
          <a:bodyPr wrap="square">
            <a:spAutoFit/>
          </a:bodyPr>
          <a:lstStyle/>
          <a:p>
            <a:r>
              <a:rPr lang="en-US" sz="3300" dirty="0">
                <a:solidFill>
                  <a:schemeClr val="bg1">
                    <a:lumMod val="50000"/>
                  </a:schemeClr>
                </a:solidFill>
                <a:latin typeface="Calibri Light (Headings)"/>
              </a:rPr>
              <a:t>Edit Shapes</a:t>
            </a:r>
          </a:p>
        </p:txBody>
      </p:sp>
    </p:spTree>
    <p:extLst>
      <p:ext uri="{BB962C8B-B14F-4D97-AF65-F5344CB8AC3E}">
        <p14:creationId xmlns:p14="http://schemas.microsoft.com/office/powerpoint/2010/main" val="414891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ttribution">
    <p:bg>
      <p:bgPr>
        <a:solidFill>
          <a:schemeClr val="bg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E864988-2762-4674-A709-41185FF8E4B0}"/>
              </a:ext>
            </a:extLst>
          </p:cNvPr>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a:extLst>
              <a:ext uri="{FF2B5EF4-FFF2-40B4-BE49-F238E27FC236}">
                <a16:creationId xmlns:a16="http://schemas.microsoft.com/office/drawing/2014/main" id="{5F8A8273-1633-4B95-91CD-F8BE4A6CE1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2CB6A-B9A2-401D-9B93-B2A434A2FD19}"/>
              </a:ext>
            </a:extLst>
          </p:cNvPr>
          <p:cNvSpPr>
            <a:spLocks noGrp="1"/>
          </p:cNvSpPr>
          <p:nvPr>
            <p:ph type="sldNum" sz="quarter" idx="12"/>
          </p:nvPr>
        </p:nvSpPr>
        <p:spPr/>
        <p:txBody>
          <a:bodyPr/>
          <a:lstStyle/>
          <a:p>
            <a:fld id="{C1FF6DA9-008F-8B48-92A6-B652298478BF}" type="slidenum">
              <a:rPr lang="en-US" smtClean="0"/>
              <a:t>‹#›</a:t>
            </a:fld>
            <a:endParaRPr lang="en-US"/>
          </a:p>
        </p:txBody>
      </p:sp>
      <p:sp>
        <p:nvSpPr>
          <p:cNvPr id="15" name="TextBox 14">
            <a:extLst>
              <a:ext uri="{FF2B5EF4-FFF2-40B4-BE49-F238E27FC236}">
                <a16:creationId xmlns:a16="http://schemas.microsoft.com/office/drawing/2014/main" id="{466E3CD8-A331-492A-B773-93C47232E0EC}"/>
              </a:ext>
            </a:extLst>
          </p:cNvPr>
          <p:cNvSpPr txBox="1"/>
          <p:nvPr/>
        </p:nvSpPr>
        <p:spPr>
          <a:xfrm>
            <a:off x="628650" y="1628508"/>
            <a:ext cx="7886700" cy="2723823"/>
          </a:xfrm>
          <a:prstGeom prst="rect">
            <a:avLst/>
          </a:prstGeom>
          <a:noFill/>
        </p:spPr>
        <p:txBody>
          <a:bodyPr wrap="square">
            <a:spAutoFit/>
          </a:bodyPr>
          <a:lstStyle/>
          <a:p>
            <a:pPr marL="214313" indent="-214313" fontAlgn="base">
              <a:buFont typeface="Arial" panose="020B0604020202020204" pitchFamily="34" charset="0"/>
              <a:buChar char="•"/>
            </a:pPr>
            <a:r>
              <a:rPr lang="en-US" sz="1350" dirty="0">
                <a:solidFill>
                  <a:schemeClr val="bg1">
                    <a:lumMod val="50000"/>
                  </a:schemeClr>
                </a:solidFill>
              </a:rPr>
              <a:t>Creating content takes a lot of time and effort, but all we need from you is only an attribution link. </a:t>
            </a:r>
          </a:p>
          <a:p>
            <a:pPr marL="214313" indent="-214313" fontAlgn="base">
              <a:buFont typeface="Arial" panose="020B0604020202020204" pitchFamily="34" charset="0"/>
              <a:buChar char="•"/>
            </a:pPr>
            <a:endParaRPr lang="en-US" sz="1350" dirty="0">
              <a:solidFill>
                <a:schemeClr val="bg1">
                  <a:lumMod val="50000"/>
                </a:schemeClr>
              </a:solidFill>
            </a:endParaRPr>
          </a:p>
          <a:p>
            <a:pPr marL="214313" indent="-214313" fontAlgn="base">
              <a:buFont typeface="Arial" panose="020B0604020202020204" pitchFamily="34" charset="0"/>
              <a:buChar char="•"/>
            </a:pPr>
            <a:r>
              <a:rPr lang="en-US" sz="1350" dirty="0">
                <a:solidFill>
                  <a:schemeClr val="bg1">
                    <a:lumMod val="50000"/>
                  </a:schemeClr>
                </a:solidFill>
              </a:rPr>
              <a:t>In order to use the content or a part of it, you must attribute it to PoweredTemplate.com, so we will be able to continue creating new free graphic resources every day.</a:t>
            </a:r>
          </a:p>
          <a:p>
            <a:pPr marL="214313" indent="-214313" fontAlgn="base">
              <a:buFont typeface="Arial" panose="020B0604020202020204" pitchFamily="34" charset="0"/>
              <a:buChar char="•"/>
            </a:pPr>
            <a:endParaRPr lang="en-US" sz="1350" dirty="0">
              <a:solidFill>
                <a:schemeClr val="bg1">
                  <a:lumMod val="50000"/>
                </a:schemeClr>
              </a:solidFill>
            </a:endParaRPr>
          </a:p>
          <a:p>
            <a:pPr marL="214313" indent="-214313" fontAlgn="base">
              <a:buFont typeface="Arial" panose="020B0604020202020204" pitchFamily="34" charset="0"/>
              <a:buChar char="•"/>
            </a:pPr>
            <a:r>
              <a:rPr lang="en-US" sz="1350" dirty="0">
                <a:solidFill>
                  <a:schemeClr val="bg1">
                    <a:lumMod val="50000"/>
                  </a:schemeClr>
                </a:solidFill>
              </a:rPr>
              <a:t>Insert the attribution line in the credits section of your presentation. If it’s not possible, place it wherever it's visible on a web page, close to where you’re using the resource. </a:t>
            </a:r>
          </a:p>
          <a:p>
            <a:pPr marL="214313" indent="-214313" fontAlgn="base">
              <a:buFont typeface="Arial" panose="020B0604020202020204" pitchFamily="34" charset="0"/>
              <a:buChar char="•"/>
            </a:pPr>
            <a:endParaRPr lang="en-US" sz="1350" dirty="0">
              <a:solidFill>
                <a:schemeClr val="bg1">
                  <a:lumMod val="50000"/>
                </a:schemeClr>
              </a:solidFill>
            </a:endParaRPr>
          </a:p>
          <a:p>
            <a:pPr marL="214313" indent="-214313" fontAlgn="base">
              <a:buFont typeface="Arial" panose="020B0604020202020204" pitchFamily="34" charset="0"/>
              <a:buChar char="•"/>
            </a:pPr>
            <a:r>
              <a:rPr lang="en-US" sz="1350" b="1" dirty="0">
                <a:solidFill>
                  <a:schemeClr val="bg1">
                    <a:lumMod val="50000"/>
                  </a:schemeClr>
                </a:solidFill>
              </a:rPr>
              <a:t>For example: </a:t>
            </a:r>
            <a:r>
              <a:rPr lang="en-US" sz="1350" dirty="0">
                <a:solidFill>
                  <a:schemeClr val="bg1">
                    <a:lumMod val="50000"/>
                  </a:schemeClr>
                </a:solidFill>
              </a:rPr>
              <a:t>This presentation has been designed using resources from </a:t>
            </a:r>
            <a:r>
              <a:rPr lang="en-US" sz="1350" u="sng" dirty="0">
                <a:solidFill>
                  <a:srgbClr val="0070C0"/>
                </a:solidFill>
                <a:hlinkClick r:id="rId2">
                  <a:extLst>
                    <a:ext uri="{A12FA001-AC4F-418D-AE19-62706E023703}">
                      <ahyp:hlinkClr xmlns:ahyp="http://schemas.microsoft.com/office/drawing/2018/hyperlinkcolor" val="tx"/>
                    </a:ext>
                  </a:extLst>
                </a:hlinkClick>
              </a:rPr>
              <a:t>PoweredTemplate.com</a:t>
            </a:r>
            <a:endParaRPr lang="en-US" sz="1350" u="sng" dirty="0">
              <a:solidFill>
                <a:srgbClr val="0070C0"/>
              </a:solidFill>
            </a:endParaRPr>
          </a:p>
          <a:p>
            <a:pPr marL="214313" indent="-214313" fontAlgn="base">
              <a:buFont typeface="Arial" panose="020B0604020202020204" pitchFamily="34" charset="0"/>
              <a:buChar char="•"/>
            </a:pPr>
            <a:endParaRPr lang="en-US" sz="1350" dirty="0">
              <a:solidFill>
                <a:schemeClr val="bg1">
                  <a:lumMod val="50000"/>
                </a:schemeClr>
              </a:solidFill>
            </a:endParaRPr>
          </a:p>
          <a:p>
            <a:pPr marL="214313" indent="-214313" fontAlgn="base">
              <a:buFont typeface="Arial" panose="020B0604020202020204" pitchFamily="34" charset="0"/>
              <a:buChar char="•"/>
            </a:pPr>
            <a:r>
              <a:rPr lang="en-US" sz="1350" b="1" dirty="0">
                <a:solidFill>
                  <a:schemeClr val="bg1">
                    <a:lumMod val="50000"/>
                  </a:schemeClr>
                </a:solidFill>
              </a:rPr>
              <a:t>Don’t want to credit the author?</a:t>
            </a:r>
            <a:r>
              <a:rPr lang="en-US" sz="1350" dirty="0">
                <a:solidFill>
                  <a:schemeClr val="bg1">
                    <a:lumMod val="50000"/>
                  </a:schemeClr>
                </a:solidFill>
              </a:rPr>
              <a:t> </a:t>
            </a:r>
            <a:r>
              <a:rPr lang="en-US" sz="1350" dirty="0">
                <a:solidFill>
                  <a:srgbClr val="0070C0"/>
                </a:solidFill>
                <a:hlinkClick r:id="rId3">
                  <a:extLst>
                    <a:ext uri="{A12FA001-AC4F-418D-AE19-62706E023703}">
                      <ahyp:hlinkClr xmlns:ahyp="http://schemas.microsoft.com/office/drawing/2018/hyperlinkcolor" val="tx"/>
                    </a:ext>
                  </a:extLst>
                </a:hlinkClick>
              </a:rPr>
              <a:t>Go Premium </a:t>
            </a:r>
            <a:r>
              <a:rPr lang="en-US" sz="1350" dirty="0">
                <a:solidFill>
                  <a:schemeClr val="bg1">
                    <a:lumMod val="50000"/>
                  </a:schemeClr>
                </a:solidFill>
              </a:rPr>
              <a:t>and use over 75,000 templates with no attribution!</a:t>
            </a:r>
          </a:p>
          <a:p>
            <a:pPr marL="0" indent="0" fontAlgn="base">
              <a:buNone/>
            </a:pPr>
            <a:endParaRPr lang="en-US" sz="1350" b="1" dirty="0">
              <a:solidFill>
                <a:schemeClr val="bg1">
                  <a:lumMod val="50000"/>
                </a:schemeClr>
              </a:solidFill>
            </a:endParaRPr>
          </a:p>
          <a:p>
            <a:pPr marL="0" indent="0">
              <a:buNone/>
            </a:pPr>
            <a:r>
              <a:rPr lang="en-US" sz="900" dirty="0">
                <a:solidFill>
                  <a:schemeClr val="bg1">
                    <a:lumMod val="50000"/>
                  </a:schemeClr>
                </a:solidFill>
              </a:rPr>
              <a:t>* This only applies if you downloaded this content as an unsubscribed (free) user.</a:t>
            </a:r>
          </a:p>
        </p:txBody>
      </p:sp>
      <p:sp>
        <p:nvSpPr>
          <p:cNvPr id="16" name="TextBox 15">
            <a:extLst>
              <a:ext uri="{FF2B5EF4-FFF2-40B4-BE49-F238E27FC236}">
                <a16:creationId xmlns:a16="http://schemas.microsoft.com/office/drawing/2014/main" id="{0590A1C1-F3B1-4521-800D-109B7D7220D9}"/>
              </a:ext>
            </a:extLst>
          </p:cNvPr>
          <p:cNvSpPr txBox="1"/>
          <p:nvPr/>
        </p:nvSpPr>
        <p:spPr>
          <a:xfrm>
            <a:off x="628649" y="136525"/>
            <a:ext cx="7792913" cy="600164"/>
          </a:xfrm>
          <a:prstGeom prst="rect">
            <a:avLst/>
          </a:prstGeom>
          <a:noFill/>
        </p:spPr>
        <p:txBody>
          <a:bodyPr wrap="square">
            <a:spAutoFit/>
          </a:bodyPr>
          <a:lstStyle/>
          <a:p>
            <a:r>
              <a:rPr lang="en-US" sz="3300" dirty="0">
                <a:solidFill>
                  <a:schemeClr val="bg1">
                    <a:lumMod val="50000"/>
                  </a:schemeClr>
                </a:solidFill>
                <a:latin typeface="Calibri Light (Headings)"/>
              </a:rPr>
              <a:t>Remember, you must attribute!*</a:t>
            </a:r>
          </a:p>
        </p:txBody>
      </p:sp>
    </p:spTree>
    <p:extLst>
      <p:ext uri="{BB962C8B-B14F-4D97-AF65-F5344CB8AC3E}">
        <p14:creationId xmlns:p14="http://schemas.microsoft.com/office/powerpoint/2010/main" val="3180630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2991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BD7AB8-1902-4BDB-85A7-1AC36F666EC0}"/>
              </a:ext>
            </a:extLst>
          </p:cNvPr>
          <p:cNvSpPr>
            <a:spLocks noGrp="1"/>
          </p:cNvSpPr>
          <p:nvPr>
            <p:ph type="title"/>
          </p:nvPr>
        </p:nvSpPr>
        <p:spPr>
          <a:xfrm>
            <a:off x="628650" y="136526"/>
            <a:ext cx="7886700" cy="7678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3254F62-D565-44EB-A1C9-F20AAF2CEFA1}"/>
              </a:ext>
            </a:extLst>
          </p:cNvPr>
          <p:cNvSpPr>
            <a:spLocks noGrp="1"/>
          </p:cNvSpPr>
          <p:nvPr>
            <p:ph type="body" idx="1"/>
          </p:nvPr>
        </p:nvSpPr>
        <p:spPr>
          <a:xfrm>
            <a:off x="628650" y="1085223"/>
            <a:ext cx="7886700" cy="50918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58887B9-4418-4219-A59A-48F21437A5B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rgbClr val="FBF5E8"/>
                </a:solidFill>
              </a:defRPr>
            </a:lvl1pPr>
          </a:lstStyle>
          <a:p>
            <a:fld id="{5BCAD085-E8A6-8845-BD4E-CB4CCA059FC4}" type="datetimeFigureOut">
              <a:rPr lang="en-US" smtClean="0"/>
              <a:t>7/11/2025</a:t>
            </a:fld>
            <a:endParaRPr lang="en-US"/>
          </a:p>
        </p:txBody>
      </p:sp>
      <p:sp>
        <p:nvSpPr>
          <p:cNvPr id="5" name="Footer Placeholder 4">
            <a:extLst>
              <a:ext uri="{FF2B5EF4-FFF2-40B4-BE49-F238E27FC236}">
                <a16:creationId xmlns:a16="http://schemas.microsoft.com/office/drawing/2014/main" id="{C620A504-A4AC-4BF3-BC9C-D3022DE2480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rgbClr val="FBF5E8"/>
                </a:solidFill>
              </a:defRPr>
            </a:lvl1pPr>
          </a:lstStyle>
          <a:p>
            <a:endParaRPr lang="en-US"/>
          </a:p>
        </p:txBody>
      </p:sp>
      <p:sp>
        <p:nvSpPr>
          <p:cNvPr id="6" name="Slide Number Placeholder 5">
            <a:extLst>
              <a:ext uri="{FF2B5EF4-FFF2-40B4-BE49-F238E27FC236}">
                <a16:creationId xmlns:a16="http://schemas.microsoft.com/office/drawing/2014/main" id="{54211677-D9C3-432D-B3A6-896F827F57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rgbClr val="FBF5E8"/>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24160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685800" rtl="0" eaLnBrk="1" latinLnBrk="0" hangingPunct="1">
        <a:lnSpc>
          <a:spcPct val="90000"/>
        </a:lnSpc>
        <a:spcBef>
          <a:spcPct val="0"/>
        </a:spcBef>
        <a:buNone/>
        <a:defRPr sz="3300" kern="1200">
          <a:solidFill>
            <a:srgbClr val="FBF5E8"/>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FBF5E8"/>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FBF5E8"/>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FBF5E8"/>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FBF5E8"/>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FBF5E8"/>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06386"/>
            <a:ext cx="7772400" cy="1470025"/>
          </a:xfrm>
        </p:spPr>
        <p:txBody>
          <a:bodyPr/>
          <a:lstStyle/>
          <a:p>
            <a:r>
              <a:rPr dirty="0"/>
              <a:t>F1 Assistant Chatbot – Powered by IBM Watson</a:t>
            </a:r>
          </a:p>
        </p:txBody>
      </p:sp>
      <p:sp>
        <p:nvSpPr>
          <p:cNvPr id="3" name="Subtitle 2"/>
          <p:cNvSpPr>
            <a:spLocks noGrp="1"/>
          </p:cNvSpPr>
          <p:nvPr>
            <p:ph type="subTitle" idx="1"/>
          </p:nvPr>
        </p:nvSpPr>
        <p:spPr>
          <a:xfrm>
            <a:off x="685800" y="2195053"/>
            <a:ext cx="6400800" cy="1752600"/>
          </a:xfrm>
        </p:spPr>
        <p:txBody>
          <a:bodyPr>
            <a:normAutofit/>
          </a:bodyPr>
          <a:lstStyle/>
          <a:p>
            <a:r>
              <a:rPr dirty="0"/>
              <a:t>Bringing the World of Formula 1 to Your Fingertips with AI</a:t>
            </a:r>
          </a:p>
          <a:p>
            <a:r>
              <a:rPr dirty="0"/>
              <a:t>Presented by: </a:t>
            </a:r>
            <a:r>
              <a:rPr lang="en-US" dirty="0"/>
              <a:t>Naman Saxena</a:t>
            </a:r>
            <a:endParaRPr dirty="0"/>
          </a:p>
          <a:p>
            <a:r>
              <a:rPr lang="en-US" dirty="0"/>
              <a:t>11-07-2025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5509-6E66-0E08-09B6-39544518B869}"/>
              </a:ext>
            </a:extLst>
          </p:cNvPr>
          <p:cNvSpPr>
            <a:spLocks noGrp="1"/>
          </p:cNvSpPr>
          <p:nvPr>
            <p:ph type="title"/>
          </p:nvPr>
        </p:nvSpPr>
        <p:spPr/>
        <p:txBody>
          <a:bodyPr/>
          <a:lstStyle/>
          <a:p>
            <a:r>
              <a:rPr lang="en-US" dirty="0"/>
              <a:t>Dialog flow</a:t>
            </a:r>
            <a:endParaRPr lang="en-IN" dirty="0"/>
          </a:p>
        </p:txBody>
      </p:sp>
      <p:pic>
        <p:nvPicPr>
          <p:cNvPr id="5" name="Content Placeholder 4">
            <a:extLst>
              <a:ext uri="{FF2B5EF4-FFF2-40B4-BE49-F238E27FC236}">
                <a16:creationId xmlns:a16="http://schemas.microsoft.com/office/drawing/2014/main" id="{7903DDEA-2524-7D13-D5D2-ACD6162D2442}"/>
              </a:ext>
            </a:extLst>
          </p:cNvPr>
          <p:cNvPicPr>
            <a:picLocks noGrp="1" noChangeAspect="1"/>
          </p:cNvPicPr>
          <p:nvPr>
            <p:ph idx="1"/>
          </p:nvPr>
        </p:nvPicPr>
        <p:blipFill>
          <a:blip r:embed="rId2"/>
          <a:stretch>
            <a:fillRect/>
          </a:stretch>
        </p:blipFill>
        <p:spPr>
          <a:xfrm>
            <a:off x="628651" y="1085850"/>
            <a:ext cx="7777930" cy="5091113"/>
          </a:xfrm>
        </p:spPr>
      </p:pic>
    </p:spTree>
    <p:extLst>
      <p:ext uri="{BB962C8B-B14F-4D97-AF65-F5344CB8AC3E}">
        <p14:creationId xmlns:p14="http://schemas.microsoft.com/office/powerpoint/2010/main" val="3855630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Welcome Screen</a:t>
            </a:r>
          </a:p>
        </p:txBody>
      </p:sp>
      <p:pic>
        <p:nvPicPr>
          <p:cNvPr id="3" name="Picture 2" descr="78e676ab-524a-4250-9de5-0851732c6a6c.png"/>
          <p:cNvPicPr>
            <a:picLocks noChangeAspect="1"/>
          </p:cNvPicPr>
          <p:nvPr/>
        </p:nvPicPr>
        <p:blipFill>
          <a:blip r:embed="rId2"/>
          <a:stretch>
            <a:fillRect/>
          </a:stretch>
        </p:blipFill>
        <p:spPr>
          <a:xfrm>
            <a:off x="914400" y="1371600"/>
            <a:ext cx="7315200" cy="351190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Monaco Circuit Card</a:t>
            </a:r>
          </a:p>
        </p:txBody>
      </p:sp>
      <p:pic>
        <p:nvPicPr>
          <p:cNvPr id="3" name="Picture 2" descr="77ea2bbb-ee0d-4828-98f6-6fac7ee77fac.png"/>
          <p:cNvPicPr>
            <a:picLocks noChangeAspect="1"/>
          </p:cNvPicPr>
          <p:nvPr/>
        </p:nvPicPr>
        <p:blipFill>
          <a:blip r:embed="rId2"/>
          <a:stretch>
            <a:fillRect/>
          </a:stretch>
        </p:blipFill>
        <p:spPr>
          <a:xfrm>
            <a:off x="1444773" y="1279986"/>
            <a:ext cx="4917265" cy="47647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Driver Card – Max Verstappen</a:t>
            </a:r>
          </a:p>
        </p:txBody>
      </p:sp>
      <p:pic>
        <p:nvPicPr>
          <p:cNvPr id="3" name="Picture 2" descr="58a5e4c2-df3d-4d58-84c6-b538d49baa82.png"/>
          <p:cNvPicPr>
            <a:picLocks noChangeAspect="1"/>
          </p:cNvPicPr>
          <p:nvPr/>
        </p:nvPicPr>
        <p:blipFill>
          <a:blip r:embed="rId2"/>
          <a:srcRect l="6154"/>
          <a:stretch>
            <a:fillRect/>
          </a:stretch>
        </p:blipFill>
        <p:spPr>
          <a:xfrm>
            <a:off x="1170039" y="1254278"/>
            <a:ext cx="5397223" cy="51521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IBM Watson Chat Interface</a:t>
            </a:r>
          </a:p>
        </p:txBody>
      </p:sp>
      <p:pic>
        <p:nvPicPr>
          <p:cNvPr id="3" name="Picture 2" descr="d856a0b8-dfc8-4620-a0d5-058f49700d69.png"/>
          <p:cNvPicPr>
            <a:picLocks noChangeAspect="1"/>
          </p:cNvPicPr>
          <p:nvPr/>
        </p:nvPicPr>
        <p:blipFill>
          <a:blip r:embed="rId2"/>
          <a:stretch>
            <a:fillRect/>
          </a:stretch>
        </p:blipFill>
        <p:spPr>
          <a:xfrm>
            <a:off x="1131554" y="1248696"/>
            <a:ext cx="4009871" cy="47691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Impact &amp; Future Work</a:t>
            </a:r>
          </a:p>
        </p:txBody>
      </p:sp>
      <p:sp>
        <p:nvSpPr>
          <p:cNvPr id="3" name="Content Placeholder 2"/>
          <p:cNvSpPr>
            <a:spLocks noGrp="1"/>
          </p:cNvSpPr>
          <p:nvPr>
            <p:ph idx="1"/>
          </p:nvPr>
        </p:nvSpPr>
        <p:spPr/>
        <p:txBody>
          <a:bodyPr>
            <a:normAutofit/>
          </a:bodyPr>
          <a:lstStyle/>
          <a:p>
            <a:pPr>
              <a:defRPr sz="2000">
                <a:latin typeface="Calibri"/>
              </a:defRPr>
            </a:pPr>
            <a:r>
              <a:rPr sz="2600" dirty="0"/>
              <a:t>Impact:</a:t>
            </a:r>
          </a:p>
          <a:p>
            <a:pPr marL="0" indent="0">
              <a:buNone/>
              <a:defRPr sz="2000">
                <a:latin typeface="Calibri"/>
              </a:defRPr>
            </a:pPr>
            <a:r>
              <a:rPr lang="en-US" sz="2600" dirty="0"/>
              <a:t>	</a:t>
            </a:r>
            <a:r>
              <a:rPr sz="2600" dirty="0"/>
              <a:t>- Enhances F1 fan experience</a:t>
            </a:r>
          </a:p>
          <a:p>
            <a:pPr marL="0" indent="0">
              <a:buNone/>
              <a:defRPr sz="2000">
                <a:latin typeface="Calibri"/>
              </a:defRPr>
            </a:pPr>
            <a:r>
              <a:rPr lang="en-US" sz="2600" dirty="0"/>
              <a:t>	</a:t>
            </a:r>
            <a:r>
              <a:rPr sz="2600" dirty="0"/>
              <a:t>- Educates users interactively</a:t>
            </a:r>
          </a:p>
          <a:p>
            <a:pPr marL="0" indent="0">
              <a:buNone/>
              <a:defRPr sz="2000">
                <a:latin typeface="Calibri"/>
              </a:defRPr>
            </a:pPr>
            <a:r>
              <a:rPr lang="en-US" sz="2600" dirty="0"/>
              <a:t>	</a:t>
            </a:r>
            <a:r>
              <a:rPr sz="2600" dirty="0"/>
              <a:t>- Potential integration in official F1 platforms</a:t>
            </a:r>
            <a:endParaRPr lang="en-US" sz="2600" dirty="0"/>
          </a:p>
          <a:p>
            <a:pPr marL="0" indent="0">
              <a:buNone/>
              <a:defRPr sz="2000">
                <a:latin typeface="Calibri"/>
              </a:defRPr>
            </a:pPr>
            <a:endParaRPr sz="2600" dirty="0"/>
          </a:p>
          <a:p>
            <a:pPr>
              <a:defRPr sz="2000">
                <a:latin typeface="Calibri"/>
              </a:defRPr>
            </a:pPr>
            <a:r>
              <a:rPr sz="2600" dirty="0"/>
              <a:t>Future Plans:</a:t>
            </a:r>
          </a:p>
          <a:p>
            <a:pPr marL="0" indent="0">
              <a:buNone/>
              <a:defRPr sz="2000">
                <a:latin typeface="Calibri"/>
              </a:defRPr>
            </a:pPr>
            <a:r>
              <a:rPr lang="en-US" sz="2600" dirty="0"/>
              <a:t>	</a:t>
            </a:r>
            <a:r>
              <a:rPr sz="2600" dirty="0"/>
              <a:t>- Voice-based assistant (Watson Speech APIs)</a:t>
            </a:r>
          </a:p>
          <a:p>
            <a:pPr marL="0" indent="0">
              <a:buNone/>
              <a:defRPr sz="2000">
                <a:latin typeface="Calibri"/>
              </a:defRPr>
            </a:pPr>
            <a:r>
              <a:rPr lang="en-US" sz="2600" dirty="0"/>
              <a:t>	</a:t>
            </a:r>
            <a:r>
              <a:rPr sz="2600" dirty="0"/>
              <a:t>- Live race data integration</a:t>
            </a:r>
          </a:p>
          <a:p>
            <a:pPr marL="0" indent="0">
              <a:buNone/>
              <a:defRPr sz="2000">
                <a:latin typeface="Calibri"/>
              </a:defRPr>
            </a:pPr>
            <a:r>
              <a:rPr lang="en-US" sz="2600" dirty="0"/>
              <a:t>	</a:t>
            </a:r>
            <a:r>
              <a:rPr sz="2600" dirty="0"/>
              <a:t>- Multi-language and personalization features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36526"/>
            <a:ext cx="6116279" cy="4720609"/>
          </a:xfrm>
        </p:spPr>
        <p:txBody>
          <a:bodyPr>
            <a:normAutofit/>
          </a:bodyPr>
          <a:lstStyle/>
          <a:p>
            <a:r>
              <a:rPr sz="6600" dirty="0"/>
              <a:t> Thank You</a:t>
            </a:r>
          </a:p>
        </p:txBody>
      </p:sp>
      <p:sp>
        <p:nvSpPr>
          <p:cNvPr id="3" name="Content Placeholder 2"/>
          <p:cNvSpPr>
            <a:spLocks noGrp="1"/>
          </p:cNvSpPr>
          <p:nvPr>
            <p:ph idx="1"/>
          </p:nvPr>
        </p:nvSpPr>
        <p:spPr/>
        <p:txBody>
          <a:bodyPr/>
          <a:lstStyle/>
          <a:p>
            <a:pPr>
              <a:defRPr sz="2000">
                <a:latin typeface="Calibri"/>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Statement</a:t>
            </a:r>
          </a:p>
        </p:txBody>
      </p:sp>
      <p:sp>
        <p:nvSpPr>
          <p:cNvPr id="3" name="Content Placeholder 2"/>
          <p:cNvSpPr>
            <a:spLocks noGrp="1"/>
          </p:cNvSpPr>
          <p:nvPr>
            <p:ph idx="1"/>
          </p:nvPr>
        </p:nvSpPr>
        <p:spPr/>
        <p:txBody>
          <a:bodyPr>
            <a:normAutofit/>
          </a:bodyPr>
          <a:lstStyle/>
          <a:p>
            <a:pPr>
              <a:defRPr sz="2000">
                <a:latin typeface="Calibri"/>
              </a:defRPr>
            </a:pPr>
            <a:r>
              <a:rPr sz="3200" dirty="0"/>
              <a:t> Formula 1 has a vast global fanbase, but data is scattered.</a:t>
            </a:r>
          </a:p>
          <a:p>
            <a:pPr>
              <a:defRPr sz="2000">
                <a:latin typeface="Calibri"/>
              </a:defRPr>
            </a:pPr>
            <a:r>
              <a:rPr sz="3200" dirty="0"/>
              <a:t> New fans struggle to learn about circuits, drivers, or rules.</a:t>
            </a:r>
          </a:p>
          <a:p>
            <a:pPr>
              <a:defRPr sz="2000">
                <a:latin typeface="Calibri"/>
              </a:defRPr>
            </a:pPr>
            <a:r>
              <a:rPr sz="3200" dirty="0"/>
              <a:t> Need for an interactive and intelligent assistant for F1 fans.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Solution Overview</a:t>
            </a:r>
          </a:p>
        </p:txBody>
      </p:sp>
      <p:sp>
        <p:nvSpPr>
          <p:cNvPr id="3" name="Content Placeholder 2"/>
          <p:cNvSpPr>
            <a:spLocks noGrp="1"/>
          </p:cNvSpPr>
          <p:nvPr>
            <p:ph idx="1"/>
          </p:nvPr>
        </p:nvSpPr>
        <p:spPr/>
        <p:txBody>
          <a:bodyPr>
            <a:normAutofit/>
          </a:bodyPr>
          <a:lstStyle/>
          <a:p>
            <a:pPr>
              <a:defRPr sz="2000">
                <a:latin typeface="Calibri"/>
              </a:defRPr>
            </a:pPr>
            <a:r>
              <a:rPr sz="2800" dirty="0"/>
              <a:t>F1 Assistant Chatbot built using IBM Watson Assistant.</a:t>
            </a:r>
          </a:p>
          <a:p>
            <a:pPr>
              <a:defRPr sz="2000">
                <a:latin typeface="Calibri"/>
              </a:defRPr>
            </a:pPr>
            <a:r>
              <a:rPr sz="2800" dirty="0"/>
              <a:t>Features:</a:t>
            </a:r>
          </a:p>
          <a:p>
            <a:pPr marL="0" indent="0">
              <a:buNone/>
              <a:defRPr sz="2000">
                <a:latin typeface="Calibri"/>
              </a:defRPr>
            </a:pPr>
            <a:r>
              <a:rPr lang="en-US" sz="2800" dirty="0"/>
              <a:t>	</a:t>
            </a:r>
            <a:r>
              <a:rPr sz="2800" dirty="0"/>
              <a:t>- Circuit and driver information</a:t>
            </a:r>
          </a:p>
          <a:p>
            <a:pPr marL="0" indent="0">
              <a:buNone/>
              <a:defRPr sz="2000">
                <a:latin typeface="Calibri"/>
              </a:defRPr>
            </a:pPr>
            <a:r>
              <a:rPr lang="en-US" sz="2800" dirty="0"/>
              <a:t>	</a:t>
            </a:r>
            <a:r>
              <a:rPr sz="2800" dirty="0"/>
              <a:t>- Stats, trivia, and F1 history</a:t>
            </a:r>
          </a:p>
          <a:p>
            <a:pPr marL="0" indent="0">
              <a:buNone/>
              <a:defRPr sz="2000">
                <a:latin typeface="Calibri"/>
              </a:defRPr>
            </a:pPr>
            <a:r>
              <a:rPr lang="en-US" sz="2800" dirty="0"/>
              <a:t>	</a:t>
            </a:r>
            <a:r>
              <a:rPr sz="2800" dirty="0"/>
              <a:t>- Chat interface for real-time Q&amp;A</a:t>
            </a:r>
          </a:p>
          <a:p>
            <a:pPr marL="0" indent="0">
              <a:buNone/>
              <a:defRPr sz="2000">
                <a:latin typeface="Calibri"/>
              </a:defRPr>
            </a:pPr>
            <a:r>
              <a:rPr lang="en-US" sz="2800" dirty="0"/>
              <a:t>	</a:t>
            </a:r>
            <a:r>
              <a:rPr sz="2800" dirty="0"/>
              <a:t>- Responsive, engaging UI with animations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Technology Stack</a:t>
            </a:r>
          </a:p>
        </p:txBody>
      </p:sp>
      <p:sp>
        <p:nvSpPr>
          <p:cNvPr id="3" name="Content Placeholder 2"/>
          <p:cNvSpPr>
            <a:spLocks noGrp="1"/>
          </p:cNvSpPr>
          <p:nvPr>
            <p:ph idx="1"/>
          </p:nvPr>
        </p:nvSpPr>
        <p:spPr/>
        <p:txBody>
          <a:bodyPr>
            <a:noAutofit/>
          </a:bodyPr>
          <a:lstStyle/>
          <a:p>
            <a:pPr>
              <a:defRPr sz="2000">
                <a:latin typeface="Calibri"/>
              </a:defRPr>
            </a:pPr>
            <a:r>
              <a:rPr sz="2600" dirty="0"/>
              <a:t>Frontend:</a:t>
            </a:r>
          </a:p>
          <a:p>
            <a:pPr marL="0" indent="0">
              <a:buNone/>
              <a:defRPr sz="2000">
                <a:latin typeface="Calibri"/>
              </a:defRPr>
            </a:pPr>
            <a:r>
              <a:rPr lang="en-US" sz="2600" dirty="0"/>
              <a:t>	</a:t>
            </a:r>
            <a:r>
              <a:rPr sz="2600" dirty="0"/>
              <a:t>- HTML5, CSS3, Bootstrap</a:t>
            </a:r>
          </a:p>
          <a:p>
            <a:pPr marL="0" indent="0">
              <a:buNone/>
              <a:defRPr sz="2000">
                <a:latin typeface="Calibri"/>
              </a:defRPr>
            </a:pPr>
            <a:r>
              <a:rPr lang="en-US" sz="2600" dirty="0"/>
              <a:t>	</a:t>
            </a:r>
            <a:r>
              <a:rPr sz="2600" dirty="0"/>
              <a:t>- Custom animations and gradients</a:t>
            </a:r>
            <a:endParaRPr lang="en-US" sz="2600" dirty="0"/>
          </a:p>
          <a:p>
            <a:pPr marL="0" indent="0">
              <a:buNone/>
              <a:defRPr sz="2000">
                <a:latin typeface="Calibri"/>
              </a:defRPr>
            </a:pPr>
            <a:endParaRPr sz="2600" dirty="0"/>
          </a:p>
          <a:p>
            <a:pPr>
              <a:defRPr sz="2000">
                <a:latin typeface="Calibri"/>
              </a:defRPr>
            </a:pPr>
            <a:r>
              <a:rPr sz="2600" dirty="0"/>
              <a:t>Backend / AI Engine:</a:t>
            </a:r>
          </a:p>
          <a:p>
            <a:pPr marL="0" indent="0">
              <a:buNone/>
              <a:defRPr sz="2000">
                <a:latin typeface="Calibri"/>
              </a:defRPr>
            </a:pPr>
            <a:r>
              <a:rPr lang="en-US" sz="2600" dirty="0"/>
              <a:t>	</a:t>
            </a:r>
            <a:r>
              <a:rPr sz="2600" dirty="0"/>
              <a:t>- IBM Watson Assistant for NLP and dialog management</a:t>
            </a:r>
          </a:p>
          <a:p>
            <a:pPr marL="0" indent="0">
              <a:buNone/>
              <a:defRPr sz="2000">
                <a:latin typeface="Calibri"/>
              </a:defRPr>
            </a:pPr>
            <a:r>
              <a:rPr lang="en-US" sz="2600" dirty="0"/>
              <a:t>	</a:t>
            </a:r>
            <a:r>
              <a:rPr sz="2600" dirty="0"/>
              <a:t>- Webhooks and workspace integration</a:t>
            </a:r>
            <a:endParaRPr lang="en-US" sz="2600" dirty="0"/>
          </a:p>
          <a:p>
            <a:pPr marL="0" indent="0">
              <a:buNone/>
              <a:defRPr sz="2000">
                <a:latin typeface="Calibri"/>
              </a:defRPr>
            </a:pPr>
            <a:endParaRPr sz="2600" dirty="0"/>
          </a:p>
          <a:p>
            <a:pPr>
              <a:defRPr sz="2000">
                <a:latin typeface="Calibri"/>
              </a:defRPr>
            </a:pPr>
            <a:r>
              <a:rPr sz="2600" dirty="0"/>
              <a:t>Hosting:</a:t>
            </a:r>
          </a:p>
          <a:p>
            <a:pPr marL="0" indent="0">
              <a:buNone/>
              <a:defRPr sz="2000">
                <a:latin typeface="Calibri"/>
              </a:defRPr>
            </a:pPr>
            <a:r>
              <a:rPr lang="en-US" sz="2600" dirty="0"/>
              <a:t>	</a:t>
            </a:r>
            <a:r>
              <a:rPr sz="2600" dirty="0"/>
              <a:t>- GitHub Pages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86CA-3833-CE3C-FF40-3C4D33D2EF01}"/>
              </a:ext>
            </a:extLst>
          </p:cNvPr>
          <p:cNvSpPr>
            <a:spLocks noGrp="1"/>
          </p:cNvSpPr>
          <p:nvPr>
            <p:ph type="title"/>
          </p:nvPr>
        </p:nvSpPr>
        <p:spPr/>
        <p:txBody>
          <a:bodyPr/>
          <a:lstStyle/>
          <a:p>
            <a:r>
              <a:rPr lang="en-US" dirty="0"/>
              <a:t>Intents</a:t>
            </a:r>
            <a:endParaRPr lang="en-IN" dirty="0"/>
          </a:p>
        </p:txBody>
      </p:sp>
      <p:sp>
        <p:nvSpPr>
          <p:cNvPr id="4" name="Rectangle 1">
            <a:extLst>
              <a:ext uri="{FF2B5EF4-FFF2-40B4-BE49-F238E27FC236}">
                <a16:creationId xmlns:a16="http://schemas.microsoft.com/office/drawing/2014/main" id="{DA490E45-F54B-FD80-8AE4-528CBE8EEBA1}"/>
              </a:ext>
            </a:extLst>
          </p:cNvPr>
          <p:cNvSpPr>
            <a:spLocks noGrp="1" noChangeArrowheads="1"/>
          </p:cNvSpPr>
          <p:nvPr>
            <p:ph idx="1"/>
          </p:nvPr>
        </p:nvSpPr>
        <p:spPr bwMode="auto">
          <a:xfrm>
            <a:off x="628650" y="1215110"/>
            <a:ext cx="75026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What is an Intent?</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An </a:t>
            </a:r>
            <a:r>
              <a:rPr kumimoji="0" lang="en-US" altLang="en-US" sz="2800" b="0" i="1" u="none" strike="noStrike" cap="none" normalizeH="0" baseline="0" dirty="0">
                <a:ln>
                  <a:noFill/>
                </a:ln>
                <a:solidFill>
                  <a:schemeClr val="bg1"/>
                </a:solidFill>
                <a:effectLst/>
                <a:latin typeface="Arial" panose="020B0604020202020204" pitchFamily="34" charset="0"/>
              </a:rPr>
              <a:t>intent</a:t>
            </a:r>
            <a:r>
              <a:rPr kumimoji="0" lang="en-US" altLang="en-US" sz="2800" b="0" i="0" u="none" strike="noStrike" cap="none" normalizeH="0" baseline="0" dirty="0">
                <a:ln>
                  <a:noFill/>
                </a:ln>
                <a:solidFill>
                  <a:schemeClr val="bg1"/>
                </a:solidFill>
                <a:effectLst/>
                <a:latin typeface="Arial" panose="020B0604020202020204" pitchFamily="34" charset="0"/>
              </a:rPr>
              <a:t> represents the goal or purpose behind a user’s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Example:</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When a user asks: “Who won the last F1 race?” — it triggers an intent like </a:t>
            </a:r>
            <a:r>
              <a:rPr kumimoji="0" lang="en-US" altLang="en-US" sz="2800" b="0" i="0" u="none" strike="noStrike" cap="none" normalizeH="0" baseline="0" dirty="0">
                <a:ln>
                  <a:noFill/>
                </a:ln>
                <a:solidFill>
                  <a:schemeClr val="bg1"/>
                </a:solidFill>
                <a:effectLst/>
                <a:latin typeface="Arial Unicode MS"/>
              </a:rPr>
              <a:t>#race_winner_query</a:t>
            </a:r>
            <a:r>
              <a:rPr kumimoji="0" lang="en-US" altLang="en-US" sz="2800" b="0" i="0" u="none" strike="noStrike" cap="none" normalizeH="0" baseline="0" dirty="0">
                <a:ln>
                  <a:noFill/>
                </a:ln>
                <a:solidFill>
                  <a:schemeClr val="bg1"/>
                </a:solidFill>
                <a:effectLst/>
              </a:rPr>
              <a: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Purpose:</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Watson uses intents to understand what the user wants, so it can provide a relevant response.</a:t>
            </a:r>
          </a:p>
        </p:txBody>
      </p:sp>
    </p:spTree>
    <p:extLst>
      <p:ext uri="{BB962C8B-B14F-4D97-AF65-F5344CB8AC3E}">
        <p14:creationId xmlns:p14="http://schemas.microsoft.com/office/powerpoint/2010/main" val="286129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B1599-DC40-96EF-BB1B-023C485ACE5E}"/>
              </a:ext>
            </a:extLst>
          </p:cNvPr>
          <p:cNvSpPr>
            <a:spLocks noGrp="1"/>
          </p:cNvSpPr>
          <p:nvPr>
            <p:ph type="title"/>
          </p:nvPr>
        </p:nvSpPr>
        <p:spPr/>
        <p:txBody>
          <a:bodyPr/>
          <a:lstStyle/>
          <a:p>
            <a:r>
              <a:rPr lang="en-US" dirty="0"/>
              <a:t>Intents Created - 12</a:t>
            </a:r>
            <a:endParaRPr lang="en-IN" dirty="0"/>
          </a:p>
        </p:txBody>
      </p:sp>
      <p:pic>
        <p:nvPicPr>
          <p:cNvPr id="5" name="Content Placeholder 4">
            <a:extLst>
              <a:ext uri="{FF2B5EF4-FFF2-40B4-BE49-F238E27FC236}">
                <a16:creationId xmlns:a16="http://schemas.microsoft.com/office/drawing/2014/main" id="{96505010-0C41-9895-39B2-2931D18A7BCF}"/>
              </a:ext>
            </a:extLst>
          </p:cNvPr>
          <p:cNvPicPr>
            <a:picLocks noGrp="1" noChangeAspect="1"/>
          </p:cNvPicPr>
          <p:nvPr>
            <p:ph idx="1"/>
          </p:nvPr>
        </p:nvPicPr>
        <p:blipFill>
          <a:blip r:embed="rId3"/>
          <a:stretch>
            <a:fillRect/>
          </a:stretch>
        </p:blipFill>
        <p:spPr>
          <a:xfrm>
            <a:off x="147097" y="1170039"/>
            <a:ext cx="8849805" cy="4345858"/>
          </a:xfrm>
        </p:spPr>
      </p:pic>
    </p:spTree>
    <p:extLst>
      <p:ext uri="{BB962C8B-B14F-4D97-AF65-F5344CB8AC3E}">
        <p14:creationId xmlns:p14="http://schemas.microsoft.com/office/powerpoint/2010/main" val="2954005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7EC9-AF80-56DE-EB88-0416241D1962}"/>
              </a:ext>
            </a:extLst>
          </p:cNvPr>
          <p:cNvSpPr>
            <a:spLocks noGrp="1"/>
          </p:cNvSpPr>
          <p:nvPr>
            <p:ph type="title"/>
          </p:nvPr>
        </p:nvSpPr>
        <p:spPr/>
        <p:txBody>
          <a:bodyPr/>
          <a:lstStyle/>
          <a:p>
            <a:r>
              <a:rPr lang="en-US" dirty="0"/>
              <a:t>Entity </a:t>
            </a:r>
            <a:endParaRPr lang="en-IN" dirty="0"/>
          </a:p>
        </p:txBody>
      </p:sp>
      <p:sp>
        <p:nvSpPr>
          <p:cNvPr id="4" name="Rectangle 1">
            <a:extLst>
              <a:ext uri="{FF2B5EF4-FFF2-40B4-BE49-F238E27FC236}">
                <a16:creationId xmlns:a16="http://schemas.microsoft.com/office/drawing/2014/main" id="{D1390D86-00DD-725A-171D-E4A49B523A9E}"/>
              </a:ext>
            </a:extLst>
          </p:cNvPr>
          <p:cNvSpPr>
            <a:spLocks noGrp="1" noChangeArrowheads="1"/>
          </p:cNvSpPr>
          <p:nvPr>
            <p:ph idx="1"/>
          </p:nvPr>
        </p:nvSpPr>
        <p:spPr bwMode="auto">
          <a:xfrm>
            <a:off x="628650" y="999667"/>
            <a:ext cx="66363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What are Entities?</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1" u="none" strike="noStrike" cap="none" normalizeH="0" baseline="0" dirty="0">
                <a:ln>
                  <a:noFill/>
                </a:ln>
                <a:solidFill>
                  <a:schemeClr val="bg1"/>
                </a:solidFill>
                <a:effectLst/>
                <a:latin typeface="Arial" panose="020B0604020202020204" pitchFamily="34" charset="0"/>
              </a:rPr>
              <a:t>Entities</a:t>
            </a:r>
            <a:r>
              <a:rPr kumimoji="0" lang="en-US" altLang="en-US" sz="2800" b="0" i="0" u="none" strike="noStrike" cap="none" normalizeH="0" baseline="0" dirty="0">
                <a:ln>
                  <a:noFill/>
                </a:ln>
                <a:solidFill>
                  <a:schemeClr val="bg1"/>
                </a:solidFill>
                <a:effectLst/>
                <a:latin typeface="Arial" panose="020B0604020202020204" pitchFamily="34" charset="0"/>
              </a:rPr>
              <a:t> help identify specific data in a user’s message — such as names, locations, or teams.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Example:</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In the question “Tell me about the Monaco circuit”, “Monaco” is recognized as the entity </a:t>
            </a:r>
            <a:r>
              <a:rPr kumimoji="0" lang="en-US" altLang="en-US" sz="2800" b="0" i="0" u="none" strike="noStrike" cap="none" normalizeH="0" baseline="0" dirty="0">
                <a:ln>
                  <a:noFill/>
                </a:ln>
                <a:solidFill>
                  <a:schemeClr val="bg1"/>
                </a:solidFill>
                <a:effectLst/>
                <a:latin typeface="Arial Unicode MS"/>
              </a:rPr>
              <a:t>@circuit</a:t>
            </a:r>
            <a:r>
              <a:rPr kumimoji="0" lang="en-US" altLang="en-US" sz="2800" b="0" i="0" u="none" strike="noStrike" cap="none" normalizeH="0" baseline="0" dirty="0">
                <a:ln>
                  <a:noFill/>
                </a:ln>
                <a:solidFill>
                  <a:schemeClr val="bg1"/>
                </a:solidFill>
                <a:effectLst/>
              </a:rPr>
              <a: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Purpose:</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Entities allow the chatbot to give personalized answers by extracting context.</a:t>
            </a:r>
          </a:p>
        </p:txBody>
      </p:sp>
    </p:spTree>
    <p:extLst>
      <p:ext uri="{BB962C8B-B14F-4D97-AF65-F5344CB8AC3E}">
        <p14:creationId xmlns:p14="http://schemas.microsoft.com/office/powerpoint/2010/main" val="607990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5E774-CFD6-D8D0-881C-7229529F25BE}"/>
              </a:ext>
            </a:extLst>
          </p:cNvPr>
          <p:cNvSpPr>
            <a:spLocks noGrp="1"/>
          </p:cNvSpPr>
          <p:nvPr>
            <p:ph type="title"/>
          </p:nvPr>
        </p:nvSpPr>
        <p:spPr/>
        <p:txBody>
          <a:bodyPr/>
          <a:lstStyle/>
          <a:p>
            <a:r>
              <a:rPr lang="en-US" dirty="0"/>
              <a:t>Entity Created - 4 </a:t>
            </a:r>
            <a:endParaRPr lang="en-IN" dirty="0"/>
          </a:p>
        </p:txBody>
      </p:sp>
      <p:pic>
        <p:nvPicPr>
          <p:cNvPr id="5" name="Content Placeholder 4">
            <a:extLst>
              <a:ext uri="{FF2B5EF4-FFF2-40B4-BE49-F238E27FC236}">
                <a16:creationId xmlns:a16="http://schemas.microsoft.com/office/drawing/2014/main" id="{051C5D46-0B63-0B14-19C3-5544859AB9A2}"/>
              </a:ext>
            </a:extLst>
          </p:cNvPr>
          <p:cNvPicPr>
            <a:picLocks noGrp="1" noChangeAspect="1"/>
          </p:cNvPicPr>
          <p:nvPr>
            <p:ph idx="1"/>
          </p:nvPr>
        </p:nvPicPr>
        <p:blipFill>
          <a:blip r:embed="rId2"/>
          <a:stretch>
            <a:fillRect/>
          </a:stretch>
        </p:blipFill>
        <p:spPr>
          <a:xfrm>
            <a:off x="293527" y="1396181"/>
            <a:ext cx="8703604" cy="3059144"/>
          </a:xfrm>
        </p:spPr>
      </p:pic>
    </p:spTree>
    <p:extLst>
      <p:ext uri="{BB962C8B-B14F-4D97-AF65-F5344CB8AC3E}">
        <p14:creationId xmlns:p14="http://schemas.microsoft.com/office/powerpoint/2010/main" val="1837017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58FA-885C-29DF-FB92-1662B9E7383B}"/>
              </a:ext>
            </a:extLst>
          </p:cNvPr>
          <p:cNvSpPr>
            <a:spLocks noGrp="1"/>
          </p:cNvSpPr>
          <p:nvPr>
            <p:ph type="title"/>
          </p:nvPr>
        </p:nvSpPr>
        <p:spPr/>
        <p:txBody>
          <a:bodyPr/>
          <a:lstStyle/>
          <a:p>
            <a:r>
              <a:rPr lang="en-US" dirty="0"/>
              <a:t>Dialog Flow</a:t>
            </a:r>
            <a:endParaRPr lang="en-IN" dirty="0"/>
          </a:p>
        </p:txBody>
      </p:sp>
      <p:sp>
        <p:nvSpPr>
          <p:cNvPr id="4" name="Rectangle 1">
            <a:extLst>
              <a:ext uri="{FF2B5EF4-FFF2-40B4-BE49-F238E27FC236}">
                <a16:creationId xmlns:a16="http://schemas.microsoft.com/office/drawing/2014/main" id="{AB8DEE9B-7745-F300-6F84-87CD724326A4}"/>
              </a:ext>
            </a:extLst>
          </p:cNvPr>
          <p:cNvSpPr>
            <a:spLocks noGrp="1" noChangeArrowheads="1"/>
          </p:cNvSpPr>
          <p:nvPr>
            <p:ph idx="1"/>
          </p:nvPr>
        </p:nvSpPr>
        <p:spPr bwMode="auto">
          <a:xfrm>
            <a:off x="510662" y="1087291"/>
            <a:ext cx="779759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What is Dialog Flow?</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1" u="none" strike="noStrike" cap="none" normalizeH="0" baseline="0" dirty="0">
                <a:ln>
                  <a:noFill/>
                </a:ln>
                <a:solidFill>
                  <a:schemeClr val="bg1"/>
                </a:solidFill>
                <a:effectLst/>
                <a:latin typeface="Arial" panose="020B0604020202020204" pitchFamily="34" charset="0"/>
              </a:rPr>
              <a:t>Dialog Flow</a:t>
            </a:r>
            <a:r>
              <a:rPr kumimoji="0" lang="en-US" altLang="en-US" sz="2800" b="0" i="0" u="none" strike="noStrike" cap="none" normalizeH="0" baseline="0" dirty="0">
                <a:ln>
                  <a:noFill/>
                </a:ln>
                <a:solidFill>
                  <a:schemeClr val="bg1"/>
                </a:solidFill>
                <a:effectLst/>
                <a:latin typeface="Arial" panose="020B0604020202020204" pitchFamily="34" charset="0"/>
              </a:rPr>
              <a:t> defines how the conversation progresses after detecting intents and entities.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Functionality:</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Connects intents to specific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Manages follow-up questions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Maintains context for smooth, multi-turn conversations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Example:</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If the intent is </a:t>
            </a:r>
            <a:r>
              <a:rPr kumimoji="0" lang="en-US" altLang="en-US" sz="2800" b="0" i="0" u="none" strike="noStrike" cap="none" normalizeH="0" baseline="0" dirty="0">
                <a:ln>
                  <a:noFill/>
                </a:ln>
                <a:solidFill>
                  <a:schemeClr val="bg1"/>
                </a:solidFill>
                <a:effectLst/>
                <a:latin typeface="Arial Unicode MS"/>
              </a:rPr>
              <a:t>#team_info</a:t>
            </a:r>
            <a:r>
              <a:rPr kumimoji="0" lang="en-US" altLang="en-US" sz="2800" b="0" i="0" u="none" strike="noStrike" cap="none" normalizeH="0" baseline="0" dirty="0">
                <a:ln>
                  <a:noFill/>
                </a:ln>
                <a:solidFill>
                  <a:schemeClr val="bg1"/>
                </a:solidFill>
                <a:effectLst/>
              </a:rPr>
              <a:t> and entity is </a:t>
            </a:r>
            <a:r>
              <a:rPr kumimoji="0" lang="en-US" altLang="en-US" sz="2800" b="0" i="0" u="none" strike="noStrike" cap="none" normalizeH="0" baseline="0" dirty="0">
                <a:ln>
                  <a:noFill/>
                </a:ln>
                <a:solidFill>
                  <a:schemeClr val="bg1"/>
                </a:solidFill>
                <a:effectLst/>
                <a:latin typeface="Arial Unicode MS"/>
              </a:rPr>
              <a:t>@team: Ferrari</a:t>
            </a:r>
            <a:r>
              <a:rPr kumimoji="0" lang="en-US" altLang="en-US" sz="2800" b="0" i="0" u="none" strike="noStrike" cap="none" normalizeH="0" baseline="0" dirty="0">
                <a:ln>
                  <a:noFill/>
                </a:ln>
                <a:solidFill>
                  <a:schemeClr val="bg1"/>
                </a:solidFill>
                <a:effectLst/>
              </a:rPr>
              <a:t>, the bot replies with Ferrari’s team details.</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6031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19903</Template>
  <TotalTime>93</TotalTime>
  <Words>432</Words>
  <Application>Microsoft Office PowerPoint</Application>
  <PresentationFormat>On-screen Show (4:3)</PresentationFormat>
  <Paragraphs>60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Unicode MS</vt:lpstr>
      <vt:lpstr>Calibri</vt:lpstr>
      <vt:lpstr>Calibri Light</vt:lpstr>
      <vt:lpstr>Calibri Light (Headings)</vt:lpstr>
      <vt:lpstr>Office Theme</vt:lpstr>
      <vt:lpstr>F1 Assistant Chatbot – Powered by IBM Watson</vt:lpstr>
      <vt:lpstr>Problem Statement</vt:lpstr>
      <vt:lpstr>Solution Overview</vt:lpstr>
      <vt:lpstr>Technology Stack</vt:lpstr>
      <vt:lpstr>Intents</vt:lpstr>
      <vt:lpstr>Intents Created - 12</vt:lpstr>
      <vt:lpstr>Entity </vt:lpstr>
      <vt:lpstr>Entity Created - 4 </vt:lpstr>
      <vt:lpstr>Dialog Flow</vt:lpstr>
      <vt:lpstr>Dialog flow</vt:lpstr>
      <vt:lpstr>Welcome Screen</vt:lpstr>
      <vt:lpstr>Monaco Circuit Card</vt:lpstr>
      <vt:lpstr>Driver Card – Max Verstappen</vt:lpstr>
      <vt:lpstr>IBM Watson Chat Interface</vt:lpstr>
      <vt:lpstr>Impact &amp; Future Work</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Naman Saxena</cp:lastModifiedBy>
  <cp:revision>4</cp:revision>
  <dcterms:created xsi:type="dcterms:W3CDTF">2013-01-27T09:14:16Z</dcterms:created>
  <dcterms:modified xsi:type="dcterms:W3CDTF">2025-07-11T05:32:27Z</dcterms:modified>
  <cp:category/>
</cp:coreProperties>
</file>