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4"/>
  </p:sldMasterIdLst>
  <p:notesMasterIdLst>
    <p:notesMasterId r:id="rId15"/>
  </p:notesMasterIdLst>
  <p:sldIdLst>
    <p:sldId id="256" r:id="rId5"/>
    <p:sldId id="258" r:id="rId6"/>
    <p:sldId id="257" r:id="rId7"/>
    <p:sldId id="260" r:id="rId8"/>
    <p:sldId id="262" r:id="rId9"/>
    <p:sldId id="261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2FEAA-D9A1-4A7D-9445-8E42EDB31CB9}" v="3" dt="2022-11-05T10:45:14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77100" autoAdjust="0"/>
  </p:normalViewPr>
  <p:slideViewPr>
    <p:cSldViewPr snapToGrid="0">
      <p:cViewPr>
        <p:scale>
          <a:sx n="74" d="100"/>
          <a:sy n="74" d="100"/>
        </p:scale>
        <p:origin x="77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7FFE92-5387-4F97-A27D-36972EC85959}" type="doc">
      <dgm:prSet loTypeId="urn:microsoft.com/office/officeart/2005/8/layout/hierarchy2" loCatId="hierarchy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6C99587-4D3A-4F98-BE22-769F73EC7FC6}">
      <dgm:prSet/>
      <dgm:spPr/>
      <dgm:t>
        <a:bodyPr/>
        <a:lstStyle/>
        <a:p>
          <a:r>
            <a:rPr lang="en-GB" dirty="0"/>
            <a:t>Smart contracts are programs stored on a blockchain</a:t>
          </a:r>
          <a:endParaRPr lang="en-US" dirty="0"/>
        </a:p>
      </dgm:t>
    </dgm:pt>
    <dgm:pt modelId="{9110942F-F785-44EB-B4D6-AD3C9E01E8BB}" type="parTrans" cxnId="{FD1BB83A-94E3-4B39-8157-7DB97E8E4E1D}">
      <dgm:prSet/>
      <dgm:spPr/>
      <dgm:t>
        <a:bodyPr/>
        <a:lstStyle/>
        <a:p>
          <a:endParaRPr lang="en-US"/>
        </a:p>
      </dgm:t>
    </dgm:pt>
    <dgm:pt modelId="{FF1CFAE6-D667-45AC-B1EE-A26E9EA1ADC6}" type="sibTrans" cxnId="{FD1BB83A-94E3-4B39-8157-7DB97E8E4E1D}">
      <dgm:prSet/>
      <dgm:spPr/>
      <dgm:t>
        <a:bodyPr/>
        <a:lstStyle/>
        <a:p>
          <a:endParaRPr lang="en-US"/>
        </a:p>
      </dgm:t>
    </dgm:pt>
    <dgm:pt modelId="{F7717BD9-65DA-476D-A3A9-AF505F5EE416}">
      <dgm:prSet/>
      <dgm:spPr/>
      <dgm:t>
        <a:bodyPr/>
        <a:lstStyle/>
        <a:p>
          <a:r>
            <a:rPr lang="en-GB"/>
            <a:t>Smart contracts are used to execute an agreement (or parts of an agreement) when certain conditions are met</a:t>
          </a:r>
          <a:endParaRPr lang="en-US"/>
        </a:p>
      </dgm:t>
    </dgm:pt>
    <dgm:pt modelId="{E3D3E9BD-FAF5-4B2C-9808-1D846A9B0D34}" type="parTrans" cxnId="{7AEE5D83-AA22-43AB-9E26-81CD9297C9D2}">
      <dgm:prSet/>
      <dgm:spPr/>
      <dgm:t>
        <a:bodyPr/>
        <a:lstStyle/>
        <a:p>
          <a:endParaRPr lang="en-US"/>
        </a:p>
      </dgm:t>
    </dgm:pt>
    <dgm:pt modelId="{E38DAD9B-C3E4-4BD5-B0DB-7FF0C3953A73}" type="sibTrans" cxnId="{7AEE5D83-AA22-43AB-9E26-81CD9297C9D2}">
      <dgm:prSet/>
      <dgm:spPr/>
      <dgm:t>
        <a:bodyPr/>
        <a:lstStyle/>
        <a:p>
          <a:endParaRPr lang="en-US"/>
        </a:p>
      </dgm:t>
    </dgm:pt>
    <dgm:pt modelId="{B0D25AEB-7BF5-4BD7-9002-5D751E9F6A94}">
      <dgm:prSet/>
      <dgm:spPr/>
      <dgm:t>
        <a:bodyPr/>
        <a:lstStyle/>
        <a:p>
          <a:r>
            <a:rPr lang="en-GB"/>
            <a:t>If we are trying to buy an NFT, what will this agreement look like?</a:t>
          </a:r>
          <a:endParaRPr lang="en-US"/>
        </a:p>
      </dgm:t>
    </dgm:pt>
    <dgm:pt modelId="{94804E9F-BCBB-41B8-8841-D7D478FA0420}" type="parTrans" cxnId="{40D5F227-7DF1-4FDD-94BC-DC358A3304ED}">
      <dgm:prSet/>
      <dgm:spPr/>
      <dgm:t>
        <a:bodyPr/>
        <a:lstStyle/>
        <a:p>
          <a:endParaRPr lang="en-US"/>
        </a:p>
      </dgm:t>
    </dgm:pt>
    <dgm:pt modelId="{F5DCB64A-AD74-4725-90EA-09A350C89F51}" type="sibTrans" cxnId="{40D5F227-7DF1-4FDD-94BC-DC358A3304ED}">
      <dgm:prSet/>
      <dgm:spPr/>
      <dgm:t>
        <a:bodyPr/>
        <a:lstStyle/>
        <a:p>
          <a:endParaRPr lang="en-US"/>
        </a:p>
      </dgm:t>
    </dgm:pt>
    <dgm:pt modelId="{42143AF9-FC66-43A6-A362-340133C4C4CA}">
      <dgm:prSet/>
      <dgm:spPr/>
      <dgm:t>
        <a:bodyPr/>
        <a:lstStyle/>
        <a:p>
          <a:r>
            <a:rPr lang="en-GB"/>
            <a:t>What are the pre-conditions?</a:t>
          </a:r>
          <a:endParaRPr lang="en-US"/>
        </a:p>
      </dgm:t>
    </dgm:pt>
    <dgm:pt modelId="{C867E09A-6615-414F-B545-393BF662249F}" type="parTrans" cxnId="{DDD376D1-3BE8-41E6-BAF0-5828C00134C2}">
      <dgm:prSet/>
      <dgm:spPr/>
      <dgm:t>
        <a:bodyPr/>
        <a:lstStyle/>
        <a:p>
          <a:endParaRPr lang="en-US"/>
        </a:p>
      </dgm:t>
    </dgm:pt>
    <dgm:pt modelId="{092CBD79-3A50-4F10-B8DA-BE3BFF45D0D8}" type="sibTrans" cxnId="{DDD376D1-3BE8-41E6-BAF0-5828C00134C2}">
      <dgm:prSet/>
      <dgm:spPr/>
      <dgm:t>
        <a:bodyPr/>
        <a:lstStyle/>
        <a:p>
          <a:endParaRPr lang="en-US"/>
        </a:p>
      </dgm:t>
    </dgm:pt>
    <dgm:pt modelId="{1C7E7906-112A-4C32-A582-BBC1A73E989B}">
      <dgm:prSet/>
      <dgm:spPr/>
      <dgm:t>
        <a:bodyPr/>
        <a:lstStyle/>
        <a:p>
          <a:r>
            <a:rPr lang="en-GB"/>
            <a:t>What will the smart contract code do/ what will the outputs?</a:t>
          </a:r>
          <a:endParaRPr lang="en-US"/>
        </a:p>
      </dgm:t>
    </dgm:pt>
    <dgm:pt modelId="{0B6D446A-76AF-4057-B866-9161E665B447}" type="parTrans" cxnId="{916CDD1E-D9C3-41E1-9033-67D7BB401828}">
      <dgm:prSet/>
      <dgm:spPr/>
      <dgm:t>
        <a:bodyPr/>
        <a:lstStyle/>
        <a:p>
          <a:endParaRPr lang="en-US"/>
        </a:p>
      </dgm:t>
    </dgm:pt>
    <dgm:pt modelId="{54DB56B4-EC16-4CCB-A506-B19D1A1EA453}" type="sibTrans" cxnId="{916CDD1E-D9C3-41E1-9033-67D7BB401828}">
      <dgm:prSet/>
      <dgm:spPr/>
      <dgm:t>
        <a:bodyPr/>
        <a:lstStyle/>
        <a:p>
          <a:endParaRPr lang="en-US"/>
        </a:p>
      </dgm:t>
    </dgm:pt>
    <dgm:pt modelId="{28333765-A4B3-4461-B077-9189B833AC63}" type="pres">
      <dgm:prSet presAssocID="{3D7FFE92-5387-4F97-A27D-36972EC8595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5D4E5B-6437-4C1E-8440-1FFED26E1550}" type="pres">
      <dgm:prSet presAssocID="{46C99587-4D3A-4F98-BE22-769F73EC7FC6}" presName="root1" presStyleCnt="0"/>
      <dgm:spPr/>
    </dgm:pt>
    <dgm:pt modelId="{A5AA4D52-591B-4F5B-9088-B6B5B40607CE}" type="pres">
      <dgm:prSet presAssocID="{46C99587-4D3A-4F98-BE22-769F73EC7FC6}" presName="LevelOneTextNode" presStyleLbl="node0" presStyleIdx="0" presStyleCnt="2" custLinFactNeighborX="-10470" custLinFactNeighborY="-4012">
        <dgm:presLayoutVars>
          <dgm:chPref val="3"/>
        </dgm:presLayoutVars>
      </dgm:prSet>
      <dgm:spPr/>
    </dgm:pt>
    <dgm:pt modelId="{27ED972C-ADBF-4EC4-8885-001DBF518DBD}" type="pres">
      <dgm:prSet presAssocID="{46C99587-4D3A-4F98-BE22-769F73EC7FC6}" presName="level2hierChild" presStyleCnt="0"/>
      <dgm:spPr/>
    </dgm:pt>
    <dgm:pt modelId="{D1B6E704-1650-415C-99DF-7920584B883C}" type="pres">
      <dgm:prSet presAssocID="{F7717BD9-65DA-476D-A3A9-AF505F5EE416}" presName="root1" presStyleCnt="0"/>
      <dgm:spPr/>
    </dgm:pt>
    <dgm:pt modelId="{27862F66-0D92-42C4-942B-C612F7F77A5F}" type="pres">
      <dgm:prSet presAssocID="{F7717BD9-65DA-476D-A3A9-AF505F5EE416}" presName="LevelOneTextNode" presStyleLbl="node0" presStyleIdx="1" presStyleCnt="2">
        <dgm:presLayoutVars>
          <dgm:chPref val="3"/>
        </dgm:presLayoutVars>
      </dgm:prSet>
      <dgm:spPr/>
    </dgm:pt>
    <dgm:pt modelId="{0E3C63C6-025A-496C-8FAE-1D21677D960F}" type="pres">
      <dgm:prSet presAssocID="{F7717BD9-65DA-476D-A3A9-AF505F5EE416}" presName="level2hierChild" presStyleCnt="0"/>
      <dgm:spPr/>
    </dgm:pt>
    <dgm:pt modelId="{49C36322-93CB-46F7-AA23-F95C207E7E3D}" type="pres">
      <dgm:prSet presAssocID="{94804E9F-BCBB-41B8-8841-D7D478FA0420}" presName="conn2-1" presStyleLbl="parChTrans1D2" presStyleIdx="0" presStyleCnt="1"/>
      <dgm:spPr/>
    </dgm:pt>
    <dgm:pt modelId="{1B4B1970-F324-40FC-8716-302AF34053D7}" type="pres">
      <dgm:prSet presAssocID="{94804E9F-BCBB-41B8-8841-D7D478FA0420}" presName="connTx" presStyleLbl="parChTrans1D2" presStyleIdx="0" presStyleCnt="1"/>
      <dgm:spPr/>
    </dgm:pt>
    <dgm:pt modelId="{7085E120-FD41-4314-BB66-E22D8E27E6C8}" type="pres">
      <dgm:prSet presAssocID="{B0D25AEB-7BF5-4BD7-9002-5D751E9F6A94}" presName="root2" presStyleCnt="0"/>
      <dgm:spPr/>
    </dgm:pt>
    <dgm:pt modelId="{AE7C9256-C01E-44AB-8258-416D61B6684A}" type="pres">
      <dgm:prSet presAssocID="{B0D25AEB-7BF5-4BD7-9002-5D751E9F6A94}" presName="LevelTwoTextNode" presStyleLbl="node2" presStyleIdx="0" presStyleCnt="1">
        <dgm:presLayoutVars>
          <dgm:chPref val="3"/>
        </dgm:presLayoutVars>
      </dgm:prSet>
      <dgm:spPr/>
    </dgm:pt>
    <dgm:pt modelId="{64F3AEAF-A1D6-497E-990C-C9324714050E}" type="pres">
      <dgm:prSet presAssocID="{B0D25AEB-7BF5-4BD7-9002-5D751E9F6A94}" presName="level3hierChild" presStyleCnt="0"/>
      <dgm:spPr/>
    </dgm:pt>
    <dgm:pt modelId="{E9504F08-D7FA-4391-A8B4-B93BC0DCF3C8}" type="pres">
      <dgm:prSet presAssocID="{C867E09A-6615-414F-B545-393BF662249F}" presName="conn2-1" presStyleLbl="parChTrans1D3" presStyleIdx="0" presStyleCnt="2"/>
      <dgm:spPr/>
    </dgm:pt>
    <dgm:pt modelId="{C2F08283-2633-4D43-9506-8F4585378948}" type="pres">
      <dgm:prSet presAssocID="{C867E09A-6615-414F-B545-393BF662249F}" presName="connTx" presStyleLbl="parChTrans1D3" presStyleIdx="0" presStyleCnt="2"/>
      <dgm:spPr/>
    </dgm:pt>
    <dgm:pt modelId="{813C2DC6-6DB4-4A8C-8900-EB2D43101B7C}" type="pres">
      <dgm:prSet presAssocID="{42143AF9-FC66-43A6-A362-340133C4C4CA}" presName="root2" presStyleCnt="0"/>
      <dgm:spPr/>
    </dgm:pt>
    <dgm:pt modelId="{C2AE04B5-0A65-44D4-A1E9-0D50E0C1CF87}" type="pres">
      <dgm:prSet presAssocID="{42143AF9-FC66-43A6-A362-340133C4C4CA}" presName="LevelTwoTextNode" presStyleLbl="node3" presStyleIdx="0" presStyleCnt="2">
        <dgm:presLayoutVars>
          <dgm:chPref val="3"/>
        </dgm:presLayoutVars>
      </dgm:prSet>
      <dgm:spPr/>
    </dgm:pt>
    <dgm:pt modelId="{B6DA1E1D-EB7B-4575-A11A-178272BA39FA}" type="pres">
      <dgm:prSet presAssocID="{42143AF9-FC66-43A6-A362-340133C4C4CA}" presName="level3hierChild" presStyleCnt="0"/>
      <dgm:spPr/>
    </dgm:pt>
    <dgm:pt modelId="{47B90D48-6BDF-4A12-A55F-E4B83DF5C47E}" type="pres">
      <dgm:prSet presAssocID="{0B6D446A-76AF-4057-B866-9161E665B447}" presName="conn2-1" presStyleLbl="parChTrans1D3" presStyleIdx="1" presStyleCnt="2"/>
      <dgm:spPr/>
    </dgm:pt>
    <dgm:pt modelId="{86DCDC28-A49B-4AD5-8369-6C420E8F0BF7}" type="pres">
      <dgm:prSet presAssocID="{0B6D446A-76AF-4057-B866-9161E665B447}" presName="connTx" presStyleLbl="parChTrans1D3" presStyleIdx="1" presStyleCnt="2"/>
      <dgm:spPr/>
    </dgm:pt>
    <dgm:pt modelId="{6CC114E0-BE30-47FF-9CD6-1CAA8F0E9340}" type="pres">
      <dgm:prSet presAssocID="{1C7E7906-112A-4C32-A582-BBC1A73E989B}" presName="root2" presStyleCnt="0"/>
      <dgm:spPr/>
    </dgm:pt>
    <dgm:pt modelId="{8F115172-F606-4C64-A9FE-5DDD9EDF6907}" type="pres">
      <dgm:prSet presAssocID="{1C7E7906-112A-4C32-A582-BBC1A73E989B}" presName="LevelTwoTextNode" presStyleLbl="node3" presStyleIdx="1" presStyleCnt="2">
        <dgm:presLayoutVars>
          <dgm:chPref val="3"/>
        </dgm:presLayoutVars>
      </dgm:prSet>
      <dgm:spPr/>
    </dgm:pt>
    <dgm:pt modelId="{6EB3B966-B06A-4F84-9258-2402E1ADDB87}" type="pres">
      <dgm:prSet presAssocID="{1C7E7906-112A-4C32-A582-BBC1A73E989B}" presName="level3hierChild" presStyleCnt="0"/>
      <dgm:spPr/>
    </dgm:pt>
  </dgm:ptLst>
  <dgm:cxnLst>
    <dgm:cxn modelId="{78083107-066B-4B9F-B937-A32E528EBBDA}" type="presOf" srcId="{46C99587-4D3A-4F98-BE22-769F73EC7FC6}" destId="{A5AA4D52-591B-4F5B-9088-B6B5B40607CE}" srcOrd="0" destOrd="0" presId="urn:microsoft.com/office/officeart/2005/8/layout/hierarchy2"/>
    <dgm:cxn modelId="{EBD06907-C670-435F-BD6F-D45035B251F8}" type="presOf" srcId="{94804E9F-BCBB-41B8-8841-D7D478FA0420}" destId="{1B4B1970-F324-40FC-8716-302AF34053D7}" srcOrd="1" destOrd="0" presId="urn:microsoft.com/office/officeart/2005/8/layout/hierarchy2"/>
    <dgm:cxn modelId="{916CDD1E-D9C3-41E1-9033-67D7BB401828}" srcId="{B0D25AEB-7BF5-4BD7-9002-5D751E9F6A94}" destId="{1C7E7906-112A-4C32-A582-BBC1A73E989B}" srcOrd="1" destOrd="0" parTransId="{0B6D446A-76AF-4057-B866-9161E665B447}" sibTransId="{54DB56B4-EC16-4CCB-A506-B19D1A1EA453}"/>
    <dgm:cxn modelId="{40D5F227-7DF1-4FDD-94BC-DC358A3304ED}" srcId="{F7717BD9-65DA-476D-A3A9-AF505F5EE416}" destId="{B0D25AEB-7BF5-4BD7-9002-5D751E9F6A94}" srcOrd="0" destOrd="0" parTransId="{94804E9F-BCBB-41B8-8841-D7D478FA0420}" sibTransId="{F5DCB64A-AD74-4725-90EA-09A350C89F51}"/>
    <dgm:cxn modelId="{38A46E37-984D-43D9-B662-09426B498A82}" type="presOf" srcId="{0B6D446A-76AF-4057-B866-9161E665B447}" destId="{86DCDC28-A49B-4AD5-8369-6C420E8F0BF7}" srcOrd="1" destOrd="0" presId="urn:microsoft.com/office/officeart/2005/8/layout/hierarchy2"/>
    <dgm:cxn modelId="{FD1BB83A-94E3-4B39-8157-7DB97E8E4E1D}" srcId="{3D7FFE92-5387-4F97-A27D-36972EC85959}" destId="{46C99587-4D3A-4F98-BE22-769F73EC7FC6}" srcOrd="0" destOrd="0" parTransId="{9110942F-F785-44EB-B4D6-AD3C9E01E8BB}" sibTransId="{FF1CFAE6-D667-45AC-B1EE-A26E9EA1ADC6}"/>
    <dgm:cxn modelId="{647C6F4C-BA5A-4D52-A770-FD76B6F3C1F3}" type="presOf" srcId="{C867E09A-6615-414F-B545-393BF662249F}" destId="{E9504F08-D7FA-4391-A8B4-B93BC0DCF3C8}" srcOrd="0" destOrd="0" presId="urn:microsoft.com/office/officeart/2005/8/layout/hierarchy2"/>
    <dgm:cxn modelId="{88CE7771-F127-426B-AB01-EAF378C3BF02}" type="presOf" srcId="{42143AF9-FC66-43A6-A362-340133C4C4CA}" destId="{C2AE04B5-0A65-44D4-A1E9-0D50E0C1CF87}" srcOrd="0" destOrd="0" presId="urn:microsoft.com/office/officeart/2005/8/layout/hierarchy2"/>
    <dgm:cxn modelId="{073DB553-3C38-4C43-86C0-73E10F9EDE38}" type="presOf" srcId="{B0D25AEB-7BF5-4BD7-9002-5D751E9F6A94}" destId="{AE7C9256-C01E-44AB-8258-416D61B6684A}" srcOrd="0" destOrd="0" presId="urn:microsoft.com/office/officeart/2005/8/layout/hierarchy2"/>
    <dgm:cxn modelId="{79987455-08D6-42BE-A334-3E62CD10ACAF}" type="presOf" srcId="{C867E09A-6615-414F-B545-393BF662249F}" destId="{C2F08283-2633-4D43-9506-8F4585378948}" srcOrd="1" destOrd="0" presId="urn:microsoft.com/office/officeart/2005/8/layout/hierarchy2"/>
    <dgm:cxn modelId="{7AEE5D83-AA22-43AB-9E26-81CD9297C9D2}" srcId="{3D7FFE92-5387-4F97-A27D-36972EC85959}" destId="{F7717BD9-65DA-476D-A3A9-AF505F5EE416}" srcOrd="1" destOrd="0" parTransId="{E3D3E9BD-FAF5-4B2C-9808-1D846A9B0D34}" sibTransId="{E38DAD9B-C3E4-4BD5-B0DB-7FF0C3953A73}"/>
    <dgm:cxn modelId="{77E9FE8A-A0E2-4112-BF29-B4F969EFCFA9}" type="presOf" srcId="{F7717BD9-65DA-476D-A3A9-AF505F5EE416}" destId="{27862F66-0D92-42C4-942B-C612F7F77A5F}" srcOrd="0" destOrd="0" presId="urn:microsoft.com/office/officeart/2005/8/layout/hierarchy2"/>
    <dgm:cxn modelId="{0CF141A7-6ED5-4AF5-9862-F33619056FC4}" type="presOf" srcId="{94804E9F-BCBB-41B8-8841-D7D478FA0420}" destId="{49C36322-93CB-46F7-AA23-F95C207E7E3D}" srcOrd="0" destOrd="0" presId="urn:microsoft.com/office/officeart/2005/8/layout/hierarchy2"/>
    <dgm:cxn modelId="{D4DD9AC1-A95A-4A5E-9F1A-7C69739FD6EE}" type="presOf" srcId="{3D7FFE92-5387-4F97-A27D-36972EC85959}" destId="{28333765-A4B3-4461-B077-9189B833AC63}" srcOrd="0" destOrd="0" presId="urn:microsoft.com/office/officeart/2005/8/layout/hierarchy2"/>
    <dgm:cxn modelId="{DDD376D1-3BE8-41E6-BAF0-5828C00134C2}" srcId="{B0D25AEB-7BF5-4BD7-9002-5D751E9F6A94}" destId="{42143AF9-FC66-43A6-A362-340133C4C4CA}" srcOrd="0" destOrd="0" parTransId="{C867E09A-6615-414F-B545-393BF662249F}" sibTransId="{092CBD79-3A50-4F10-B8DA-BE3BFF45D0D8}"/>
    <dgm:cxn modelId="{76097FE7-40A7-4303-B14E-A51DEA5A75D3}" type="presOf" srcId="{1C7E7906-112A-4C32-A582-BBC1A73E989B}" destId="{8F115172-F606-4C64-A9FE-5DDD9EDF6907}" srcOrd="0" destOrd="0" presId="urn:microsoft.com/office/officeart/2005/8/layout/hierarchy2"/>
    <dgm:cxn modelId="{5EAAF0E9-FB9A-4BB8-97E5-727762529A96}" type="presOf" srcId="{0B6D446A-76AF-4057-B866-9161E665B447}" destId="{47B90D48-6BDF-4A12-A55F-E4B83DF5C47E}" srcOrd="0" destOrd="0" presId="urn:microsoft.com/office/officeart/2005/8/layout/hierarchy2"/>
    <dgm:cxn modelId="{9D13B7D9-EB44-4234-8D97-88032E3D03DD}" type="presParOf" srcId="{28333765-A4B3-4461-B077-9189B833AC63}" destId="{E35D4E5B-6437-4C1E-8440-1FFED26E1550}" srcOrd="0" destOrd="0" presId="urn:microsoft.com/office/officeart/2005/8/layout/hierarchy2"/>
    <dgm:cxn modelId="{079FC0F8-C59B-4FF3-9601-88C2D633841D}" type="presParOf" srcId="{E35D4E5B-6437-4C1E-8440-1FFED26E1550}" destId="{A5AA4D52-591B-4F5B-9088-B6B5B40607CE}" srcOrd="0" destOrd="0" presId="urn:microsoft.com/office/officeart/2005/8/layout/hierarchy2"/>
    <dgm:cxn modelId="{0BDF635C-FE26-48EF-AB74-74B1738E3490}" type="presParOf" srcId="{E35D4E5B-6437-4C1E-8440-1FFED26E1550}" destId="{27ED972C-ADBF-4EC4-8885-001DBF518DBD}" srcOrd="1" destOrd="0" presId="urn:microsoft.com/office/officeart/2005/8/layout/hierarchy2"/>
    <dgm:cxn modelId="{AF08A463-05A5-4DE2-8AED-BE8CB503000A}" type="presParOf" srcId="{28333765-A4B3-4461-B077-9189B833AC63}" destId="{D1B6E704-1650-415C-99DF-7920584B883C}" srcOrd="1" destOrd="0" presId="urn:microsoft.com/office/officeart/2005/8/layout/hierarchy2"/>
    <dgm:cxn modelId="{14B06F16-A33A-40C2-8774-DA5005C67632}" type="presParOf" srcId="{D1B6E704-1650-415C-99DF-7920584B883C}" destId="{27862F66-0D92-42C4-942B-C612F7F77A5F}" srcOrd="0" destOrd="0" presId="urn:microsoft.com/office/officeart/2005/8/layout/hierarchy2"/>
    <dgm:cxn modelId="{4BB632DD-00BF-4020-9EE6-F967531F714F}" type="presParOf" srcId="{D1B6E704-1650-415C-99DF-7920584B883C}" destId="{0E3C63C6-025A-496C-8FAE-1D21677D960F}" srcOrd="1" destOrd="0" presId="urn:microsoft.com/office/officeart/2005/8/layout/hierarchy2"/>
    <dgm:cxn modelId="{D4030414-69A7-40B2-8488-A1A4589899EE}" type="presParOf" srcId="{0E3C63C6-025A-496C-8FAE-1D21677D960F}" destId="{49C36322-93CB-46F7-AA23-F95C207E7E3D}" srcOrd="0" destOrd="0" presId="urn:microsoft.com/office/officeart/2005/8/layout/hierarchy2"/>
    <dgm:cxn modelId="{83D002F4-799F-454D-AEB4-3CAEFD74959A}" type="presParOf" srcId="{49C36322-93CB-46F7-AA23-F95C207E7E3D}" destId="{1B4B1970-F324-40FC-8716-302AF34053D7}" srcOrd="0" destOrd="0" presId="urn:microsoft.com/office/officeart/2005/8/layout/hierarchy2"/>
    <dgm:cxn modelId="{F667B016-B105-4319-9D04-1C8BB9F563DA}" type="presParOf" srcId="{0E3C63C6-025A-496C-8FAE-1D21677D960F}" destId="{7085E120-FD41-4314-BB66-E22D8E27E6C8}" srcOrd="1" destOrd="0" presId="urn:microsoft.com/office/officeart/2005/8/layout/hierarchy2"/>
    <dgm:cxn modelId="{41683B2D-3AA0-470D-BCC2-0A9FD4CC6429}" type="presParOf" srcId="{7085E120-FD41-4314-BB66-E22D8E27E6C8}" destId="{AE7C9256-C01E-44AB-8258-416D61B6684A}" srcOrd="0" destOrd="0" presId="urn:microsoft.com/office/officeart/2005/8/layout/hierarchy2"/>
    <dgm:cxn modelId="{D8EE364D-FE95-4ABB-8D75-999A79CB4155}" type="presParOf" srcId="{7085E120-FD41-4314-BB66-E22D8E27E6C8}" destId="{64F3AEAF-A1D6-497E-990C-C9324714050E}" srcOrd="1" destOrd="0" presId="urn:microsoft.com/office/officeart/2005/8/layout/hierarchy2"/>
    <dgm:cxn modelId="{49E551F5-8ADB-423C-9141-1DB87C1CC59E}" type="presParOf" srcId="{64F3AEAF-A1D6-497E-990C-C9324714050E}" destId="{E9504F08-D7FA-4391-A8B4-B93BC0DCF3C8}" srcOrd="0" destOrd="0" presId="urn:microsoft.com/office/officeart/2005/8/layout/hierarchy2"/>
    <dgm:cxn modelId="{2D479885-404E-4583-92F8-8098A7200789}" type="presParOf" srcId="{E9504F08-D7FA-4391-A8B4-B93BC0DCF3C8}" destId="{C2F08283-2633-4D43-9506-8F4585378948}" srcOrd="0" destOrd="0" presId="urn:microsoft.com/office/officeart/2005/8/layout/hierarchy2"/>
    <dgm:cxn modelId="{DA9CA354-A827-46E2-973E-6DF7DFCA599C}" type="presParOf" srcId="{64F3AEAF-A1D6-497E-990C-C9324714050E}" destId="{813C2DC6-6DB4-4A8C-8900-EB2D43101B7C}" srcOrd="1" destOrd="0" presId="urn:microsoft.com/office/officeart/2005/8/layout/hierarchy2"/>
    <dgm:cxn modelId="{A55DC2E7-09B7-436C-9E68-FB039E291A73}" type="presParOf" srcId="{813C2DC6-6DB4-4A8C-8900-EB2D43101B7C}" destId="{C2AE04B5-0A65-44D4-A1E9-0D50E0C1CF87}" srcOrd="0" destOrd="0" presId="urn:microsoft.com/office/officeart/2005/8/layout/hierarchy2"/>
    <dgm:cxn modelId="{ED609615-FD2C-4C4F-B831-CEC9652A1963}" type="presParOf" srcId="{813C2DC6-6DB4-4A8C-8900-EB2D43101B7C}" destId="{B6DA1E1D-EB7B-4575-A11A-178272BA39FA}" srcOrd="1" destOrd="0" presId="urn:microsoft.com/office/officeart/2005/8/layout/hierarchy2"/>
    <dgm:cxn modelId="{DBB6744C-5197-411E-957E-C25D2528DC98}" type="presParOf" srcId="{64F3AEAF-A1D6-497E-990C-C9324714050E}" destId="{47B90D48-6BDF-4A12-A55F-E4B83DF5C47E}" srcOrd="2" destOrd="0" presId="urn:microsoft.com/office/officeart/2005/8/layout/hierarchy2"/>
    <dgm:cxn modelId="{FE3F31C0-D67C-4697-B323-F448514BB80D}" type="presParOf" srcId="{47B90D48-6BDF-4A12-A55F-E4B83DF5C47E}" destId="{86DCDC28-A49B-4AD5-8369-6C420E8F0BF7}" srcOrd="0" destOrd="0" presId="urn:microsoft.com/office/officeart/2005/8/layout/hierarchy2"/>
    <dgm:cxn modelId="{C0EAB1A2-00A6-4361-89BE-A21D5F0F3949}" type="presParOf" srcId="{64F3AEAF-A1D6-497E-990C-C9324714050E}" destId="{6CC114E0-BE30-47FF-9CD6-1CAA8F0E9340}" srcOrd="3" destOrd="0" presId="urn:microsoft.com/office/officeart/2005/8/layout/hierarchy2"/>
    <dgm:cxn modelId="{78C07F5A-5456-412B-B053-35A4ECBF943A}" type="presParOf" srcId="{6CC114E0-BE30-47FF-9CD6-1CAA8F0E9340}" destId="{8F115172-F606-4C64-A9FE-5DDD9EDF6907}" srcOrd="0" destOrd="0" presId="urn:microsoft.com/office/officeart/2005/8/layout/hierarchy2"/>
    <dgm:cxn modelId="{B7AD5FBC-94F7-4241-A4A3-4E9184C07BE3}" type="presParOf" srcId="{6CC114E0-BE30-47FF-9CD6-1CAA8F0E9340}" destId="{6EB3B966-B06A-4F84-9258-2402E1ADDB8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A4D52-591B-4F5B-9088-B6B5B40607CE}">
      <dsp:nvSpPr>
        <dsp:cNvPr id="0" name=""/>
        <dsp:cNvSpPr/>
      </dsp:nvSpPr>
      <dsp:spPr>
        <a:xfrm>
          <a:off x="0" y="519932"/>
          <a:ext cx="2062120" cy="1031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Smart contracts are programs stored on a blockchain</a:t>
          </a:r>
          <a:endParaRPr lang="en-US" sz="1300" kern="1200" dirty="0"/>
        </a:p>
      </dsp:txBody>
      <dsp:txXfrm>
        <a:off x="30199" y="550131"/>
        <a:ext cx="2001722" cy="970662"/>
      </dsp:txXfrm>
    </dsp:sp>
    <dsp:sp modelId="{27862F66-0D92-42C4-942B-C612F7F77A5F}">
      <dsp:nvSpPr>
        <dsp:cNvPr id="0" name=""/>
        <dsp:cNvSpPr/>
      </dsp:nvSpPr>
      <dsp:spPr>
        <a:xfrm>
          <a:off x="5221" y="1747018"/>
          <a:ext cx="2062120" cy="1031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Smart contracts are used to execute an agreement (or parts of an agreement) when certain conditions are met</a:t>
          </a:r>
          <a:endParaRPr lang="en-US" sz="1300" kern="1200"/>
        </a:p>
      </dsp:txBody>
      <dsp:txXfrm>
        <a:off x="35420" y="1777217"/>
        <a:ext cx="2001722" cy="970662"/>
      </dsp:txXfrm>
    </dsp:sp>
    <dsp:sp modelId="{49C36322-93CB-46F7-AA23-F95C207E7E3D}">
      <dsp:nvSpPr>
        <dsp:cNvPr id="0" name=""/>
        <dsp:cNvSpPr/>
      </dsp:nvSpPr>
      <dsp:spPr>
        <a:xfrm>
          <a:off x="2067342" y="2238949"/>
          <a:ext cx="824848" cy="47197"/>
        </a:xfrm>
        <a:custGeom>
          <a:avLst/>
          <a:gdLst/>
          <a:ahLst/>
          <a:cxnLst/>
          <a:rect l="0" t="0" r="0" b="0"/>
          <a:pathLst>
            <a:path>
              <a:moveTo>
                <a:pt x="0" y="23598"/>
              </a:moveTo>
              <a:lnTo>
                <a:pt x="824848" y="2359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59145" y="2241927"/>
        <a:ext cx="41242" cy="41242"/>
      </dsp:txXfrm>
    </dsp:sp>
    <dsp:sp modelId="{AE7C9256-C01E-44AB-8258-416D61B6684A}">
      <dsp:nvSpPr>
        <dsp:cNvPr id="0" name=""/>
        <dsp:cNvSpPr/>
      </dsp:nvSpPr>
      <dsp:spPr>
        <a:xfrm>
          <a:off x="2892190" y="1747018"/>
          <a:ext cx="2062120" cy="1031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If we are trying to buy an NFT, what will this agreement look like?</a:t>
          </a:r>
          <a:endParaRPr lang="en-US" sz="1300" kern="1200"/>
        </a:p>
      </dsp:txBody>
      <dsp:txXfrm>
        <a:off x="2922389" y="1777217"/>
        <a:ext cx="2001722" cy="970662"/>
      </dsp:txXfrm>
    </dsp:sp>
    <dsp:sp modelId="{E9504F08-D7FA-4391-A8B4-B93BC0DCF3C8}">
      <dsp:nvSpPr>
        <dsp:cNvPr id="0" name=""/>
        <dsp:cNvSpPr/>
      </dsp:nvSpPr>
      <dsp:spPr>
        <a:xfrm rot="19457599">
          <a:off x="4858832" y="1942519"/>
          <a:ext cx="1015803" cy="47197"/>
        </a:xfrm>
        <a:custGeom>
          <a:avLst/>
          <a:gdLst/>
          <a:ahLst/>
          <a:cxnLst/>
          <a:rect l="0" t="0" r="0" b="0"/>
          <a:pathLst>
            <a:path>
              <a:moveTo>
                <a:pt x="0" y="23598"/>
              </a:moveTo>
              <a:lnTo>
                <a:pt x="1015803" y="2359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41339" y="1940723"/>
        <a:ext cx="50790" cy="50790"/>
      </dsp:txXfrm>
    </dsp:sp>
    <dsp:sp modelId="{C2AE04B5-0A65-44D4-A1E9-0D50E0C1CF87}">
      <dsp:nvSpPr>
        <dsp:cNvPr id="0" name=""/>
        <dsp:cNvSpPr/>
      </dsp:nvSpPr>
      <dsp:spPr>
        <a:xfrm>
          <a:off x="5779158" y="1154158"/>
          <a:ext cx="2062120" cy="1031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What are the pre-conditions?</a:t>
          </a:r>
          <a:endParaRPr lang="en-US" sz="1300" kern="1200"/>
        </a:p>
      </dsp:txBody>
      <dsp:txXfrm>
        <a:off x="5809357" y="1184357"/>
        <a:ext cx="2001722" cy="970662"/>
      </dsp:txXfrm>
    </dsp:sp>
    <dsp:sp modelId="{47B90D48-6BDF-4A12-A55F-E4B83DF5C47E}">
      <dsp:nvSpPr>
        <dsp:cNvPr id="0" name=""/>
        <dsp:cNvSpPr/>
      </dsp:nvSpPr>
      <dsp:spPr>
        <a:xfrm rot="2142401">
          <a:off x="4858832" y="2535379"/>
          <a:ext cx="1015803" cy="47197"/>
        </a:xfrm>
        <a:custGeom>
          <a:avLst/>
          <a:gdLst/>
          <a:ahLst/>
          <a:cxnLst/>
          <a:rect l="0" t="0" r="0" b="0"/>
          <a:pathLst>
            <a:path>
              <a:moveTo>
                <a:pt x="0" y="23598"/>
              </a:moveTo>
              <a:lnTo>
                <a:pt x="1015803" y="2359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41339" y="2533583"/>
        <a:ext cx="50790" cy="50790"/>
      </dsp:txXfrm>
    </dsp:sp>
    <dsp:sp modelId="{8F115172-F606-4C64-A9FE-5DDD9EDF6907}">
      <dsp:nvSpPr>
        <dsp:cNvPr id="0" name=""/>
        <dsp:cNvSpPr/>
      </dsp:nvSpPr>
      <dsp:spPr>
        <a:xfrm>
          <a:off x="5779158" y="2339877"/>
          <a:ext cx="2062120" cy="1031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What will the smart contract code do/ what will the outputs?</a:t>
          </a:r>
          <a:endParaRPr lang="en-US" sz="1300" kern="1200"/>
        </a:p>
      </dsp:txBody>
      <dsp:txXfrm>
        <a:off x="5809357" y="2370076"/>
        <a:ext cx="2001722" cy="970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Think of secondary/tertiary markets – easier to price goods</a:t>
            </a:r>
          </a:p>
          <a:p>
            <a:endParaRPr lang="en-GB" dirty="0"/>
          </a:p>
          <a:p>
            <a:r>
              <a:rPr lang="en-GB" dirty="0"/>
              <a:t>Fractional ownership</a:t>
            </a:r>
          </a:p>
          <a:p>
            <a:endParaRPr lang="en-GB" dirty="0"/>
          </a:p>
          <a:p>
            <a:r>
              <a:rPr lang="en-GB" dirty="0"/>
              <a:t>Medical industry : I</a:t>
            </a:r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n healthcare, archival data of patients needs to automatically become immutable and accessible only to specific researchers – especially for clinical trials</a:t>
            </a:r>
            <a:endParaRPr lang="en-GB" b="0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centralised databases to allow for cross border </a:t>
            </a:r>
            <a:r>
              <a:rPr lang="en-GB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trtials</a:t>
            </a:r>
            <a:r>
              <a:rPr lang="en-GB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58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0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9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7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7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1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46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59" r:id="rId6"/>
    <p:sldLayoutId id="2147483755" r:id="rId7"/>
    <p:sldLayoutId id="2147483756" r:id="rId8"/>
    <p:sldLayoutId id="2147483757" r:id="rId9"/>
    <p:sldLayoutId id="2147483758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n placed on top of a signature line">
            <a:extLst>
              <a:ext uri="{FF2B5EF4-FFF2-40B4-BE49-F238E27FC236}">
                <a16:creationId xmlns:a16="http://schemas.microsoft.com/office/drawing/2014/main" id="{F733C809-83CE-2A01-CF22-61707A532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25" r="-1" b="-1"/>
          <a:stretch/>
        </p:blipFill>
        <p:spPr>
          <a:xfrm>
            <a:off x="4735487" y="10"/>
            <a:ext cx="745651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469" y="1247140"/>
            <a:ext cx="3608208" cy="3450844"/>
          </a:xfrm>
        </p:spPr>
        <p:txBody>
          <a:bodyPr>
            <a:normAutofit/>
          </a:bodyPr>
          <a:lstStyle/>
          <a:p>
            <a:r>
              <a:rPr lang="en-US" sz="4800"/>
              <a:t>Smart Contracts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469" y="4818126"/>
            <a:ext cx="3608208" cy="1268984"/>
          </a:xfrm>
        </p:spPr>
        <p:txBody>
          <a:bodyPr>
            <a:normAutofit/>
          </a:bodyPr>
          <a:lstStyle/>
          <a:p>
            <a:r>
              <a:rPr lang="en-US" dirty="0"/>
              <a:t>Naman Sharma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426A-6194-551C-8A90-6C6FBB61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Donation 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CB999-5FC5-D197-8E85-6C6D7EC61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Repo: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27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5E39-8D16-0445-3B7C-9B7D6EC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course is for someone: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57F8-F079-9FF4-212F-593E9FD5B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651000"/>
            <a:ext cx="9486690" cy="4435168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Who does not know much about:</a:t>
            </a:r>
          </a:p>
          <a:p>
            <a:pPr lvl="1"/>
            <a:r>
              <a:rPr lang="en-GB" sz="2400" dirty="0"/>
              <a:t>Blockchains</a:t>
            </a:r>
          </a:p>
          <a:p>
            <a:pPr lvl="1"/>
            <a:r>
              <a:rPr lang="en-GB" sz="2400" dirty="0"/>
              <a:t>Smart contracts</a:t>
            </a:r>
          </a:p>
          <a:p>
            <a:pPr lvl="1"/>
            <a:r>
              <a:rPr lang="en-GB" sz="2400" dirty="0"/>
              <a:t>Rust</a:t>
            </a:r>
          </a:p>
          <a:p>
            <a:pPr lvl="1"/>
            <a:r>
              <a:rPr lang="en-GB" sz="2400" dirty="0"/>
              <a:t>Near eco-system</a:t>
            </a:r>
          </a:p>
          <a:p>
            <a:pPr lvl="1"/>
            <a:r>
              <a:rPr lang="en-GB" sz="2400" dirty="0"/>
              <a:t>JavaScript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marL="228600" lvl="1" indent="0">
              <a:buNone/>
            </a:pPr>
            <a:r>
              <a:rPr lang="en-GB" sz="2400" dirty="0"/>
              <a:t>If this person is not you, then please check out the near documentation as that will be a faster way you to learn!!</a:t>
            </a:r>
          </a:p>
        </p:txBody>
      </p:sp>
    </p:spTree>
    <p:extLst>
      <p:ext uri="{BB962C8B-B14F-4D97-AF65-F5344CB8AC3E}">
        <p14:creationId xmlns:p14="http://schemas.microsoft.com/office/powerpoint/2010/main" val="411868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560FB9BC-7CA2-B89A-F108-12DE089FDF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9" r="4337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834F5-1845-0E4F-B1CD-51543E7D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52" y="144210"/>
            <a:ext cx="3603625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 blockchain?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5A341-C5D5-2854-3D87-BD8A27C1FD3C}"/>
              </a:ext>
            </a:extLst>
          </p:cNvPr>
          <p:cNvSpPr txBox="1"/>
          <p:nvPr/>
        </p:nvSpPr>
        <p:spPr>
          <a:xfrm>
            <a:off x="292100" y="1694631"/>
            <a:ext cx="4267200" cy="4947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  <a:buClr>
                <a:schemeClr val="accent1"/>
              </a:buClr>
            </a:pPr>
            <a:r>
              <a:rPr lang="en-US" sz="2000" dirty="0"/>
              <a:t>Think of a blockchain as a special kind of database stored across a network.</a:t>
            </a:r>
          </a:p>
          <a:p>
            <a:pPr indent="-22860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 database that is:</a:t>
            </a:r>
          </a:p>
          <a:p>
            <a:pPr indent="-22860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22860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Distributed (all network participants have a copy)</a:t>
            </a:r>
          </a:p>
          <a:p>
            <a:pPr marL="457200" indent="-22860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Immutable (past entries cannot be changed)</a:t>
            </a:r>
          </a:p>
          <a:p>
            <a:pPr marL="457200" indent="-22860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Agreed upon by all participants (both past and future entries) through a consensus</a:t>
            </a:r>
          </a:p>
        </p:txBody>
      </p:sp>
    </p:spTree>
    <p:extLst>
      <p:ext uri="{BB962C8B-B14F-4D97-AF65-F5344CB8AC3E}">
        <p14:creationId xmlns:p14="http://schemas.microsoft.com/office/powerpoint/2010/main" val="182046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D492D-B99B-8A50-8335-D5901471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99" y="455362"/>
            <a:ext cx="7846501" cy="1550419"/>
          </a:xfrm>
        </p:spPr>
        <p:txBody>
          <a:bodyPr>
            <a:normAutofit/>
          </a:bodyPr>
          <a:lstStyle/>
          <a:p>
            <a:r>
              <a:rPr lang="en-GB" dirty="0"/>
              <a:t>What is a Smart Contract?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44964A-E2E6-27D6-1DBC-DCDAD7737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838651"/>
              </p:ext>
            </p:extLst>
          </p:nvPr>
        </p:nvGraphicFramePr>
        <p:xfrm>
          <a:off x="3227899" y="2160588"/>
          <a:ext cx="7846501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57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F0AA-7BC0-A02A-869D-72F0D230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 contract 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1D61-CD09-A01C-7855-08C91F238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551398"/>
            <a:ext cx="9486690" cy="5137078"/>
          </a:xfrm>
        </p:spPr>
        <p:txBody>
          <a:bodyPr/>
          <a:lstStyle/>
          <a:p>
            <a:r>
              <a:rPr lang="en-GB" dirty="0"/>
              <a:t>When thinking about how to use a smart contract?</a:t>
            </a:r>
          </a:p>
          <a:p>
            <a:r>
              <a:rPr lang="en-GB" dirty="0"/>
              <a:t>Think about what the smart contract will know!</a:t>
            </a:r>
          </a:p>
          <a:p>
            <a:pPr lvl="1"/>
            <a:r>
              <a:rPr lang="en-GB" sz="2000" dirty="0"/>
              <a:t>It will have visibility over the whole blockchain and be able to execute code immediately.</a:t>
            </a:r>
          </a:p>
          <a:p>
            <a:pPr lvl="1"/>
            <a:endParaRPr lang="en-GB" sz="2000" dirty="0"/>
          </a:p>
          <a:p>
            <a:r>
              <a:rPr lang="en-GB" sz="2300" dirty="0"/>
              <a:t>For example:</a:t>
            </a:r>
          </a:p>
          <a:p>
            <a:pPr lvl="1"/>
            <a:r>
              <a:rPr lang="en-GB" sz="2000" dirty="0"/>
              <a:t>If my blockchain stores data on insurance payments being made by farmers for their land with data on where their land is and how much the land is worth</a:t>
            </a:r>
          </a:p>
          <a:p>
            <a:pPr lvl="1"/>
            <a:r>
              <a:rPr lang="en-GB" sz="2000" dirty="0"/>
              <a:t>We can write a smart contract to immediately execute insurance pay outs given we have extreme weather or conditions that affect our crop yield</a:t>
            </a:r>
          </a:p>
          <a:p>
            <a:pPr lvl="1"/>
            <a:r>
              <a:rPr lang="en-GB" sz="2000" dirty="0"/>
              <a:t> No need for middle-men to validate insurance pay outs and take premiums</a:t>
            </a:r>
          </a:p>
        </p:txBody>
      </p:sp>
    </p:spTree>
    <p:extLst>
      <p:ext uri="{BB962C8B-B14F-4D97-AF65-F5344CB8AC3E}">
        <p14:creationId xmlns:p14="http://schemas.microsoft.com/office/powerpoint/2010/main" val="414450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F525-6E9E-2BBE-464C-46EF6C2C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you think of some use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7A37-2272-A45D-8D70-490BB5F2D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5"/>
            <a:ext cx="9486690" cy="4459725"/>
          </a:xfrm>
        </p:spPr>
        <p:txBody>
          <a:bodyPr>
            <a:normAutofit/>
          </a:bodyPr>
          <a:lstStyle/>
          <a:p>
            <a:r>
              <a:rPr lang="en-GB" dirty="0"/>
              <a:t>Some ideas to get you started:</a:t>
            </a:r>
          </a:p>
          <a:p>
            <a:endParaRPr lang="en-GB" dirty="0"/>
          </a:p>
          <a:p>
            <a:r>
              <a:rPr lang="en-GB" dirty="0"/>
              <a:t>Buying/selling assets (digital and physical – tied with NFT)</a:t>
            </a:r>
          </a:p>
          <a:p>
            <a:pPr lvl="1"/>
            <a:r>
              <a:rPr lang="en-GB" dirty="0"/>
              <a:t>What happens if I cannot afford the asset in its full price?</a:t>
            </a:r>
          </a:p>
          <a:p>
            <a:pPr lvl="1"/>
            <a:endParaRPr lang="en-GB" dirty="0"/>
          </a:p>
          <a:p>
            <a:r>
              <a:rPr lang="en-GB" dirty="0"/>
              <a:t>Gaming industry (play to earn)</a:t>
            </a:r>
          </a:p>
          <a:p>
            <a:endParaRPr lang="en-GB" dirty="0"/>
          </a:p>
          <a:p>
            <a:r>
              <a:rPr lang="en-GB" dirty="0"/>
              <a:t>Medical industry </a:t>
            </a:r>
          </a:p>
          <a:p>
            <a:r>
              <a:rPr lang="en-GB" dirty="0"/>
              <a:t>And many more – up to you to find them!</a:t>
            </a:r>
          </a:p>
        </p:txBody>
      </p:sp>
    </p:spTree>
    <p:extLst>
      <p:ext uri="{BB962C8B-B14F-4D97-AF65-F5344CB8AC3E}">
        <p14:creationId xmlns:p14="http://schemas.microsoft.com/office/powerpoint/2010/main" val="181436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EAR Protocol price today, NEAR to USD live, marketcap and chart |  CoinMarketCap">
            <a:extLst>
              <a:ext uri="{FF2B5EF4-FFF2-40B4-BE49-F238E27FC236}">
                <a16:creationId xmlns:a16="http://schemas.microsoft.com/office/drawing/2014/main" id="{BCFB5FC6-4ADB-9EB7-57B8-B3880DC0C4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1" r="12773"/>
          <a:stretch/>
        </p:blipFill>
        <p:spPr bwMode="auto"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8061A-8DDB-D4F8-6C4E-122B8356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033" y="1247140"/>
            <a:ext cx="5657899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Near: a Blockchain , Ecosystem and Foundation</a:t>
            </a:r>
          </a:p>
        </p:txBody>
      </p:sp>
    </p:spTree>
    <p:extLst>
      <p:ext uri="{BB962C8B-B14F-4D97-AF65-F5344CB8AC3E}">
        <p14:creationId xmlns:p14="http://schemas.microsoft.com/office/powerpoint/2010/main" val="413920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BE04-F8DB-E564-AA0C-C14E8B88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Near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FE93F-4CBA-E8B7-60F9-B7870D1AE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Near is a carbon-neutral, layer 1 blockchain </a:t>
            </a:r>
          </a:p>
          <a:p>
            <a:r>
              <a:rPr lang="en-GB" dirty="0"/>
              <a:t>Layer 1 blockchains offer validation and execution of transactions without support from other networks, their focus being scalability: offering the most transactions per second </a:t>
            </a:r>
          </a:p>
          <a:p>
            <a:endParaRPr lang="en-GB" dirty="0"/>
          </a:p>
          <a:p>
            <a:r>
              <a:rPr lang="en-GB" dirty="0"/>
              <a:t>Pros of Near:</a:t>
            </a:r>
          </a:p>
          <a:p>
            <a:pPr lvl="1"/>
            <a:r>
              <a:rPr lang="en-GB" dirty="0"/>
              <a:t>Scalability via </a:t>
            </a:r>
            <a:r>
              <a:rPr lang="en-GB" dirty="0" err="1"/>
              <a:t>Sharding</a:t>
            </a:r>
            <a:endParaRPr lang="en-GB" dirty="0"/>
          </a:p>
          <a:p>
            <a:pPr lvl="1"/>
            <a:r>
              <a:rPr lang="en-GB" dirty="0"/>
              <a:t>Interoperability </a:t>
            </a:r>
          </a:p>
        </p:txBody>
      </p:sp>
    </p:spTree>
    <p:extLst>
      <p:ext uri="{BB962C8B-B14F-4D97-AF65-F5344CB8AC3E}">
        <p14:creationId xmlns:p14="http://schemas.microsoft.com/office/powerpoint/2010/main" val="15006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2C32-8C46-41D6-AA8A-3DF8F6CB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Rust vs smart contract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5A085-58E9-C8E4-43AC-B96826B3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44236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LeftStep">
      <a:dk1>
        <a:srgbClr val="000000"/>
      </a:dk1>
      <a:lt1>
        <a:srgbClr val="FFFFFF"/>
      </a:lt1>
      <a:dk2>
        <a:srgbClr val="412624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72b7647-b586-49f4-8189-db9319fb0e4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7CE0695D4BFD4485C88EB0AF37588D" ma:contentTypeVersion="14" ma:contentTypeDescription="Create a new document." ma:contentTypeScope="" ma:versionID="ef16c73856b5cfc93ba7b3e42bf96494">
  <xsd:schema xmlns:xsd="http://www.w3.org/2001/XMLSchema" xmlns:xs="http://www.w3.org/2001/XMLSchema" xmlns:p="http://schemas.microsoft.com/office/2006/metadata/properties" xmlns:ns3="272b7647-b586-49f4-8189-db9319fb0e49" xmlns:ns4="46ed91e8-f15b-4c24-8f11-79719947d670" targetNamespace="http://schemas.microsoft.com/office/2006/metadata/properties" ma:root="true" ma:fieldsID="da4b16a47912a1c7f44757c7e6f5eb4e" ns3:_="" ns4:_="">
    <xsd:import namespace="272b7647-b586-49f4-8189-db9319fb0e49"/>
    <xsd:import namespace="46ed91e8-f15b-4c24-8f11-79719947d67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2b7647-b586-49f4-8189-db9319fb0e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d91e8-f15b-4c24-8f11-79719947d67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6ed91e8-f15b-4c24-8f11-79719947d670"/>
    <ds:schemaRef ds:uri="http://purl.org/dc/dcmitype/"/>
    <ds:schemaRef ds:uri="http://www.w3.org/XML/1998/namespace"/>
    <ds:schemaRef ds:uri="272b7647-b586-49f4-8189-db9319fb0e49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A49AC2-3EFA-4182-8D16-F63D6704A4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2b7647-b586-49f4-8189-db9319fb0e49"/>
    <ds:schemaRef ds:uri="46ed91e8-f15b-4c24-8f11-79719947d6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458</Words>
  <Application>Microsoft Office PowerPoint</Application>
  <PresentationFormat>Widescreen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Neue Haas Grotesk Text Pro</vt:lpstr>
      <vt:lpstr>InterweaveVTI</vt:lpstr>
      <vt:lpstr>Smart Contracts</vt:lpstr>
      <vt:lpstr>This course is for someone:</vt:lpstr>
      <vt:lpstr>What is a blockchain?</vt:lpstr>
      <vt:lpstr>What is a Smart Contract?</vt:lpstr>
      <vt:lpstr>Smart contract use cases:</vt:lpstr>
      <vt:lpstr>Can you think of some use cases?</vt:lpstr>
      <vt:lpstr>Near: a Blockchain , Ecosystem and Foundation</vt:lpstr>
      <vt:lpstr>The Near Network</vt:lpstr>
      <vt:lpstr>Rust vs smart contract programming languages</vt:lpstr>
      <vt:lpstr>Donation Smart Contract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Contracts</dc:title>
  <dc:creator>Sharma, Naman</dc:creator>
  <cp:lastModifiedBy>Sharma, Naman</cp:lastModifiedBy>
  <cp:revision>3</cp:revision>
  <dcterms:created xsi:type="dcterms:W3CDTF">2022-11-05T09:42:28Z</dcterms:created>
  <dcterms:modified xsi:type="dcterms:W3CDTF">2022-11-05T11:15:00Z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0x010100297CE0695D4BFD4485C88EB0AF37588D</vt:lpwstr>
  </property>
</Properties>
</file>