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4"/>
  </p:sldMasterIdLst>
  <p:sldIdLst>
    <p:sldId id="257" r:id="rId5"/>
    <p:sldId id="279" r:id="rId6"/>
    <p:sldId id="259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3F829-215A-40BF-8A83-2187BB22B1EE}" v="1595" dt="2020-07-25T06:11:38.289"/>
    <p1510:client id="{2BBB7E0D-C0C3-49B1-958F-5B0E8B3584D0}" v="1929" dt="2020-07-25T09:37:59.214"/>
    <p1510:client id="{818917AF-915C-4DEB-843A-EBBC78E201C2}" v="10328" dt="2020-07-25T08:28:49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06"/>
    <p:restoredTop sz="94580"/>
  </p:normalViewPr>
  <p:slideViewPr>
    <p:cSldViewPr snapToGrid="0" snapToObjects="1">
      <p:cViewPr>
        <p:scale>
          <a:sx n="100" d="100"/>
          <a:sy n="100" d="100"/>
        </p:scale>
        <p:origin x="-379" y="-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5">
            <a:extLst>
              <a:ext uri="{FF2B5EF4-FFF2-40B4-BE49-F238E27FC236}">
                <a16:creationId xmlns:a16="http://schemas.microsoft.com/office/drawing/2014/main" id="{B95EB505-AE12-4878-88D1-3A93384E0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446205" cy="785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Data-wrangling with the ANZ Transaction Data-set</a:t>
            </a: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A12BC7B8-5515-40FA-A38E-1054E2061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1342" y="0"/>
            <a:ext cx="46506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14">
            <a:extLst>
              <a:ext uri="{FF2B5EF4-FFF2-40B4-BE49-F238E27FC236}">
                <a16:creationId xmlns:a16="http://schemas.microsoft.com/office/drawing/2014/main" id="{DD55F7DD-ACF1-44A0-B9B5-FC5A87544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806" y="958640"/>
            <a:ext cx="336373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1E3C48-1D2D-4D7B-8EDC-5BB9DA542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406" y="2005925"/>
            <a:ext cx="2767153" cy="2816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2DD23E-0883-479C-B256-2D1E80BFF876}"/>
              </a:ext>
            </a:extLst>
          </p:cNvPr>
          <p:cNvSpPr txBox="1"/>
          <p:nvPr/>
        </p:nvSpPr>
        <p:spPr>
          <a:xfrm>
            <a:off x="809959" y="60673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By: Naman Sood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477BF5-6F1D-434A-8CF2-96A60B9718FD}"/>
              </a:ext>
            </a:extLst>
          </p:cNvPr>
          <p:cNvSpPr txBox="1"/>
          <p:nvPr/>
        </p:nvSpPr>
        <p:spPr>
          <a:xfrm>
            <a:off x="267397" y="2135226"/>
            <a:ext cx="646956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1984022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E3AB5-5A6E-478F-9CDB-400DC8E4EFBB}"/>
              </a:ext>
            </a:extLst>
          </p:cNvPr>
          <p:cNvSpPr txBox="1"/>
          <p:nvPr/>
        </p:nvSpPr>
        <p:spPr>
          <a:xfrm>
            <a:off x="8042494" y="305526"/>
            <a:ext cx="4145989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u="sng">
                <a:solidFill>
                  <a:schemeClr val="bg1"/>
                </a:solidFill>
                <a:ea typeface="+mn-lt"/>
                <a:cs typeface="+mn-lt"/>
              </a:rPr>
              <a:t>Cleaning amount data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2ECE-2289-4B98-A42E-990FC5FFAE91}"/>
              </a:ext>
            </a:extLst>
          </p:cNvPr>
          <p:cNvSpPr txBox="1"/>
          <p:nvPr/>
        </p:nvSpPr>
        <p:spPr>
          <a:xfrm>
            <a:off x="8016837" y="914602"/>
            <a:ext cx="408356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/>
              </a:rPr>
              <a:t>The elementary amount data(left) is extremely skewed to the right and we cannot visualize any outliers. A normal distribution is always preferred for predictions as well as analysis.</a:t>
            </a: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r>
              <a:rPr lang="en-US" sz="1400">
                <a:solidFill>
                  <a:schemeClr val="bg1"/>
                </a:solidFill>
                <a:latin typeface="Consolas"/>
              </a:rPr>
              <a:t>Taking the </a:t>
            </a:r>
            <a:r>
              <a:rPr lang="en-US" sz="1400" b="1">
                <a:solidFill>
                  <a:schemeClr val="bg1"/>
                </a:solidFill>
                <a:latin typeface="Consolas"/>
              </a:rPr>
              <a:t>logarithmic value of amount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will give us such a graph(right).</a:t>
            </a:r>
            <a:endParaRPr lang="en-US" sz="1400" dirty="0">
              <a:solidFill>
                <a:schemeClr val="bg1"/>
              </a:solidFill>
              <a:latin typeface="Consolas"/>
            </a:endParaRPr>
          </a:p>
        </p:txBody>
      </p:sp>
      <p:pic>
        <p:nvPicPr>
          <p:cNvPr id="2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CA7151-FB4B-4C84-A148-01E3582FF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034" y="79816"/>
            <a:ext cx="4508809" cy="4226514"/>
          </a:xfrm>
          <a:prstGeom prst="rect">
            <a:avLst/>
          </a:prstGeom>
        </p:spPr>
      </p:pic>
      <p:pic>
        <p:nvPicPr>
          <p:cNvPr id="7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4561E5E-ED75-4916-A57D-8E7D9A73B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741" y="4299944"/>
            <a:ext cx="3756102" cy="25699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B5399A-25AC-4330-8E9F-3CF553BDA3F4}"/>
              </a:ext>
            </a:extLst>
          </p:cNvPr>
          <p:cNvSpPr txBox="1"/>
          <p:nvPr/>
        </p:nvSpPr>
        <p:spPr>
          <a:xfrm>
            <a:off x="7977445" y="2953940"/>
            <a:ext cx="414598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u="sng">
                <a:solidFill>
                  <a:schemeClr val="bg1"/>
                </a:solidFill>
                <a:ea typeface="+mn-lt"/>
                <a:cs typeface="+mn-lt"/>
              </a:rPr>
              <a:t>Outliers in age and amount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B06A0-AF0F-4520-BB3E-AEDC7D5D8CC5}"/>
              </a:ext>
            </a:extLst>
          </p:cNvPr>
          <p:cNvSpPr txBox="1"/>
          <p:nvPr/>
        </p:nvSpPr>
        <p:spPr>
          <a:xfrm>
            <a:off x="7979666" y="3869675"/>
            <a:ext cx="4083568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u="sng">
                <a:solidFill>
                  <a:schemeClr val="bg1"/>
                </a:solidFill>
                <a:latin typeface="Consolas"/>
              </a:rPr>
              <a:t>OUTLIER DETECTION ALGORITHM</a:t>
            </a:r>
            <a:endParaRPr lang="en-US" sz="1400" u="sng" dirty="0">
              <a:solidFill>
                <a:schemeClr val="bg1"/>
              </a:solidFill>
              <a:latin typeface="Consolas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We are considering outliers as values 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that lie uotside 3 standard deviations from the mean</a:t>
            </a:r>
            <a:endParaRPr lang="en-US" sz="1400" b="1" dirty="0">
              <a:solidFill>
                <a:schemeClr val="bg1"/>
              </a:solidFill>
              <a:latin typeface="Consolas"/>
            </a:endParaRPr>
          </a:p>
          <a:p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r>
              <a:rPr lang="en-US" sz="1400" b="1">
                <a:solidFill>
                  <a:schemeClr val="bg1"/>
                </a:solidFill>
                <a:latin typeface="Consolas"/>
              </a:rPr>
              <a:t>Number of outliers detected</a:t>
            </a:r>
          </a:p>
          <a:p>
            <a:endParaRPr lang="en-US" sz="1400" b="1" dirty="0">
              <a:solidFill>
                <a:schemeClr val="bg1"/>
              </a:solidFill>
              <a:latin typeface="Consolas"/>
            </a:endParaRPr>
          </a:p>
          <a:p>
            <a:r>
              <a:rPr lang="en-US" sz="1400">
                <a:solidFill>
                  <a:schemeClr val="bg1"/>
                </a:solidFill>
                <a:latin typeface="Consolas"/>
              </a:rPr>
              <a:t>Age – 224 values are outliers</a:t>
            </a:r>
          </a:p>
          <a:p>
            <a:r>
              <a:rPr lang="en-US" sz="1400">
                <a:solidFill>
                  <a:schemeClr val="bg1"/>
                </a:solidFill>
                <a:latin typeface="Consolas"/>
              </a:rPr>
              <a:t>Amount – 327 values are outliers</a:t>
            </a: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r>
              <a:rPr lang="en-US" sz="1400" b="1">
                <a:solidFill>
                  <a:schemeClr val="bg1"/>
                </a:solidFill>
                <a:latin typeface="Consolas"/>
              </a:rPr>
              <a:t>Procedure and result in the HTML 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692124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 dirty="0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E3AB5-5A6E-478F-9CDB-400DC8E4EFBB}"/>
              </a:ext>
            </a:extLst>
          </p:cNvPr>
          <p:cNvSpPr txBox="1"/>
          <p:nvPr/>
        </p:nvSpPr>
        <p:spPr>
          <a:xfrm>
            <a:off x="8042494" y="305526"/>
            <a:ext cx="4145989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u="sng">
                <a:solidFill>
                  <a:schemeClr val="bg1"/>
                </a:solidFill>
                <a:ea typeface="+mn-lt"/>
                <a:cs typeface="+mn-lt"/>
              </a:rPr>
              <a:t>Miscellaneous Key points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2ECE-2289-4B98-A42E-990FC5FFAE91}"/>
              </a:ext>
            </a:extLst>
          </p:cNvPr>
          <p:cNvSpPr txBox="1"/>
          <p:nvPr/>
        </p:nvSpPr>
        <p:spPr>
          <a:xfrm>
            <a:off x="8016837" y="914602"/>
            <a:ext cx="40835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Consolas"/>
            </a:endParaRPr>
          </a:p>
        </p:txBody>
      </p:sp>
      <p:pic>
        <p:nvPicPr>
          <p:cNvPr id="3" name="Picture 5" descr="A picture containing holding&#10;&#10;Description automatically generated">
            <a:extLst>
              <a:ext uri="{FF2B5EF4-FFF2-40B4-BE49-F238E27FC236}">
                <a16:creationId xmlns:a16="http://schemas.microsoft.com/office/drawing/2014/main" id="{B9F68E1C-3859-49D2-9650-CF4D1246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92" y="1073971"/>
            <a:ext cx="1457325" cy="1485900"/>
          </a:xfrm>
          <a:prstGeom prst="rect">
            <a:avLst/>
          </a:prstGeom>
        </p:spPr>
      </p:pic>
      <p:pic>
        <p:nvPicPr>
          <p:cNvPr id="6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A98410-836A-4FCB-A0E4-7C8826A4A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717" y="1073421"/>
            <a:ext cx="1182030" cy="1486597"/>
          </a:xfrm>
          <a:prstGeom prst="rect">
            <a:avLst/>
          </a:prstGeom>
        </p:spPr>
      </p:pic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ACC6EA-206A-4570-9BD3-396DFCD1B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832" y="1070517"/>
            <a:ext cx="1407144" cy="1473819"/>
          </a:xfrm>
          <a:prstGeom prst="rect">
            <a:avLst/>
          </a:prstGeom>
        </p:spPr>
      </p:pic>
      <p:pic>
        <p:nvPicPr>
          <p:cNvPr id="9" name="Picture 9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7E7812A6-8474-4885-B100-8EEFF156B6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1091" y="3345409"/>
            <a:ext cx="1525955" cy="1393603"/>
          </a:xfrm>
          <a:prstGeom prst="rect">
            <a:avLst/>
          </a:prstGeom>
        </p:spPr>
      </p:pic>
      <p:pic>
        <p:nvPicPr>
          <p:cNvPr id="10" name="Picture 11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0A960E3E-BBD4-426C-938C-817F6A223C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6812" y="3341092"/>
            <a:ext cx="1762125" cy="1362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26A806-9F80-4AFF-BC18-860AC800E76B}"/>
              </a:ext>
            </a:extLst>
          </p:cNvPr>
          <p:cNvSpPr txBox="1"/>
          <p:nvPr/>
        </p:nvSpPr>
        <p:spPr>
          <a:xfrm>
            <a:off x="189571" y="245326"/>
            <a:ext cx="72315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/>
              <a:t>Average(left), number of transactions(middle) and maximum transaction(right) </a:t>
            </a:r>
            <a:r>
              <a:rPr lang="en-US" sz="1400" b="1"/>
              <a:t>performed with respect to first_name in ascending order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FA3356-8207-4AFA-8503-DE76A27B4368}"/>
              </a:ext>
            </a:extLst>
          </p:cNvPr>
          <p:cNvSpPr txBox="1"/>
          <p:nvPr/>
        </p:nvSpPr>
        <p:spPr>
          <a:xfrm>
            <a:off x="349683" y="2758303"/>
            <a:ext cx="72315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/>
              <a:t>Average(left) and number of transactions(right) performed with respect to </a:t>
            </a:r>
            <a:r>
              <a:rPr lang="en-US" sz="1400" b="1"/>
              <a:t>customer_id in ascending order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148F06-EA7E-407C-98F2-CE719FBEAA46}"/>
              </a:ext>
            </a:extLst>
          </p:cNvPr>
          <p:cNvSpPr txBox="1"/>
          <p:nvPr/>
        </p:nvSpPr>
        <p:spPr>
          <a:xfrm>
            <a:off x="7885458" y="914602"/>
            <a:ext cx="4214947" cy="547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Observations from mapping these values are as follows:</a:t>
            </a:r>
          </a:p>
          <a:p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The most number of transactions performed are by 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Michael. Many of the high frequency transaction customers do not have customer IDs (their frequency does not reflect in any of the rows in customer_ID)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The highest transaction recorded with respect to the first name is 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Tim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. The transaction made is also the highest in the whole 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dataset.</a:t>
            </a: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There is 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AN INVERSE RELATION 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between the average amount of transaction and the number of transactions made. 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Consolas"/>
              </a:rPr>
              <a:t>Debit transaction amount - 586707.35</a:t>
            </a: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Consolas"/>
              </a:rPr>
              <a:t>Credit transaction amount -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1676576.85</a:t>
            </a: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Consolas"/>
            </a:endParaRPr>
          </a:p>
        </p:txBody>
      </p:sp>
      <p:pic>
        <p:nvPicPr>
          <p:cNvPr id="2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7A92B6-8F4C-4270-A673-99C5938D0F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9641" y="4912617"/>
            <a:ext cx="2997200" cy="185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66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33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38" y="1495610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/>
              <a:t>Thank You for your time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34C79F-7DCD-4F91-AC82-C23E5140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5494579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Further analysis and key-notes present in the HTML document</a:t>
            </a:r>
          </a:p>
        </p:txBody>
      </p:sp>
    </p:spTree>
    <p:extLst>
      <p:ext uri="{BB962C8B-B14F-4D97-AF65-F5344CB8AC3E}">
        <p14:creationId xmlns:p14="http://schemas.microsoft.com/office/powerpoint/2010/main" val="141583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8EA4-166D-4F69-9BED-0519E315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CE557-BFB5-460D-8910-7558E8318B94}"/>
              </a:ext>
            </a:extLst>
          </p:cNvPr>
          <p:cNvSpPr txBox="1"/>
          <p:nvPr/>
        </p:nvSpPr>
        <p:spPr>
          <a:xfrm>
            <a:off x="812180" y="2364059"/>
            <a:ext cx="10957931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This presentation will aim to highlight several key points observed throughout the data analysis pipelining of the ANZ-transaction dataset.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It will cover many of the key observations in brief. These include bar-charts, scatter plots, histograms, heatmaps etc.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This whole pipeline was built through Anaconda-jupyter. The main libraries used for this process are pandas, matplotlib and seaborn.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For a much more detailed analysis with all the graphs and observations noted throughout the process, I have uploaded another </a:t>
            </a:r>
            <a:r>
              <a:rPr lang="en-US" b="1" dirty="0"/>
              <a:t>document</a:t>
            </a:r>
            <a:r>
              <a:rPr lang="en-US" dirty="0"/>
              <a:t> which is the HTML format of my Jupyter notebook used for acquiring, cleaning and visualizing the complete data-set. That document contains many more graphs and observations that may be fruitful from a different perspective.</a:t>
            </a:r>
          </a:p>
        </p:txBody>
      </p:sp>
    </p:spTree>
    <p:extLst>
      <p:ext uri="{BB962C8B-B14F-4D97-AF65-F5344CB8AC3E}">
        <p14:creationId xmlns:p14="http://schemas.microsoft.com/office/powerpoint/2010/main" val="365078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E3AB5-5A6E-478F-9CDB-400DC8E4EFBB}"/>
              </a:ext>
            </a:extLst>
          </p:cNvPr>
          <p:cNvSpPr txBox="1"/>
          <p:nvPr/>
        </p:nvSpPr>
        <p:spPr>
          <a:xfrm>
            <a:off x="8095422" y="102704"/>
            <a:ext cx="373711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u="sng" dirty="0">
                <a:solidFill>
                  <a:schemeClr val="bg1"/>
                </a:solidFill>
              </a:rPr>
              <a:t>Introduction to the data-set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814DE-6E2C-4912-B39F-9FD312F80B27}"/>
              </a:ext>
            </a:extLst>
          </p:cNvPr>
          <p:cNvSpPr txBox="1"/>
          <p:nvPr/>
        </p:nvSpPr>
        <p:spPr>
          <a:xfrm>
            <a:off x="7949733" y="964809"/>
            <a:ext cx="4175902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The data-set contains 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12,043 records with 23 features. </a:t>
            </a:r>
          </a:p>
          <a:p>
            <a:pPr marL="342900" indent="-342900">
              <a:buFont typeface="Arial"/>
              <a:buChar char="•"/>
            </a:pPr>
            <a:endParaRPr lang="en-US" sz="1400" b="1" dirty="0">
              <a:solidFill>
                <a:schemeClr val="bg1"/>
              </a:solidFill>
              <a:latin typeface="Consolas"/>
            </a:endParaRPr>
          </a:p>
          <a:p>
            <a:pPr>
              <a:buFont typeface="Arial"/>
              <a:buChar char="•"/>
            </a:pPr>
            <a:r>
              <a:rPr lang="en-US" sz="1400" b="1">
                <a:solidFill>
                  <a:schemeClr val="bg1"/>
                </a:solidFill>
                <a:latin typeface="Consolas"/>
              </a:rPr>
              <a:t>   Total transaction amount - 2263284.2</a:t>
            </a:r>
            <a:endParaRPr lang="en-US" sz="1400" b="1" dirty="0">
              <a:solidFill>
                <a:schemeClr val="bg1"/>
              </a:solidFill>
              <a:latin typeface="Consolas"/>
            </a:endParaRPr>
          </a:p>
          <a:p>
            <a:pPr marL="342900" indent="-342900"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342900" indent="-34290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The data-types of 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age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, 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latin typeface="Consolas"/>
              </a:rPr>
              <a:t>merchant_code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 and </a:t>
            </a:r>
            <a:r>
              <a:rPr lang="en-US" sz="1400" b="1" dirty="0" err="1">
                <a:solidFill>
                  <a:schemeClr val="bg1"/>
                </a:solidFill>
                <a:latin typeface="Consolas"/>
              </a:rPr>
              <a:t>card_present_flag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are numerical which will help us for further graphical analysis. The data-type of column 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date 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signifies we can break it down into intervals for further analysis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3CDEA-BADF-48C0-808D-157C9421B816}"/>
              </a:ext>
            </a:extLst>
          </p:cNvPr>
          <p:cNvSpPr txBox="1"/>
          <p:nvPr/>
        </p:nvSpPr>
        <p:spPr>
          <a:xfrm>
            <a:off x="7950488" y="3611051"/>
            <a:ext cx="4192655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u="sng" dirty="0">
                <a:solidFill>
                  <a:schemeClr val="bg1"/>
                </a:solidFill>
              </a:rPr>
              <a:t>Missing Data (null values)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99E315-03C4-4EE9-9AEF-3A0282AC46D7}"/>
              </a:ext>
            </a:extLst>
          </p:cNvPr>
          <p:cNvSpPr txBox="1"/>
          <p:nvPr/>
        </p:nvSpPr>
        <p:spPr>
          <a:xfrm>
            <a:off x="7936905" y="4183418"/>
            <a:ext cx="421750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There are similar missing values in </a:t>
            </a:r>
            <a:r>
              <a:rPr lang="en-US" sz="1400" b="1" err="1">
                <a:solidFill>
                  <a:schemeClr val="bg1"/>
                </a:solidFill>
                <a:latin typeface="Consolas"/>
              </a:rPr>
              <a:t>card_present_flag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1400" b="1" err="1">
                <a:solidFill>
                  <a:schemeClr val="bg1"/>
                </a:solidFill>
                <a:latin typeface="Consolas"/>
              </a:rPr>
              <a:t>merchant_id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1400" b="1" err="1">
                <a:solidFill>
                  <a:schemeClr val="bg1"/>
                </a:solidFill>
                <a:latin typeface="Consolas"/>
              </a:rPr>
              <a:t>merchant_state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 and </a:t>
            </a:r>
            <a:r>
              <a:rPr lang="en-US" sz="1400" b="1" err="1">
                <a:solidFill>
                  <a:schemeClr val="bg1"/>
                </a:solidFill>
                <a:latin typeface="Consolas"/>
              </a:rPr>
              <a:t>merchant_suburb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. This implies that there are recorded 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transactions with </a:t>
            </a:r>
            <a:r>
              <a:rPr lang="en-US" sz="1400" b="1">
                <a:solidFill>
                  <a:schemeClr val="bg1"/>
                </a:solidFill>
                <a:latin typeface="Consolas"/>
              </a:rPr>
              <a:t>UNRECORDED MERCHANTS in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unrecorded location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. This should be resolved for 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security reasons.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Consolas"/>
              </a:rPr>
              <a:t>The huge number of missing values in the </a:t>
            </a:r>
            <a:r>
              <a:rPr lang="en-US" sz="1400" b="1" err="1">
                <a:solidFill>
                  <a:schemeClr val="bg1"/>
                </a:solidFill>
                <a:latin typeface="Consolas"/>
              </a:rPr>
              <a:t>merchant_code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and </a:t>
            </a:r>
            <a:r>
              <a:rPr lang="en-US" sz="1400" b="1" err="1">
                <a:solidFill>
                  <a:schemeClr val="bg1"/>
                </a:solidFill>
                <a:latin typeface="Consolas"/>
              </a:rPr>
              <a:t>bpay_biller_code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imply that we can ignore them for further analysis due to lack of data.</a:t>
            </a:r>
          </a:p>
        </p:txBody>
      </p:sp>
      <p:pic>
        <p:nvPicPr>
          <p:cNvPr id="14" name="Picture 14" descr="A screenshot of text&#10;&#10;Description automatically generated">
            <a:extLst>
              <a:ext uri="{FF2B5EF4-FFF2-40B4-BE49-F238E27FC236}">
                <a16:creationId xmlns:a16="http://schemas.microsoft.com/office/drawing/2014/main" id="{19C6B103-AED7-40DD-B2F5-2D79C749A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691" y="2328818"/>
            <a:ext cx="2211456" cy="4133850"/>
          </a:xfrm>
          <a:prstGeom prst="rect">
            <a:avLst/>
          </a:prstGeom>
        </p:spPr>
      </p:pic>
      <p:pic>
        <p:nvPicPr>
          <p:cNvPr id="15" name="Picture 15" descr="A screenshot of text&#10;&#10;Description automatically generated">
            <a:extLst>
              <a:ext uri="{FF2B5EF4-FFF2-40B4-BE49-F238E27FC236}">
                <a16:creationId xmlns:a16="http://schemas.microsoft.com/office/drawing/2014/main" id="{90D97579-E310-474F-B831-72582ADC8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84" y="968793"/>
            <a:ext cx="2743200" cy="39814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9FC4D3-FD7D-4C8D-AF02-8DF4F21E593C}"/>
              </a:ext>
            </a:extLst>
          </p:cNvPr>
          <p:cNvSpPr txBox="1"/>
          <p:nvPr/>
        </p:nvSpPr>
        <p:spPr>
          <a:xfrm>
            <a:off x="528753" y="538046"/>
            <a:ext cx="38118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Data format of each column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3B3EF3-0EA7-4615-95D5-A8E2158D8C65}"/>
              </a:ext>
            </a:extLst>
          </p:cNvPr>
          <p:cNvSpPr txBox="1"/>
          <p:nvPr/>
        </p:nvSpPr>
        <p:spPr>
          <a:xfrm>
            <a:off x="3651094" y="1615997"/>
            <a:ext cx="38118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Frequency of missing values in each column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0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E3AB5-5A6E-478F-9CDB-400DC8E4EFBB}"/>
              </a:ext>
            </a:extLst>
          </p:cNvPr>
          <p:cNvSpPr txBox="1"/>
          <p:nvPr/>
        </p:nvSpPr>
        <p:spPr>
          <a:xfrm>
            <a:off x="8104715" y="492996"/>
            <a:ext cx="403447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u="sng" dirty="0">
                <a:solidFill>
                  <a:schemeClr val="bg1"/>
                </a:solidFill>
              </a:rPr>
              <a:t>Brief Summary Statistics of numerical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814DE-6E2C-4912-B39F-9FD312F80B27}"/>
              </a:ext>
            </a:extLst>
          </p:cNvPr>
          <p:cNvSpPr txBox="1"/>
          <p:nvPr/>
        </p:nvSpPr>
        <p:spPr>
          <a:xfrm>
            <a:off x="7967784" y="1096188"/>
            <a:ext cx="39993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052DA-B85D-494D-BA4C-F288030E9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9" y="2014887"/>
            <a:ext cx="6516029" cy="2911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BE2ECE-2289-4B98-A42E-990FC5FFAE91}"/>
              </a:ext>
            </a:extLst>
          </p:cNvPr>
          <p:cNvSpPr txBox="1"/>
          <p:nvPr/>
        </p:nvSpPr>
        <p:spPr>
          <a:xfrm>
            <a:off x="8106937" y="1499839"/>
            <a:ext cx="3644590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 draw key-insights through this table: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average transaction amount is </a:t>
            </a:r>
            <a:r>
              <a:rPr lang="en-US" sz="1400" b="1" dirty="0">
                <a:solidFill>
                  <a:schemeClr val="bg1"/>
                </a:solidFill>
              </a:rPr>
              <a:t>187.933.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average age of the customer is </a:t>
            </a:r>
            <a:r>
              <a:rPr lang="en-US" sz="1400" b="1" dirty="0">
                <a:solidFill>
                  <a:schemeClr val="bg1"/>
                </a:solidFill>
              </a:rPr>
              <a:t>30 years</a:t>
            </a:r>
            <a:r>
              <a:rPr lang="en-US" sz="1400" dirty="0">
                <a:solidFill>
                  <a:schemeClr val="bg1"/>
                </a:solidFill>
              </a:rPr>
              <a:t>. The lowest is 18 which follows the general guidelines of real-world transactions being performed by adults.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maximum transaction has been done for </a:t>
            </a:r>
            <a:r>
              <a:rPr lang="en-US" sz="1400" b="1" dirty="0">
                <a:solidFill>
                  <a:schemeClr val="bg1"/>
                </a:solidFill>
              </a:rPr>
              <a:t>8,835 AUD</a:t>
            </a:r>
            <a:r>
              <a:rPr lang="en-US" sz="1400" dirty="0">
                <a:solidFill>
                  <a:schemeClr val="bg1"/>
                </a:solidFill>
              </a:rPr>
              <a:t> while the minimum has been for </a:t>
            </a:r>
            <a:r>
              <a:rPr lang="en-US" sz="1400" b="1" dirty="0">
                <a:solidFill>
                  <a:schemeClr val="bg1"/>
                </a:solidFill>
              </a:rPr>
              <a:t>0.1 AUD</a:t>
            </a:r>
            <a:r>
              <a:rPr lang="en-US" sz="1400" dirty="0">
                <a:solidFill>
                  <a:schemeClr val="bg1"/>
                </a:solidFill>
              </a:rPr>
              <a:t>. This shows that the transactions are </a:t>
            </a:r>
            <a:r>
              <a:rPr lang="en-US" sz="1400" b="1" dirty="0">
                <a:solidFill>
                  <a:schemeClr val="bg1"/>
                </a:solidFill>
              </a:rPr>
              <a:t>very flexible in nature.</a:t>
            </a:r>
          </a:p>
          <a:p>
            <a:pPr marL="285750" indent="-285750">
              <a:buFont typeface="Arial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merchant_code columns only consists of </a:t>
            </a:r>
            <a:r>
              <a:rPr lang="en-US" sz="1400" b="1" dirty="0">
                <a:solidFill>
                  <a:schemeClr val="bg1"/>
                </a:solidFill>
              </a:rPr>
              <a:t>NULL/0 values.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average balance of a customer is </a:t>
            </a:r>
            <a:r>
              <a:rPr lang="en-US" sz="1400" b="1" dirty="0">
                <a:solidFill>
                  <a:schemeClr val="bg1"/>
                </a:solidFill>
              </a:rPr>
              <a:t>14,704 AUD</a:t>
            </a:r>
            <a:r>
              <a:rPr lang="en-US" sz="1400" dirty="0">
                <a:solidFill>
                  <a:schemeClr val="bg1"/>
                </a:solidFill>
              </a:rPr>
              <a:t>. This implies that the </a:t>
            </a:r>
            <a:r>
              <a:rPr lang="en-US" sz="1400" b="1" dirty="0">
                <a:solidFill>
                  <a:schemeClr val="bg1"/>
                </a:solidFill>
              </a:rPr>
              <a:t>average customer is well-off.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430CF-79BA-4333-953D-B4ABCA72CF5D}"/>
              </a:ext>
            </a:extLst>
          </p:cNvPr>
          <p:cNvSpPr txBox="1"/>
          <p:nvPr/>
        </p:nvSpPr>
        <p:spPr>
          <a:xfrm>
            <a:off x="601934" y="1531202"/>
            <a:ext cx="6646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Summary statistics of the numerical values in the data-set</a:t>
            </a:r>
          </a:p>
        </p:txBody>
      </p:sp>
    </p:spTree>
    <p:extLst>
      <p:ext uri="{BB962C8B-B14F-4D97-AF65-F5344CB8AC3E}">
        <p14:creationId xmlns:p14="http://schemas.microsoft.com/office/powerpoint/2010/main" val="3266198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E3AB5-5A6E-478F-9CDB-400DC8E4EFBB}"/>
              </a:ext>
            </a:extLst>
          </p:cNvPr>
          <p:cNvSpPr txBox="1"/>
          <p:nvPr/>
        </p:nvSpPr>
        <p:spPr>
          <a:xfrm>
            <a:off x="8005324" y="277648"/>
            <a:ext cx="403447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u="sng" dirty="0">
                <a:solidFill>
                  <a:schemeClr val="bg1"/>
                </a:solidFill>
              </a:rPr>
              <a:t>Correlation between columns.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2ECE-2289-4B98-A42E-990FC5FFAE91}"/>
              </a:ext>
            </a:extLst>
          </p:cNvPr>
          <p:cNvSpPr txBox="1"/>
          <p:nvPr/>
        </p:nvSpPr>
        <p:spPr>
          <a:xfrm>
            <a:off x="7951789" y="1221261"/>
            <a:ext cx="4083568" cy="547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We observe many things from this heatmap: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Customer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_id</a:t>
            </a:r>
            <a:r>
              <a:rPr lang="en-US" sz="14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 with 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merchant_id</a:t>
            </a:r>
            <a:r>
              <a:rPr lang="en-US" sz="14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, 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merchant_suburb</a:t>
            </a:r>
            <a:r>
              <a:rPr lang="en-US" sz="14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 and 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merchant_state</a:t>
            </a:r>
            <a:r>
              <a:rPr lang="en-US" sz="14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 do not correlate very positively. This implies a lack of </a:t>
            </a:r>
            <a:r>
              <a:rPr lang="en-US" sz="1400" b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CUSTOMER LOYALTY</a:t>
            </a:r>
            <a:r>
              <a:rPr lang="en-US" sz="14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 or </a:t>
            </a:r>
            <a:r>
              <a:rPr lang="en-US" sz="1400" b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CUSTOMER MOVEMENT </a:t>
            </a:r>
            <a:r>
              <a:rPr lang="en-US" sz="14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as the customers switch between merchants in different areas.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Consolas"/>
              </a:rPr>
              <a:t>There is positive correlation between amount, merchant_state and merchant_suburb which correlates with more affluent region customers and merchants partaking in much larger transactions.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Consolas"/>
              </a:rPr>
              <a:t>High correlation between merchant_id and merchant_suburb indicate that the merchants are stationary.</a:t>
            </a: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Consolas"/>
              </a:rPr>
              <a:t>Transaction amount is highly dependent on the type of transaction(txn_description) and method(movement)</a:t>
            </a:r>
            <a:endParaRPr lang="en-US" sz="14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430CF-79BA-4333-953D-B4ABCA72CF5D}"/>
              </a:ext>
            </a:extLst>
          </p:cNvPr>
          <p:cNvSpPr txBox="1"/>
          <p:nvPr/>
        </p:nvSpPr>
        <p:spPr>
          <a:xfrm>
            <a:off x="453251" y="332446"/>
            <a:ext cx="6646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Summary statistics of the </a:t>
            </a:r>
            <a:r>
              <a:rPr lang="en-US" b="1" dirty="0" err="1"/>
              <a:t>nuerical</a:t>
            </a:r>
            <a:r>
              <a:rPr lang="en-US" b="1" dirty="0"/>
              <a:t> values in the data-set</a:t>
            </a:r>
          </a:p>
        </p:txBody>
      </p:sp>
      <p:pic>
        <p:nvPicPr>
          <p:cNvPr id="3" name="Picture 7" descr="A picture containing colorful, colored, sitting, different&#10;&#10;Description automatically generated">
            <a:extLst>
              <a:ext uri="{FF2B5EF4-FFF2-40B4-BE49-F238E27FC236}">
                <a16:creationId xmlns:a16="http://schemas.microsoft.com/office/drawing/2014/main" id="{DE54C1BA-411D-4041-B281-845ADA6C8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1" t="2973" r="-128" b="11"/>
          <a:stretch/>
        </p:blipFill>
        <p:spPr>
          <a:xfrm>
            <a:off x="0" y="785"/>
            <a:ext cx="7467605" cy="685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18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E3AB5-5A6E-478F-9CDB-400DC8E4EFBB}"/>
              </a:ext>
            </a:extLst>
          </p:cNvPr>
          <p:cNvSpPr txBox="1"/>
          <p:nvPr/>
        </p:nvSpPr>
        <p:spPr>
          <a:xfrm>
            <a:off x="8005324" y="268355"/>
            <a:ext cx="403447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u="sng" dirty="0">
                <a:solidFill>
                  <a:schemeClr val="bg1"/>
                </a:solidFill>
              </a:rPr>
              <a:t>Gender distribution </a:t>
            </a:r>
            <a:r>
              <a:rPr lang="en-US" sz="2500" b="1" u="sng">
                <a:solidFill>
                  <a:schemeClr val="bg1"/>
                </a:solidFill>
              </a:rPr>
              <a:t>compared to amount</a:t>
            </a:r>
            <a:endParaRPr lang="en-US" sz="2500" b="1" u="sn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2ECE-2289-4B98-A42E-990FC5FFAE91}"/>
              </a:ext>
            </a:extLst>
          </p:cNvPr>
          <p:cNvSpPr txBox="1"/>
          <p:nvPr/>
        </p:nvSpPr>
        <p:spPr>
          <a:xfrm>
            <a:off x="7970374" y="1332773"/>
            <a:ext cx="4083568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Comparing the amount with gender to gain some relation insights.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There are almost equal transactions consisting of both of the genders. The transactions are not skewed to support a particular gender.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Both of the genders partake in similar ratio of debit and credit transactions.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There are many more 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OUTLIERS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 in the male category for transaction amount and age.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The majority of the demographic involved in these transactions are between the 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ages of 18-30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. Young adults to middle-aged men comprise of the majority of transactions with some outliers even ranging to the ages of 70-80.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430CF-79BA-4333-953D-B4ABCA72CF5D}"/>
              </a:ext>
            </a:extLst>
          </p:cNvPr>
          <p:cNvSpPr txBox="1"/>
          <p:nvPr/>
        </p:nvSpPr>
        <p:spPr>
          <a:xfrm>
            <a:off x="453251" y="332446"/>
            <a:ext cx="6646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Trends of amount with gender</a:t>
            </a:r>
            <a:endParaRPr lang="en-US"/>
          </a:p>
        </p:txBody>
      </p:sp>
      <p:pic>
        <p:nvPicPr>
          <p:cNvPr id="2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CC26AE-9346-4EC4-8D56-FEAA7D5A7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87" y="923381"/>
            <a:ext cx="3542370" cy="2343835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C5B3CF-C847-4127-A22A-8A4E314EF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083" y="956030"/>
            <a:ext cx="3328639" cy="2278941"/>
          </a:xfrm>
          <a:prstGeom prst="rect">
            <a:avLst/>
          </a:prstGeom>
        </p:spPr>
      </p:pic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B051B2-4AE6-4983-9B74-BDC02E7F8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79" y="3275240"/>
            <a:ext cx="7175809" cy="35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96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E3AB5-5A6E-478F-9CDB-400DC8E4EFBB}"/>
              </a:ext>
            </a:extLst>
          </p:cNvPr>
          <p:cNvSpPr txBox="1"/>
          <p:nvPr/>
        </p:nvSpPr>
        <p:spPr>
          <a:xfrm>
            <a:off x="8042494" y="305526"/>
            <a:ext cx="392296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u="sng">
                <a:solidFill>
                  <a:schemeClr val="bg1"/>
                </a:solidFill>
              </a:rPr>
              <a:t>Relation between </a:t>
            </a:r>
            <a:r>
              <a:rPr lang="en-US" sz="2500" b="1" u="sng" dirty="0">
                <a:solidFill>
                  <a:schemeClr val="bg1"/>
                </a:solidFill>
              </a:rPr>
              <a:t>state and amount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2ECE-2289-4B98-A42E-990FC5FFAE91}"/>
              </a:ext>
            </a:extLst>
          </p:cNvPr>
          <p:cNvSpPr txBox="1"/>
          <p:nvPr/>
        </p:nvSpPr>
        <p:spPr>
          <a:xfrm>
            <a:off x="7970374" y="1332773"/>
            <a:ext cx="4083568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entury Gothic" panose="020B0502020202020204"/>
              </a:rPr>
              <a:t>As we do not know the locations of the </a:t>
            </a:r>
            <a:r>
              <a:rPr lang="en-US" sz="1400">
                <a:solidFill>
                  <a:schemeClr val="bg1"/>
                </a:solidFill>
                <a:latin typeface="Century Gothic" panose="020B0502020202020204"/>
              </a:rPr>
              <a:t>transactions with missing location, we will map them as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/>
              </a:rPr>
              <a:t>UNKNOWN. 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/>
              </a:rPr>
              <a:t>Observations recorded through mapping the relation:</a:t>
            </a:r>
          </a:p>
          <a:p>
            <a:endParaRPr lang="en-US" sz="1400" dirty="0">
              <a:solidFill>
                <a:schemeClr val="bg1"/>
              </a:solidFill>
              <a:latin typeface="Century Gothic" panose="020B0502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Consolas"/>
              </a:rPr>
              <a:t>The unknown/unrecorded region has undergone the </a:t>
            </a:r>
            <a:r>
              <a:rPr lang="en-US" sz="1400" b="1">
                <a:solidFill>
                  <a:schemeClr val="bg1"/>
                </a:solidFill>
                <a:latin typeface="Consolas"/>
              </a:rPr>
              <a:t>highest number of 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transactions.</a:t>
            </a:r>
          </a:p>
          <a:p>
            <a:pPr marL="285750" indent="-285750">
              <a:buFont typeface="Arial"/>
              <a:buChar char="•"/>
            </a:pPr>
            <a:endParaRPr lang="en-US" sz="1400" b="1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Consolas"/>
              </a:rPr>
              <a:t>The average transaction value in the unrecorded states are far greater than any of the recorded ones (manifold times).</a:t>
            </a:r>
            <a:endParaRPr lang="en-US" sz="1400" b="1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Consolas"/>
              </a:rPr>
              <a:t>Only the unrecorded regions have </a:t>
            </a:r>
            <a:r>
              <a:rPr lang="en-US" sz="1400" b="1">
                <a:solidFill>
                  <a:schemeClr val="bg1"/>
                </a:solidFill>
                <a:latin typeface="Consolas"/>
              </a:rPr>
              <a:t>credit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 transactions. Credit transactions </a:t>
            </a:r>
            <a:r>
              <a:rPr lang="en-US" sz="1400" b="1">
                <a:solidFill>
                  <a:schemeClr val="bg1"/>
                </a:solidFill>
                <a:latin typeface="Consolas"/>
              </a:rPr>
              <a:t>make up for the bulk of the total transaction amount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1400" b="1" dirty="0">
              <a:solidFill>
                <a:schemeClr val="bg1"/>
              </a:solidFill>
              <a:latin typeface="Consolas"/>
            </a:endParaRPr>
          </a:p>
          <a:p>
            <a:r>
              <a:rPr lang="en-US" sz="1400" b="1">
                <a:solidFill>
                  <a:schemeClr val="bg1"/>
                </a:solidFill>
                <a:latin typeface="Consolas"/>
              </a:rPr>
              <a:t>All of this indicates that the biggest contributors to the data-set are 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from the unrecorded regions. Those regions are the key-factor of this data-set and the corresponding organization as a whole.</a:t>
            </a:r>
            <a:endParaRPr lang="en-US" sz="1400" b="1" dirty="0">
              <a:solidFill>
                <a:schemeClr val="bg1"/>
              </a:solidFill>
              <a:latin typeface="Century Gothic" panose="020B0502020202020204"/>
            </a:endParaRPr>
          </a:p>
          <a:p>
            <a:endParaRPr lang="en-US" sz="1400" dirty="0">
              <a:solidFill>
                <a:schemeClr val="bg1"/>
              </a:solidFill>
              <a:latin typeface="Century Gothic" panose="020B0502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430CF-79BA-4333-953D-B4ABCA72CF5D}"/>
              </a:ext>
            </a:extLst>
          </p:cNvPr>
          <p:cNvSpPr txBox="1"/>
          <p:nvPr/>
        </p:nvSpPr>
        <p:spPr>
          <a:xfrm>
            <a:off x="453251" y="332446"/>
            <a:ext cx="6646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Trends of amount with region</a:t>
            </a:r>
            <a:endParaRPr lang="en-US"/>
          </a:p>
        </p:txBody>
      </p:sp>
      <p:pic>
        <p:nvPicPr>
          <p:cNvPr id="3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19725B-B328-478E-A4C7-31E14FE2B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" y="841917"/>
            <a:ext cx="3756102" cy="2507165"/>
          </a:xfrm>
          <a:prstGeom prst="rect">
            <a:avLst/>
          </a:prstGeom>
        </p:spPr>
      </p:pic>
      <p:pic>
        <p:nvPicPr>
          <p:cNvPr id="9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355776-40DA-4DD5-9D54-A17056933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228" y="895395"/>
            <a:ext cx="3793275" cy="2102839"/>
          </a:xfrm>
          <a:prstGeom prst="rect">
            <a:avLst/>
          </a:prstGeom>
        </p:spPr>
      </p:pic>
      <p:pic>
        <p:nvPicPr>
          <p:cNvPr id="10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26E530-792B-4797-8589-3B1742D46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8" y="3643592"/>
            <a:ext cx="3263590" cy="2432963"/>
          </a:xfrm>
          <a:prstGeom prst="rect">
            <a:avLst/>
          </a:prstGeom>
        </p:spPr>
      </p:pic>
      <p:pic>
        <p:nvPicPr>
          <p:cNvPr id="14" name="Picture 14" descr="A picture containing holding, person, person&#10;&#10;Description automatically generated">
            <a:extLst>
              <a:ext uri="{FF2B5EF4-FFF2-40B4-BE49-F238E27FC236}">
                <a16:creationId xmlns:a16="http://schemas.microsoft.com/office/drawing/2014/main" id="{84AEB6FE-17BC-4D5B-89F0-20DBBD7EE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5623" y="4070660"/>
            <a:ext cx="1866900" cy="1485900"/>
          </a:xfrm>
          <a:prstGeom prst="rect">
            <a:avLst/>
          </a:prstGeom>
        </p:spPr>
      </p:pic>
      <p:pic>
        <p:nvPicPr>
          <p:cNvPr id="15" name="Picture 15" descr="A picture containing phone&#10;&#10;Description automatically generated">
            <a:extLst>
              <a:ext uri="{FF2B5EF4-FFF2-40B4-BE49-F238E27FC236}">
                <a16:creationId xmlns:a16="http://schemas.microsoft.com/office/drawing/2014/main" id="{6A780657-A4F4-497D-9E33-EFD9D2DF5B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7563" y="4070659"/>
            <a:ext cx="1628775" cy="1485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B25F35-907C-4FE1-90A5-C822971FA2AA}"/>
              </a:ext>
            </a:extLst>
          </p:cNvPr>
          <p:cNvSpPr txBox="1"/>
          <p:nvPr/>
        </p:nvSpPr>
        <p:spPr>
          <a:xfrm>
            <a:off x="3345598" y="3299135"/>
            <a:ext cx="409063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/>
              <a:t>Average(left) and total(right) transaction amount per state</a:t>
            </a:r>
          </a:p>
        </p:txBody>
      </p:sp>
    </p:spTree>
    <p:extLst>
      <p:ext uri="{BB962C8B-B14F-4D97-AF65-F5344CB8AC3E}">
        <p14:creationId xmlns:p14="http://schemas.microsoft.com/office/powerpoint/2010/main" val="344036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E3AB5-5A6E-478F-9CDB-400DC8E4EFBB}"/>
              </a:ext>
            </a:extLst>
          </p:cNvPr>
          <p:cNvSpPr txBox="1"/>
          <p:nvPr/>
        </p:nvSpPr>
        <p:spPr>
          <a:xfrm>
            <a:off x="8042494" y="305526"/>
            <a:ext cx="392296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u="sng">
                <a:solidFill>
                  <a:schemeClr val="bg1"/>
                </a:solidFill>
              </a:rPr>
              <a:t>Taxation description and time series plot-1</a:t>
            </a:r>
            <a:endParaRPr lang="en-US" sz="2500" b="1" u="sn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2ECE-2289-4B98-A42E-990FC5FFAE91}"/>
              </a:ext>
            </a:extLst>
          </p:cNvPr>
          <p:cNvSpPr txBox="1"/>
          <p:nvPr/>
        </p:nvSpPr>
        <p:spPr>
          <a:xfrm>
            <a:off x="7970374" y="1332773"/>
            <a:ext cx="4083568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entury Gothic" panose="020B0502020202020204"/>
              </a:rPr>
              <a:t>Observations recorded through mapping the relation:</a:t>
            </a:r>
            <a:endParaRPr lang="en-US" sz="1400" dirty="0">
              <a:solidFill>
                <a:schemeClr val="bg1"/>
              </a:solidFill>
              <a:latin typeface="Century Gothic" panose="020B0502020202020204"/>
            </a:endParaRPr>
          </a:p>
          <a:p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Consolas"/>
              </a:rPr>
              <a:t>PAY/SALARY is the major contributor of the transactions performed. This is a common occurrence as salaries are the main transaction statements in organizations.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Consolas"/>
              </a:rPr>
              <a:t>We map the average transaction amount throughout the given time period along with their confidence interval. We observe that the credit transactions are much more expensive </a:t>
            </a:r>
            <a:r>
              <a:rPr lang="en-US" sz="1400" b="1">
                <a:solidFill>
                  <a:schemeClr val="bg1"/>
                </a:solidFill>
                <a:latin typeface="Consolas"/>
              </a:rPr>
              <a:t>(which explains the movement-amount correlati</a:t>
            </a:r>
            <a:r>
              <a:rPr lang="en-US" sz="1400" b="1" dirty="0">
                <a:solidFill>
                  <a:schemeClr val="bg1"/>
                </a:solidFill>
                <a:latin typeface="Consolas"/>
              </a:rPr>
              <a:t>on).</a:t>
            </a:r>
          </a:p>
          <a:p>
            <a:pPr marL="285750" indent="-285750">
              <a:buFont typeface="Arial"/>
              <a:buChar char="•"/>
            </a:pPr>
            <a:endParaRPr lang="en-US" sz="1400" b="1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Consolas"/>
              </a:rPr>
              <a:t>The transaction amounts do not have a set pattern. They have unpredictable steep inclines and declines throughout the time period.</a:t>
            </a: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Consolas"/>
              </a:rPr>
              <a:t>The debit transactions are much less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spread out compared to the credit transactions.</a:t>
            </a: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endParaRPr lang="en-US" sz="1400" b="1" dirty="0">
              <a:solidFill>
                <a:schemeClr val="bg1"/>
              </a:solidFill>
              <a:latin typeface="Century Gothic" panose="020B0502020202020204"/>
            </a:endParaRPr>
          </a:p>
        </p:txBody>
      </p:sp>
      <p:pic>
        <p:nvPicPr>
          <p:cNvPr id="2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1B910C3-CD95-4C6C-A0AF-6D40C18BC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" y="357228"/>
            <a:ext cx="3421565" cy="2584446"/>
          </a:xfrm>
          <a:prstGeom prst="rect">
            <a:avLst/>
          </a:prstGeom>
        </p:spPr>
      </p:pic>
      <p:pic>
        <p:nvPicPr>
          <p:cNvPr id="7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B37C638B-4E4A-4BC5-8297-0640F58A6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132" y="1167857"/>
            <a:ext cx="1943100" cy="1009650"/>
          </a:xfrm>
          <a:prstGeom prst="rect">
            <a:avLst/>
          </a:prstGeom>
        </p:spPr>
      </p:pic>
      <p:pic>
        <p:nvPicPr>
          <p:cNvPr id="8" name="Picture 11" descr="A picture containing photo, wooden, table, computer&#10;&#10;Description automatically generated">
            <a:extLst>
              <a:ext uri="{FF2B5EF4-FFF2-40B4-BE49-F238E27FC236}">
                <a16:creationId xmlns:a16="http://schemas.microsoft.com/office/drawing/2014/main" id="{30052462-90E1-4082-854C-F4534DF37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247" y="1163560"/>
            <a:ext cx="1809750" cy="981075"/>
          </a:xfrm>
          <a:prstGeom prst="rect">
            <a:avLst/>
          </a:prstGeom>
        </p:spPr>
      </p:pic>
      <p:pic>
        <p:nvPicPr>
          <p:cNvPr id="12" name="Picture 1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2515BC-8F27-46D6-81D0-F8645EDFF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839" y="2918753"/>
            <a:ext cx="5958467" cy="39383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48900F-89D8-4A69-99AB-3758CF7FFC04}"/>
              </a:ext>
            </a:extLst>
          </p:cNvPr>
          <p:cNvSpPr txBox="1"/>
          <p:nvPr/>
        </p:nvSpPr>
        <p:spPr>
          <a:xfrm>
            <a:off x="3711498" y="421887"/>
            <a:ext cx="32078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/>
              <a:t>Average(left) and total(right) </a:t>
            </a:r>
            <a:r>
              <a:rPr lang="en-US" sz="1400" b="1"/>
              <a:t>amount with respect to description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8647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E3AB5-5A6E-478F-9CDB-400DC8E4EFBB}"/>
              </a:ext>
            </a:extLst>
          </p:cNvPr>
          <p:cNvSpPr txBox="1"/>
          <p:nvPr/>
        </p:nvSpPr>
        <p:spPr>
          <a:xfrm>
            <a:off x="8042494" y="305526"/>
            <a:ext cx="392296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u="sng">
                <a:solidFill>
                  <a:schemeClr val="bg1"/>
                </a:solidFill>
              </a:rPr>
              <a:t>Time Series – 2 and monthly mapping</a:t>
            </a:r>
            <a:endParaRPr lang="en-US" sz="2500" b="1" u="sn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2ECE-2289-4B98-A42E-990FC5FFAE91}"/>
              </a:ext>
            </a:extLst>
          </p:cNvPr>
          <p:cNvSpPr txBox="1"/>
          <p:nvPr/>
        </p:nvSpPr>
        <p:spPr>
          <a:xfrm>
            <a:off x="7970374" y="1332773"/>
            <a:ext cx="4083568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entury Gothic" panose="020B0502020202020204"/>
              </a:rPr>
              <a:t>Observations recorded through mapping the relation:</a:t>
            </a:r>
            <a:endParaRPr lang="en-US" sz="1400" dirty="0">
              <a:solidFill>
                <a:schemeClr val="bg1"/>
              </a:solidFill>
              <a:latin typeface="Century Gothic" panose="020B0502020202020204"/>
            </a:endParaRPr>
          </a:p>
          <a:p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solidFill>
                  <a:schemeClr val="bg1"/>
                </a:solidFill>
                <a:latin typeface="Consolas"/>
              </a:rPr>
              <a:t>The months follow similar upwards and downwards trends for the average transaction amount. </a:t>
            </a:r>
            <a:endParaRPr lang="en-US" sz="1400" b="1" dirty="0">
              <a:solidFill>
                <a:schemeClr val="bg1"/>
              </a:solidFill>
              <a:latin typeface="Century Gothic" panose="020B0502020202020204"/>
            </a:endParaRPr>
          </a:p>
          <a:p>
            <a:pPr marL="285750" indent="-285750">
              <a:buFont typeface="Arial"/>
              <a:buChar char="•"/>
            </a:pPr>
            <a:endParaRPr lang="en-US" sz="1400" b="1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solidFill>
                  <a:schemeClr val="bg1"/>
                </a:solidFill>
                <a:latin typeface="Consolas"/>
              </a:rPr>
              <a:t>The start and end of the month usually end up close in terms of transactions.</a:t>
            </a:r>
            <a:endParaRPr lang="en-US" sz="1400" b="1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sz="1400" b="1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solidFill>
                  <a:schemeClr val="bg1"/>
                </a:solidFill>
                <a:latin typeface="Consolas"/>
              </a:rPr>
              <a:t>There has been an increase in the number of transactions as well as the total amount corresponding to those transactions.</a:t>
            </a:r>
            <a:endParaRPr lang="en-US" sz="1400" b="1" dirty="0">
              <a:solidFill>
                <a:schemeClr val="bg1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sz="1400" b="1" dirty="0">
              <a:solidFill>
                <a:schemeClr val="bg1"/>
              </a:solidFill>
              <a:latin typeface="Consolas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nsolas"/>
              </a:rPr>
              <a:t>Increase of 0.08% going from the month </a:t>
            </a:r>
            <a:r>
              <a:rPr lang="en-US" sz="1400" b="1">
                <a:solidFill>
                  <a:schemeClr val="bg1"/>
                </a:solidFill>
                <a:latin typeface="Consolas"/>
              </a:rPr>
              <a:t>of August to September</a:t>
            </a:r>
          </a:p>
          <a:p>
            <a:endParaRPr lang="en-US" sz="1400" b="1" dirty="0">
              <a:solidFill>
                <a:schemeClr val="bg1"/>
              </a:solidFill>
              <a:latin typeface="Consolas"/>
            </a:endParaRPr>
          </a:p>
          <a:p>
            <a:endParaRPr lang="en-US" sz="1400" b="1" dirty="0">
              <a:solidFill>
                <a:schemeClr val="bg1"/>
              </a:solidFill>
              <a:latin typeface="Consolas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nsolas"/>
              </a:rPr>
              <a:t>Increase of 9.89% going from the month </a:t>
            </a:r>
            <a:r>
              <a:rPr lang="en-US" sz="1400" b="1">
                <a:solidFill>
                  <a:schemeClr val="bg1"/>
                </a:solidFill>
                <a:latin typeface="Consolas"/>
              </a:rPr>
              <a:t>of September to October</a:t>
            </a:r>
            <a:endParaRPr lang="en-US" sz="1400" b="1" dirty="0">
              <a:solidFill>
                <a:schemeClr val="bg1"/>
              </a:solidFill>
              <a:latin typeface="Consolas"/>
            </a:endParaRPr>
          </a:p>
        </p:txBody>
      </p:sp>
      <p:pic>
        <p:nvPicPr>
          <p:cNvPr id="3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31EF21-D6AB-4F0B-B151-6853FF9FB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132" y="1770861"/>
            <a:ext cx="3347224" cy="2117521"/>
          </a:xfrm>
          <a:prstGeom prst="rect">
            <a:avLst/>
          </a:prstGeom>
        </p:spPr>
      </p:pic>
      <p:pic>
        <p:nvPicPr>
          <p:cNvPr id="6" name="Picture 8" descr="A picture containing sitting, knife, table, large&#10;&#10;Description automatically generated">
            <a:extLst>
              <a:ext uri="{FF2B5EF4-FFF2-40B4-BE49-F238E27FC236}">
                <a16:creationId xmlns:a16="http://schemas.microsoft.com/office/drawing/2014/main" id="{9ED7CD9A-7251-4144-87F8-06BBFC5EF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21" y="-3717"/>
            <a:ext cx="4186749" cy="6837555"/>
          </a:xfrm>
          <a:prstGeom prst="rect">
            <a:avLst/>
          </a:prstGeom>
        </p:spPr>
      </p:pic>
      <p:pic>
        <p:nvPicPr>
          <p:cNvPr id="9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EC2843-1032-4BE8-9D48-E63B53476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771" y="815782"/>
            <a:ext cx="1363236" cy="719485"/>
          </a:xfrm>
          <a:prstGeom prst="rect">
            <a:avLst/>
          </a:prstGeom>
        </p:spPr>
      </p:pic>
      <p:pic>
        <p:nvPicPr>
          <p:cNvPr id="14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B143FD-17EC-4013-A4B9-1B9AB9985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815" y="4048069"/>
            <a:ext cx="3198541" cy="20979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5192C7-2472-459E-9CD9-8C2B1BAD464C}"/>
              </a:ext>
            </a:extLst>
          </p:cNvPr>
          <p:cNvSpPr txBox="1"/>
          <p:nvPr/>
        </p:nvSpPr>
        <p:spPr>
          <a:xfrm>
            <a:off x="4427033" y="245327"/>
            <a:ext cx="3124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Monthly total transaction </a:t>
            </a:r>
            <a:r>
              <a:rPr lang="en-US" sz="1400" b="1"/>
              <a:t>amount</a:t>
            </a:r>
          </a:p>
          <a:p>
            <a:pPr algn="ctr"/>
            <a:r>
              <a:rPr lang="en-US" sz="1400" b="1"/>
              <a:t>With month number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6784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BB20393-1A4C-42BE-989F-B5A25CAE9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F365C6-D15C-431E-ABDA-07D7723952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7AFB00-BEB8-4F5A-AD17-454DBE714B8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Quotable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Agency Design</dc:title>
  <dc:creator/>
  <cp:lastModifiedBy/>
  <cp:revision>1210</cp:revision>
  <dcterms:created xsi:type="dcterms:W3CDTF">2020-07-25T05:51:55Z</dcterms:created>
  <dcterms:modified xsi:type="dcterms:W3CDTF">2020-07-25T10:31:09Z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