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9" r:id="rId5"/>
    <p:sldId id="259" r:id="rId6"/>
    <p:sldId id="260" r:id="rId7"/>
    <p:sldId id="261" r:id="rId8"/>
    <p:sldId id="263" r:id="rId9"/>
    <p:sldId id="264" r:id="rId10"/>
    <p:sldId id="265" r:id="rId11"/>
    <p:sldId id="266" r:id="rId12"/>
    <p:sldId id="267" r:id="rId13"/>
    <p:sldId id="270" r:id="rId14"/>
  </p:sldIdLst>
  <p:sldSz cx="12192000" cy="6858000"/>
  <p:notesSz cx="6858000" cy="9144000"/>
  <p:embeddedFontLst>
    <p:embeddedFont>
      <p:font typeface="Copperplate Gothic Bold" panose="020E0705020206020404" pitchFamily="34" charset="0"/>
      <p:regular r:id="rId16"/>
    </p:embeddedFon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a58f77644101dc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a58f77644101d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861371ca63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861371ca6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a9f9434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a9f9434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aa05423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aa05423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aa05423a6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aa05423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61371ca63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61371ca6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a:spLocks noGrp="1"/>
          </p:cNvSpPr>
          <p:nvPr>
            <p:ph type="pic" idx="2"/>
          </p:nvPr>
        </p:nvSpPr>
        <p:spPr>
          <a:xfrm>
            <a:off x="15" y="0"/>
            <a:ext cx="12191985" cy="4915076"/>
          </a:xfrm>
          <a:prstGeom prst="rect">
            <a:avLst/>
          </a:prstGeom>
          <a:noFill/>
          <a:ln>
            <a:noFill/>
          </a:ln>
        </p:spPr>
      </p:sp>
      <p:sp>
        <p:nvSpPr>
          <p:cNvPr id="79" name="Google Shape;79;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ownloads/release/python-38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eveloper.ibm.com/languages/python/courses/" TargetMode="External"/><Relationship Id="rId5" Type="http://schemas.openxmlformats.org/officeDocument/2006/relationships/hyperlink" Target="https://www.geeksforgeeks.org/python-programming-language/" TargetMode="External"/><Relationship Id="rId4" Type="http://schemas.openxmlformats.org/officeDocument/2006/relationships/hyperlink" Target="https://pypi.org/project/opencv-pyth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pic>
        <p:nvPicPr>
          <p:cNvPr id="101" name="Google Shape;101;p13"/>
          <p:cNvPicPr preferRelativeResize="0"/>
          <p:nvPr/>
        </p:nvPicPr>
        <p:blipFill rotWithShape="1">
          <a:blip r:embed="rId3">
            <a:alphaModFix/>
          </a:blip>
          <a:srcRect/>
          <a:stretch/>
        </p:blipFill>
        <p:spPr>
          <a:xfrm>
            <a:off x="785874" y="146570"/>
            <a:ext cx="10620253" cy="1205460"/>
          </a:xfrm>
          <a:prstGeom prst="rect">
            <a:avLst/>
          </a:prstGeom>
          <a:noFill/>
          <a:ln>
            <a:noFill/>
          </a:ln>
        </p:spPr>
      </p:pic>
      <p:sp>
        <p:nvSpPr>
          <p:cNvPr id="102" name="Google Shape;102;p13"/>
          <p:cNvSpPr/>
          <p:nvPr/>
        </p:nvSpPr>
        <p:spPr>
          <a:xfrm>
            <a:off x="1967707" y="1584022"/>
            <a:ext cx="8256587" cy="2812629"/>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An </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Industrial Training Presentation on </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000"/>
              <a:buFont typeface="Arial"/>
              <a:buNone/>
            </a:pPr>
            <a:r>
              <a:rPr lang="en-US" sz="2000" b="1" i="0" u="none" strike="noStrike" cap="none" dirty="0">
                <a:solidFill>
                  <a:schemeClr val="dk1"/>
                </a:solidFill>
                <a:latin typeface="Arial"/>
                <a:ea typeface="Arial"/>
                <a:cs typeface="Arial"/>
                <a:sym typeface="Arial"/>
              </a:rPr>
              <a:t>“</a:t>
            </a:r>
            <a:r>
              <a:rPr lang="en-US" sz="2000" b="1" dirty="0"/>
              <a:t>PYTHON</a:t>
            </a:r>
            <a:r>
              <a:rPr lang="en-US" sz="2000" b="1" i="0" u="none" strike="noStrike" cap="none" dirty="0">
                <a:solidFill>
                  <a:schemeClr val="dk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000"/>
              <a:buFont typeface="Arial"/>
              <a:buNone/>
            </a:pPr>
            <a:r>
              <a:rPr lang="en-US" sz="2000" b="0" i="0" u="none" strike="noStrike" cap="none" dirty="0">
                <a:solidFill>
                  <a:schemeClr val="dk1"/>
                </a:solidFill>
                <a:latin typeface="Arial"/>
                <a:ea typeface="Arial"/>
                <a:cs typeface="Arial"/>
                <a:sym typeface="Arial"/>
              </a:rPr>
              <a:t>Carried Out At</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000"/>
              <a:buFont typeface="Arial"/>
              <a:buNone/>
            </a:pPr>
            <a:r>
              <a:rPr lang="en-US" sz="2000" b="1" i="0" u="none" strike="noStrike" cap="none" dirty="0" err="1">
                <a:solidFill>
                  <a:srgbClr val="000000"/>
                </a:solidFill>
                <a:latin typeface="Arial"/>
                <a:ea typeface="Arial"/>
                <a:cs typeface="Arial"/>
                <a:sym typeface="Arial"/>
              </a:rPr>
              <a:t>Renao</a:t>
            </a:r>
            <a:r>
              <a:rPr lang="en-US" sz="2000" b="1" i="0" u="none" strike="noStrike" cap="none" dirty="0">
                <a:solidFill>
                  <a:srgbClr val="000000"/>
                </a:solidFill>
                <a:latin typeface="Arial"/>
                <a:ea typeface="Arial"/>
                <a:cs typeface="Arial"/>
                <a:sym typeface="Arial"/>
              </a:rPr>
              <a:t> Robotics Pvt. Ltd.</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(Session 2025-26)</a:t>
            </a:r>
            <a:endParaRPr sz="1400" b="1" i="0" u="none" strike="noStrike" cap="none" dirty="0">
              <a:solidFill>
                <a:schemeClr val="dk1"/>
              </a:solidFill>
              <a:latin typeface="Calibri"/>
              <a:ea typeface="Calibri"/>
              <a:cs typeface="Calibri"/>
              <a:sym typeface="Calibri"/>
            </a:endParaRPr>
          </a:p>
        </p:txBody>
      </p:sp>
      <p:sp>
        <p:nvSpPr>
          <p:cNvPr id="103" name="Google Shape;103;p13"/>
          <p:cNvSpPr/>
          <p:nvPr/>
        </p:nvSpPr>
        <p:spPr>
          <a:xfrm>
            <a:off x="238033" y="4628644"/>
            <a:ext cx="4313923"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1" i="0" u="none" strike="noStrike" cap="none" dirty="0">
                <a:solidFill>
                  <a:schemeClr val="dk1"/>
                </a:solidFill>
                <a:latin typeface="Calibri"/>
                <a:ea typeface="Calibri"/>
                <a:cs typeface="Calibri"/>
                <a:sym typeface="Calibri"/>
              </a:rPr>
              <a:t>Submitted By:</a:t>
            </a:r>
            <a:r>
              <a:rPr lang="en-US" sz="2000" b="1" dirty="0">
                <a:solidFill>
                  <a:schemeClr val="dk1"/>
                </a:solidFill>
                <a:latin typeface="Calibri"/>
                <a:ea typeface="Calibri"/>
                <a:cs typeface="Calibri"/>
                <a:sym typeface="Calibri"/>
              </a:rPr>
              <a:t>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000" b="1" i="0" u="none" strike="noStrike" cap="none" dirty="0">
                <a:solidFill>
                  <a:schemeClr val="dk1"/>
                </a:solidFill>
                <a:latin typeface="Calibri"/>
                <a:ea typeface="Calibri"/>
                <a:cs typeface="Calibri"/>
                <a:sym typeface="Calibri"/>
              </a:rPr>
              <a:t>Name: Naman Bansal</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000" b="1" i="0" u="none" strike="noStrike" cap="none" dirty="0">
                <a:solidFill>
                  <a:schemeClr val="dk1"/>
                </a:solidFill>
                <a:latin typeface="Calibri"/>
                <a:ea typeface="Calibri"/>
                <a:cs typeface="Calibri"/>
                <a:sym typeface="Calibri"/>
              </a:rPr>
              <a:t>R</a:t>
            </a:r>
            <a:r>
              <a:rPr lang="en-US" sz="2000" b="1" dirty="0">
                <a:solidFill>
                  <a:schemeClr val="dk1"/>
                </a:solidFill>
                <a:latin typeface="Calibri"/>
                <a:ea typeface="Calibri"/>
                <a:cs typeface="Calibri"/>
                <a:sym typeface="Calibri"/>
              </a:rPr>
              <a:t>eg</a:t>
            </a:r>
            <a:r>
              <a:rPr lang="en-US" sz="2000" b="1" i="0" u="none" strike="noStrike" cap="none" dirty="0">
                <a:solidFill>
                  <a:schemeClr val="dk1"/>
                </a:solidFill>
                <a:latin typeface="Calibri"/>
                <a:ea typeface="Calibri"/>
                <a:cs typeface="Calibri"/>
                <a:sym typeface="Calibri"/>
              </a:rPr>
              <a:t>. No</a:t>
            </a:r>
            <a:r>
              <a:rPr lang="en-US" sz="2000" b="1" dirty="0">
                <a:solidFill>
                  <a:schemeClr val="dk1"/>
                </a:solidFill>
                <a:latin typeface="Calibri"/>
                <a:ea typeface="Calibri"/>
                <a:cs typeface="Calibri"/>
                <a:sym typeface="Calibri"/>
              </a:rPr>
              <a:t>: PCEA24CS106</a:t>
            </a:r>
            <a:endParaRPr sz="2000" b="0" i="0" u="none" strike="noStrike" cap="none" dirty="0">
              <a:solidFill>
                <a:srgbClr val="000000"/>
              </a:solidFill>
              <a:latin typeface="Arial"/>
              <a:ea typeface="Arial"/>
              <a:cs typeface="Arial"/>
              <a:sym typeface="Arial"/>
            </a:endParaRPr>
          </a:p>
        </p:txBody>
      </p:sp>
      <p:sp>
        <p:nvSpPr>
          <p:cNvPr id="104" name="Google Shape;104;p13"/>
          <p:cNvSpPr/>
          <p:nvPr/>
        </p:nvSpPr>
        <p:spPr>
          <a:xfrm>
            <a:off x="7640044" y="4628644"/>
            <a:ext cx="4313923"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1" i="0" u="none" strike="noStrike" cap="none" dirty="0">
                <a:solidFill>
                  <a:schemeClr val="dk1"/>
                </a:solidFill>
                <a:latin typeface="Calibri"/>
                <a:ea typeface="Calibri"/>
                <a:cs typeface="Calibri"/>
                <a:sym typeface="Calibri"/>
              </a:rPr>
              <a:t>Submitted to:</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2000" b="1" i="0" u="none" strike="noStrike" cap="none" dirty="0">
                <a:solidFill>
                  <a:schemeClr val="dk1"/>
                </a:solidFill>
                <a:latin typeface="Calibri"/>
                <a:ea typeface="Calibri"/>
                <a:cs typeface="Calibri"/>
                <a:sym typeface="Calibri"/>
              </a:rPr>
              <a:t>Faculty Name : MS. </a:t>
            </a:r>
            <a:r>
              <a:rPr lang="en-US" sz="2000" b="1" dirty="0">
                <a:solidFill>
                  <a:schemeClr val="dk1"/>
                </a:solidFill>
                <a:latin typeface="Calibri"/>
                <a:ea typeface="Calibri"/>
                <a:cs typeface="Calibri"/>
                <a:sym typeface="Calibri"/>
              </a:rPr>
              <a:t>Harshita Virwani</a:t>
            </a:r>
            <a:endParaRPr sz="20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1" i="0" u="none" strike="noStrike" cap="none" dirty="0">
                <a:solidFill>
                  <a:schemeClr val="dk1"/>
                </a:solidFill>
                <a:latin typeface="Calibri"/>
                <a:ea typeface="Calibri"/>
                <a:cs typeface="Calibri"/>
                <a:sym typeface="Calibri"/>
              </a:rPr>
              <a:t>Designation:  ASSISTANT PROFESSOR</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2000" b="1" i="0" u="none" strike="noStrike" cap="none" dirty="0">
              <a:solidFill>
                <a:schemeClr val="dk1"/>
              </a:solidFill>
              <a:latin typeface="Calibri"/>
              <a:ea typeface="Calibri"/>
              <a:cs typeface="Calibri"/>
              <a:sym typeface="Calibri"/>
            </a:endParaRPr>
          </a:p>
        </p:txBody>
      </p:sp>
      <p:sp>
        <p:nvSpPr>
          <p:cNvPr id="105" name="Google Shape;105;p13"/>
          <p:cNvSpPr txBox="1"/>
          <p:nvPr/>
        </p:nvSpPr>
        <p:spPr>
          <a:xfrm>
            <a:off x="2674620" y="6350615"/>
            <a:ext cx="7237253"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Department of Computer Engineering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2"/>
          <p:cNvPicPr preferRelativeResize="0"/>
          <p:nvPr/>
        </p:nvPicPr>
        <p:blipFill>
          <a:blip r:embed="rId3">
            <a:alphaModFix/>
          </a:blip>
          <a:stretch>
            <a:fillRect/>
          </a:stretch>
        </p:blipFill>
        <p:spPr>
          <a:xfrm>
            <a:off x="989750" y="0"/>
            <a:ext cx="10030726" cy="5848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Conclusion and Future Scope</a:t>
            </a:r>
            <a:endParaRPr/>
          </a:p>
        </p:txBody>
      </p:sp>
      <p:sp>
        <p:nvSpPr>
          <p:cNvPr id="164" name="Google Shape;164;p23"/>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457200" lvl="0" indent="-342900" algn="l" rtl="0">
              <a:spcBef>
                <a:spcPts val="1200"/>
              </a:spcBef>
              <a:spcAft>
                <a:spcPts val="0"/>
              </a:spcAft>
              <a:buSzPts val="1800"/>
              <a:buChar char="●"/>
            </a:pPr>
            <a:r>
              <a:rPr lang="en-US"/>
              <a:t>Python is highly recommended for the ML,data-science and AI.</a:t>
            </a:r>
            <a:endParaRPr/>
          </a:p>
          <a:p>
            <a:pPr marL="457200" lvl="0" indent="-342900" algn="l" rtl="0">
              <a:spcBef>
                <a:spcPts val="0"/>
              </a:spcBef>
              <a:spcAft>
                <a:spcPts val="0"/>
              </a:spcAft>
              <a:buSzPts val="1800"/>
              <a:buChar char="●"/>
            </a:pPr>
            <a:r>
              <a:rPr lang="en-US"/>
              <a:t>Python is easy to use and has a rich in-built library.</a:t>
            </a:r>
            <a:endParaRPr/>
          </a:p>
          <a:p>
            <a:pPr marL="457200" lvl="0" indent="-342900" algn="l" rtl="0">
              <a:spcBef>
                <a:spcPts val="0"/>
              </a:spcBef>
              <a:spcAft>
                <a:spcPts val="0"/>
              </a:spcAft>
              <a:buSzPts val="1800"/>
              <a:buChar char="●"/>
            </a:pPr>
            <a:r>
              <a:rPr lang="en-US"/>
              <a:t>Fully fledged programming language.</a:t>
            </a:r>
            <a:endParaRPr/>
          </a:p>
          <a:p>
            <a:pPr marL="0" lvl="0" indent="0" algn="l" rtl="0">
              <a:spcBef>
                <a:spcPts val="1200"/>
              </a:spcBef>
              <a:spcAft>
                <a:spcPts val="0"/>
              </a:spcAft>
              <a:buNone/>
            </a:pPr>
            <a:endParaRPr/>
          </a:p>
          <a:p>
            <a:pPr marL="0" lvl="0" indent="0" algn="l" rtl="0">
              <a:spcBef>
                <a:spcPts val="1200"/>
              </a:spcBef>
              <a:spcAft>
                <a:spcPts val="0"/>
              </a:spcAft>
              <a:buNone/>
            </a:pPr>
            <a:r>
              <a:rPr lang="en-US"/>
              <a:t>Future Scope:</a:t>
            </a:r>
            <a:endParaRPr/>
          </a:p>
          <a:p>
            <a:pPr marL="457200" lvl="0" indent="-342900" algn="l" rtl="0">
              <a:spcBef>
                <a:spcPts val="1200"/>
              </a:spcBef>
              <a:spcAft>
                <a:spcPts val="0"/>
              </a:spcAft>
              <a:buSzPts val="1800"/>
              <a:buChar char="●"/>
            </a:pPr>
            <a:r>
              <a:rPr lang="en-US"/>
              <a:t>It can be used in many application where human actions has to be recorded.</a:t>
            </a:r>
            <a:endParaRPr/>
          </a:p>
          <a:p>
            <a:pPr marL="457200" lvl="0" indent="-342900" algn="l" rtl="0">
              <a:spcBef>
                <a:spcPts val="0"/>
              </a:spcBef>
              <a:spcAft>
                <a:spcPts val="0"/>
              </a:spcAft>
              <a:buSzPts val="1800"/>
              <a:buChar char="●"/>
            </a:pPr>
            <a:r>
              <a:rPr lang="en-US"/>
              <a:t>Highly recommended for Image Processing and graphics jobs.</a:t>
            </a:r>
            <a:endParaRPr/>
          </a:p>
          <a:p>
            <a:pPr marL="457200" lvl="0" indent="-342900" algn="l" rtl="0">
              <a:spcBef>
                <a:spcPts val="0"/>
              </a:spcBef>
              <a:spcAft>
                <a:spcPts val="0"/>
              </a:spcAft>
              <a:buSzPts val="1800"/>
              <a:buChar char="●"/>
            </a:pPr>
            <a:r>
              <a:rPr lang="en-US"/>
              <a:t>Penty of job oppportunity every year in python.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References</a:t>
            </a:r>
            <a:endParaRPr/>
          </a:p>
        </p:txBody>
      </p:sp>
      <p:sp>
        <p:nvSpPr>
          <p:cNvPr id="170" name="Google Shape;170;p24"/>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457200" lvl="0" indent="-342900" algn="l" rtl="0">
              <a:spcBef>
                <a:spcPts val="1200"/>
              </a:spcBef>
              <a:spcAft>
                <a:spcPts val="0"/>
              </a:spcAft>
              <a:buSzPts val="1800"/>
              <a:buChar char="●"/>
            </a:pPr>
            <a:r>
              <a:rPr lang="en-US"/>
              <a:t>Python :  </a:t>
            </a:r>
            <a:r>
              <a:rPr lang="en-US" u="sng">
                <a:solidFill>
                  <a:schemeClr val="hlink"/>
                </a:solidFill>
                <a:hlinkClick r:id="rId3"/>
              </a:rPr>
              <a:t>https://www.python.org/downloads/release/python-381/</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US"/>
              <a:t>CV2 : </a:t>
            </a:r>
            <a:r>
              <a:rPr lang="en-US" u="sng">
                <a:solidFill>
                  <a:schemeClr val="hlink"/>
                </a:solidFill>
                <a:hlinkClick r:id="rId4"/>
              </a:rPr>
              <a:t>https://pypi.org/project/opencv-python/</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US"/>
              <a:t>Python extra information : </a:t>
            </a:r>
            <a:r>
              <a:rPr lang="en-US" u="sng">
                <a:solidFill>
                  <a:schemeClr val="hlink"/>
                </a:solidFill>
                <a:hlinkClick r:id="rId5"/>
              </a:rPr>
              <a:t>https://www.geeksforgeeks.org/python-programming-language/</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US"/>
              <a:t>For best python courses : </a:t>
            </a:r>
            <a:r>
              <a:rPr lang="en-US" u="sng">
                <a:solidFill>
                  <a:schemeClr val="hlink"/>
                </a:solidFill>
                <a:hlinkClick r:id="rId6"/>
              </a:rPr>
              <a:t>https://developer.ibm.com/languages/python/courses/</a:t>
            </a:r>
            <a:endParaRPr/>
          </a:p>
          <a:p>
            <a:pPr marL="0" lvl="0" indent="0" algn="l" rtl="0">
              <a:spcBef>
                <a:spcPts val="12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3DAB-BCBB-941D-4F78-99430E7D5D1D}"/>
              </a:ext>
            </a:extLst>
          </p:cNvPr>
          <p:cNvSpPr>
            <a:spLocks noGrp="1"/>
          </p:cNvSpPr>
          <p:nvPr>
            <p:ph type="title"/>
          </p:nvPr>
        </p:nvSpPr>
        <p:spPr>
          <a:xfrm>
            <a:off x="2632680" y="2837223"/>
            <a:ext cx="7120919" cy="1469734"/>
          </a:xfrm>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a:noAutofit/>
          </a:bodyPr>
          <a:lstStyle/>
          <a:p>
            <a:pPr algn="ctr">
              <a:lnSpc>
                <a:spcPct val="150000"/>
              </a:lnSpc>
            </a:pPr>
            <a:r>
              <a:rPr lang="en-US" sz="7200" dirty="0">
                <a:solidFill>
                  <a:schemeClr val="bg1"/>
                </a:solidFill>
                <a:latin typeface="Copperplate Gothic Bold" panose="020E0705020206020404" pitchFamily="34" charset="0"/>
              </a:rPr>
              <a:t>THANK YOU!</a:t>
            </a:r>
            <a:endParaRPr lang="en-IN" sz="7200" dirty="0">
              <a:solidFill>
                <a:schemeClr val="bg1"/>
              </a:solidFill>
              <a:latin typeface="Copperplate Gothic Bold" panose="020E0705020206020404" pitchFamily="34" charset="0"/>
            </a:endParaRPr>
          </a:p>
        </p:txBody>
      </p:sp>
      <p:pic>
        <p:nvPicPr>
          <p:cNvPr id="3" name="Content Placeholder 8">
            <a:extLst>
              <a:ext uri="{FF2B5EF4-FFF2-40B4-BE49-F238E27FC236}">
                <a16:creationId xmlns:a16="http://schemas.microsoft.com/office/drawing/2014/main" id="{ED26F99C-3BCB-95D9-FA53-CB6916F1B484}"/>
              </a:ext>
            </a:extLst>
          </p:cNvPr>
          <p:cNvPicPr>
            <a:picLocks noGrp="1" noChangeAspect="1"/>
          </p:cNvPicPr>
          <p:nvPr>
            <p:ph idx="1"/>
          </p:nvPr>
        </p:nvPicPr>
        <p:blipFill>
          <a:blip r:embed="rId2"/>
          <a:stretch>
            <a:fillRect/>
          </a:stretch>
        </p:blipFill>
        <p:spPr>
          <a:xfrm>
            <a:off x="10883143" y="202111"/>
            <a:ext cx="1162050" cy="1162050"/>
          </a:xfrm>
        </p:spPr>
      </p:pic>
    </p:spTree>
    <p:extLst>
      <p:ext uri="{BB962C8B-B14F-4D97-AF65-F5344CB8AC3E}">
        <p14:creationId xmlns:p14="http://schemas.microsoft.com/office/powerpoint/2010/main" val="192706941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Montserrat"/>
              <a:buNone/>
            </a:pPr>
            <a:r>
              <a:rPr lang="en-US" sz="4800" b="1">
                <a:latin typeface="Montserrat"/>
                <a:ea typeface="Montserrat"/>
                <a:cs typeface="Montserrat"/>
                <a:sym typeface="Montserrat"/>
              </a:rPr>
              <a:t>Outline</a:t>
            </a:r>
            <a:r>
              <a:rPr lang="en-US" b="1">
                <a:latin typeface="Montserrat"/>
                <a:ea typeface="Montserrat"/>
                <a:cs typeface="Montserrat"/>
                <a:sym typeface="Montserrat"/>
              </a:rPr>
              <a:t>s</a:t>
            </a:r>
            <a:endParaRPr/>
          </a:p>
        </p:txBody>
      </p:sp>
      <p:sp>
        <p:nvSpPr>
          <p:cNvPr id="111" name="Google Shape;111;p1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17475" algn="l" rtl="0">
              <a:lnSpc>
                <a:spcPct val="90000"/>
              </a:lnSpc>
              <a:spcBef>
                <a:spcPts val="0"/>
              </a:spcBef>
              <a:spcAft>
                <a:spcPts val="0"/>
              </a:spcAft>
              <a:buSzPct val="100000"/>
              <a:buFont typeface="Noto Sans Symbols"/>
              <a:buChar char="⮚"/>
            </a:pPr>
            <a:r>
              <a:rPr lang="en-US" sz="2000" b="1" dirty="0"/>
              <a:t>Introduction to Company (Include Company Name, Domain Area, Size of Company, Place, Background of Company, images  etc.)</a:t>
            </a:r>
            <a:endParaRPr dirty="0"/>
          </a:p>
          <a:p>
            <a:pPr marL="91440" lvl="0" indent="-117475" algn="l" rtl="0">
              <a:lnSpc>
                <a:spcPct val="90000"/>
              </a:lnSpc>
              <a:spcBef>
                <a:spcPts val="1400"/>
              </a:spcBef>
              <a:spcAft>
                <a:spcPts val="0"/>
              </a:spcAft>
              <a:buSzPct val="100000"/>
              <a:buFont typeface="Noto Sans Symbols"/>
              <a:buChar char="⮚"/>
            </a:pPr>
            <a:r>
              <a:rPr lang="en-US" sz="2000" b="1" dirty="0"/>
              <a:t>Prerequisites of the Training</a:t>
            </a:r>
            <a:endParaRPr dirty="0"/>
          </a:p>
          <a:p>
            <a:pPr marL="91440" lvl="0" indent="-117475" algn="l" rtl="0">
              <a:lnSpc>
                <a:spcPct val="90000"/>
              </a:lnSpc>
              <a:spcBef>
                <a:spcPts val="1400"/>
              </a:spcBef>
              <a:spcAft>
                <a:spcPts val="0"/>
              </a:spcAft>
              <a:buSzPct val="100000"/>
              <a:buFont typeface="Noto Sans Symbols"/>
              <a:buChar char="⮚"/>
            </a:pPr>
            <a:r>
              <a:rPr lang="en-US" sz="2000" b="1" dirty="0"/>
              <a:t>Training Description (Training Instructor’s Name and Profile)</a:t>
            </a:r>
            <a:endParaRPr dirty="0"/>
          </a:p>
          <a:p>
            <a:pPr marL="91440" lvl="0" indent="-117475" algn="l" rtl="0">
              <a:lnSpc>
                <a:spcPct val="90000"/>
              </a:lnSpc>
              <a:spcBef>
                <a:spcPts val="1400"/>
              </a:spcBef>
              <a:spcAft>
                <a:spcPts val="0"/>
              </a:spcAft>
              <a:buSzPct val="100000"/>
              <a:buFont typeface="Noto Sans Symbols"/>
              <a:buChar char="⮚"/>
            </a:pPr>
            <a:r>
              <a:rPr lang="en-US" sz="2000" b="1" dirty="0"/>
              <a:t>Technology Used (With Details)</a:t>
            </a:r>
            <a:endParaRPr dirty="0"/>
          </a:p>
          <a:p>
            <a:pPr marL="91440" lvl="0" indent="-117475" algn="l" rtl="0">
              <a:lnSpc>
                <a:spcPct val="90000"/>
              </a:lnSpc>
              <a:spcBef>
                <a:spcPts val="1400"/>
              </a:spcBef>
              <a:spcAft>
                <a:spcPts val="0"/>
              </a:spcAft>
              <a:buSzPct val="100000"/>
              <a:buFont typeface="Noto Sans Symbols"/>
              <a:buChar char="⮚"/>
            </a:pPr>
            <a:r>
              <a:rPr lang="en-US" sz="2000" b="1" dirty="0"/>
              <a:t>Project Description (wherever applicable)</a:t>
            </a:r>
            <a:endParaRPr dirty="0"/>
          </a:p>
          <a:p>
            <a:pPr marL="91440" lvl="0" indent="-117475" algn="l" rtl="0">
              <a:lnSpc>
                <a:spcPct val="90000"/>
              </a:lnSpc>
              <a:spcBef>
                <a:spcPts val="1400"/>
              </a:spcBef>
              <a:spcAft>
                <a:spcPts val="0"/>
              </a:spcAft>
              <a:buSzPct val="100000"/>
              <a:buFont typeface="Noto Sans Symbols"/>
              <a:buChar char="⮚"/>
            </a:pPr>
            <a:r>
              <a:rPr lang="en-US" sz="2000" b="1" dirty="0"/>
              <a:t>Snapshots of Project (wherever applicable)</a:t>
            </a:r>
            <a:endParaRPr dirty="0"/>
          </a:p>
          <a:p>
            <a:pPr marL="91440" lvl="0" indent="-117475" algn="l" rtl="0">
              <a:lnSpc>
                <a:spcPct val="90000"/>
              </a:lnSpc>
              <a:spcBef>
                <a:spcPts val="1400"/>
              </a:spcBef>
              <a:spcAft>
                <a:spcPts val="0"/>
              </a:spcAft>
              <a:buSzPct val="100000"/>
              <a:buFont typeface="Noto Sans Symbols"/>
              <a:buChar char="⮚"/>
            </a:pPr>
            <a:r>
              <a:rPr lang="en-US" sz="2000" b="1" dirty="0"/>
              <a:t>Conclusion and Future Scope</a:t>
            </a:r>
            <a:endParaRPr dirty="0"/>
          </a:p>
          <a:p>
            <a:pPr marL="91440" lvl="0" indent="-117475" algn="l" rtl="0">
              <a:lnSpc>
                <a:spcPct val="90000"/>
              </a:lnSpc>
              <a:spcBef>
                <a:spcPts val="1400"/>
              </a:spcBef>
              <a:spcAft>
                <a:spcPts val="0"/>
              </a:spcAft>
              <a:buSzPct val="100000"/>
              <a:buFont typeface="Noto Sans Symbols"/>
              <a:buChar char="⮚"/>
            </a:pPr>
            <a:r>
              <a:rPr lang="en-US" sz="2000" b="1" dirty="0"/>
              <a:t>References</a:t>
            </a:r>
            <a:endParaRPr dirty="0"/>
          </a:p>
          <a:p>
            <a:pPr marL="91440" lvl="0" indent="0" algn="l" rtl="0">
              <a:lnSpc>
                <a:spcPct val="90000"/>
              </a:lnSpc>
              <a:spcBef>
                <a:spcPts val="1400"/>
              </a:spcBef>
              <a:spcAft>
                <a:spcPts val="0"/>
              </a:spcAft>
              <a:buSzPct val="100000"/>
              <a:buFont typeface="Noto Sans Symbols"/>
              <a:buNone/>
            </a:pPr>
            <a:endParaRPr sz="2000" b="1" dirty="0"/>
          </a:p>
          <a:p>
            <a:pPr marL="91440" lvl="0" indent="0" algn="l" rtl="0">
              <a:lnSpc>
                <a:spcPct val="90000"/>
              </a:lnSpc>
              <a:spcBef>
                <a:spcPts val="1400"/>
              </a:spcBef>
              <a:spcAft>
                <a:spcPts val="0"/>
              </a:spcAft>
              <a:buSzPct val="100000"/>
              <a:buFont typeface="Noto Sans Symbols"/>
              <a:buNone/>
            </a:pPr>
            <a:endParaRPr sz="2000" b="1" dirty="0"/>
          </a:p>
          <a:p>
            <a:pPr marL="91440" lvl="0" indent="0" algn="l" rtl="0">
              <a:lnSpc>
                <a:spcPct val="90000"/>
              </a:lnSpc>
              <a:spcBef>
                <a:spcPts val="1400"/>
              </a:spcBef>
              <a:spcAft>
                <a:spcPts val="0"/>
              </a:spcAft>
              <a:buSzPct val="100000"/>
              <a:buFont typeface="Noto Sans Symbols"/>
              <a:buNone/>
            </a:pPr>
            <a:endParaRPr sz="2000" b="1" dirty="0"/>
          </a:p>
          <a:p>
            <a:pPr marL="91440" lvl="0" indent="0" algn="l" rtl="0">
              <a:lnSpc>
                <a:spcPct val="90000"/>
              </a:lnSpc>
              <a:spcBef>
                <a:spcPts val="1400"/>
              </a:spcBef>
              <a:spcAft>
                <a:spcPts val="0"/>
              </a:spcAft>
              <a:buSzPct val="1000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036320" y="394977"/>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sz="4800" b="1" dirty="0"/>
              <a:t>Introduction to Company</a:t>
            </a:r>
            <a:endParaRPr dirty="0"/>
          </a:p>
        </p:txBody>
      </p:sp>
      <p:sp>
        <p:nvSpPr>
          <p:cNvPr id="117" name="Google Shape;117;p15"/>
          <p:cNvSpPr txBox="1">
            <a:spLocks noGrp="1"/>
          </p:cNvSpPr>
          <p:nvPr>
            <p:ph type="body" idx="1"/>
          </p:nvPr>
        </p:nvSpPr>
        <p:spPr>
          <a:xfrm>
            <a:off x="1097279" y="1845734"/>
            <a:ext cx="10356783" cy="4023360"/>
          </a:xfrm>
          <a:prstGeom prst="rect">
            <a:avLst/>
          </a:prstGeom>
          <a:noFill/>
          <a:ln>
            <a:noFill/>
          </a:ln>
        </p:spPr>
        <p:txBody>
          <a:bodyPr spcFirstLastPara="1" wrap="square" lIns="0" tIns="45700" rIns="0" bIns="45700" anchor="t" anchorCtr="0">
            <a:noAutofit/>
          </a:bodyPr>
          <a:lstStyle/>
          <a:p>
            <a:pPr>
              <a:buClr>
                <a:schemeClr val="tx1"/>
              </a:buCl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 have done my offline Internship in </a:t>
            </a:r>
            <a:r>
              <a:rPr lang="en-US" sz="2400" b="1" dirty="0">
                <a:latin typeface="Calibri" panose="020F0502020204030204" pitchFamily="34" charset="0"/>
                <a:ea typeface="Calibri" panose="020F0502020204030204" pitchFamily="34" charset="0"/>
                <a:cs typeface="Calibri" panose="020F0502020204030204" pitchFamily="34" charset="0"/>
              </a:rPr>
              <a:t>Python Programming Language </a:t>
            </a:r>
            <a:r>
              <a:rPr lang="en-US" sz="2400" dirty="0">
                <a:latin typeface="Calibri" panose="020F0502020204030204" pitchFamily="34" charset="0"/>
                <a:ea typeface="Calibri" panose="020F0502020204030204" pitchFamily="34" charset="0"/>
                <a:cs typeface="Calibri" panose="020F0502020204030204" pitchFamily="34" charset="0"/>
              </a:rPr>
              <a:t>from </a:t>
            </a:r>
            <a:r>
              <a:rPr lang="en-US" sz="2400" b="1" dirty="0" err="1">
                <a:latin typeface="Calibri" panose="020F0502020204030204" pitchFamily="34" charset="0"/>
                <a:ea typeface="Calibri" panose="020F0502020204030204" pitchFamily="34" charset="0"/>
                <a:cs typeface="Calibri" panose="020F0502020204030204" pitchFamily="34" charset="0"/>
              </a:rPr>
              <a:t>Renao</a:t>
            </a:r>
            <a:r>
              <a:rPr lang="en-US" sz="2400" b="1" dirty="0">
                <a:latin typeface="Calibri" panose="020F0502020204030204" pitchFamily="34" charset="0"/>
                <a:ea typeface="Calibri" panose="020F0502020204030204" pitchFamily="34" charset="0"/>
                <a:cs typeface="Calibri" panose="020F0502020204030204" pitchFamily="34" charset="0"/>
              </a:rPr>
              <a:t> Robotics Pvt. Ltd. </a:t>
            </a:r>
            <a:r>
              <a:rPr lang="en-US" sz="2400" dirty="0">
                <a:latin typeface="Calibri" panose="020F0502020204030204" pitchFamily="34" charset="0"/>
                <a:ea typeface="Calibri" panose="020F0502020204030204" pitchFamily="34" charset="0"/>
                <a:cs typeface="Calibri" panose="020F0502020204030204" pitchFamily="34" charset="0"/>
              </a:rPr>
              <a:t>For the span of 15 days from 23 June 2025 to 7 July 2025.</a:t>
            </a:r>
          </a:p>
          <a:p>
            <a:pPr>
              <a:buClr>
                <a:schemeClr val="tx1"/>
              </a:buCl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is situated at </a:t>
            </a:r>
            <a:r>
              <a:rPr lang="en-US" sz="2400" b="1" dirty="0">
                <a:latin typeface="Calibri" panose="020F0502020204030204" pitchFamily="34" charset="0"/>
                <a:ea typeface="Calibri" panose="020F0502020204030204" pitchFamily="34" charset="0"/>
                <a:cs typeface="Calibri" panose="020F0502020204030204" pitchFamily="34" charset="0"/>
              </a:rPr>
              <a:t>MANSAROVAR, Jaipur, Rajasthan 302018.</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Clr>
                <a:schemeClr val="tx1"/>
              </a:buCl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There are </a:t>
            </a:r>
            <a:r>
              <a:rPr lang="en-US" sz="2400" b="1" dirty="0">
                <a:latin typeface="Calibri" panose="020F0502020204030204" pitchFamily="34" charset="0"/>
                <a:ea typeface="Calibri" panose="020F0502020204030204" pitchFamily="34" charset="0"/>
                <a:cs typeface="Calibri" panose="020F0502020204030204" pitchFamily="34" charset="0"/>
              </a:rPr>
              <a:t>100+ Hiring Partners, 2 lakh Learners, 300+ Institution Tie-ups 100+ Trainers.</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Clr>
                <a:schemeClr val="tx1"/>
              </a:buCl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UI System is enlightening the young learners for more than </a:t>
            </a:r>
            <a:r>
              <a:rPr lang="en-US" sz="2400" b="1" dirty="0">
                <a:latin typeface="Calibri" panose="020F0502020204030204" pitchFamily="34" charset="0"/>
                <a:ea typeface="Calibri" panose="020F0502020204030204" pitchFamily="34" charset="0"/>
                <a:cs typeface="Calibri" panose="020F0502020204030204" pitchFamily="34" charset="0"/>
              </a:rPr>
              <a:t>10+ years.</a:t>
            </a:r>
          </a:p>
          <a:p>
            <a:pPr marL="0" indent="0">
              <a:buClr>
                <a:schemeClr val="tx1"/>
              </a:buClr>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5203-8087-4127-7379-AD42ABAA8E18}"/>
              </a:ext>
            </a:extLst>
          </p:cNvPr>
          <p:cNvSpPr>
            <a:spLocks noGrp="1"/>
          </p:cNvSpPr>
          <p:nvPr>
            <p:ph type="title"/>
          </p:nvPr>
        </p:nvSpPr>
        <p:spPr/>
        <p:txBody>
          <a:bodyPr/>
          <a:lstStyle/>
          <a:p>
            <a:r>
              <a:rPr lang="en-US" b="1" dirty="0"/>
              <a:t>CERTIFICATE</a:t>
            </a:r>
            <a:endParaRPr lang="en-IN" b="1" dirty="0"/>
          </a:p>
        </p:txBody>
      </p:sp>
      <p:pic>
        <p:nvPicPr>
          <p:cNvPr id="5" name="Picture 4">
            <a:extLst>
              <a:ext uri="{FF2B5EF4-FFF2-40B4-BE49-F238E27FC236}">
                <a16:creationId xmlns:a16="http://schemas.microsoft.com/office/drawing/2014/main" id="{43BB647A-D6F3-41E5-D9E9-EB29DB025C91}"/>
              </a:ext>
            </a:extLst>
          </p:cNvPr>
          <p:cNvPicPr>
            <a:picLocks noChangeAspect="1"/>
          </p:cNvPicPr>
          <p:nvPr/>
        </p:nvPicPr>
        <p:blipFill>
          <a:blip r:embed="rId2"/>
          <a:stretch>
            <a:fillRect/>
          </a:stretch>
        </p:blipFill>
        <p:spPr>
          <a:xfrm>
            <a:off x="2438400" y="1876926"/>
            <a:ext cx="7202905" cy="4347411"/>
          </a:xfrm>
          <a:prstGeom prst="rect">
            <a:avLst/>
          </a:prstGeom>
        </p:spPr>
      </p:pic>
    </p:spTree>
    <p:extLst>
      <p:ext uri="{BB962C8B-B14F-4D97-AF65-F5344CB8AC3E}">
        <p14:creationId xmlns:p14="http://schemas.microsoft.com/office/powerpoint/2010/main" val="97954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sz="4800" b="1" dirty="0"/>
              <a:t>Prerequisites of the Training</a:t>
            </a:r>
            <a:endParaRPr dirty="0"/>
          </a:p>
        </p:txBody>
      </p:sp>
      <p:sp>
        <p:nvSpPr>
          <p:cNvPr id="123" name="Google Shape;123;p16"/>
          <p:cNvSpPr txBox="1">
            <a:spLocks noGrp="1"/>
          </p:cNvSpPr>
          <p:nvPr>
            <p:ph type="body" idx="1"/>
          </p:nvPr>
        </p:nvSpPr>
        <p:spPr>
          <a:xfrm>
            <a:off x="1097280" y="1845734"/>
            <a:ext cx="10485120" cy="4023360"/>
          </a:xfrm>
          <a:prstGeom prst="rect">
            <a:avLst/>
          </a:prstGeom>
          <a:noFill/>
          <a:ln>
            <a:noFill/>
          </a:ln>
        </p:spPr>
        <p:txBody>
          <a:bodyPr spcFirstLastPara="1" wrap="square" lIns="0" tIns="45700" rIns="0" bIns="45700" anchor="t" anchorCtr="0">
            <a:noAutofit/>
          </a:bodyPr>
          <a:lstStyle/>
          <a:p>
            <a:pPr>
              <a:buClr>
                <a:schemeClr val="tx1">
                  <a:lumMod val="95000"/>
                  <a:lumOff val="5000"/>
                </a:schemeClr>
              </a:buClr>
              <a:buFont typeface="Wingdings" panose="05000000000000000000" pitchFamily="2" charset="2"/>
              <a:buChar char="v"/>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Anyone pursuing a professional degree and interested in the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technical domain is eligible.</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Irrespective of our current college year or the field of our studies,  we can apply for this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internship.</a:t>
            </a:r>
          </a:p>
          <a:p>
            <a:pPr>
              <a:buClrTx/>
              <a:buFont typeface="Wingdings" panose="05000000000000000000" pitchFamily="2" charset="2"/>
              <a:buChar char="v"/>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Anyone want to Learn or get Introduced to Python programming can easily do this training. </a:t>
            </a:r>
          </a:p>
          <a:p>
            <a:pPr>
              <a:buClrTx/>
              <a:buFont typeface="Wingdings" panose="05000000000000000000" pitchFamily="2" charset="2"/>
              <a:buChar char="v"/>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Having basic knowledge about programming is required.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sz="4800" b="1" dirty="0"/>
              <a:t>Training Description</a:t>
            </a:r>
            <a:endParaRPr dirty="0"/>
          </a:p>
        </p:txBody>
      </p:sp>
      <p:sp>
        <p:nvSpPr>
          <p:cNvPr id="129" name="Google Shape;129;p17"/>
          <p:cNvSpPr txBox="1">
            <a:spLocks noGrp="1"/>
          </p:cNvSpPr>
          <p:nvPr>
            <p:ph type="body" idx="1"/>
          </p:nvPr>
        </p:nvSpPr>
        <p:spPr>
          <a:xfrm>
            <a:off x="1097280" y="1845734"/>
            <a:ext cx="10058400" cy="3079192"/>
          </a:xfrm>
          <a:prstGeom prst="rect">
            <a:avLst/>
          </a:prstGeom>
          <a:noFill/>
          <a:ln>
            <a:noFill/>
          </a:ln>
        </p:spPr>
        <p:txBody>
          <a:bodyPr spcFirstLastPara="1" wrap="square" lIns="0" tIns="45700" rIns="0" bIns="45700" anchor="t" anchorCtr="0">
            <a:noAutofit/>
          </a:bodyPr>
          <a:lstStyle/>
          <a:p>
            <a:pPr marL="342900">
              <a:lnSpc>
                <a:spcPct val="100000"/>
              </a:lnSpc>
              <a:buClr>
                <a:schemeClr val="tx1"/>
              </a:buClr>
              <a:buFont typeface="Wingdings" panose="05000000000000000000" pitchFamily="2" charset="2"/>
              <a:buChar char="v"/>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I have done my internship in Python Programming Language from </a:t>
            </a:r>
            <a:r>
              <a:rPr lang="en-US"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Renao</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Robotics Pvt. Ltd.</a:t>
            </a:r>
          </a:p>
          <a:p>
            <a:pPr marL="342900">
              <a:lnSpc>
                <a:spcPct val="100000"/>
              </a:lnSpc>
              <a:buClr>
                <a:schemeClr val="tx1"/>
              </a:buClr>
              <a:buFont typeface="Wingdings" panose="05000000000000000000" pitchFamily="2" charset="2"/>
              <a:buChar char="v"/>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I have successfully completed my internship under the guidance of Mr. Himanshu Soni.</a:t>
            </a:r>
          </a:p>
          <a:p>
            <a:pPr marL="342900">
              <a:lnSpc>
                <a:spcPct val="100000"/>
              </a:lnSpc>
              <a:buClr>
                <a:schemeClr val="tx1"/>
              </a:buClr>
              <a:buFont typeface="Wingdings" panose="05000000000000000000" pitchFamily="2" charset="2"/>
              <a:buChar char="v"/>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Mr. Himanshu Soni has a teaching experience of 4 years.</a:t>
            </a:r>
          </a:p>
          <a:p>
            <a:pPr marL="342900">
              <a:lnSpc>
                <a:spcPct val="100000"/>
              </a:lnSpc>
              <a:buClr>
                <a:schemeClr val="tx1"/>
              </a:buClr>
              <a:buFont typeface="Wingdings" panose="05000000000000000000" pitchFamily="2" charset="2"/>
              <a:buChar char="v"/>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He is working with team UI System for the last 2 years.  </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a:lnSpc>
                <a:spcPct val="100000"/>
              </a:lnSpc>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 </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91440" lvl="0" indent="0" algn="l" rtl="0">
              <a:lnSpc>
                <a:spcPct val="100000"/>
              </a:lnSpc>
              <a:spcBef>
                <a:spcPts val="0"/>
              </a:spcBef>
              <a:spcAft>
                <a:spcPts val="0"/>
              </a:spcAft>
              <a:buSzPts val="2000"/>
              <a:buNone/>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1A19721-7D49-4AD0-0807-697B512F74BE}"/>
              </a:ext>
            </a:extLst>
          </p:cNvPr>
          <p:cNvSpPr txBox="1"/>
          <p:nvPr/>
        </p:nvSpPr>
        <p:spPr>
          <a:xfrm>
            <a:off x="1097280" y="5033300"/>
            <a:ext cx="5746377" cy="830997"/>
          </a:xfrm>
          <a:prstGeom prst="rect">
            <a:avLst/>
          </a:prstGeom>
          <a:noFill/>
        </p:spPr>
        <p:txBody>
          <a:bodyPr wrap="square" rtlCol="0">
            <a:spAutoFit/>
          </a:bodyPr>
          <a:lstStyle/>
          <a:p>
            <a:r>
              <a:rPr lang="en-US" sz="2400" b="1" dirty="0"/>
              <a:t>Contact Details</a:t>
            </a:r>
          </a:p>
          <a:p>
            <a:r>
              <a:rPr lang="en-US" sz="2400" dirty="0"/>
              <a:t>Mobile No  :  +91 9521179009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097280" y="617622"/>
            <a:ext cx="10058400" cy="1042737"/>
          </a:xfrm>
          <a:prstGeom prst="rect">
            <a:avLst/>
          </a:prstGeom>
        </p:spPr>
        <p:txBody>
          <a:bodyPr spcFirstLastPara="1" wrap="square" lIns="91425" tIns="45700" rIns="91425" bIns="45700" anchor="b" anchorCtr="0">
            <a:normAutofit fontScale="90000"/>
          </a:bodyPr>
          <a:lstStyle/>
          <a:p>
            <a:pPr lvl="0"/>
            <a:br>
              <a:rPr lang="en-US" b="1" dirty="0">
                <a:latin typeface="Times New Roman" panose="02020603050405020304" pitchFamily="18" charset="0"/>
                <a:cs typeface="Times New Roman" panose="02020603050405020304" pitchFamily="18" charset="0"/>
              </a:rPr>
            </a:br>
            <a:r>
              <a:rPr lang="en-US" b="1" dirty="0">
                <a:latin typeface="Calibri" panose="020F0502020204030204" pitchFamily="34" charset="0"/>
                <a:ea typeface="Calibri" panose="020F0502020204030204" pitchFamily="34" charset="0"/>
                <a:cs typeface="Calibri" panose="020F0502020204030204" pitchFamily="34" charset="0"/>
              </a:rPr>
              <a:t>TECHNOLOGY</a:t>
            </a:r>
            <a:r>
              <a:rPr lang="en-US" b="1" dirty="0">
                <a:latin typeface="Times New Roman" panose="02020603050405020304" pitchFamily="18"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Calibri" panose="020F0502020204030204" pitchFamily="34" charset="0"/>
              </a:rPr>
              <a:t>USED</a:t>
            </a:r>
            <a:r>
              <a:rPr lang="en-US" b="1"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35" name="Google Shape;135;p18"/>
          <p:cNvSpPr txBox="1">
            <a:spLocks noGrp="1"/>
          </p:cNvSpPr>
          <p:nvPr>
            <p:ph type="body" idx="1"/>
          </p:nvPr>
        </p:nvSpPr>
        <p:spPr>
          <a:xfrm>
            <a:off x="1097280" y="1646889"/>
            <a:ext cx="10276573" cy="4850164"/>
          </a:xfrm>
          <a:prstGeom prst="rect">
            <a:avLst/>
          </a:prstGeom>
        </p:spPr>
        <p:txBody>
          <a:bodyPr spcFirstLastPara="1" wrap="square" lIns="0" tIns="45700" rIns="0" bIns="45700" anchor="t" anchorCtr="0">
            <a:noAutofit/>
          </a:bodyPr>
          <a:lstStyle/>
          <a:p>
            <a:pPr marL="0" lvl="0" indent="0">
              <a:buClr>
                <a:srgbClr val="E48312"/>
              </a:buClr>
              <a:buNone/>
              <a:defRPr/>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Python is an interpreted, object-oriented, high-level programming language with dynamic          semantics. Its high-level built in data structures, combined with dynamic typing and dynamic binding.  It was designed with an emphasis on code readability, and its syntax allows programmers to express their concepts in fewer lines of code.</a:t>
            </a:r>
            <a:endParaRPr lang="en-GB"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buClr>
                <a:srgbClr val="E48312"/>
              </a:buClr>
              <a:buNone/>
              <a:defRPr/>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200" b="1" u="sng" dirty="0">
                <a:solidFill>
                  <a:schemeClr val="tx1"/>
                </a:solidFill>
                <a:latin typeface="Calibri" panose="020F0502020204030204" pitchFamily="34" charset="0"/>
                <a:ea typeface="Calibri" panose="020F0502020204030204" pitchFamily="34" charset="0"/>
                <a:cs typeface="Calibri" panose="020F0502020204030204" pitchFamily="34" charset="0"/>
              </a:rPr>
              <a:t>Features of Python </a:t>
            </a:r>
            <a:r>
              <a:rPr lang="en-GB" sz="2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lvl="0">
              <a:buClrTx/>
              <a:buFont typeface="Wingdings" panose="05000000000000000000" pitchFamily="2" charset="2"/>
              <a:buChar char="v"/>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Free and Open Source</a:t>
            </a:r>
          </a:p>
          <a:p>
            <a:pPr lvl="0">
              <a:buClrTx/>
              <a:buFont typeface="Wingdings" panose="05000000000000000000" pitchFamily="2" charset="2"/>
              <a:buChar char="v"/>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Easy to code</a:t>
            </a:r>
          </a:p>
          <a:p>
            <a:pPr lvl="0">
              <a:buClrTx/>
              <a:buFont typeface="Wingdings" panose="05000000000000000000" pitchFamily="2" charset="2"/>
              <a:buChar char="v"/>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Object-Oriented Language</a:t>
            </a:r>
          </a:p>
          <a:p>
            <a:pPr lvl="0">
              <a:buClrTx/>
              <a:buFont typeface="Wingdings" panose="05000000000000000000" pitchFamily="2" charset="2"/>
              <a:buChar char="v"/>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GUI Programming Support</a:t>
            </a:r>
          </a:p>
          <a:p>
            <a:pPr lvl="0">
              <a:buClrTx/>
              <a:buFont typeface="Wingdings" panose="05000000000000000000" pitchFamily="2" charset="2"/>
              <a:buChar char="v"/>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High-Level Language</a:t>
            </a:r>
          </a:p>
          <a:p>
            <a:pPr lvl="0">
              <a:buClrTx/>
              <a:buFont typeface="Wingdings" panose="05000000000000000000" pitchFamily="2" charset="2"/>
              <a:buChar char="v"/>
              <a:defRP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Large Community Support</a:t>
            </a:r>
          </a:p>
          <a:p>
            <a:pPr marL="0" lvl="0" indent="0">
              <a:buClr>
                <a:srgbClr val="E48312"/>
              </a:buClr>
              <a:buNone/>
              <a:defRPr/>
            </a:pP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75FD9F7-A539-E09B-3719-DB12293E1719}"/>
              </a:ext>
            </a:extLst>
          </p:cNvPr>
          <p:cNvPicPr>
            <a:picLocks noChangeAspect="1"/>
          </p:cNvPicPr>
          <p:nvPr/>
        </p:nvPicPr>
        <p:blipFill>
          <a:blip r:embed="rId3"/>
          <a:stretch>
            <a:fillRect/>
          </a:stretch>
        </p:blipFill>
        <p:spPr>
          <a:xfrm>
            <a:off x="6235566" y="890918"/>
            <a:ext cx="953473" cy="755970"/>
          </a:xfrm>
          <a:prstGeom prst="rect">
            <a:avLst/>
          </a:prstGeom>
        </p:spPr>
      </p:pic>
      <p:sp>
        <p:nvSpPr>
          <p:cNvPr id="3" name="TextBox 2">
            <a:extLst>
              <a:ext uri="{FF2B5EF4-FFF2-40B4-BE49-F238E27FC236}">
                <a16:creationId xmlns:a16="http://schemas.microsoft.com/office/drawing/2014/main" id="{91BB23E9-8856-3418-9B82-E922506EBA4C}"/>
              </a:ext>
            </a:extLst>
          </p:cNvPr>
          <p:cNvSpPr txBox="1"/>
          <p:nvPr/>
        </p:nvSpPr>
        <p:spPr>
          <a:xfrm>
            <a:off x="7381421" y="890918"/>
            <a:ext cx="2083421" cy="769441"/>
          </a:xfrm>
          <a:prstGeom prst="rect">
            <a:avLst/>
          </a:prstGeom>
          <a:noFill/>
        </p:spPr>
        <p:txBody>
          <a:bodyPr wrap="square">
            <a:spAutoFit/>
          </a:bodyPr>
          <a:lstStyle/>
          <a:p>
            <a:r>
              <a:rPr kumimoji="0" lang="en-GB" sz="4400" b="1" i="0" u="none" strike="noStrike" kern="0" cap="none" spc="0" normalizeH="0" baseline="0" noProof="0" dirty="0">
                <a:ln>
                  <a:noFill/>
                </a:ln>
                <a:solidFill>
                  <a:srgbClr val="3F3F3F"/>
                </a:solidFill>
                <a:effectLst/>
                <a:uLnTx/>
                <a:uFillTx/>
                <a:latin typeface="Calibri"/>
                <a:cs typeface="Calibri"/>
                <a:sym typeface="Calibri"/>
              </a:rPr>
              <a:t>Python</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dirty="0"/>
              <a:t>Project Description</a:t>
            </a:r>
            <a:endParaRPr dirty="0"/>
          </a:p>
        </p:txBody>
      </p:sp>
      <p:sp>
        <p:nvSpPr>
          <p:cNvPr id="147" name="Google Shape;147;p20"/>
          <p:cNvSpPr txBox="1">
            <a:spLocks noGrp="1"/>
          </p:cNvSpPr>
          <p:nvPr>
            <p:ph type="body" idx="1"/>
          </p:nvPr>
        </p:nvSpPr>
        <p:spPr>
          <a:xfrm>
            <a:off x="1097280" y="1845733"/>
            <a:ext cx="10058400" cy="4330477"/>
          </a:xfrm>
          <a:prstGeom prst="rect">
            <a:avLst/>
          </a:prstGeom>
        </p:spPr>
        <p:txBody>
          <a:bodyPr spcFirstLastPara="1" wrap="square" lIns="0" tIns="45700" rIns="0" bIns="45700" anchor="t" anchorCtr="0">
            <a:normAutofit/>
          </a:bodyPr>
          <a:lstStyle/>
          <a:p>
            <a:pPr marL="342900" lvl="0">
              <a:buClr>
                <a:schemeClr val="tx1"/>
              </a:buClr>
              <a:buFont typeface="Wingdings" panose="05000000000000000000" pitchFamily="2" charset="2"/>
              <a:buChar char="v"/>
            </a:pPr>
            <a:r>
              <a:rPr lang="en-US" sz="2800" b="1" u="sng" dirty="0">
                <a:solidFill>
                  <a:schemeClr val="tx1"/>
                </a:solidFill>
              </a:rPr>
              <a:t>Real-Time Weather Application using Python and Weather API :</a:t>
            </a:r>
            <a:endParaRPr lang="en-US" sz="2200" b="1" u="sng" dirty="0">
              <a:solidFill>
                <a:schemeClr val="tx1"/>
              </a:solidFill>
            </a:endParaRPr>
          </a:p>
          <a:p>
            <a:pPr indent="-457200">
              <a:buClrTx/>
              <a:buFont typeface="Wingdings" panose="05000000000000000000" pitchFamily="2" charset="2"/>
              <a:buChar char="Ø"/>
            </a:pPr>
            <a:r>
              <a:rPr lang="en-US" sz="2400" dirty="0">
                <a:solidFill>
                  <a:schemeClr val="tx1"/>
                </a:solidFill>
              </a:rPr>
              <a:t>The project is developed in </a:t>
            </a:r>
            <a:r>
              <a:rPr lang="en-US" sz="2400" b="1" dirty="0">
                <a:solidFill>
                  <a:schemeClr val="tx1"/>
                </a:solidFill>
              </a:rPr>
              <a:t>Python</a:t>
            </a:r>
            <a:r>
              <a:rPr lang="en-US" sz="2400" dirty="0">
                <a:solidFill>
                  <a:schemeClr val="tx1"/>
                </a:solidFill>
              </a:rPr>
              <a:t> using a </a:t>
            </a:r>
            <a:r>
              <a:rPr lang="en-US" sz="2400" b="1" dirty="0">
                <a:solidFill>
                  <a:schemeClr val="tx1"/>
                </a:solidFill>
              </a:rPr>
              <a:t>Weather API</a:t>
            </a:r>
            <a:r>
              <a:rPr lang="en-US" sz="2400" dirty="0">
                <a:solidFill>
                  <a:schemeClr val="tx1"/>
                </a:solidFill>
              </a:rPr>
              <a:t> like </a:t>
            </a:r>
            <a:r>
              <a:rPr lang="en-US" sz="2400" dirty="0" err="1">
                <a:solidFill>
                  <a:schemeClr val="tx1"/>
                </a:solidFill>
              </a:rPr>
              <a:t>weatherapi</a:t>
            </a:r>
            <a:r>
              <a:rPr lang="en-US" sz="2400" dirty="0">
                <a:solidFill>
                  <a:schemeClr val="tx1"/>
                </a:solidFill>
              </a:rPr>
              <a:t>.</a:t>
            </a:r>
          </a:p>
          <a:p>
            <a:pPr indent="-457200">
              <a:buClrTx/>
              <a:buFont typeface="Wingdings" panose="05000000000000000000" pitchFamily="2" charset="2"/>
              <a:buChar char="Ø"/>
            </a:pPr>
            <a:r>
              <a:rPr lang="en-US" sz="2400" dirty="0">
                <a:solidFill>
                  <a:schemeClr val="tx1"/>
                </a:solidFill>
              </a:rPr>
              <a:t>Users can enter the name of any city to get current weather details.</a:t>
            </a:r>
          </a:p>
          <a:p>
            <a:pPr indent="-457200">
              <a:buClrTx/>
              <a:buFont typeface="Wingdings" panose="05000000000000000000" pitchFamily="2" charset="2"/>
              <a:buChar char="Ø"/>
            </a:pPr>
            <a:r>
              <a:rPr lang="en-US" sz="2400" dirty="0">
                <a:solidFill>
                  <a:schemeClr val="tx1"/>
                </a:solidFill>
              </a:rPr>
              <a:t>Displays key weather details such as </a:t>
            </a:r>
            <a:r>
              <a:rPr lang="en-US" sz="2400" b="1" dirty="0">
                <a:solidFill>
                  <a:schemeClr val="tx1"/>
                </a:solidFill>
              </a:rPr>
              <a:t>temperature, humidity, wind speed, and weather conditions</a:t>
            </a:r>
            <a:r>
              <a:rPr lang="en-US" sz="2400" dirty="0">
                <a:solidFill>
                  <a:schemeClr val="tx1"/>
                </a:solidFill>
              </a:rPr>
              <a:t> (e.g., sunny, rainy).</a:t>
            </a:r>
          </a:p>
          <a:p>
            <a:pPr indent="-457200">
              <a:buClrTx/>
              <a:buFont typeface="Wingdings" panose="05000000000000000000" pitchFamily="2" charset="2"/>
              <a:buChar char="Ø"/>
            </a:pPr>
            <a:r>
              <a:rPr lang="en-US" sz="2400" dirty="0">
                <a:solidFill>
                  <a:schemeClr val="tx1"/>
                </a:solidFill>
              </a:rPr>
              <a:t>Uses </a:t>
            </a:r>
            <a:r>
              <a:rPr lang="en-US" sz="2400" b="1" dirty="0">
                <a:solidFill>
                  <a:schemeClr val="tx1"/>
                </a:solidFill>
              </a:rPr>
              <a:t>HTTPS requests</a:t>
            </a:r>
            <a:r>
              <a:rPr lang="en-US" sz="2400" dirty="0">
                <a:solidFill>
                  <a:schemeClr val="tx1"/>
                </a:solidFill>
              </a:rPr>
              <a:t> to retrieve data and </a:t>
            </a:r>
            <a:r>
              <a:rPr lang="en-US" sz="2400" b="1" dirty="0">
                <a:solidFill>
                  <a:schemeClr val="tx1"/>
                </a:solidFill>
              </a:rPr>
              <a:t>parses JSON</a:t>
            </a:r>
            <a:r>
              <a:rPr lang="en-US" sz="2400" dirty="0">
                <a:solidFill>
                  <a:schemeClr val="tx1"/>
                </a:solidFill>
              </a:rPr>
              <a:t> responses.</a:t>
            </a:r>
          </a:p>
          <a:p>
            <a:pPr indent="-457200">
              <a:buClrTx/>
              <a:buFont typeface="Wingdings" panose="05000000000000000000" pitchFamily="2" charset="2"/>
              <a:buChar char="Ø"/>
            </a:pPr>
            <a:r>
              <a:rPr lang="en-US" sz="2400" dirty="0">
                <a:solidFill>
                  <a:schemeClr val="tx1"/>
                </a:solidFill>
              </a:rPr>
              <a:t>Handles errors for invalid city names or failed API responses.</a:t>
            </a:r>
          </a:p>
          <a:p>
            <a:pPr indent="-457200">
              <a:buClrTx/>
              <a:buFont typeface="Wingdings" panose="05000000000000000000" pitchFamily="2" charset="2"/>
              <a:buChar char="Ø"/>
            </a:pPr>
            <a:r>
              <a:rPr lang="en-US" sz="2400" dirty="0"/>
              <a:t>Demonstrates API integration and real-world data handling in Python.</a:t>
            </a:r>
            <a:endParaRPr lang="en-US"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Introduction to CV2 Module</a:t>
            </a:r>
            <a:endParaRPr/>
          </a:p>
        </p:txBody>
      </p:sp>
      <p:sp>
        <p:nvSpPr>
          <p:cNvPr id="153" name="Google Shape;153;p21"/>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457200" lvl="0" indent="-342900" algn="l" rtl="0">
              <a:spcBef>
                <a:spcPts val="1200"/>
              </a:spcBef>
              <a:spcAft>
                <a:spcPts val="0"/>
              </a:spcAft>
              <a:buSzPts val="1800"/>
              <a:buChar char="●"/>
            </a:pPr>
            <a:r>
              <a:rPr lang="en-US" dirty="0"/>
              <a:t>The CV2 module of python is an external module that helps to work with images and videos in the python program.</a:t>
            </a:r>
            <a:endParaRPr dirty="0"/>
          </a:p>
          <a:p>
            <a:pPr marL="457200" lvl="0" indent="-342900" algn="l" rtl="0">
              <a:spcBef>
                <a:spcPts val="0"/>
              </a:spcBef>
              <a:spcAft>
                <a:spcPts val="0"/>
              </a:spcAft>
              <a:buSzPts val="1800"/>
              <a:buChar char="●"/>
            </a:pPr>
            <a:r>
              <a:rPr lang="en-US" dirty="0"/>
              <a:t>It has to be installed externally to give access to camera for recording images and videos.</a:t>
            </a:r>
            <a:endParaRPr dirty="0"/>
          </a:p>
          <a:p>
            <a:pPr marL="457200" lvl="0" indent="-342900" algn="l" rtl="0">
              <a:spcBef>
                <a:spcPts val="0"/>
              </a:spcBef>
              <a:spcAft>
                <a:spcPts val="0"/>
              </a:spcAft>
              <a:buSzPts val="1800"/>
              <a:buChar char="●"/>
            </a:pPr>
            <a:r>
              <a:rPr lang="en-US" dirty="0"/>
              <a:t>To install CV2 the following is typed into command prompt</a:t>
            </a:r>
            <a:endParaRPr dirty="0"/>
          </a:p>
          <a:p>
            <a:pPr marL="0" lvl="0" indent="457200" algn="l" rtl="0">
              <a:spcBef>
                <a:spcPts val="1200"/>
              </a:spcBef>
              <a:spcAft>
                <a:spcPts val="0"/>
              </a:spcAft>
              <a:buNone/>
            </a:pPr>
            <a:r>
              <a:rPr lang="en-US" dirty="0"/>
              <a:t>pip install </a:t>
            </a:r>
            <a:r>
              <a:rPr lang="en-US" dirty="0" err="1"/>
              <a:t>opencv</a:t>
            </a:r>
            <a:r>
              <a:rPr lang="en-US" dirty="0"/>
              <a:t>-python</a:t>
            </a:r>
            <a:endParaRPr dirty="0"/>
          </a:p>
          <a:p>
            <a:pPr marL="457200" lvl="0" indent="-342900" algn="l" rtl="0">
              <a:spcBef>
                <a:spcPts val="1200"/>
              </a:spcBef>
              <a:spcAft>
                <a:spcPts val="0"/>
              </a:spcAft>
              <a:buSzPts val="1800"/>
              <a:buChar char="●"/>
            </a:pPr>
            <a:r>
              <a:rPr lang="en-US" dirty="0"/>
              <a:t> It contains many expressions file which can be detected using camera like front face </a:t>
            </a:r>
            <a:r>
              <a:rPr lang="en-US" dirty="0" err="1"/>
              <a:t>detection,full</a:t>
            </a:r>
            <a:r>
              <a:rPr lang="en-US" dirty="0"/>
              <a:t> face detection and so-on.</a:t>
            </a:r>
            <a:endParaRPr dirty="0"/>
          </a:p>
          <a:p>
            <a:pPr marL="457200" lvl="0" indent="0" algn="l" rtl="0">
              <a:spcBef>
                <a:spcPts val="1200"/>
              </a:spcBef>
              <a:spcAft>
                <a:spcPts val="0"/>
              </a:spcAft>
              <a:buNone/>
            </a:pPr>
            <a:endParaRPr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712</Words>
  <Application>Microsoft Office PowerPoint</Application>
  <PresentationFormat>Widescreen</PresentationFormat>
  <Paragraphs>86</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Wingdings</vt:lpstr>
      <vt:lpstr>Times New Roman</vt:lpstr>
      <vt:lpstr>Copperplate Gothic Bold</vt:lpstr>
      <vt:lpstr>Arial</vt:lpstr>
      <vt:lpstr>Noto Sans Symbols</vt:lpstr>
      <vt:lpstr>Calibri</vt:lpstr>
      <vt:lpstr>Montserrat</vt:lpstr>
      <vt:lpstr>Retrospect</vt:lpstr>
      <vt:lpstr>PowerPoint Presentation</vt:lpstr>
      <vt:lpstr>Outlines</vt:lpstr>
      <vt:lpstr>Introduction to Company</vt:lpstr>
      <vt:lpstr>CERTIFICATE</vt:lpstr>
      <vt:lpstr>Prerequisites of the Training</vt:lpstr>
      <vt:lpstr>Training Description</vt:lpstr>
      <vt:lpstr> TECHNOLOGY USED:-</vt:lpstr>
      <vt:lpstr>Project Description</vt:lpstr>
      <vt:lpstr>Introduction to CV2 Module</vt:lpstr>
      <vt:lpstr>PowerPoint Presentation</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Gurupratap Singh Sidhu</dc:creator>
  <cp:lastModifiedBy>Naman Bansal</cp:lastModifiedBy>
  <cp:revision>5</cp:revision>
  <dcterms:modified xsi:type="dcterms:W3CDTF">2025-07-13T13:58:44Z</dcterms:modified>
</cp:coreProperties>
</file>