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Raleway"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96" d="100"/>
          <a:sy n="96" d="100"/>
        </p:scale>
        <p:origin x="53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20d0f539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0d0f539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20d0f539c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0d0f539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0d0f539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0d0f539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20d0f539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20d0f539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0d0f53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0d0f539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0d0f539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20d0f539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20d0f539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20d0f539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0d0f539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20d0f539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0d0f539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0d0f539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0d0f539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0d0f53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311700" y="520995"/>
            <a:ext cx="7688100" cy="1157620"/>
          </a:xfrm>
          <a:prstGeom prst="rect">
            <a:avLst/>
          </a:prstGeom>
        </p:spPr>
        <p:txBody>
          <a:bodyPr spcFirstLastPara="1" wrap="square" lIns="91425" tIns="91425" rIns="91425" bIns="91425" anchor="t" anchorCtr="0">
            <a:normAutofit fontScale="90000"/>
          </a:bodyPr>
          <a:lstStyle/>
          <a:p>
            <a:pPr marL="0" lvl="0" indent="0" algn="ctr" rtl="0">
              <a:lnSpc>
                <a:spcPct val="160000"/>
              </a:lnSpc>
              <a:spcBef>
                <a:spcPts val="1400"/>
              </a:spcBef>
              <a:spcAft>
                <a:spcPts val="0"/>
              </a:spcAft>
              <a:buClr>
                <a:schemeClr val="dk1"/>
              </a:buClr>
              <a:buSzPts val="1100"/>
              <a:buFont typeface="Arial"/>
              <a:buNone/>
            </a:pPr>
            <a:r>
              <a:rPr lang="en" sz="4000" u="sng" dirty="0">
                <a:latin typeface="Roboto"/>
                <a:ea typeface="Roboto"/>
                <a:cs typeface="Roboto"/>
                <a:sym typeface="Roboto"/>
              </a:rPr>
              <a:t>MODERNO</a:t>
            </a:r>
            <a:endParaRPr sz="5100" dirty="0"/>
          </a:p>
        </p:txBody>
      </p:sp>
      <p:sp>
        <p:nvSpPr>
          <p:cNvPr id="87" name="Google Shape;87;p13"/>
          <p:cNvSpPr txBox="1">
            <a:spLocks noGrp="1"/>
          </p:cNvSpPr>
          <p:nvPr>
            <p:ph type="subTitle" idx="1"/>
          </p:nvPr>
        </p:nvSpPr>
        <p:spPr>
          <a:xfrm>
            <a:off x="311700" y="1919725"/>
            <a:ext cx="8520600" cy="2516700"/>
          </a:xfrm>
          <a:prstGeom prst="rect">
            <a:avLst/>
          </a:prstGeom>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
                <a:schemeClr val="dk1"/>
              </a:buClr>
              <a:buSzPts val="2000"/>
              <a:buFont typeface="Roboto"/>
              <a:buChar char="●"/>
            </a:pPr>
            <a:r>
              <a:rPr lang="en-US" sz="2000" dirty="0" err="1">
                <a:solidFill>
                  <a:schemeClr val="dk1"/>
                </a:solidFill>
                <a:latin typeface="Times New Roman" panose="02020603050405020304" pitchFamily="18" charset="0"/>
                <a:ea typeface="Roboto"/>
                <a:cs typeface="Times New Roman" panose="02020603050405020304" pitchFamily="18" charset="0"/>
                <a:sym typeface="Roboto"/>
              </a:rPr>
              <a:t>Moderno</a:t>
            </a:r>
            <a:r>
              <a:rPr lang="en-US" sz="2000" dirty="0">
                <a:solidFill>
                  <a:schemeClr val="dk1"/>
                </a:solidFill>
                <a:latin typeface="Times New Roman" panose="02020603050405020304" pitchFamily="18" charset="0"/>
                <a:ea typeface="Roboto"/>
                <a:cs typeface="Times New Roman" panose="02020603050405020304" pitchFamily="18" charset="0"/>
                <a:sym typeface="Roboto"/>
              </a:rPr>
              <a:t> –a E-Commerce Website</a:t>
            </a:r>
            <a:endParaRPr sz="2000" dirty="0">
              <a:solidFill>
                <a:schemeClr val="dk1"/>
              </a:solidFill>
              <a:latin typeface="Times New Roman" panose="02020603050405020304" pitchFamily="18" charset="0"/>
              <a:ea typeface="Roboto"/>
              <a:cs typeface="Times New Roman" panose="02020603050405020304" pitchFamily="18" charset="0"/>
              <a:sym typeface="Roboto"/>
            </a:endParaRPr>
          </a:p>
          <a:p>
            <a:pPr marL="457200" lvl="0" indent="-355600" algn="l" rtl="0">
              <a:lnSpc>
                <a:spcPct val="115000"/>
              </a:lnSpc>
              <a:spcBef>
                <a:spcPts val="0"/>
              </a:spcBef>
              <a:spcAft>
                <a:spcPts val="0"/>
              </a:spcAft>
              <a:buClr>
                <a:schemeClr val="dk1"/>
              </a:buClr>
              <a:buSzPts val="2000"/>
              <a:buFont typeface="Roboto"/>
              <a:buChar char="●"/>
            </a:pPr>
            <a:r>
              <a:rPr lang="en-US" sz="2000" dirty="0" err="1">
                <a:solidFill>
                  <a:schemeClr val="dk1"/>
                </a:solidFill>
                <a:latin typeface="Times New Roman" panose="02020603050405020304" pitchFamily="18" charset="0"/>
                <a:ea typeface="Roboto"/>
                <a:cs typeface="Times New Roman" panose="02020603050405020304" pitchFamily="18" charset="0"/>
                <a:sym typeface="Roboto"/>
              </a:rPr>
              <a:t>Naman</a:t>
            </a:r>
            <a:r>
              <a:rPr lang="en-US" sz="2000" dirty="0">
                <a:solidFill>
                  <a:schemeClr val="dk1"/>
                </a:solidFill>
                <a:latin typeface="Times New Roman" panose="02020603050405020304" pitchFamily="18" charset="0"/>
                <a:ea typeface="Roboto"/>
                <a:cs typeface="Times New Roman" panose="02020603050405020304" pitchFamily="18" charset="0"/>
                <a:sym typeface="Roboto"/>
              </a:rPr>
              <a:t> Garg, </a:t>
            </a:r>
            <a:r>
              <a:rPr lang="en-US" sz="2000" dirty="0" err="1">
                <a:solidFill>
                  <a:schemeClr val="dk1"/>
                </a:solidFill>
                <a:latin typeface="Times New Roman" panose="02020603050405020304" pitchFamily="18" charset="0"/>
                <a:ea typeface="Roboto"/>
                <a:cs typeface="Times New Roman" panose="02020603050405020304" pitchFamily="18" charset="0"/>
                <a:sym typeface="Roboto"/>
              </a:rPr>
              <a:t>Shivendu</a:t>
            </a:r>
            <a:r>
              <a:rPr lang="en-US" sz="2000" dirty="0">
                <a:solidFill>
                  <a:schemeClr val="dk1"/>
                </a:solidFill>
                <a:latin typeface="Times New Roman" panose="02020603050405020304" pitchFamily="18" charset="0"/>
                <a:ea typeface="Roboto"/>
                <a:cs typeface="Times New Roman" panose="02020603050405020304" pitchFamily="18" charset="0"/>
                <a:sym typeface="Roboto"/>
              </a:rPr>
              <a:t> Khandelwal, Harshit Goyal, Khushi Agarwal</a:t>
            </a:r>
            <a:endParaRPr sz="2000" dirty="0">
              <a:solidFill>
                <a:schemeClr val="dk1"/>
              </a:solidFill>
              <a:latin typeface="Times New Roman" panose="02020603050405020304" pitchFamily="18" charset="0"/>
              <a:ea typeface="Roboto"/>
              <a:cs typeface="Times New Roman" panose="02020603050405020304" pitchFamily="18" charset="0"/>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Times New Roman" panose="02020603050405020304" pitchFamily="18" charset="0"/>
                <a:ea typeface="Roboto"/>
                <a:cs typeface="Times New Roman" panose="02020603050405020304" pitchFamily="18" charset="0"/>
                <a:sym typeface="Roboto"/>
              </a:rPr>
              <a:t>GLA University</a:t>
            </a:r>
            <a:endParaRPr sz="2000" dirty="0">
              <a:solidFill>
                <a:schemeClr val="dk1"/>
              </a:solidFill>
              <a:latin typeface="Times New Roman" panose="02020603050405020304" pitchFamily="18" charset="0"/>
              <a:ea typeface="Roboto"/>
              <a:cs typeface="Times New Roman" panose="02020603050405020304" pitchFamily="18" charset="0"/>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Times New Roman" panose="02020603050405020304" pitchFamily="18" charset="0"/>
                <a:ea typeface="Roboto"/>
                <a:cs typeface="Times New Roman" panose="02020603050405020304" pitchFamily="18" charset="0"/>
                <a:sym typeface="Roboto"/>
              </a:rPr>
              <a:t>Department of Computer Science and Application</a:t>
            </a:r>
            <a:endParaRPr sz="2000" dirty="0">
              <a:solidFill>
                <a:schemeClr val="dk1"/>
              </a:solidFill>
              <a:latin typeface="Times New Roman" panose="02020603050405020304" pitchFamily="18" charset="0"/>
              <a:ea typeface="Roboto"/>
              <a:cs typeface="Times New Roman" panose="02020603050405020304" pitchFamily="18" charset="0"/>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Times New Roman" panose="02020603050405020304" pitchFamily="18" charset="0"/>
                <a:ea typeface="Roboto"/>
                <a:cs typeface="Times New Roman" panose="02020603050405020304" pitchFamily="18" charset="0"/>
                <a:sym typeface="Roboto"/>
              </a:rPr>
              <a:t>28</a:t>
            </a:r>
            <a:r>
              <a:rPr lang="en" sz="2000" baseline="30000" dirty="0">
                <a:solidFill>
                  <a:schemeClr val="dk1"/>
                </a:solidFill>
                <a:latin typeface="Times New Roman" panose="02020603050405020304" pitchFamily="18" charset="0"/>
                <a:ea typeface="Roboto"/>
                <a:cs typeface="Times New Roman" panose="02020603050405020304" pitchFamily="18" charset="0"/>
                <a:sym typeface="Roboto"/>
              </a:rPr>
              <a:t>th</a:t>
            </a:r>
            <a:r>
              <a:rPr lang="en" sz="2000" dirty="0">
                <a:solidFill>
                  <a:schemeClr val="dk1"/>
                </a:solidFill>
                <a:latin typeface="Times New Roman" panose="02020603050405020304" pitchFamily="18" charset="0"/>
                <a:ea typeface="Roboto"/>
                <a:cs typeface="Times New Roman" panose="02020603050405020304" pitchFamily="18" charset="0"/>
                <a:sym typeface="Roboto"/>
              </a:rPr>
              <a:t> N</a:t>
            </a:r>
            <a:r>
              <a:rPr lang="en-US" sz="2000" dirty="0" err="1">
                <a:solidFill>
                  <a:schemeClr val="dk1"/>
                </a:solidFill>
                <a:latin typeface="Times New Roman" panose="02020603050405020304" pitchFamily="18" charset="0"/>
                <a:ea typeface="Roboto"/>
                <a:cs typeface="Times New Roman" panose="02020603050405020304" pitchFamily="18" charset="0"/>
                <a:sym typeface="Roboto"/>
              </a:rPr>
              <a:t>ovember</a:t>
            </a:r>
            <a:r>
              <a:rPr lang="en" sz="2000" dirty="0">
                <a:solidFill>
                  <a:schemeClr val="dk1"/>
                </a:solidFill>
                <a:latin typeface="Times New Roman" panose="02020603050405020304" pitchFamily="18" charset="0"/>
                <a:ea typeface="Roboto"/>
                <a:cs typeface="Times New Roman" panose="02020603050405020304" pitchFamily="18" charset="0"/>
                <a:sym typeface="Roboto"/>
              </a:rPr>
              <a:t> 2023</a:t>
            </a:r>
            <a:endParaRPr sz="2000" dirty="0">
              <a:solidFill>
                <a:schemeClr val="dk1"/>
              </a:solidFill>
              <a:latin typeface="Times New Roman" panose="02020603050405020304" pitchFamily="18" charset="0"/>
              <a:ea typeface="Roboto"/>
              <a:cs typeface="Times New Roman" panose="02020603050405020304" pitchFamily="18" charset="0"/>
              <a:sym typeface="Roboto"/>
            </a:endParaRPr>
          </a:p>
          <a:p>
            <a:pPr marL="0" lvl="0" indent="0" algn="l" rtl="0">
              <a:spcBef>
                <a:spcPts val="1500"/>
              </a:spcBef>
              <a:spcAft>
                <a:spcPts val="0"/>
              </a:spcAft>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7650" y="426021"/>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Times New Roman" panose="02020603050405020304" pitchFamily="18" charset="0"/>
                <a:ea typeface="Roboto"/>
                <a:cs typeface="Times New Roman" panose="02020603050405020304" pitchFamily="18" charset="0"/>
                <a:sym typeface="Roboto"/>
              </a:rPr>
              <a:t>Results</a:t>
            </a:r>
            <a:endParaRPr sz="2185" dirty="0">
              <a:solidFill>
                <a:srgbClr val="000000"/>
              </a:solidFill>
              <a:latin typeface="Times New Roman" panose="02020603050405020304" pitchFamily="18" charset="0"/>
              <a:ea typeface="Roboto"/>
              <a:cs typeface="Times New Roman" panose="02020603050405020304" pitchFamily="18" charset="0"/>
              <a:sym typeface="Roboto"/>
            </a:endParaRPr>
          </a:p>
          <a:p>
            <a:pPr marL="0" lvl="0" indent="0" algn="l" rtl="0">
              <a:spcBef>
                <a:spcPts val="400"/>
              </a:spcBef>
              <a:spcAft>
                <a:spcPts val="0"/>
              </a:spcAft>
              <a:buSzPts val="990"/>
              <a:buNone/>
            </a:pPr>
            <a:endParaRPr sz="3040" dirty="0"/>
          </a:p>
        </p:txBody>
      </p:sp>
      <p:sp>
        <p:nvSpPr>
          <p:cNvPr id="141" name="Google Shape;141;p22"/>
          <p:cNvSpPr txBox="1">
            <a:spLocks noGrp="1"/>
          </p:cNvSpPr>
          <p:nvPr>
            <p:ph type="body" idx="1"/>
          </p:nvPr>
        </p:nvSpPr>
        <p:spPr>
          <a:xfrm>
            <a:off x="479078" y="1654333"/>
            <a:ext cx="7688700" cy="2261100"/>
          </a:xfrm>
          <a:prstGeom prst="rect">
            <a:avLst/>
          </a:prstGeom>
        </p:spPr>
        <p:txBody>
          <a:bodyPr spcFirstLastPara="1" wrap="square" lIns="91425" tIns="91425" rIns="91425" bIns="91425" anchor="t" anchorCtr="0">
            <a:normAutofit/>
          </a:bodyPr>
          <a:lstStyle/>
          <a:p>
            <a:pPr marL="107950" lvl="0" indent="0" algn="l" rtl="0">
              <a:spcBef>
                <a:spcPts val="0"/>
              </a:spcBef>
              <a:spcAft>
                <a:spcPts val="0"/>
              </a:spcAft>
              <a:buClr>
                <a:srgbClr val="000000"/>
              </a:buClr>
              <a:buSzPts val="1900"/>
              <a:buNone/>
            </a:pPr>
            <a:r>
              <a:rPr lang="en" sz="1400" dirty="0">
                <a:solidFill>
                  <a:schemeClr val="tx1"/>
                </a:solidFill>
                <a:latin typeface="Roboto"/>
                <a:ea typeface="Roboto"/>
                <a:cs typeface="Roboto"/>
                <a:sym typeface="Roboto"/>
              </a:rPr>
              <a:t> We f</a:t>
            </a:r>
            <a:r>
              <a:rPr lang="en-US" sz="1400" dirty="0">
                <a:solidFill>
                  <a:schemeClr val="tx1"/>
                </a:solidFill>
                <a:latin typeface="Roboto"/>
                <a:ea typeface="Roboto"/>
                <a:cs typeface="Roboto"/>
                <a:sym typeface="Roboto"/>
              </a:rPr>
              <a:t>ace some issues in making this site but also we learnt many</a:t>
            </a:r>
          </a:p>
          <a:p>
            <a:pPr marL="107950" lvl="0" indent="0" algn="l" rtl="0">
              <a:spcBef>
                <a:spcPts val="0"/>
              </a:spcBef>
              <a:spcAft>
                <a:spcPts val="0"/>
              </a:spcAft>
              <a:buClr>
                <a:srgbClr val="000000"/>
              </a:buClr>
              <a:buSzPts val="1900"/>
              <a:buNone/>
            </a:pPr>
            <a:r>
              <a:rPr lang="en-US" sz="1400" dirty="0">
                <a:solidFill>
                  <a:schemeClr val="tx1"/>
                </a:solidFill>
                <a:latin typeface="Roboto"/>
                <a:ea typeface="Roboto"/>
                <a:cs typeface="Roboto"/>
                <a:sym typeface="Roboto"/>
              </a:rPr>
              <a:t> things during the development phase and we successfully completed our website with</a:t>
            </a:r>
          </a:p>
          <a:p>
            <a:pPr marL="107950" lvl="0" indent="0" algn="l" rtl="0">
              <a:spcBef>
                <a:spcPts val="0"/>
              </a:spcBef>
              <a:spcAft>
                <a:spcPts val="0"/>
              </a:spcAft>
              <a:buClr>
                <a:srgbClr val="000000"/>
              </a:buClr>
              <a:buSzPts val="1900"/>
              <a:buNone/>
            </a:pPr>
            <a:r>
              <a:rPr lang="en-US" sz="1400" dirty="0">
                <a:solidFill>
                  <a:schemeClr val="tx1"/>
                </a:solidFill>
                <a:latin typeface="Roboto"/>
                <a:ea typeface="Roboto"/>
                <a:cs typeface="Roboto"/>
                <a:sym typeface="Roboto"/>
              </a:rPr>
              <a:t>  a beautiful, interactive and responsive layout.</a:t>
            </a:r>
            <a:endParaRPr sz="1400" dirty="0">
              <a:solidFill>
                <a:schemeClr val="tx1"/>
              </a:solidFill>
              <a:latin typeface="Roboto"/>
              <a:ea typeface="Roboto"/>
              <a:cs typeface="Roboto"/>
              <a:sym typeface="Roboto"/>
            </a:endParaRPr>
          </a:p>
        </p:txBody>
      </p:sp>
      <p:pic>
        <p:nvPicPr>
          <p:cNvPr id="3" name="Picture 2">
            <a:extLst>
              <a:ext uri="{FF2B5EF4-FFF2-40B4-BE49-F238E27FC236}">
                <a16:creationId xmlns:a16="http://schemas.microsoft.com/office/drawing/2014/main" id="{1A4D1EE2-EB48-4E56-98D3-4EEC97056DB2}"/>
              </a:ext>
            </a:extLst>
          </p:cNvPr>
          <p:cNvPicPr>
            <a:picLocks noChangeAspect="1"/>
          </p:cNvPicPr>
          <p:nvPr/>
        </p:nvPicPr>
        <p:blipFill>
          <a:blip r:embed="rId3"/>
          <a:stretch>
            <a:fillRect/>
          </a:stretch>
        </p:blipFill>
        <p:spPr>
          <a:xfrm>
            <a:off x="1491344" y="2571750"/>
            <a:ext cx="5018314" cy="24656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37F0A6-7D33-419E-83EA-65A72F477B25}"/>
              </a:ext>
            </a:extLst>
          </p:cNvPr>
          <p:cNvPicPr>
            <a:picLocks noChangeAspect="1"/>
          </p:cNvPicPr>
          <p:nvPr/>
        </p:nvPicPr>
        <p:blipFill>
          <a:blip r:embed="rId2"/>
          <a:stretch>
            <a:fillRect/>
          </a:stretch>
        </p:blipFill>
        <p:spPr>
          <a:xfrm>
            <a:off x="1023256" y="706735"/>
            <a:ext cx="6890658" cy="3730030"/>
          </a:xfrm>
          <a:prstGeom prst="rect">
            <a:avLst/>
          </a:prstGeom>
        </p:spPr>
      </p:pic>
    </p:spTree>
    <p:extLst>
      <p:ext uri="{BB962C8B-B14F-4D97-AF65-F5344CB8AC3E}">
        <p14:creationId xmlns:p14="http://schemas.microsoft.com/office/powerpoint/2010/main" val="3430983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642364" y="458679"/>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Times New Roman" panose="02020603050405020304" pitchFamily="18" charset="0"/>
                <a:ea typeface="Roboto"/>
                <a:cs typeface="Times New Roman" panose="02020603050405020304" pitchFamily="18" charset="0"/>
                <a:sym typeface="Roboto"/>
              </a:rPr>
              <a:t>Challenges Faced</a:t>
            </a:r>
            <a:endParaRPr sz="2185" dirty="0">
              <a:solidFill>
                <a:srgbClr val="000000"/>
              </a:solidFill>
              <a:latin typeface="Times New Roman" panose="02020603050405020304" pitchFamily="18" charset="0"/>
              <a:ea typeface="Roboto"/>
              <a:cs typeface="Times New Roman" panose="02020603050405020304" pitchFamily="18" charset="0"/>
              <a:sym typeface="Roboto"/>
            </a:endParaRPr>
          </a:p>
          <a:p>
            <a:pPr marL="0" lvl="0" indent="0" algn="l" rtl="0">
              <a:spcBef>
                <a:spcPts val="400"/>
              </a:spcBef>
              <a:spcAft>
                <a:spcPts val="0"/>
              </a:spcAft>
              <a:buSzPts val="990"/>
              <a:buNone/>
            </a:pPr>
            <a:endParaRPr sz="3040" dirty="0"/>
          </a:p>
        </p:txBody>
      </p:sp>
      <p:sp>
        <p:nvSpPr>
          <p:cNvPr id="147" name="Google Shape;147;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850900" lvl="1" indent="-285750">
              <a:buClr>
                <a:srgbClr val="000000"/>
              </a:buClr>
              <a:buSzPts val="1900"/>
            </a:pPr>
            <a:r>
              <a:rPr lang="en" sz="1400" dirty="0">
                <a:solidFill>
                  <a:schemeClr val="tx1"/>
                </a:solidFill>
                <a:latin typeface="Times New Roman" panose="02020603050405020304" pitchFamily="18" charset="0"/>
                <a:ea typeface="Roboto"/>
                <a:cs typeface="Times New Roman" panose="02020603050405020304" pitchFamily="18" charset="0"/>
                <a:sym typeface="Roboto"/>
              </a:rPr>
              <a:t>We faces a lot of chall</a:t>
            </a:r>
            <a:r>
              <a:rPr lang="en-US" sz="1400" dirty="0">
                <a:solidFill>
                  <a:schemeClr val="tx1"/>
                </a:solidFill>
                <a:latin typeface="Times New Roman" panose="02020603050405020304" pitchFamily="18" charset="0"/>
                <a:ea typeface="Roboto"/>
                <a:cs typeface="Times New Roman" panose="02020603050405020304" pitchFamily="18" charset="0"/>
                <a:sym typeface="Roboto"/>
              </a:rPr>
              <a:t>e</a:t>
            </a:r>
            <a:r>
              <a:rPr lang="en" sz="1400" dirty="0">
                <a:solidFill>
                  <a:schemeClr val="tx1"/>
                </a:solidFill>
                <a:latin typeface="Times New Roman" panose="02020603050405020304" pitchFamily="18" charset="0"/>
                <a:ea typeface="Roboto"/>
                <a:cs typeface="Times New Roman" panose="02020603050405020304" pitchFamily="18" charset="0"/>
                <a:sym typeface="Roboto"/>
              </a:rPr>
              <a:t>nge in deciding our project we also faces some chall</a:t>
            </a:r>
            <a:r>
              <a:rPr lang="en-US" sz="1400" dirty="0">
                <a:solidFill>
                  <a:schemeClr val="tx1"/>
                </a:solidFill>
                <a:latin typeface="Times New Roman" panose="02020603050405020304" pitchFamily="18" charset="0"/>
                <a:ea typeface="Roboto"/>
                <a:cs typeface="Times New Roman" panose="02020603050405020304" pitchFamily="18" charset="0"/>
                <a:sym typeface="Roboto"/>
              </a:rPr>
              <a:t>e</a:t>
            </a:r>
            <a:r>
              <a:rPr lang="en" sz="1400" dirty="0">
                <a:solidFill>
                  <a:schemeClr val="tx1"/>
                </a:solidFill>
                <a:latin typeface="Times New Roman" panose="02020603050405020304" pitchFamily="18" charset="0"/>
                <a:ea typeface="Roboto"/>
                <a:cs typeface="Times New Roman" panose="02020603050405020304" pitchFamily="18" charset="0"/>
                <a:sym typeface="Roboto"/>
              </a:rPr>
              <a:t>nges </a:t>
            </a:r>
            <a:r>
              <a:rPr lang="en-US" sz="1400" dirty="0">
                <a:solidFill>
                  <a:schemeClr val="tx1"/>
                </a:solidFill>
                <a:latin typeface="Times New Roman" panose="02020603050405020304" pitchFamily="18" charset="0"/>
                <a:ea typeface="Roboto"/>
                <a:cs typeface="Times New Roman" panose="02020603050405020304" pitchFamily="18" charset="0"/>
                <a:sym typeface="Roboto"/>
              </a:rPr>
              <a:t>in coding and </a:t>
            </a:r>
            <a:r>
              <a:rPr lang="en-US" sz="1400" dirty="0" err="1">
                <a:solidFill>
                  <a:schemeClr val="tx1"/>
                </a:solidFill>
                <a:latin typeface="Times New Roman" panose="02020603050405020304" pitchFamily="18" charset="0"/>
                <a:ea typeface="Roboto"/>
                <a:cs typeface="Times New Roman" panose="02020603050405020304" pitchFamily="18" charset="0"/>
                <a:sym typeface="Roboto"/>
              </a:rPr>
              <a:t>ui</a:t>
            </a:r>
            <a:r>
              <a:rPr lang="en-US" sz="1400" dirty="0">
                <a:solidFill>
                  <a:schemeClr val="tx1"/>
                </a:solidFill>
                <a:latin typeface="Times New Roman" panose="02020603050405020304" pitchFamily="18" charset="0"/>
                <a:ea typeface="Roboto"/>
                <a:cs typeface="Times New Roman" panose="02020603050405020304" pitchFamily="18" charset="0"/>
                <a:sym typeface="Roboto"/>
              </a:rPr>
              <a:t>/</a:t>
            </a:r>
            <a:r>
              <a:rPr lang="en-US" sz="1400" dirty="0" err="1">
                <a:solidFill>
                  <a:schemeClr val="tx1"/>
                </a:solidFill>
                <a:latin typeface="Times New Roman" panose="02020603050405020304" pitchFamily="18" charset="0"/>
                <a:ea typeface="Roboto"/>
                <a:cs typeface="Times New Roman" panose="02020603050405020304" pitchFamily="18" charset="0"/>
                <a:sym typeface="Roboto"/>
              </a:rPr>
              <a:t>ux</a:t>
            </a:r>
            <a:r>
              <a:rPr lang="en-US" sz="1400" dirty="0">
                <a:solidFill>
                  <a:schemeClr val="tx1"/>
                </a:solidFill>
                <a:latin typeface="Times New Roman" panose="02020603050405020304" pitchFamily="18" charset="0"/>
                <a:ea typeface="Roboto"/>
                <a:cs typeface="Times New Roman" panose="02020603050405020304" pitchFamily="18" charset="0"/>
                <a:sym typeface="Roboto"/>
              </a:rPr>
              <a:t> part also</a:t>
            </a:r>
          </a:p>
          <a:p>
            <a:pPr marL="107950" indent="0">
              <a:buClr>
                <a:srgbClr val="000000"/>
              </a:buClr>
              <a:buSzPts val="1900"/>
              <a:buNone/>
            </a:pPr>
            <a:r>
              <a:rPr lang="en-US" sz="1400" dirty="0">
                <a:solidFill>
                  <a:schemeClr val="tx1"/>
                </a:solidFill>
                <a:latin typeface="Times New Roman" panose="02020603050405020304" pitchFamily="18" charset="0"/>
                <a:ea typeface="Roboto"/>
                <a:cs typeface="Times New Roman" panose="02020603050405020304" pitchFamily="18" charset="0"/>
                <a:sym typeface="Roboto"/>
              </a:rPr>
              <a:t>                 But with the help of our respected helpful mentor and our will of not giving up we </a:t>
            </a:r>
          </a:p>
          <a:p>
            <a:pPr marL="107950" indent="0">
              <a:buClr>
                <a:srgbClr val="000000"/>
              </a:buClr>
              <a:buSzPts val="1900"/>
              <a:buNone/>
            </a:pPr>
            <a:r>
              <a:rPr lang="en-US" sz="1400" dirty="0">
                <a:solidFill>
                  <a:schemeClr val="tx1"/>
                </a:solidFill>
                <a:latin typeface="Times New Roman" panose="02020603050405020304" pitchFamily="18" charset="0"/>
                <a:ea typeface="Roboto"/>
                <a:cs typeface="Times New Roman" panose="02020603050405020304" pitchFamily="18" charset="0"/>
                <a:sym typeface="Roboto"/>
              </a:rPr>
              <a:t>                 have completed the project by learning some new technologies also.</a:t>
            </a:r>
            <a:endParaRPr sz="1400" dirty="0">
              <a:solidFill>
                <a:schemeClr val="tx1"/>
              </a:solidFill>
              <a:latin typeface="Times New Roman" panose="02020603050405020304" pitchFamily="18" charset="0"/>
              <a:ea typeface="Roboto"/>
              <a:cs typeface="Times New Roman" panose="02020603050405020304" pitchFamily="18" charset="0"/>
              <a:sym typeface="Roboto"/>
            </a:endParaRPr>
          </a:p>
          <a:p>
            <a:pPr marL="0" lvl="0" indent="0" algn="l" rtl="0">
              <a:spcBef>
                <a:spcPts val="1500"/>
              </a:spcBef>
              <a:spcAft>
                <a:spcPts val="1200"/>
              </a:spcAft>
              <a:buNone/>
            </a:pPr>
            <a:endParaRPr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7650" y="426021"/>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dirty="0">
                <a:solidFill>
                  <a:srgbClr val="000000"/>
                </a:solidFill>
                <a:latin typeface="Times New Roman" panose="02020603050405020304" pitchFamily="18" charset="0"/>
                <a:ea typeface="Roboto"/>
                <a:cs typeface="Times New Roman" panose="02020603050405020304" pitchFamily="18" charset="0"/>
                <a:sym typeface="Roboto"/>
              </a:rPr>
              <a:t>Future Work</a:t>
            </a:r>
            <a:endParaRPr sz="2285" dirty="0">
              <a:solidFill>
                <a:srgbClr val="000000"/>
              </a:solidFill>
              <a:latin typeface="Times New Roman" panose="02020603050405020304" pitchFamily="18" charset="0"/>
              <a:ea typeface="Roboto"/>
              <a:cs typeface="Times New Roman" panose="02020603050405020304" pitchFamily="18" charset="0"/>
              <a:sym typeface="Roboto"/>
            </a:endParaRPr>
          </a:p>
          <a:p>
            <a:pPr marL="0" lvl="0" indent="0" algn="l" rtl="0">
              <a:spcBef>
                <a:spcPts val="400"/>
              </a:spcBef>
              <a:spcAft>
                <a:spcPts val="0"/>
              </a:spcAft>
              <a:buSzPts val="990"/>
              <a:buNone/>
            </a:pPr>
            <a:endParaRPr sz="3140" dirty="0"/>
          </a:p>
        </p:txBody>
      </p:sp>
      <p:sp>
        <p:nvSpPr>
          <p:cNvPr id="153" name="Google Shape;153;p24"/>
          <p:cNvSpPr txBox="1">
            <a:spLocks noGrp="1"/>
          </p:cNvSpPr>
          <p:nvPr>
            <p:ph type="body" idx="1"/>
          </p:nvPr>
        </p:nvSpPr>
        <p:spPr>
          <a:xfrm>
            <a:off x="544393" y="1599903"/>
            <a:ext cx="7688700" cy="2261100"/>
          </a:xfrm>
          <a:prstGeom prst="rect">
            <a:avLst/>
          </a:prstGeom>
        </p:spPr>
        <p:txBody>
          <a:bodyPr spcFirstLastPara="1" wrap="square" lIns="91425" tIns="91425" rIns="91425" bIns="91425" anchor="t" anchorCtr="0">
            <a:normAutofit/>
          </a:bodyPr>
          <a:lstStyle/>
          <a:p>
            <a:pPr marL="101600" lvl="0" indent="0" algn="l" rtl="0">
              <a:spcBef>
                <a:spcPts val="0"/>
              </a:spcBef>
              <a:spcAft>
                <a:spcPts val="0"/>
              </a:spcAft>
              <a:buClr>
                <a:srgbClr val="000000"/>
              </a:buClr>
              <a:buSzPts val="2000"/>
              <a:buNone/>
            </a:pPr>
            <a:r>
              <a:rPr lang="en" sz="1400" dirty="0">
                <a:solidFill>
                  <a:schemeClr val="tx1"/>
                </a:solidFill>
                <a:latin typeface="Times New Roman" panose="02020603050405020304" pitchFamily="18" charset="0"/>
                <a:ea typeface="Roboto"/>
                <a:cs typeface="Times New Roman" panose="02020603050405020304" pitchFamily="18" charset="0"/>
                <a:sym typeface="Roboto"/>
              </a:rPr>
              <a:t>According to the future needs we will add </a:t>
            </a:r>
            <a:r>
              <a:rPr lang="en-US" sz="1400" dirty="0">
                <a:solidFill>
                  <a:schemeClr val="tx1"/>
                </a:solidFill>
                <a:latin typeface="Times New Roman" panose="02020603050405020304" pitchFamily="18" charset="0"/>
                <a:ea typeface="Roboto"/>
                <a:cs typeface="Times New Roman" panose="02020603050405020304" pitchFamily="18" charset="0"/>
                <a:sym typeface="Roboto"/>
              </a:rPr>
              <a:t>make more vast diversity in products gallery.</a:t>
            </a:r>
          </a:p>
          <a:p>
            <a:pPr marL="101600" lvl="0" indent="0" algn="l" rtl="0">
              <a:spcBef>
                <a:spcPts val="0"/>
              </a:spcBef>
              <a:spcAft>
                <a:spcPts val="0"/>
              </a:spcAft>
              <a:buClr>
                <a:srgbClr val="000000"/>
              </a:buClr>
              <a:buSzPts val="2000"/>
              <a:buNone/>
            </a:pPr>
            <a:endParaRPr lang="en-US" sz="1400" dirty="0">
              <a:solidFill>
                <a:schemeClr val="tx1"/>
              </a:solidFill>
              <a:latin typeface="Times New Roman" panose="02020603050405020304" pitchFamily="18" charset="0"/>
              <a:ea typeface="Roboto"/>
              <a:cs typeface="Times New Roman" panose="02020603050405020304" pitchFamily="18" charset="0"/>
              <a:sym typeface="Roboto"/>
            </a:endParaRPr>
          </a:p>
          <a:p>
            <a:pPr marL="101600" lvl="0" indent="0" algn="l" rtl="0">
              <a:spcBef>
                <a:spcPts val="0"/>
              </a:spcBef>
              <a:spcAft>
                <a:spcPts val="0"/>
              </a:spcAft>
              <a:buClr>
                <a:srgbClr val="000000"/>
              </a:buClr>
              <a:buSzPts val="2000"/>
              <a:buNone/>
            </a:pPr>
            <a:r>
              <a:rPr lang="en-US" sz="1400" dirty="0">
                <a:solidFill>
                  <a:schemeClr val="tx1"/>
                </a:solidFill>
                <a:latin typeface="Times New Roman" panose="02020603050405020304" pitchFamily="18" charset="0"/>
                <a:ea typeface="Roboto"/>
                <a:cs typeface="Times New Roman" panose="02020603050405020304" pitchFamily="18" charset="0"/>
                <a:sym typeface="Roboto"/>
              </a:rPr>
              <a:t>We try to put 3D visualization of our products to make the customers more satisfied with the shopping.</a:t>
            </a:r>
          </a:p>
          <a:p>
            <a:pPr marL="101600" lvl="0" indent="0" algn="l" rtl="0">
              <a:spcBef>
                <a:spcPts val="0"/>
              </a:spcBef>
              <a:spcAft>
                <a:spcPts val="0"/>
              </a:spcAft>
              <a:buClr>
                <a:srgbClr val="000000"/>
              </a:buClr>
              <a:buSzPts val="2000"/>
              <a:buNone/>
            </a:pPr>
            <a:endParaRPr lang="en-US" sz="1400" dirty="0">
              <a:solidFill>
                <a:schemeClr val="tx1"/>
              </a:solidFill>
              <a:latin typeface="Times New Roman" panose="02020603050405020304" pitchFamily="18" charset="0"/>
              <a:ea typeface="Roboto"/>
              <a:cs typeface="Times New Roman" panose="02020603050405020304" pitchFamily="18" charset="0"/>
              <a:sym typeface="Roboto"/>
            </a:endParaRPr>
          </a:p>
          <a:p>
            <a:pPr marL="101600" lvl="0" indent="0" algn="l" rtl="0">
              <a:spcBef>
                <a:spcPts val="0"/>
              </a:spcBef>
              <a:spcAft>
                <a:spcPts val="0"/>
              </a:spcAft>
              <a:buClr>
                <a:srgbClr val="000000"/>
              </a:buClr>
              <a:buSzPts val="2000"/>
              <a:buNone/>
            </a:pPr>
            <a:r>
              <a:rPr lang="en-US" sz="1400" dirty="0">
                <a:solidFill>
                  <a:schemeClr val="tx1"/>
                </a:solidFill>
                <a:latin typeface="Times New Roman" panose="02020603050405020304" pitchFamily="18" charset="0"/>
                <a:ea typeface="Roboto"/>
                <a:cs typeface="Times New Roman" panose="02020603050405020304" pitchFamily="18" charset="0"/>
                <a:sym typeface="Roboto"/>
              </a:rPr>
              <a:t>We will make our whole site on React in future for achieving more functionality.</a:t>
            </a:r>
          </a:p>
          <a:p>
            <a:pPr marL="101600" lvl="0" indent="0" algn="l" rtl="0">
              <a:spcBef>
                <a:spcPts val="0"/>
              </a:spcBef>
              <a:spcAft>
                <a:spcPts val="0"/>
              </a:spcAft>
              <a:buClr>
                <a:srgbClr val="000000"/>
              </a:buClr>
              <a:buSzPts val="2000"/>
              <a:buNone/>
            </a:pPr>
            <a:endParaRPr lang="en-US" sz="1400" dirty="0">
              <a:solidFill>
                <a:schemeClr val="tx1"/>
              </a:solidFill>
              <a:latin typeface="Times New Roman" panose="02020603050405020304" pitchFamily="18" charset="0"/>
              <a:ea typeface="Roboto"/>
              <a:cs typeface="Times New Roman" panose="02020603050405020304" pitchFamily="18" charset="0"/>
              <a:sym typeface="Roboto"/>
            </a:endParaRPr>
          </a:p>
          <a:p>
            <a:pPr marL="101600" lvl="0" indent="0" algn="l" rtl="0">
              <a:spcBef>
                <a:spcPts val="0"/>
              </a:spcBef>
              <a:spcAft>
                <a:spcPts val="0"/>
              </a:spcAft>
              <a:buClr>
                <a:srgbClr val="000000"/>
              </a:buClr>
              <a:buSzPts val="2000"/>
              <a:buNone/>
            </a:pPr>
            <a:r>
              <a:rPr lang="en-US" sz="1400" dirty="0">
                <a:solidFill>
                  <a:schemeClr val="tx1"/>
                </a:solidFill>
                <a:latin typeface="Times New Roman" panose="02020603050405020304" pitchFamily="18" charset="0"/>
                <a:ea typeface="Roboto"/>
                <a:cs typeface="Times New Roman" panose="02020603050405020304" pitchFamily="18" charset="0"/>
                <a:sym typeface="Roboto"/>
              </a:rPr>
              <a:t>We will automate the tasks if we get high traffic on the site. </a:t>
            </a:r>
          </a:p>
          <a:p>
            <a:pPr marL="101600" lvl="0" indent="0" algn="l" rtl="0">
              <a:spcBef>
                <a:spcPts val="0"/>
              </a:spcBef>
              <a:spcAft>
                <a:spcPts val="0"/>
              </a:spcAft>
              <a:buClr>
                <a:srgbClr val="000000"/>
              </a:buClr>
              <a:buSzPts val="2000"/>
              <a:buNone/>
            </a:pPr>
            <a:endParaRPr sz="2000" dirty="0">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7650" y="426021"/>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dirty="0">
                <a:solidFill>
                  <a:srgbClr val="000000"/>
                </a:solidFill>
                <a:latin typeface="Times New Roman" panose="02020603050405020304" pitchFamily="18" charset="0"/>
                <a:ea typeface="Roboto"/>
                <a:cs typeface="Times New Roman" panose="02020603050405020304" pitchFamily="18" charset="0"/>
                <a:sym typeface="Roboto"/>
              </a:rPr>
              <a:t>Conclusion</a:t>
            </a:r>
            <a:endParaRPr sz="2285" dirty="0">
              <a:solidFill>
                <a:srgbClr val="000000"/>
              </a:solidFill>
              <a:latin typeface="Times New Roman" panose="02020603050405020304" pitchFamily="18" charset="0"/>
              <a:ea typeface="Roboto"/>
              <a:cs typeface="Times New Roman" panose="02020603050405020304" pitchFamily="18" charset="0"/>
              <a:sym typeface="Roboto"/>
            </a:endParaRPr>
          </a:p>
          <a:p>
            <a:pPr marL="0" lvl="0" indent="0" algn="l" rtl="0">
              <a:spcBef>
                <a:spcPts val="400"/>
              </a:spcBef>
              <a:spcAft>
                <a:spcPts val="0"/>
              </a:spcAft>
              <a:buSzPts val="990"/>
              <a:buNone/>
            </a:pPr>
            <a:endParaRPr sz="3140" dirty="0"/>
          </a:p>
        </p:txBody>
      </p:sp>
      <p:sp>
        <p:nvSpPr>
          <p:cNvPr id="159" name="Google Shape;159;p25"/>
          <p:cNvSpPr txBox="1">
            <a:spLocks noGrp="1"/>
          </p:cNvSpPr>
          <p:nvPr>
            <p:ph type="body" idx="1"/>
          </p:nvPr>
        </p:nvSpPr>
        <p:spPr>
          <a:xfrm>
            <a:off x="727650" y="1665218"/>
            <a:ext cx="7688700" cy="2261100"/>
          </a:xfrm>
          <a:prstGeom prst="rect">
            <a:avLst/>
          </a:prstGeom>
        </p:spPr>
        <p:txBody>
          <a:bodyPr spcFirstLastPara="1" wrap="square" lIns="91425" tIns="91425" rIns="91425" bIns="91425" anchor="t" anchorCtr="0">
            <a:normAutofit/>
          </a:bodyPr>
          <a:lstStyle/>
          <a:p>
            <a:pPr marL="101600" lvl="0" indent="0" algn="l" rtl="0">
              <a:spcBef>
                <a:spcPts val="0"/>
              </a:spcBef>
              <a:spcAft>
                <a:spcPts val="0"/>
              </a:spcAft>
              <a:buClr>
                <a:srgbClr val="000000"/>
              </a:buClr>
              <a:buSzPts val="2000"/>
              <a:buNone/>
            </a:pPr>
            <a:r>
              <a:rPr lang="en-US" sz="1600" dirty="0">
                <a:solidFill>
                  <a:schemeClr val="tx1"/>
                </a:solidFill>
                <a:latin typeface="Times New Roman" panose="02020603050405020304" pitchFamily="18" charset="0"/>
                <a:ea typeface="Roboto"/>
                <a:cs typeface="Times New Roman" panose="02020603050405020304" pitchFamily="18" charset="0"/>
                <a:sym typeface="Roboto"/>
              </a:rPr>
              <a:t>Let us summarize the points we have discussed till now.</a:t>
            </a:r>
          </a:p>
          <a:p>
            <a:pPr marL="101600" lvl="0" indent="0" algn="l" rtl="0">
              <a:spcBef>
                <a:spcPts val="0"/>
              </a:spcBef>
              <a:spcAft>
                <a:spcPts val="0"/>
              </a:spcAft>
              <a:buClr>
                <a:srgbClr val="000000"/>
              </a:buClr>
              <a:buSzPts val="2000"/>
              <a:buNone/>
            </a:pPr>
            <a:endParaRPr lang="en-US" sz="1600" dirty="0">
              <a:solidFill>
                <a:schemeClr val="tx1"/>
              </a:solidFill>
              <a:latin typeface="Times New Roman" panose="02020603050405020304" pitchFamily="18" charset="0"/>
              <a:ea typeface="Roboto"/>
              <a:cs typeface="Times New Roman" panose="02020603050405020304" pitchFamily="18" charset="0"/>
              <a:sym typeface="Roboto"/>
            </a:endParaRPr>
          </a:p>
          <a:p>
            <a:pPr marL="101600" lvl="0" indent="0" algn="l" rtl="0">
              <a:spcBef>
                <a:spcPts val="0"/>
              </a:spcBef>
              <a:spcAft>
                <a:spcPts val="0"/>
              </a:spcAft>
              <a:buClr>
                <a:srgbClr val="000000"/>
              </a:buClr>
              <a:buSzPts val="2000"/>
              <a:buNone/>
            </a:pPr>
            <a:r>
              <a:rPr lang="en-US" sz="1600" dirty="0">
                <a:solidFill>
                  <a:schemeClr val="tx1"/>
                </a:solidFill>
                <a:latin typeface="Times New Roman" panose="02020603050405020304" pitchFamily="18" charset="0"/>
                <a:ea typeface="Roboto"/>
                <a:cs typeface="Times New Roman" panose="02020603050405020304" pitchFamily="18" charset="0"/>
                <a:sym typeface="Roboto"/>
              </a:rPr>
              <a:t>We have successfully created our e-commerce site for furniture shopping named </a:t>
            </a:r>
            <a:r>
              <a:rPr lang="en-US" sz="1600" dirty="0" err="1">
                <a:solidFill>
                  <a:schemeClr val="tx1"/>
                </a:solidFill>
                <a:latin typeface="Times New Roman" panose="02020603050405020304" pitchFamily="18" charset="0"/>
                <a:ea typeface="Roboto"/>
                <a:cs typeface="Times New Roman" panose="02020603050405020304" pitchFamily="18" charset="0"/>
                <a:sym typeface="Roboto"/>
              </a:rPr>
              <a:t>Moderno</a:t>
            </a:r>
            <a:r>
              <a:rPr lang="en-US" sz="1600" dirty="0">
                <a:solidFill>
                  <a:schemeClr val="tx1"/>
                </a:solidFill>
                <a:latin typeface="Times New Roman" panose="02020603050405020304" pitchFamily="18" charset="0"/>
                <a:ea typeface="Roboto"/>
                <a:cs typeface="Times New Roman" panose="02020603050405020304" pitchFamily="18" charset="0"/>
                <a:sym typeface="Roboto"/>
              </a:rPr>
              <a:t> through the skills we possessed.</a:t>
            </a:r>
            <a:endParaRPr sz="1600" dirty="0">
              <a:solidFill>
                <a:schemeClr val="tx1"/>
              </a:solidFill>
              <a:latin typeface="Times New Roman" panose="02020603050405020304" pitchFamily="18" charset="0"/>
              <a:ea typeface="Roboto"/>
              <a:cs typeface="Times New Roman" panose="02020603050405020304" pitchFamily="18" charset="0"/>
              <a:sym typeface="Roboto"/>
            </a:endParaRPr>
          </a:p>
          <a:p>
            <a:pPr marL="0" lvl="0" indent="0" algn="l" rtl="0">
              <a:spcBef>
                <a:spcPts val="1500"/>
              </a:spcBef>
              <a:spcAft>
                <a:spcPts val="1200"/>
              </a:spcAft>
              <a:buNone/>
            </a:pPr>
            <a:endParaRPr sz="2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727650" y="436907"/>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a:solidFill>
                  <a:srgbClr val="000000"/>
                </a:solidFill>
                <a:latin typeface="Roboto"/>
                <a:ea typeface="Roboto"/>
                <a:cs typeface="Roboto"/>
                <a:sym typeface="Roboto"/>
              </a:rPr>
              <a:t>Acknowledgment</a:t>
            </a:r>
            <a:endParaRPr sz="20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65" name="Google Shape;165;p26"/>
          <p:cNvSpPr txBox="1">
            <a:spLocks noGrp="1"/>
          </p:cNvSpPr>
          <p:nvPr>
            <p:ph type="body" idx="1"/>
          </p:nvPr>
        </p:nvSpPr>
        <p:spPr>
          <a:xfrm>
            <a:off x="727650" y="1599904"/>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dirty="0">
                <a:solidFill>
                  <a:schemeClr val="tx1"/>
                </a:solidFill>
                <a:latin typeface="Times New Roman" panose="02020603050405020304" pitchFamily="18" charset="0"/>
                <a:ea typeface="Roboto"/>
                <a:cs typeface="Times New Roman" panose="02020603050405020304" pitchFamily="18" charset="0"/>
                <a:sym typeface="Roboto"/>
              </a:rPr>
              <a:t>We would like t</a:t>
            </a:r>
            <a:r>
              <a:rPr lang="en-US" sz="1600" dirty="0">
                <a:solidFill>
                  <a:schemeClr val="tx1"/>
                </a:solidFill>
                <a:latin typeface="Times New Roman" panose="02020603050405020304" pitchFamily="18" charset="0"/>
                <a:ea typeface="Roboto"/>
                <a:cs typeface="Times New Roman" panose="02020603050405020304" pitchFamily="18" charset="0"/>
                <a:sym typeface="Roboto"/>
              </a:rPr>
              <a:t>o give special thanks to our respected mentor </a:t>
            </a:r>
            <a:r>
              <a:rPr lang="en-US" sz="1600" b="1" dirty="0">
                <a:solidFill>
                  <a:schemeClr val="tx1"/>
                </a:solidFill>
                <a:latin typeface="Times New Roman" panose="02020603050405020304" pitchFamily="18" charset="0"/>
                <a:ea typeface="Roboto"/>
                <a:cs typeface="Times New Roman" panose="02020603050405020304" pitchFamily="18" charset="0"/>
                <a:sym typeface="Roboto"/>
              </a:rPr>
              <a:t>Mr. Abhishek Kr. Tiwari.</a:t>
            </a:r>
          </a:p>
          <a:p>
            <a:pPr marL="0" lvl="0" indent="0" algn="l" rtl="0">
              <a:spcBef>
                <a:spcPts val="0"/>
              </a:spcBef>
              <a:spcAft>
                <a:spcPts val="1200"/>
              </a:spcAft>
              <a:buNone/>
            </a:pPr>
            <a:r>
              <a:rPr lang="en-US" sz="1600" dirty="0">
                <a:solidFill>
                  <a:schemeClr val="tx1"/>
                </a:solidFill>
                <a:latin typeface="Times New Roman" panose="02020603050405020304" pitchFamily="18" charset="0"/>
                <a:ea typeface="Roboto"/>
                <a:cs typeface="Times New Roman" panose="02020603050405020304" pitchFamily="18" charset="0"/>
                <a:sym typeface="Roboto"/>
              </a:rPr>
              <a:t>He is such a helpful and co-</a:t>
            </a:r>
            <a:r>
              <a:rPr lang="en-US" sz="1600" dirty="0" err="1">
                <a:solidFill>
                  <a:schemeClr val="tx1"/>
                </a:solidFill>
                <a:latin typeface="Times New Roman" panose="02020603050405020304" pitchFamily="18" charset="0"/>
                <a:ea typeface="Roboto"/>
                <a:cs typeface="Times New Roman" panose="02020603050405020304" pitchFamily="18" charset="0"/>
                <a:sym typeface="Roboto"/>
              </a:rPr>
              <a:t>orperative</a:t>
            </a:r>
            <a:r>
              <a:rPr lang="en-US" sz="1600" dirty="0">
                <a:solidFill>
                  <a:schemeClr val="tx1"/>
                </a:solidFill>
                <a:latin typeface="Times New Roman" panose="02020603050405020304" pitchFamily="18" charset="0"/>
                <a:ea typeface="Roboto"/>
                <a:cs typeface="Times New Roman" panose="02020603050405020304" pitchFamily="18" charset="0"/>
                <a:sym typeface="Roboto"/>
              </a:rPr>
              <a:t> teacher he helped us a lot throughout our project we can be able to complete our project efficiently under his supervision only.  </a:t>
            </a:r>
            <a:endParaRPr sz="16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45B3E28-1A43-4BA7-A149-A94FEA47AD6D}"/>
              </a:ext>
            </a:extLst>
          </p:cNvPr>
          <p:cNvPicPr>
            <a:picLocks noChangeAspect="1"/>
          </p:cNvPicPr>
          <p:nvPr/>
        </p:nvPicPr>
        <p:blipFill>
          <a:blip r:embed="rId3"/>
          <a:stretch>
            <a:fillRect/>
          </a:stretch>
        </p:blipFill>
        <p:spPr>
          <a:xfrm>
            <a:off x="727650" y="2883893"/>
            <a:ext cx="1830375" cy="1822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84901" y="436148"/>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Clr>
                <a:schemeClr val="dk1"/>
              </a:buClr>
              <a:buSzPts val="990"/>
              <a:buFont typeface="Arial"/>
              <a:buNone/>
            </a:pPr>
            <a:r>
              <a:rPr lang="en" sz="2285" b="1" dirty="0">
                <a:latin typeface="Roboto"/>
                <a:ea typeface="Roboto"/>
                <a:cs typeface="Roboto"/>
                <a:sym typeface="Roboto"/>
              </a:rPr>
              <a:t>Introduction</a:t>
            </a:r>
            <a:endParaRPr sz="2285" b="1" dirty="0">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93" name="Google Shape;93;p14"/>
          <p:cNvSpPr txBox="1">
            <a:spLocks noGrp="1"/>
          </p:cNvSpPr>
          <p:nvPr>
            <p:ph type="body" idx="1"/>
          </p:nvPr>
        </p:nvSpPr>
        <p:spPr>
          <a:xfrm>
            <a:off x="484901" y="1536614"/>
            <a:ext cx="7688700" cy="2261100"/>
          </a:xfrm>
          <a:prstGeom prst="rect">
            <a:avLst/>
          </a:prstGeom>
        </p:spPr>
        <p:txBody>
          <a:bodyPr spcFirstLastPara="1" wrap="square" lIns="91425" tIns="91425" rIns="91425" bIns="91425" anchor="t" anchorCtr="0">
            <a:normAutofit fontScale="70000" lnSpcReduction="20000"/>
          </a:bodyPr>
          <a:lstStyle/>
          <a:p>
            <a:pPr indent="-355600">
              <a:buClr>
                <a:schemeClr val="dk1"/>
              </a:buClr>
              <a:buSzPts val="2000"/>
              <a:buFont typeface="Roboto"/>
              <a:buChar char="●"/>
            </a:pPr>
            <a:r>
              <a:rPr lang="en-US" sz="2000" dirty="0">
                <a:solidFill>
                  <a:schemeClr val="tx1"/>
                </a:solidFill>
                <a:latin typeface="Times New Roman" panose="02020603050405020304" pitchFamily="18" charset="0"/>
                <a:cs typeface="Times New Roman" panose="02020603050405020304" pitchFamily="18" charset="0"/>
              </a:rPr>
              <a:t>We made a e-commerce site named </a:t>
            </a:r>
            <a:r>
              <a:rPr lang="en-US" sz="2000" b="1" u="sng" dirty="0" err="1">
                <a:solidFill>
                  <a:schemeClr val="tx1"/>
                </a:solidFill>
                <a:latin typeface="Times New Roman" panose="02020603050405020304" pitchFamily="18" charset="0"/>
                <a:cs typeface="Times New Roman" panose="02020603050405020304" pitchFamily="18" charset="0"/>
              </a:rPr>
              <a:t>Moderno</a:t>
            </a:r>
            <a:r>
              <a:rPr lang="en-US" sz="2000" b="1" u="sng" dirty="0">
                <a:solidFill>
                  <a:schemeClr val="tx1"/>
                </a:solidFill>
                <a:latin typeface="Times New Roman" panose="02020603050405020304" pitchFamily="18" charset="0"/>
                <a:cs typeface="Times New Roman" panose="02020603050405020304" pitchFamily="18" charset="0"/>
              </a:rPr>
              <a:t>.</a:t>
            </a:r>
          </a:p>
          <a:p>
            <a:pPr indent="-355600">
              <a:buClr>
                <a:schemeClr val="dk1"/>
              </a:buClr>
              <a:buSzPts val="2000"/>
              <a:buFont typeface="Roboto"/>
              <a:buChar char="●"/>
            </a:pPr>
            <a:endParaRPr lang="en-US" sz="2000" b="1" u="sng" dirty="0">
              <a:solidFill>
                <a:schemeClr val="tx1"/>
              </a:solidFill>
              <a:latin typeface="Times New Roman" panose="02020603050405020304" pitchFamily="18" charset="0"/>
              <a:cs typeface="Times New Roman" panose="02020603050405020304" pitchFamily="18" charset="0"/>
            </a:endParaRPr>
          </a:p>
          <a:p>
            <a:pPr indent="-355600">
              <a:buClr>
                <a:schemeClr val="dk1"/>
              </a:buClr>
              <a:buSzPts val="2000"/>
              <a:buFont typeface="Roboto"/>
              <a:buChar char="●"/>
            </a:pPr>
            <a:r>
              <a:rPr lang="en-US" sz="2000" dirty="0">
                <a:solidFill>
                  <a:schemeClr val="tx1"/>
                </a:solidFill>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From the comfort of your home to the palm of your hand, our website stands as a testament to technological innovation, ensuring a secure, intuitive, and delightful browsing experience.</a:t>
            </a:r>
          </a:p>
          <a:p>
            <a:pPr indent="-355600">
              <a:buClr>
                <a:schemeClr val="dk1"/>
              </a:buClr>
              <a:buSzPts val="2000"/>
              <a:buFont typeface="Roboto"/>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indent="-355600">
              <a:buClr>
                <a:schemeClr val="dk1"/>
              </a:buClr>
              <a:buSzPts val="2000"/>
              <a:buFont typeface="Roboto"/>
              <a:buChar char="●"/>
            </a:pPr>
            <a:r>
              <a:rPr lang="en-US" sz="2000" b="0" i="0" dirty="0">
                <a:solidFill>
                  <a:schemeClr val="tx1"/>
                </a:solidFill>
                <a:effectLst/>
                <a:latin typeface="Times New Roman" panose="02020603050405020304" pitchFamily="18" charset="0"/>
                <a:cs typeface="Times New Roman" panose="02020603050405020304" pitchFamily="18" charset="0"/>
              </a:rPr>
              <a:t>Our project aims to address the evolving needs of consumers, leveraging technology to create a dynamic platform that reduces the limitations of traditional commerce.</a:t>
            </a:r>
          </a:p>
          <a:p>
            <a:pPr marL="101600" indent="0">
              <a:buClr>
                <a:schemeClr val="dk1"/>
              </a:buClr>
              <a:buSzPts val="2000"/>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indent="-355600">
              <a:buClr>
                <a:schemeClr val="dk1"/>
              </a:buClr>
              <a:buSzPts val="2000"/>
              <a:buFont typeface="Roboto"/>
              <a:buChar char="●"/>
            </a:pPr>
            <a:r>
              <a:rPr lang="en-US" sz="2000" dirty="0">
                <a:solidFill>
                  <a:schemeClr val="tx1"/>
                </a:solidFill>
                <a:latin typeface="Times New Roman" panose="02020603050405020304" pitchFamily="18" charset="0"/>
                <a:ea typeface="Roboto"/>
                <a:cs typeface="Times New Roman" panose="02020603050405020304" pitchFamily="18" charset="0"/>
                <a:sym typeface="Roboto"/>
              </a:rPr>
              <a:t>We guarantee to provide vast product </a:t>
            </a:r>
            <a:r>
              <a:rPr lang="en-US" sz="2000" dirty="0" err="1">
                <a:solidFill>
                  <a:schemeClr val="tx1"/>
                </a:solidFill>
                <a:latin typeface="Times New Roman" panose="02020603050405020304" pitchFamily="18" charset="0"/>
                <a:ea typeface="Roboto"/>
                <a:cs typeface="Times New Roman" panose="02020603050405020304" pitchFamily="18" charset="0"/>
                <a:sym typeface="Roboto"/>
              </a:rPr>
              <a:t>selection,Responsive</a:t>
            </a:r>
            <a:r>
              <a:rPr lang="en-US" sz="2000" dirty="0">
                <a:solidFill>
                  <a:schemeClr val="tx1"/>
                </a:solidFill>
                <a:latin typeface="Times New Roman" panose="02020603050405020304" pitchFamily="18" charset="0"/>
                <a:ea typeface="Roboto"/>
                <a:cs typeface="Times New Roman" panose="02020603050405020304" pitchFamily="18" charset="0"/>
                <a:sym typeface="Roboto"/>
              </a:rPr>
              <a:t> </a:t>
            </a:r>
            <a:r>
              <a:rPr lang="en-US" sz="2000" dirty="0" err="1">
                <a:solidFill>
                  <a:schemeClr val="tx1"/>
                </a:solidFill>
                <a:latin typeface="Times New Roman" panose="02020603050405020304" pitchFamily="18" charset="0"/>
                <a:ea typeface="Roboto"/>
                <a:cs typeface="Times New Roman" panose="02020603050405020304" pitchFamily="18" charset="0"/>
                <a:sym typeface="Roboto"/>
              </a:rPr>
              <a:t>custumer</a:t>
            </a:r>
            <a:r>
              <a:rPr lang="en-US" sz="2000" dirty="0">
                <a:solidFill>
                  <a:schemeClr val="tx1"/>
                </a:solidFill>
                <a:latin typeface="Times New Roman" panose="02020603050405020304" pitchFamily="18" charset="0"/>
                <a:ea typeface="Roboto"/>
                <a:cs typeface="Times New Roman" panose="02020603050405020304" pitchFamily="18" charset="0"/>
                <a:sym typeface="Roboto"/>
              </a:rPr>
              <a:t> </a:t>
            </a:r>
            <a:r>
              <a:rPr lang="en-US" sz="2000" dirty="0" err="1">
                <a:solidFill>
                  <a:schemeClr val="tx1"/>
                </a:solidFill>
                <a:latin typeface="Times New Roman" panose="02020603050405020304" pitchFamily="18" charset="0"/>
                <a:ea typeface="Roboto"/>
                <a:cs typeface="Times New Roman" panose="02020603050405020304" pitchFamily="18" charset="0"/>
                <a:sym typeface="Roboto"/>
              </a:rPr>
              <a:t>support,Secure</a:t>
            </a:r>
            <a:r>
              <a:rPr lang="en-US" sz="2000" dirty="0">
                <a:solidFill>
                  <a:schemeClr val="tx1"/>
                </a:solidFill>
                <a:latin typeface="Times New Roman" panose="02020603050405020304" pitchFamily="18" charset="0"/>
                <a:ea typeface="Roboto"/>
                <a:cs typeface="Times New Roman" panose="02020603050405020304" pitchFamily="18" charset="0"/>
                <a:sym typeface="Roboto"/>
              </a:rPr>
              <a:t> </a:t>
            </a:r>
            <a:r>
              <a:rPr lang="en-US" sz="2000" dirty="0" err="1">
                <a:solidFill>
                  <a:schemeClr val="tx1"/>
                </a:solidFill>
                <a:latin typeface="Times New Roman" panose="02020603050405020304" pitchFamily="18" charset="0"/>
                <a:ea typeface="Roboto"/>
                <a:cs typeface="Times New Roman" panose="02020603050405020304" pitchFamily="18" charset="0"/>
                <a:sym typeface="Roboto"/>
              </a:rPr>
              <a:t>transaction,Fast</a:t>
            </a:r>
            <a:r>
              <a:rPr lang="en-US" sz="2000" dirty="0">
                <a:solidFill>
                  <a:schemeClr val="tx1"/>
                </a:solidFill>
                <a:latin typeface="Times New Roman" panose="02020603050405020304" pitchFamily="18" charset="0"/>
                <a:ea typeface="Roboto"/>
                <a:cs typeface="Times New Roman" panose="02020603050405020304" pitchFamily="18" charset="0"/>
                <a:sym typeface="Roboto"/>
              </a:rPr>
              <a:t> and reliable shipping and Mobile responsiveness</a:t>
            </a:r>
          </a:p>
          <a:p>
            <a:pPr marL="457200" lvl="0" indent="-355600" algn="l" rtl="0">
              <a:spcBef>
                <a:spcPts val="0"/>
              </a:spcBef>
              <a:spcAft>
                <a:spcPts val="0"/>
              </a:spcAft>
              <a:buClr>
                <a:schemeClr val="dk1"/>
              </a:buClr>
              <a:buSzPts val="2000"/>
              <a:buFont typeface="Roboto"/>
              <a:buChar char="●"/>
            </a:pPr>
            <a:endParaRPr sz="2000" dirty="0">
              <a:solidFill>
                <a:schemeClr val="tx1"/>
              </a:solidFill>
              <a:latin typeface="Times New Roman" panose="02020603050405020304" pitchFamily="18" charset="0"/>
              <a:ea typeface="Roboto"/>
              <a:cs typeface="Times New Roman" panose="02020603050405020304" pitchFamily="18" charset="0"/>
              <a:sym typeface="Roboto"/>
            </a:endParaRPr>
          </a:p>
          <a:p>
            <a:pPr marL="457200" lvl="0" indent="-355600" algn="l" rtl="0">
              <a:spcBef>
                <a:spcPts val="0"/>
              </a:spcBef>
              <a:spcAft>
                <a:spcPts val="0"/>
              </a:spcAft>
              <a:buClr>
                <a:schemeClr val="dk1"/>
              </a:buClr>
              <a:buSzPts val="2000"/>
              <a:buFont typeface="Roboto"/>
              <a:buChar char="●"/>
            </a:pPr>
            <a:endParaRPr sz="2000" dirty="0">
              <a:solidFill>
                <a:schemeClr val="dk1"/>
              </a:solidFill>
              <a:latin typeface="Roboto"/>
              <a:ea typeface="Roboto"/>
              <a:cs typeface="Roboto"/>
              <a:sym typeface="Roboto"/>
            </a:endParaRPr>
          </a:p>
          <a:p>
            <a:pPr marL="0" lvl="0" indent="0" algn="l" rtl="0">
              <a:spcBef>
                <a:spcPts val="1500"/>
              </a:spcBef>
              <a:spcAft>
                <a:spcPts val="1200"/>
              </a:spcAft>
              <a:buNone/>
            </a:pPr>
            <a:endParaRPr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44390" y="457413"/>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Objectives</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99" name="Google Shape;99;p15"/>
          <p:cNvSpPr txBox="1">
            <a:spLocks noGrp="1"/>
          </p:cNvSpPr>
          <p:nvPr>
            <p:ph type="body" idx="1"/>
          </p:nvPr>
        </p:nvSpPr>
        <p:spPr>
          <a:xfrm>
            <a:off x="644390" y="1568513"/>
            <a:ext cx="7688700" cy="2610082"/>
          </a:xfrm>
          <a:prstGeom prst="rect">
            <a:avLst/>
          </a:prstGeom>
        </p:spPr>
        <p:txBody>
          <a:bodyPr spcFirstLastPara="1" wrap="square" lIns="91425" tIns="91425" rIns="91425" bIns="91425" anchor="t" anchorCtr="0">
            <a:normAutofit fontScale="40000" lnSpcReduction="20000"/>
          </a:bodyPr>
          <a:lstStyle/>
          <a:p>
            <a:pPr marL="457200" lvl="0" indent="-349250" algn="l" rtl="0">
              <a:spcBef>
                <a:spcPts val="0"/>
              </a:spcBef>
              <a:spcAft>
                <a:spcPts val="0"/>
              </a:spcAft>
              <a:buClr>
                <a:srgbClr val="000000"/>
              </a:buClr>
              <a:buSzPts val="1900"/>
              <a:buFont typeface="Roboto"/>
              <a:buChar char="●"/>
            </a:pPr>
            <a:r>
              <a:rPr lang="en-US" sz="3500" b="1" i="0" dirty="0">
                <a:solidFill>
                  <a:schemeClr val="tx1"/>
                </a:solidFill>
                <a:effectLst/>
                <a:latin typeface="Times New Roman" panose="02020603050405020304" pitchFamily="18" charset="0"/>
                <a:cs typeface="Times New Roman" panose="02020603050405020304" pitchFamily="18" charset="0"/>
              </a:rPr>
              <a:t>Community Engagement and Reviews:</a:t>
            </a:r>
            <a:r>
              <a:rPr lang="en-US" sz="3500" b="0" i="0" dirty="0">
                <a:solidFill>
                  <a:schemeClr val="tx1"/>
                </a:solidFill>
                <a:effectLst/>
                <a:latin typeface="Times New Roman" panose="02020603050405020304" pitchFamily="18" charset="0"/>
                <a:cs typeface="Times New Roman" panose="02020603050405020304" pitchFamily="18" charset="0"/>
              </a:rPr>
              <a:t> Foster a community by encouraging customer reviews, user-generated content, and social sharing, building trust and credibility for the brand.</a:t>
            </a:r>
          </a:p>
          <a:p>
            <a:pPr marL="457200" lvl="0" indent="-349250" algn="l" rtl="0">
              <a:spcBef>
                <a:spcPts val="0"/>
              </a:spcBef>
              <a:spcAft>
                <a:spcPts val="0"/>
              </a:spcAft>
              <a:buClr>
                <a:srgbClr val="000000"/>
              </a:buClr>
              <a:buSzPts val="1900"/>
              <a:buFont typeface="Roboto"/>
              <a:buChar char="●"/>
            </a:pPr>
            <a:r>
              <a:rPr lang="en-US" sz="3500" b="1" i="0" dirty="0">
                <a:solidFill>
                  <a:schemeClr val="tx1"/>
                </a:solidFill>
                <a:effectLst/>
                <a:latin typeface="Times New Roman" panose="02020603050405020304" pitchFamily="18" charset="0"/>
                <a:cs typeface="Times New Roman" panose="02020603050405020304" pitchFamily="18" charset="0"/>
              </a:rPr>
              <a:t>Sustainability and Ethical Practices:</a:t>
            </a:r>
            <a:r>
              <a:rPr lang="en-US" sz="3500" b="0" i="0" dirty="0">
                <a:solidFill>
                  <a:schemeClr val="tx1"/>
                </a:solidFill>
                <a:effectLst/>
                <a:latin typeface="Times New Roman" panose="02020603050405020304" pitchFamily="18" charset="0"/>
                <a:cs typeface="Times New Roman" panose="02020603050405020304" pitchFamily="18" charset="0"/>
              </a:rPr>
              <a:t> Source furniture from eco-friendly and ethical suppliers, emphasizing sustainability in materials and manufacturing processes to align with growing consumer demands.</a:t>
            </a:r>
          </a:p>
          <a:p>
            <a:r>
              <a:rPr lang="en-US" sz="3500" b="1" i="0" dirty="0">
                <a:solidFill>
                  <a:schemeClr val="tx1"/>
                </a:solidFill>
                <a:effectLst/>
                <a:latin typeface="Times New Roman" panose="02020603050405020304" pitchFamily="18" charset="0"/>
                <a:cs typeface="Times New Roman" panose="02020603050405020304" pitchFamily="18" charset="0"/>
              </a:rPr>
              <a:t> Mobile Optimization:</a:t>
            </a:r>
            <a:r>
              <a:rPr lang="en-US" sz="3500" b="0" i="0" dirty="0">
                <a:solidFill>
                  <a:schemeClr val="tx1"/>
                </a:solidFill>
                <a:effectLst/>
                <a:latin typeface="Times New Roman" panose="02020603050405020304" pitchFamily="18" charset="0"/>
                <a:cs typeface="Times New Roman" panose="02020603050405020304" pitchFamily="18" charset="0"/>
              </a:rPr>
              <a:t> Ensure the website is optimized for mobile devices, considering </a:t>
            </a:r>
          </a:p>
          <a:p>
            <a:pPr marL="146050" indent="0" algn="l">
              <a:buNone/>
            </a:pPr>
            <a:r>
              <a:rPr lang="en-US" sz="3500" b="0" i="0" dirty="0">
                <a:solidFill>
                  <a:schemeClr val="tx1"/>
                </a:solidFill>
                <a:effectLst/>
                <a:latin typeface="Times New Roman" panose="02020603050405020304" pitchFamily="18" charset="0"/>
                <a:cs typeface="Times New Roman" panose="02020603050405020304" pitchFamily="18" charset="0"/>
              </a:rPr>
              <a:t>        the increasing trend of shopping via smartphones and tablets.</a:t>
            </a:r>
          </a:p>
          <a:p>
            <a:r>
              <a:rPr lang="en-US" sz="3500" b="1" i="0" dirty="0">
                <a:solidFill>
                  <a:schemeClr val="tx1"/>
                </a:solidFill>
                <a:effectLst/>
                <a:latin typeface="Times New Roman" panose="02020603050405020304" pitchFamily="18" charset="0"/>
                <a:cs typeface="Times New Roman" panose="02020603050405020304" pitchFamily="18" charset="0"/>
              </a:rPr>
              <a:t>Product Diversity and Quality Assurance:</a:t>
            </a:r>
            <a:r>
              <a:rPr lang="en-US" sz="3500" b="0" i="0" dirty="0">
                <a:solidFill>
                  <a:schemeClr val="tx1"/>
                </a:solidFill>
                <a:effectLst/>
                <a:latin typeface="Times New Roman" panose="02020603050405020304" pitchFamily="18" charset="0"/>
                <a:cs typeface="Times New Roman" panose="02020603050405020304" pitchFamily="18" charset="0"/>
              </a:rPr>
              <a:t> Curate a wide array of furniture items spanning different styles, materials, and price ranges while ensuring high-quality standards for all products.</a:t>
            </a:r>
          </a:p>
          <a:p>
            <a:pPr marL="146050" indent="0">
              <a:buNone/>
            </a:pPr>
            <a:br>
              <a:rPr lang="en-US" sz="3500" dirty="0"/>
            </a:br>
            <a:br>
              <a:rPr lang="en-US" sz="1500" dirty="0">
                <a:solidFill>
                  <a:schemeClr val="tx1"/>
                </a:solidFill>
              </a:rPr>
            </a:br>
            <a:endParaRPr sz="1500" dirty="0">
              <a:solidFill>
                <a:schemeClr val="tx1"/>
              </a:solidFill>
              <a:latin typeface="Roboto"/>
              <a:ea typeface="Roboto"/>
              <a:cs typeface="Roboto"/>
              <a:sym typeface="Roboto"/>
            </a:endParaRPr>
          </a:p>
          <a:p>
            <a:pPr marL="0" lvl="0" indent="0" algn="l" rtl="0">
              <a:spcBef>
                <a:spcPts val="1500"/>
              </a:spcBef>
              <a:spcAft>
                <a:spcPts val="1200"/>
              </a:spcAft>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457413"/>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Problem Statement</a:t>
            </a:r>
            <a:endParaRPr sz="20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05" name="Google Shape;105;p16"/>
          <p:cNvSpPr txBox="1">
            <a:spLocks noGrp="1"/>
          </p:cNvSpPr>
          <p:nvPr>
            <p:ph type="body" idx="1"/>
          </p:nvPr>
        </p:nvSpPr>
        <p:spPr>
          <a:xfrm>
            <a:off x="336045" y="1770532"/>
            <a:ext cx="7688700" cy="2261100"/>
          </a:xfrm>
          <a:prstGeom prst="rect">
            <a:avLst/>
          </a:prstGeom>
        </p:spPr>
        <p:txBody>
          <a:bodyPr spcFirstLastPara="1" wrap="square" lIns="91425" tIns="91425" rIns="91425" bIns="91425" anchor="t" anchorCtr="0">
            <a:normAutofit/>
          </a:bodyPr>
          <a:lstStyle/>
          <a:p>
            <a:pPr marL="400050" indent="-285750">
              <a:buClr>
                <a:srgbClr val="000000"/>
              </a:buClr>
              <a:buSzPts val="1800"/>
            </a:pPr>
            <a:r>
              <a:rPr lang="en-US" sz="1600" b="0" i="0" dirty="0">
                <a:solidFill>
                  <a:schemeClr val="tx1"/>
                </a:solidFill>
                <a:effectLst/>
                <a:latin typeface="Times New Roman" panose="02020603050405020304" pitchFamily="18" charset="0"/>
                <a:cs typeface="Times New Roman" panose="02020603050405020304" pitchFamily="18" charset="0"/>
              </a:rPr>
              <a:t>The furniture retail industry faces many challenges  in adapting to evolving consumer preferences and technological advancements. Traditional brick-and-mortar stores struggle to provide an immersive and convenient shopping experience, while existing online furniture platforms often lack personalization and fail to bridge the gap between virtual browsing and real-life expectations. Some of the challenges are lack of visualization of the product and less diversity so we are doing better by providing vast diversity and proper visualization of the project.</a:t>
            </a:r>
            <a:endParaRPr sz="1600" dirty="0">
              <a:solidFill>
                <a:schemeClr val="tx1"/>
              </a:solidFill>
              <a:latin typeface="Times New Roman" panose="02020603050405020304" pitchFamily="18" charset="0"/>
              <a:ea typeface="Roboto"/>
              <a:cs typeface="Times New Roman" panose="02020603050405020304" pitchFamily="18" charset="0"/>
              <a:sym typeface="Roboto"/>
            </a:endParaRPr>
          </a:p>
          <a:p>
            <a:pPr marL="0" lvl="0" indent="0" algn="l" rtl="0">
              <a:spcBef>
                <a:spcPts val="1500"/>
              </a:spcBef>
              <a:spcAft>
                <a:spcPts val="1200"/>
              </a:spcAft>
              <a:buNone/>
            </a:pPr>
            <a:endParaRPr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623124" y="461497"/>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1985" dirty="0">
                <a:solidFill>
                  <a:srgbClr val="000000"/>
                </a:solidFill>
                <a:latin typeface="Roboto"/>
                <a:ea typeface="Roboto"/>
                <a:cs typeface="Roboto"/>
                <a:sym typeface="Roboto"/>
              </a:rPr>
              <a:t>Literature Review</a:t>
            </a:r>
            <a:endParaRPr sz="19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840" dirty="0"/>
          </a:p>
        </p:txBody>
      </p:sp>
      <p:sp>
        <p:nvSpPr>
          <p:cNvPr id="111" name="Google Shape;111;p17"/>
          <p:cNvSpPr txBox="1">
            <a:spLocks noGrp="1"/>
          </p:cNvSpPr>
          <p:nvPr>
            <p:ph type="body" idx="1"/>
          </p:nvPr>
        </p:nvSpPr>
        <p:spPr>
          <a:xfrm>
            <a:off x="165925" y="1642940"/>
            <a:ext cx="7688700" cy="22611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rgbClr val="000000"/>
              </a:buClr>
              <a:buSzPts val="1700"/>
              <a:buFont typeface="Roboto"/>
              <a:buChar char="●"/>
            </a:pPr>
            <a:r>
              <a:rPr lang="en-US" sz="1400" b="1" i="0" dirty="0">
                <a:solidFill>
                  <a:schemeClr val="tx1"/>
                </a:solidFill>
                <a:effectLst/>
                <a:latin typeface="Times New Roman" panose="02020603050405020304" pitchFamily="18" charset="0"/>
                <a:cs typeface="Times New Roman" panose="02020603050405020304" pitchFamily="18" charset="0"/>
              </a:rPr>
              <a:t>Trends in Online Furniture Retail:</a:t>
            </a:r>
            <a:r>
              <a:rPr lang="en-US" sz="1400" b="0" i="0" dirty="0">
                <a:solidFill>
                  <a:schemeClr val="tx1"/>
                </a:solidFill>
                <a:effectLst/>
                <a:latin typeface="Times New Roman" panose="02020603050405020304" pitchFamily="18" charset="0"/>
                <a:cs typeface="Times New Roman" panose="02020603050405020304" pitchFamily="18" charset="0"/>
              </a:rPr>
              <a:t> we </a:t>
            </a:r>
            <a:r>
              <a:rPr lang="en-US" sz="1400" b="0" i="0" dirty="0" err="1">
                <a:solidFill>
                  <a:schemeClr val="tx1"/>
                </a:solidFill>
                <a:effectLst/>
                <a:latin typeface="Times New Roman" panose="02020603050405020304" pitchFamily="18" charset="0"/>
                <a:cs typeface="Times New Roman" panose="02020603050405020304" pitchFamily="18" charset="0"/>
              </a:rPr>
              <a:t>analyse</a:t>
            </a:r>
            <a:r>
              <a:rPr lang="en-US" sz="1400" b="0" i="0" dirty="0">
                <a:solidFill>
                  <a:schemeClr val="tx1"/>
                </a:solidFill>
                <a:effectLst/>
                <a:latin typeface="Times New Roman" panose="02020603050405020304" pitchFamily="18" charset="0"/>
                <a:cs typeface="Times New Roman" panose="02020603050405020304" pitchFamily="18" charset="0"/>
              </a:rPr>
              <a:t> and highlight the exponential growth of online furniture retail, indicating a shift in consumer preferences towards the convenience and variety offered by e-commerce platforms.</a:t>
            </a:r>
            <a:endParaRPr sz="1400" dirty="0">
              <a:solidFill>
                <a:schemeClr val="tx1"/>
              </a:solidFill>
              <a:latin typeface="Times New Roman" panose="02020603050405020304" pitchFamily="18" charset="0"/>
              <a:ea typeface="Roboto"/>
              <a:cs typeface="Times New Roman" panose="02020603050405020304" pitchFamily="18" charset="0"/>
              <a:sym typeface="Roboto"/>
            </a:endParaRPr>
          </a:p>
          <a:p>
            <a:pPr marL="0" lvl="0" indent="0" algn="l" rtl="0">
              <a:spcBef>
                <a:spcPts val="1500"/>
              </a:spcBef>
              <a:spcAft>
                <a:spcPts val="1200"/>
              </a:spcAft>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7650" y="44678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Methodology</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Leveraging insights from these studies, our project aims to integrate innovative visualization technologies, prioritize personalization, and establish a robust logistics system to address the identified challenges in the online furniture retail landscape.</a:t>
            </a:r>
          </a:p>
          <a:p>
            <a:r>
              <a:rPr lang="en-US" sz="1400" dirty="0">
                <a:solidFill>
                  <a:schemeClr val="tx1"/>
                </a:solidFill>
                <a:latin typeface="Times New Roman" panose="02020603050405020304" pitchFamily="18" charset="0"/>
                <a:cs typeface="Times New Roman" panose="02020603050405020304" pitchFamily="18" charset="0"/>
              </a:rPr>
              <a:t>Technologies used are:</a:t>
            </a:r>
          </a:p>
          <a:p>
            <a:pPr marL="146050" indent="0">
              <a:buNone/>
            </a:pP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Html,Css,Javascript,Tailwind</a:t>
            </a:r>
            <a:br>
              <a:rPr lang="en-US" sz="2000" dirty="0">
                <a:solidFill>
                  <a:schemeClr val="tx1"/>
                </a:solidFill>
                <a:latin typeface="Times New Roman" panose="02020603050405020304" pitchFamily="18" charset="0"/>
                <a:cs typeface="Times New Roman" panose="02020603050405020304" pitchFamily="18" charset="0"/>
              </a:rPr>
            </a:br>
            <a:endParaRPr lang="en-US" sz="2000" dirty="0">
              <a:solidFill>
                <a:schemeClr val="tx1"/>
              </a:solidFill>
              <a:latin typeface="Times New Roman" panose="02020603050405020304" pitchFamily="18" charset="0"/>
              <a:ea typeface="Roboto"/>
              <a:cs typeface="Times New Roman" panose="02020603050405020304" pitchFamily="18" charset="0"/>
              <a:sym typeface="Roboto"/>
            </a:endParaRPr>
          </a:p>
          <a:p>
            <a:pPr marL="107950" lvl="0" indent="0" algn="l" rtl="0">
              <a:spcBef>
                <a:spcPts val="0"/>
              </a:spcBef>
              <a:spcAft>
                <a:spcPts val="0"/>
              </a:spcAft>
              <a:buClr>
                <a:srgbClr val="000000"/>
              </a:buClr>
              <a:buSzPts val="1900"/>
              <a:buNone/>
            </a:pPr>
            <a:endParaRPr lang="en-US" sz="1900" dirty="0">
              <a:solidFill>
                <a:srgbClr val="000000"/>
              </a:solidFill>
              <a:latin typeface="Roboto"/>
              <a:ea typeface="Roboto"/>
              <a:cs typeface="Roboto"/>
              <a:sym typeface="Roboto"/>
            </a:endParaRPr>
          </a:p>
          <a:p>
            <a:pPr marL="0" lvl="0" indent="0" algn="l" rtl="0">
              <a:spcBef>
                <a:spcPts val="1500"/>
              </a:spcBef>
              <a:spcAft>
                <a:spcPts val="1200"/>
              </a:spcAft>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642364" y="389868"/>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385" dirty="0">
                <a:solidFill>
                  <a:srgbClr val="000000"/>
                </a:solidFill>
                <a:latin typeface="Roboto"/>
                <a:ea typeface="Roboto"/>
                <a:cs typeface="Roboto"/>
                <a:sym typeface="Roboto"/>
              </a:rPr>
              <a:t>System Architecture</a:t>
            </a:r>
            <a:endParaRPr sz="23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240" dirty="0"/>
          </a:p>
        </p:txBody>
      </p:sp>
      <p:sp>
        <p:nvSpPr>
          <p:cNvPr id="123" name="Google Shape;123;p19"/>
          <p:cNvSpPr txBox="1">
            <a:spLocks noGrp="1"/>
          </p:cNvSpPr>
          <p:nvPr>
            <p:ph type="body" idx="1"/>
          </p:nvPr>
        </p:nvSpPr>
        <p:spPr>
          <a:xfrm>
            <a:off x="272250" y="1686990"/>
            <a:ext cx="7688700" cy="2261100"/>
          </a:xfrm>
          <a:prstGeom prst="rect">
            <a:avLst/>
          </a:prstGeom>
        </p:spPr>
        <p:txBody>
          <a:bodyPr spcFirstLastPara="1" wrap="square" lIns="91425" tIns="91425" rIns="91425" bIns="91425" anchor="t" anchorCtr="0">
            <a:normAutofit lnSpcReduction="10000"/>
          </a:bodyPr>
          <a:lstStyle/>
          <a:p>
            <a:pPr algn="l">
              <a:buFont typeface="+mj-lt"/>
              <a:buAutoNum type="arabicPeriod"/>
            </a:pPr>
            <a:r>
              <a:rPr lang="en-US" sz="1500" b="1" i="0" dirty="0">
                <a:solidFill>
                  <a:schemeClr val="tx1"/>
                </a:solidFill>
                <a:effectLst/>
                <a:latin typeface="Söhne"/>
              </a:rPr>
              <a:t>Frontend Architecture:</a:t>
            </a:r>
            <a:endParaRPr lang="en-US" sz="1500" b="0" i="0" dirty="0">
              <a:solidFill>
                <a:schemeClr val="tx1"/>
              </a:solidFill>
              <a:effectLst/>
              <a:latin typeface="Söhne"/>
            </a:endParaRPr>
          </a:p>
          <a:p>
            <a:pPr marL="742950" lvl="1" indent="-285750"/>
            <a:r>
              <a:rPr lang="en-US" sz="1500" b="1" i="0" dirty="0">
                <a:solidFill>
                  <a:schemeClr val="tx1"/>
                </a:solidFill>
                <a:effectLst/>
                <a:latin typeface="Söhne"/>
              </a:rPr>
              <a:t>User Interface (UI):</a:t>
            </a:r>
            <a:r>
              <a:rPr lang="en-US" sz="1500" b="0" i="0" dirty="0">
                <a:solidFill>
                  <a:schemeClr val="tx1"/>
                </a:solidFill>
                <a:effectLst/>
                <a:latin typeface="Söhne"/>
              </a:rPr>
              <a:t> Presentation layer focusing on the customer-facing aspects, including the website layout, product display, and interactive elements.</a:t>
            </a:r>
          </a:p>
          <a:p>
            <a:pPr marL="742950" lvl="1" indent="-285750"/>
            <a:r>
              <a:rPr lang="en-US" sz="1500" b="1" i="0" dirty="0">
                <a:solidFill>
                  <a:schemeClr val="tx1"/>
                </a:solidFill>
                <a:effectLst/>
                <a:latin typeface="Söhne"/>
              </a:rPr>
              <a:t>Responsive Design:</a:t>
            </a:r>
            <a:r>
              <a:rPr lang="en-US" sz="1500" b="0" i="0" dirty="0">
                <a:solidFill>
                  <a:schemeClr val="tx1"/>
                </a:solidFill>
                <a:effectLst/>
                <a:latin typeface="Söhne"/>
              </a:rPr>
              <a:t> Ensuring adaptability across various devices (desktop, mobile, tablet) for a seamless user experience.</a:t>
            </a:r>
          </a:p>
          <a:p>
            <a:pPr algn="l">
              <a:buFont typeface="+mj-lt"/>
              <a:buAutoNum type="arabicPeriod"/>
            </a:pPr>
            <a:r>
              <a:rPr lang="en-US" sz="1500" b="1" i="0" dirty="0">
                <a:solidFill>
                  <a:schemeClr val="tx1"/>
                </a:solidFill>
                <a:effectLst/>
                <a:latin typeface="Söhne"/>
              </a:rPr>
              <a:t>Backend Infrastructure:</a:t>
            </a:r>
            <a:endParaRPr lang="en-US" sz="1500" b="0" i="0" dirty="0">
              <a:solidFill>
                <a:schemeClr val="tx1"/>
              </a:solidFill>
              <a:effectLst/>
              <a:latin typeface="Söhne"/>
            </a:endParaRPr>
          </a:p>
          <a:p>
            <a:pPr marL="742950" lvl="1" indent="-285750"/>
            <a:r>
              <a:rPr lang="en-US" sz="1500" b="1" i="0" dirty="0">
                <a:solidFill>
                  <a:schemeClr val="tx1"/>
                </a:solidFill>
                <a:effectLst/>
                <a:latin typeface="Söhne"/>
              </a:rPr>
              <a:t>Server-side Operations:</a:t>
            </a:r>
            <a:r>
              <a:rPr lang="en-US" sz="1500" b="0" i="0" dirty="0">
                <a:solidFill>
                  <a:schemeClr val="tx1"/>
                </a:solidFill>
                <a:effectLst/>
                <a:latin typeface="Söhne"/>
              </a:rPr>
              <a:t> Handling requests, processing data, managing user sessions, and implementing business logic.</a:t>
            </a:r>
          </a:p>
          <a:p>
            <a:pPr marL="457200" lvl="0" indent="-361950" algn="l" rtl="0">
              <a:spcBef>
                <a:spcPts val="0"/>
              </a:spcBef>
              <a:spcAft>
                <a:spcPts val="0"/>
              </a:spcAft>
              <a:buClr>
                <a:srgbClr val="000000"/>
              </a:buClr>
              <a:buSzPts val="2100"/>
              <a:buFont typeface="Roboto"/>
              <a:buChar char="●"/>
            </a:pPr>
            <a:endParaRPr sz="1500" dirty="0">
              <a:solidFill>
                <a:schemeClr val="tx1"/>
              </a:solidFill>
              <a:latin typeface="Roboto"/>
              <a:ea typeface="Roboto"/>
              <a:cs typeface="Roboto"/>
              <a:sym typeface="Roboto"/>
            </a:endParaRPr>
          </a:p>
          <a:p>
            <a:pPr marL="0" lvl="0" indent="0" algn="l" rtl="0">
              <a:spcBef>
                <a:spcPts val="1500"/>
              </a:spcBef>
              <a:spcAft>
                <a:spcPts val="1200"/>
              </a:spcAft>
              <a:buNone/>
            </a:pPr>
            <a:endParaRPr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7650" y="415135"/>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Implementation</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000000"/>
              </a:buClr>
              <a:buSzPts val="1900"/>
              <a:buFont typeface="Roboto"/>
              <a:buChar char="●"/>
            </a:pPr>
            <a:endParaRPr sz="1400" dirty="0">
              <a:solidFill>
                <a:schemeClr val="tx1"/>
              </a:solidFill>
              <a:latin typeface="Times New Roman" panose="02020603050405020304" pitchFamily="18" charset="0"/>
              <a:ea typeface="Roboto"/>
              <a:cs typeface="Times New Roman" panose="02020603050405020304" pitchFamily="18" charset="0"/>
              <a:sym typeface="Roboto"/>
            </a:endParaRPr>
          </a:p>
          <a:p>
            <a:pPr marL="0" lvl="0" indent="0" algn="l" rtl="0">
              <a:spcBef>
                <a:spcPts val="1500"/>
              </a:spcBef>
              <a:spcAft>
                <a:spcPts val="1200"/>
              </a:spcAft>
              <a:buNone/>
            </a:pPr>
            <a:endParaRPr sz="2000" dirty="0"/>
          </a:p>
        </p:txBody>
      </p:sp>
      <p:pic>
        <p:nvPicPr>
          <p:cNvPr id="3" name="Picture 2">
            <a:extLst>
              <a:ext uri="{FF2B5EF4-FFF2-40B4-BE49-F238E27FC236}">
                <a16:creationId xmlns:a16="http://schemas.microsoft.com/office/drawing/2014/main" id="{68078238-4454-4F3F-85E1-3E36646EF990}"/>
              </a:ext>
            </a:extLst>
          </p:cNvPr>
          <p:cNvPicPr>
            <a:picLocks noChangeAspect="1"/>
          </p:cNvPicPr>
          <p:nvPr/>
        </p:nvPicPr>
        <p:blipFill>
          <a:blip r:embed="rId3"/>
          <a:stretch>
            <a:fillRect/>
          </a:stretch>
        </p:blipFill>
        <p:spPr>
          <a:xfrm>
            <a:off x="725850" y="1803620"/>
            <a:ext cx="4631028" cy="1343212"/>
          </a:xfrm>
          <a:prstGeom prst="rect">
            <a:avLst/>
          </a:prstGeom>
        </p:spPr>
      </p:pic>
      <p:pic>
        <p:nvPicPr>
          <p:cNvPr id="5" name="Picture 4">
            <a:extLst>
              <a:ext uri="{FF2B5EF4-FFF2-40B4-BE49-F238E27FC236}">
                <a16:creationId xmlns:a16="http://schemas.microsoft.com/office/drawing/2014/main" id="{92821540-0A6B-48C4-964C-E7432105F8A9}"/>
              </a:ext>
            </a:extLst>
          </p:cNvPr>
          <p:cNvPicPr>
            <a:picLocks noChangeAspect="1"/>
          </p:cNvPicPr>
          <p:nvPr/>
        </p:nvPicPr>
        <p:blipFill>
          <a:blip r:embed="rId4"/>
          <a:stretch>
            <a:fillRect/>
          </a:stretch>
        </p:blipFill>
        <p:spPr>
          <a:xfrm>
            <a:off x="725851" y="3396263"/>
            <a:ext cx="4631028" cy="14478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7650" y="458678"/>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Features</a:t>
            </a:r>
            <a:endParaRPr sz="20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35" name="Google Shape;13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146050" indent="0" algn="l">
              <a:buNone/>
            </a:pPr>
            <a:r>
              <a:rPr lang="en-US" sz="1400" b="1" i="0" dirty="0">
                <a:solidFill>
                  <a:schemeClr val="tx1"/>
                </a:solidFill>
                <a:effectLst/>
                <a:latin typeface="Söhne"/>
              </a:rPr>
              <a:t>User-Friendly Interface:</a:t>
            </a:r>
            <a:endParaRPr lang="en-US" sz="1400" b="0" i="0" dirty="0">
              <a:solidFill>
                <a:schemeClr val="tx1"/>
              </a:solidFill>
              <a:effectLst/>
              <a:latin typeface="Söhne"/>
            </a:endParaRPr>
          </a:p>
          <a:p>
            <a:pPr marL="146050" indent="0" algn="l">
              <a:buNone/>
            </a:pPr>
            <a:r>
              <a:rPr lang="en-US" sz="1400" b="0" i="0" dirty="0">
                <a:solidFill>
                  <a:schemeClr val="tx1"/>
                </a:solidFill>
                <a:effectLst/>
                <a:latin typeface="Söhne"/>
              </a:rPr>
              <a:t>Intuitive navigation and clean design for easy browsing of furniture categories, styles, and collections.</a:t>
            </a:r>
          </a:p>
          <a:p>
            <a:pPr marL="146050" indent="0" algn="l">
              <a:buNone/>
            </a:pPr>
            <a:endParaRPr lang="en-US" sz="1400" b="0" i="0" dirty="0">
              <a:solidFill>
                <a:schemeClr val="tx1"/>
              </a:solidFill>
              <a:effectLst/>
              <a:latin typeface="Söhne"/>
            </a:endParaRPr>
          </a:p>
          <a:p>
            <a:pPr marL="146050" indent="0" algn="l">
              <a:buNone/>
            </a:pPr>
            <a:r>
              <a:rPr lang="en-US" sz="1400" b="1" i="0" dirty="0">
                <a:solidFill>
                  <a:schemeClr val="tx1"/>
                </a:solidFill>
                <a:effectLst/>
                <a:latin typeface="Söhne"/>
              </a:rPr>
              <a:t>Sustainability and Eco-Friendly Initiatives: </a:t>
            </a:r>
            <a:r>
              <a:rPr lang="en-US" sz="1400" b="0" i="0" dirty="0">
                <a:solidFill>
                  <a:schemeClr val="tx1"/>
                </a:solidFill>
                <a:effectLst/>
                <a:latin typeface="Söhne"/>
              </a:rPr>
              <a:t>Highlighting eco-friendly products, sustainable sourcing, and ethical manufacturing practices.</a:t>
            </a:r>
          </a:p>
          <a:p>
            <a:pPr marL="146050" indent="0">
              <a:buNone/>
            </a:pPr>
            <a:br>
              <a:rPr lang="en-US" dirty="0"/>
            </a:br>
            <a:endParaRPr sz="1800" dirty="0">
              <a:solidFill>
                <a:srgbClr val="000000"/>
              </a:solidFill>
              <a:latin typeface="Roboto"/>
              <a:ea typeface="Roboto"/>
              <a:cs typeface="Roboto"/>
              <a:sym typeface="Roboto"/>
            </a:endParaRPr>
          </a:p>
          <a:p>
            <a:pPr marL="0" lvl="0" indent="0" algn="l" rtl="0">
              <a:spcBef>
                <a:spcPts val="1500"/>
              </a:spcBef>
              <a:spcAft>
                <a:spcPts val="1200"/>
              </a:spcAft>
              <a:buNone/>
            </a:pPr>
            <a:endParaRPr sz="190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758</Words>
  <Application>Microsoft Office PowerPoint</Application>
  <PresentationFormat>On-screen Show (16:9)</PresentationFormat>
  <Paragraphs>66</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Lato</vt:lpstr>
      <vt:lpstr>Söhne</vt:lpstr>
      <vt:lpstr>Roboto</vt:lpstr>
      <vt:lpstr>Times New Roman</vt:lpstr>
      <vt:lpstr>Raleway</vt:lpstr>
      <vt:lpstr>Arial</vt:lpstr>
      <vt:lpstr>Streamline</vt:lpstr>
      <vt:lpstr>MODERNO</vt:lpstr>
      <vt:lpstr>Introduction </vt:lpstr>
      <vt:lpstr>Objectives </vt:lpstr>
      <vt:lpstr>Problem Statement </vt:lpstr>
      <vt:lpstr>Literature Review </vt:lpstr>
      <vt:lpstr>Methodology </vt:lpstr>
      <vt:lpstr>System Architecture </vt:lpstr>
      <vt:lpstr>Implementation </vt:lpstr>
      <vt:lpstr>Features </vt:lpstr>
      <vt:lpstr>Results </vt:lpstr>
      <vt:lpstr>PowerPoint Presentation</vt:lpstr>
      <vt:lpstr>Challenges Faced </vt:lpstr>
      <vt:lpstr>Future Work </vt:lpstr>
      <vt:lpstr>Conclusion </vt:lpstr>
      <vt:lpstr>Acknowledgment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MODERNO</dc:title>
  <dc:creator>KHUSHI AGARWAL</dc:creator>
  <cp:lastModifiedBy>hp</cp:lastModifiedBy>
  <cp:revision>3</cp:revision>
  <dcterms:modified xsi:type="dcterms:W3CDTF">2023-12-01T06:59:57Z</dcterms:modified>
</cp:coreProperties>
</file>