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80" r:id="rId4"/>
    <p:sldId id="304" r:id="rId5"/>
    <p:sldId id="279" r:id="rId6"/>
    <p:sldId id="258" r:id="rId7"/>
    <p:sldId id="259" r:id="rId8"/>
    <p:sldId id="260" r:id="rId9"/>
    <p:sldId id="265" r:id="rId10"/>
    <p:sldId id="263" r:id="rId11"/>
    <p:sldId id="264" r:id="rId12"/>
    <p:sldId id="266" r:id="rId13"/>
    <p:sldId id="267" r:id="rId14"/>
    <p:sldId id="268" r:id="rId15"/>
    <p:sldId id="269" r:id="rId16"/>
    <p:sldId id="270" r:id="rId17"/>
    <p:sldId id="271" r:id="rId18"/>
    <p:sldId id="272" r:id="rId19"/>
    <p:sldId id="273" r:id="rId20"/>
    <p:sldId id="274" r:id="rId21"/>
    <p:sldId id="277" r:id="rId22"/>
    <p:sldId id="278" r:id="rId23"/>
    <p:sldId id="281" r:id="rId24"/>
    <p:sldId id="282" r:id="rId25"/>
    <p:sldId id="283" r:id="rId26"/>
    <p:sldId id="299" r:id="rId27"/>
    <p:sldId id="301" r:id="rId28"/>
    <p:sldId id="284" r:id="rId29"/>
    <p:sldId id="285" r:id="rId30"/>
    <p:sldId id="286" r:id="rId31"/>
    <p:sldId id="287" r:id="rId32"/>
    <p:sldId id="288" r:id="rId33"/>
    <p:sldId id="293" r:id="rId34"/>
    <p:sldId id="294" r:id="rId35"/>
    <p:sldId id="295" r:id="rId36"/>
    <p:sldId id="289" r:id="rId37"/>
    <p:sldId id="290" r:id="rId38"/>
    <p:sldId id="296" r:id="rId39"/>
    <p:sldId id="297" r:id="rId40"/>
    <p:sldId id="291" r:id="rId41"/>
    <p:sldId id="292" r:id="rId42"/>
    <p:sldId id="302" r:id="rId43"/>
    <p:sldId id="303" r:id="rId44"/>
    <p:sldId id="275" r:id="rId45"/>
    <p:sldId id="27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AD6020-9935-4085-B2DC-572D8FF96E61}">
          <p14:sldIdLst>
            <p14:sldId id="256"/>
          </p14:sldIdLst>
        </p14:section>
        <p14:section name="Untitled Section" id="{1BC041EA-F31C-4EFC-9418-A30C51E86B43}">
          <p14:sldIdLst>
            <p14:sldId id="257"/>
            <p14:sldId id="280"/>
            <p14:sldId id="304"/>
            <p14:sldId id="279"/>
            <p14:sldId id="258"/>
            <p14:sldId id="259"/>
            <p14:sldId id="260"/>
            <p14:sldId id="265"/>
            <p14:sldId id="263"/>
            <p14:sldId id="264"/>
            <p14:sldId id="266"/>
            <p14:sldId id="267"/>
            <p14:sldId id="268"/>
            <p14:sldId id="269"/>
            <p14:sldId id="270"/>
            <p14:sldId id="271"/>
            <p14:sldId id="272"/>
            <p14:sldId id="273"/>
            <p14:sldId id="274"/>
            <p14:sldId id="277"/>
            <p14:sldId id="278"/>
            <p14:sldId id="281"/>
            <p14:sldId id="282"/>
            <p14:sldId id="283"/>
            <p14:sldId id="299"/>
            <p14:sldId id="301"/>
            <p14:sldId id="284"/>
            <p14:sldId id="285"/>
            <p14:sldId id="286"/>
            <p14:sldId id="287"/>
            <p14:sldId id="288"/>
            <p14:sldId id="293"/>
            <p14:sldId id="294"/>
            <p14:sldId id="295"/>
            <p14:sldId id="289"/>
            <p14:sldId id="290"/>
            <p14:sldId id="296"/>
            <p14:sldId id="297"/>
            <p14:sldId id="291"/>
            <p14:sldId id="292"/>
            <p14:sldId id="302"/>
            <p14:sldId id="30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1F9"/>
    <a:srgbClr val="FCF97C"/>
    <a:srgbClr val="FEBAFC"/>
    <a:srgbClr val="E98AF6"/>
    <a:srgbClr val="C59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9186B-3297-4792-B398-F0230760DAE9}"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8D6E7-99B0-4B2C-91ED-7B80F5A06581}" type="slidenum">
              <a:rPr lang="en-IN" smtClean="0"/>
              <a:t>‹#›</a:t>
            </a:fld>
            <a:endParaRPr lang="en-IN"/>
          </a:p>
        </p:txBody>
      </p:sp>
    </p:spTree>
    <p:extLst>
      <p:ext uri="{BB962C8B-B14F-4D97-AF65-F5344CB8AC3E}">
        <p14:creationId xmlns:p14="http://schemas.microsoft.com/office/powerpoint/2010/main" val="20019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B08D6E7-99B0-4B2C-91ED-7B80F5A06581}" type="slidenum">
              <a:rPr lang="en-IN" smtClean="0"/>
              <a:t>2</a:t>
            </a:fld>
            <a:endParaRPr lang="en-IN"/>
          </a:p>
        </p:txBody>
      </p:sp>
    </p:spTree>
    <p:extLst>
      <p:ext uri="{BB962C8B-B14F-4D97-AF65-F5344CB8AC3E}">
        <p14:creationId xmlns:p14="http://schemas.microsoft.com/office/powerpoint/2010/main" val="203552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B08D6E7-99B0-4B2C-91ED-7B80F5A06581}" type="slidenum">
              <a:rPr lang="en-IN" smtClean="0"/>
              <a:t>14</a:t>
            </a:fld>
            <a:endParaRPr lang="en-IN"/>
          </a:p>
        </p:txBody>
      </p:sp>
    </p:spTree>
    <p:extLst>
      <p:ext uri="{BB962C8B-B14F-4D97-AF65-F5344CB8AC3E}">
        <p14:creationId xmlns:p14="http://schemas.microsoft.com/office/powerpoint/2010/main" val="2343616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B08D6E7-99B0-4B2C-91ED-7B80F5A06581}" type="slidenum">
              <a:rPr lang="en-IN" smtClean="0"/>
              <a:t>15</a:t>
            </a:fld>
            <a:endParaRPr lang="en-IN"/>
          </a:p>
        </p:txBody>
      </p:sp>
    </p:spTree>
    <p:extLst>
      <p:ext uri="{BB962C8B-B14F-4D97-AF65-F5344CB8AC3E}">
        <p14:creationId xmlns:p14="http://schemas.microsoft.com/office/powerpoint/2010/main" val="129841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B08D6E7-99B0-4B2C-91ED-7B80F5A06581}" type="slidenum">
              <a:rPr lang="en-IN" smtClean="0"/>
              <a:t>38</a:t>
            </a:fld>
            <a:endParaRPr lang="en-IN"/>
          </a:p>
        </p:txBody>
      </p:sp>
    </p:spTree>
    <p:extLst>
      <p:ext uri="{BB962C8B-B14F-4D97-AF65-F5344CB8AC3E}">
        <p14:creationId xmlns:p14="http://schemas.microsoft.com/office/powerpoint/2010/main" val="81429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3A90-11C5-0FF4-2CBE-085BAAC1B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CF4E8A-26CF-A9E3-3705-CECE18DF4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1CA081-104B-FD0D-28DA-8216A961EF1A}"/>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5" name="Footer Placeholder 4">
            <a:extLst>
              <a:ext uri="{FF2B5EF4-FFF2-40B4-BE49-F238E27FC236}">
                <a16:creationId xmlns:a16="http://schemas.microsoft.com/office/drawing/2014/main" id="{634B0537-AD42-E356-2165-CEB4F4DAE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174D0-DD35-330C-3B02-FA245221B5DA}"/>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79970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DDC0-3A84-BDFD-6A92-EE9BDB0B2B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C2429E-E0DF-3737-8CEE-9719D90EC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5A707-DD18-6E5D-3691-017EAFD74200}"/>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5" name="Footer Placeholder 4">
            <a:extLst>
              <a:ext uri="{FF2B5EF4-FFF2-40B4-BE49-F238E27FC236}">
                <a16:creationId xmlns:a16="http://schemas.microsoft.com/office/drawing/2014/main" id="{72388598-9A35-BF1D-D1D3-193179860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A35DC-BF00-DF2B-7FAF-2882433E4564}"/>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11890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B60A1-D84C-120F-82FB-110507DF14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3474B9-F7AE-4F7C-9578-471AD674D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E89A8-726E-1C55-86EE-FB08EEB47E3D}"/>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5" name="Footer Placeholder 4">
            <a:extLst>
              <a:ext uri="{FF2B5EF4-FFF2-40B4-BE49-F238E27FC236}">
                <a16:creationId xmlns:a16="http://schemas.microsoft.com/office/drawing/2014/main" id="{AE95F93C-8804-B6CC-75CE-B92AA0079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72A7F-0165-47A2-087E-753DBE258386}"/>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392661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70E-6A5C-0D45-209C-82C712D14C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D91F7F-2F30-F427-0C6A-36AB506F6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A9CC8-CBDA-F1D8-0840-2E26A82E4037}"/>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5" name="Footer Placeholder 4">
            <a:extLst>
              <a:ext uri="{FF2B5EF4-FFF2-40B4-BE49-F238E27FC236}">
                <a16:creationId xmlns:a16="http://schemas.microsoft.com/office/drawing/2014/main" id="{1A4853BC-584F-94F1-DAAF-2FF61AC74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DB269-AEE7-CFB6-48E1-B6EE7DEF748E}"/>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60790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8470-FD55-2AE4-9F85-1C43FEC31B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E14B6D-478D-0777-594D-B2CEBF7147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792758-B60B-16FF-CE51-A1FD8B43F061}"/>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5" name="Footer Placeholder 4">
            <a:extLst>
              <a:ext uri="{FF2B5EF4-FFF2-40B4-BE49-F238E27FC236}">
                <a16:creationId xmlns:a16="http://schemas.microsoft.com/office/drawing/2014/main" id="{7B0A1A4B-96CC-416E-D9C4-0B5ADA018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6B3178-3172-A380-6A43-3B598D00F440}"/>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254647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BC9F-8F71-AB39-A18A-CAF7F80759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08A7B-9FA1-2E52-18BB-0E9418D7E8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302752-06B3-F989-94C6-D8CC9500BD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3E94C-A4C7-7410-2254-E85293D291E9}"/>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6" name="Footer Placeholder 5">
            <a:extLst>
              <a:ext uri="{FF2B5EF4-FFF2-40B4-BE49-F238E27FC236}">
                <a16:creationId xmlns:a16="http://schemas.microsoft.com/office/drawing/2014/main" id="{2F71E49E-0C7F-707A-0B5B-251F39BDFD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3A1F4-C838-835B-CD68-9B4A2D8BE35E}"/>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34405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E8C5-F15E-ACEE-9D9B-10337C02D9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0B0B88-45C3-916B-11D9-A14A381E4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3D1FD-0041-3D73-3A98-B34B429A05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492B20-AF41-2791-D978-61975D75A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DC828-8494-0452-9E88-68AD507B8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5BE5A8-4481-4B0A-B877-0D4981B6D2E4}"/>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8" name="Footer Placeholder 7">
            <a:extLst>
              <a:ext uri="{FF2B5EF4-FFF2-40B4-BE49-F238E27FC236}">
                <a16:creationId xmlns:a16="http://schemas.microsoft.com/office/drawing/2014/main" id="{3EC0A4EE-3D49-C8EE-4CC2-B181DA1C6B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EE6864-0DB3-CF89-94D2-F4D810BF60F6}"/>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425794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E3E2-229F-8EB7-BCB7-00BD912A9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C0A1A2-2217-E51A-169E-427BC25DD499}"/>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4" name="Footer Placeholder 3">
            <a:extLst>
              <a:ext uri="{FF2B5EF4-FFF2-40B4-BE49-F238E27FC236}">
                <a16:creationId xmlns:a16="http://schemas.microsoft.com/office/drawing/2014/main" id="{9B4A29C3-8578-CD16-6D57-AAAA3FA36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9F85C3-E602-11D0-516B-1DEBB9A7C62A}"/>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149976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1ECB1-34D9-3B3E-60C2-84D117C5D58E}"/>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3" name="Footer Placeholder 2">
            <a:extLst>
              <a:ext uri="{FF2B5EF4-FFF2-40B4-BE49-F238E27FC236}">
                <a16:creationId xmlns:a16="http://schemas.microsoft.com/office/drawing/2014/main" id="{22A262ED-E233-2A7E-5BB3-9DC1F1F8E6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850622-48CD-06B9-0227-AD1A81D0E319}"/>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23766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E7DF-0B05-958D-6A28-CFDFC9C2E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236492-0A39-4122-6F48-FCF3E4A4F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05A3A6-E353-287B-1CE6-80DF5FFAB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5E1FB-6CC6-DFA9-5494-0608A12D1D45}"/>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6" name="Footer Placeholder 5">
            <a:extLst>
              <a:ext uri="{FF2B5EF4-FFF2-40B4-BE49-F238E27FC236}">
                <a16:creationId xmlns:a16="http://schemas.microsoft.com/office/drawing/2014/main" id="{E5FFE36E-D8F8-3E6A-8318-953F4C2485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98D10B-60BB-20ED-A8D9-C0A8D3761B54}"/>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413878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CA90-7D1C-EE54-5C62-B7BEE5B94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5F6729-AD20-B7F3-0C43-0EBB2E09A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D8410C62-CE61-4325-0B6E-672CDFBE4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9668B-AEA3-15C1-4AD7-E0AE345AB06E}"/>
              </a:ext>
            </a:extLst>
          </p:cNvPr>
          <p:cNvSpPr>
            <a:spLocks noGrp="1"/>
          </p:cNvSpPr>
          <p:nvPr>
            <p:ph type="dt" sz="half" idx="10"/>
          </p:nvPr>
        </p:nvSpPr>
        <p:spPr/>
        <p:txBody>
          <a:bodyPr/>
          <a:lstStyle/>
          <a:p>
            <a:fld id="{7F1BC870-D0C6-4815-BA10-E24BFAF10E42}" type="datetimeFigureOut">
              <a:rPr lang="en-IN" smtClean="0"/>
              <a:t>25-07-2024</a:t>
            </a:fld>
            <a:endParaRPr lang="en-IN"/>
          </a:p>
        </p:txBody>
      </p:sp>
      <p:sp>
        <p:nvSpPr>
          <p:cNvPr id="6" name="Footer Placeholder 5">
            <a:extLst>
              <a:ext uri="{FF2B5EF4-FFF2-40B4-BE49-F238E27FC236}">
                <a16:creationId xmlns:a16="http://schemas.microsoft.com/office/drawing/2014/main" id="{F073E33E-6341-376A-08A8-60C805EE59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BAFB3-BFB2-2A53-96FE-2F7EAA5F2DD8}"/>
              </a:ext>
            </a:extLst>
          </p:cNvPr>
          <p:cNvSpPr>
            <a:spLocks noGrp="1"/>
          </p:cNvSpPr>
          <p:nvPr>
            <p:ph type="sldNum" sz="quarter" idx="12"/>
          </p:nvPr>
        </p:nvSpPr>
        <p:spPr/>
        <p:txBody>
          <a:bodyPr/>
          <a:lstStyle/>
          <a:p>
            <a:fld id="{9C65FC1D-15EE-4BC9-8FA6-FDC706D376F6}" type="slidenum">
              <a:rPr lang="en-IN" smtClean="0"/>
              <a:t>‹#›</a:t>
            </a:fld>
            <a:endParaRPr lang="en-IN"/>
          </a:p>
        </p:txBody>
      </p:sp>
    </p:spTree>
    <p:extLst>
      <p:ext uri="{BB962C8B-B14F-4D97-AF65-F5344CB8AC3E}">
        <p14:creationId xmlns:p14="http://schemas.microsoft.com/office/powerpoint/2010/main" val="337164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37335-13D8-B817-4085-A11426C49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304EEC-B00B-F54D-2C66-08353DCF6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2C2AB-DD92-49D7-FBAC-6BCF2A976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BC870-D0C6-4815-BA10-E24BFAF10E42}" type="datetimeFigureOut">
              <a:rPr lang="en-IN" smtClean="0"/>
              <a:t>25-07-2024</a:t>
            </a:fld>
            <a:endParaRPr lang="en-IN"/>
          </a:p>
        </p:txBody>
      </p:sp>
      <p:sp>
        <p:nvSpPr>
          <p:cNvPr id="5" name="Footer Placeholder 4">
            <a:extLst>
              <a:ext uri="{FF2B5EF4-FFF2-40B4-BE49-F238E27FC236}">
                <a16:creationId xmlns:a16="http://schemas.microsoft.com/office/drawing/2014/main" id="{7E8CF47C-85FA-164B-C49C-7372A966B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7F0AE4-048D-EB95-7341-76F1D87FF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5FC1D-15EE-4BC9-8FA6-FDC706D376F6}" type="slidenum">
              <a:rPr lang="en-IN" smtClean="0"/>
              <a:t>‹#›</a:t>
            </a:fld>
            <a:endParaRPr lang="en-IN"/>
          </a:p>
        </p:txBody>
      </p:sp>
    </p:spTree>
    <p:extLst>
      <p:ext uri="{BB962C8B-B14F-4D97-AF65-F5344CB8AC3E}">
        <p14:creationId xmlns:p14="http://schemas.microsoft.com/office/powerpoint/2010/main" val="3503536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youtu.be/33PAoJGm2Fo?si=59G74QvJg13ZA2mF" TargetMode="External"/><Relationship Id="rId2" Type="http://schemas.openxmlformats.org/officeDocument/2006/relationships/hyperlink" Target="https://youtu.be/NCrlyaXMAn8?si=EW0wYZ2JKMJ0FE4V" TargetMode="External"/><Relationship Id="rId1" Type="http://schemas.openxmlformats.org/officeDocument/2006/relationships/slideLayout" Target="../slideLayouts/slideLayout6.xml"/><Relationship Id="rId5" Type="http://schemas.openxmlformats.org/officeDocument/2006/relationships/hyperlink" Target="https://support.xilinx.com/s/question/0D52E00006hpkV6SAI/on-the-fly-syntax-checking-and-code-folding?language=en_US" TargetMode="External"/><Relationship Id="rId4" Type="http://schemas.openxmlformats.org/officeDocument/2006/relationships/hyperlink" Target="https://www.auhd.edu.ye/upfiles/elibrary/Azal2020-01-22-12-16-48-75016.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C114-CB9F-281F-34B1-1C02FA47AB44}"/>
              </a:ext>
            </a:extLst>
          </p:cNvPr>
          <p:cNvSpPr>
            <a:spLocks noGrp="1"/>
          </p:cNvSpPr>
          <p:nvPr>
            <p:ph type="title"/>
          </p:nvPr>
        </p:nvSpPr>
        <p:spPr>
          <a:xfrm>
            <a:off x="512064" y="943863"/>
            <a:ext cx="11128248" cy="1075945"/>
          </a:xfrm>
        </p:spPr>
        <p:txBody>
          <a:bodyPr>
            <a:normAutofit fontScale="90000"/>
          </a:bodyPr>
          <a:lstStyle/>
          <a:p>
            <a:br>
              <a:rPr lang="en-IN" sz="7200">
                <a:solidFill>
                  <a:schemeClr val="bg1"/>
                </a:solidFill>
              </a:rPr>
            </a:br>
            <a:br>
              <a:rPr lang="en-IN" sz="2400"/>
            </a:br>
            <a:r>
              <a:rPr lang="en-US" b="1" u="sng">
                <a:solidFill>
                  <a:srgbClr val="FF0000"/>
                </a:solidFill>
                <a:latin typeface="Aptos" panose="020B0004020202020204" pitchFamily="34" charset="0"/>
              </a:rPr>
              <a:t>MATRIX MULTIPLIER ACCE</a:t>
            </a:r>
            <a:r>
              <a:rPr lang="en-IN" b="1" u="sng">
                <a:solidFill>
                  <a:srgbClr val="FF0000"/>
                </a:solidFill>
                <a:latin typeface="Aptos" panose="020B0004020202020204" pitchFamily="34" charset="0"/>
              </a:rPr>
              <a:t>LERATOR</a:t>
            </a:r>
          </a:p>
        </p:txBody>
      </p:sp>
      <p:sp>
        <p:nvSpPr>
          <p:cNvPr id="3" name="Subtitle 2">
            <a:extLst>
              <a:ext uri="{FF2B5EF4-FFF2-40B4-BE49-F238E27FC236}">
                <a16:creationId xmlns:a16="http://schemas.microsoft.com/office/drawing/2014/main" id="{41EC20C9-3B76-52D6-B2D8-4438CBED4B33}"/>
              </a:ext>
            </a:extLst>
          </p:cNvPr>
          <p:cNvSpPr>
            <a:spLocks noGrp="1"/>
          </p:cNvSpPr>
          <p:nvPr>
            <p:ph type="body" idx="1"/>
          </p:nvPr>
        </p:nvSpPr>
        <p:spPr>
          <a:xfrm>
            <a:off x="831850" y="2733039"/>
            <a:ext cx="10515600" cy="3373121"/>
          </a:xfrm>
        </p:spPr>
        <p:txBody>
          <a:bodyPr>
            <a:normAutofit lnSpcReduction="10000"/>
          </a:bodyPr>
          <a:lstStyle/>
          <a:p>
            <a:r>
              <a:rPr lang="en-IN" sz="4000" u="sng">
                <a:solidFill>
                  <a:schemeClr val="bg1"/>
                </a:solidFill>
              </a:rPr>
              <a:t>PS-2</a:t>
            </a:r>
          </a:p>
          <a:p>
            <a:endParaRPr lang="en-IN" sz="4000">
              <a:solidFill>
                <a:schemeClr val="bg1"/>
              </a:solidFill>
            </a:endParaRPr>
          </a:p>
          <a:p>
            <a:endParaRPr lang="en-IN" sz="4000">
              <a:solidFill>
                <a:schemeClr val="bg1"/>
              </a:solidFill>
            </a:endParaRPr>
          </a:p>
          <a:p>
            <a:r>
              <a:rPr lang="en-IN" sz="1800" b="1">
                <a:solidFill>
                  <a:schemeClr val="bg1"/>
                </a:solidFill>
              </a:rPr>
              <a:t>Team 10 :Naman Goyal (230002046)</a:t>
            </a:r>
          </a:p>
          <a:p>
            <a:r>
              <a:rPr lang="en-IN" sz="1800" b="1">
                <a:solidFill>
                  <a:schemeClr val="bg1"/>
                </a:solidFill>
              </a:rPr>
              <a:t>                :Sarvadnyee Ghogare(230002065)</a:t>
            </a:r>
          </a:p>
          <a:p>
            <a:r>
              <a:rPr lang="en-IN" sz="4000" b="1">
                <a:solidFill>
                  <a:schemeClr val="bg1"/>
                </a:solidFill>
              </a:rPr>
              <a:t>         </a:t>
            </a:r>
          </a:p>
          <a:p>
            <a:endParaRPr lang="en-IN" sz="4000"/>
          </a:p>
          <a:p>
            <a:endParaRPr lang="en-IN" sz="1050"/>
          </a:p>
        </p:txBody>
      </p:sp>
    </p:spTree>
    <p:extLst>
      <p:ext uri="{BB962C8B-B14F-4D97-AF65-F5344CB8AC3E}">
        <p14:creationId xmlns:p14="http://schemas.microsoft.com/office/powerpoint/2010/main" val="237099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4AD5-D802-9771-E29E-56D9563A2014}"/>
              </a:ext>
            </a:extLst>
          </p:cNvPr>
          <p:cNvSpPr>
            <a:spLocks noGrp="1"/>
          </p:cNvSpPr>
          <p:nvPr>
            <p:ph type="title"/>
          </p:nvPr>
        </p:nvSpPr>
        <p:spPr>
          <a:xfrm>
            <a:off x="3457956" y="219456"/>
            <a:ext cx="5439156" cy="594995"/>
          </a:xfrm>
        </p:spPr>
        <p:txBody>
          <a:bodyPr>
            <a:noAutofit/>
          </a:bodyPr>
          <a:lstStyle/>
          <a:p>
            <a:r>
              <a:rPr lang="en-IN" sz="4000">
                <a:solidFill>
                  <a:srgbClr val="FF0000"/>
                </a:solidFill>
              </a:rPr>
              <a:t>4 BIT-MULTIPLIER CODE </a:t>
            </a:r>
          </a:p>
        </p:txBody>
      </p:sp>
      <p:sp>
        <p:nvSpPr>
          <p:cNvPr id="3" name="Content Placeholder 2">
            <a:extLst>
              <a:ext uri="{FF2B5EF4-FFF2-40B4-BE49-F238E27FC236}">
                <a16:creationId xmlns:a16="http://schemas.microsoft.com/office/drawing/2014/main" id="{4A695CF5-6986-72F6-C830-7BB6434D55ED}"/>
              </a:ext>
            </a:extLst>
          </p:cNvPr>
          <p:cNvSpPr>
            <a:spLocks noGrp="1"/>
          </p:cNvSpPr>
          <p:nvPr>
            <p:ph sz="half" idx="1"/>
          </p:nvPr>
        </p:nvSpPr>
        <p:spPr>
          <a:xfrm>
            <a:off x="310896" y="1106424"/>
            <a:ext cx="5708904" cy="5532120"/>
          </a:xfrm>
        </p:spPr>
        <p:txBody>
          <a:bodyPr>
            <a:normAutofit fontScale="47500" lnSpcReduction="20000"/>
          </a:bodyPr>
          <a:lstStyle/>
          <a:p>
            <a:pPr marL="0" indent="0">
              <a:buNone/>
            </a:pPr>
            <a:r>
              <a:rPr lang="en-IN" b="1">
                <a:solidFill>
                  <a:schemeClr val="bg1"/>
                </a:solidFill>
              </a:rPr>
              <a:t>//USING 4 BIT ADDER AND FULL ADDER (AS GATE LEVEL DESCRIPTION)</a:t>
            </a:r>
          </a:p>
          <a:p>
            <a:pPr marL="0" indent="0">
              <a:buNone/>
            </a:pPr>
            <a:r>
              <a:rPr lang="en-IN" sz="2900">
                <a:solidFill>
                  <a:schemeClr val="bg1"/>
                </a:solidFill>
              </a:rPr>
              <a:t>module multiplier_4bit(a,b,outp);</a:t>
            </a:r>
          </a:p>
          <a:p>
            <a:pPr marL="0" indent="0">
              <a:buNone/>
            </a:pPr>
            <a:r>
              <a:rPr lang="en-IN" sz="2900">
                <a:solidFill>
                  <a:schemeClr val="bg1"/>
                </a:solidFill>
              </a:rPr>
              <a:t>    input [3:0] a;</a:t>
            </a:r>
          </a:p>
          <a:p>
            <a:pPr marL="0" indent="0">
              <a:buNone/>
            </a:pPr>
            <a:r>
              <a:rPr lang="en-IN" sz="2900">
                <a:solidFill>
                  <a:schemeClr val="bg1"/>
                </a:solidFill>
              </a:rPr>
              <a:t>    input [3:0] b;</a:t>
            </a:r>
          </a:p>
          <a:p>
            <a:pPr marL="0" indent="0">
              <a:buNone/>
            </a:pPr>
            <a:r>
              <a:rPr lang="en-IN" sz="2900">
                <a:solidFill>
                  <a:schemeClr val="bg1"/>
                </a:solidFill>
              </a:rPr>
              <a:t>    output [7:0]outp;</a:t>
            </a:r>
          </a:p>
          <a:p>
            <a:pPr marL="0" indent="0">
              <a:buNone/>
            </a:pPr>
            <a:r>
              <a:rPr lang="en-IN" sz="2900">
                <a:solidFill>
                  <a:schemeClr val="bg1"/>
                </a:solidFill>
              </a:rPr>
              <a:t>    wire [3:0] p0, p1, p2, p3,p4,p5,p6;</a:t>
            </a:r>
          </a:p>
          <a:p>
            <a:pPr marL="0" indent="0">
              <a:buNone/>
            </a:pPr>
            <a:r>
              <a:rPr lang="en-IN" sz="2900">
                <a:solidFill>
                  <a:schemeClr val="bg1"/>
                </a:solidFill>
              </a:rPr>
              <a:t>    wire [7:0] sum1, sum2, sum3;</a:t>
            </a:r>
          </a:p>
          <a:p>
            <a:pPr marL="0" indent="0">
              <a:buNone/>
            </a:pPr>
            <a:r>
              <a:rPr lang="en-IN" sz="2900">
                <a:solidFill>
                  <a:schemeClr val="bg1"/>
                </a:solidFill>
              </a:rPr>
              <a:t>    wire  cout1, cout2,cout3;</a:t>
            </a:r>
          </a:p>
          <a:p>
            <a:pPr marL="0" indent="0">
              <a:buNone/>
            </a:pPr>
            <a:r>
              <a:rPr lang="en-IN" sz="2900">
                <a:solidFill>
                  <a:schemeClr val="bg1"/>
                </a:solidFill>
              </a:rPr>
              <a:t>    wire S1,S2,S3,S4,S5,S6,COUT1,COUT2,COUT3,COUT4,COUT5;</a:t>
            </a:r>
          </a:p>
          <a:p>
            <a:pPr marL="0" indent="0">
              <a:buNone/>
            </a:pPr>
            <a:endParaRPr lang="en-IN" sz="2900">
              <a:solidFill>
                <a:schemeClr val="bg1"/>
              </a:solidFill>
            </a:endParaRPr>
          </a:p>
          <a:p>
            <a:pPr marL="0" indent="0">
              <a:buNone/>
            </a:pPr>
            <a:r>
              <a:rPr lang="en-IN" sz="2900">
                <a:solidFill>
                  <a:schemeClr val="bg1"/>
                </a:solidFill>
              </a:rPr>
              <a:t>    assign p0 = a &amp; {4{b[0]}};</a:t>
            </a:r>
          </a:p>
          <a:p>
            <a:pPr marL="0" indent="0">
              <a:buNone/>
            </a:pPr>
            <a:r>
              <a:rPr lang="en-IN" sz="2900">
                <a:solidFill>
                  <a:schemeClr val="bg1"/>
                </a:solidFill>
              </a:rPr>
              <a:t>    assign p1 = a &amp; {4{b[1]}};</a:t>
            </a:r>
          </a:p>
          <a:p>
            <a:pPr marL="0" indent="0">
              <a:buNone/>
            </a:pPr>
            <a:r>
              <a:rPr lang="en-IN" sz="2900">
                <a:solidFill>
                  <a:schemeClr val="bg1"/>
                </a:solidFill>
              </a:rPr>
              <a:t>    assign p2 = a &amp; {4{b[2]}};</a:t>
            </a:r>
          </a:p>
          <a:p>
            <a:pPr marL="0" indent="0">
              <a:buNone/>
            </a:pPr>
            <a:r>
              <a:rPr lang="en-IN" sz="2900">
                <a:solidFill>
                  <a:schemeClr val="bg1"/>
                </a:solidFill>
              </a:rPr>
              <a:t>    assign p3 = a &amp; {4{b[3]}};</a:t>
            </a:r>
          </a:p>
          <a:p>
            <a:pPr marL="0" indent="0">
              <a:buNone/>
            </a:pPr>
            <a:r>
              <a:rPr lang="en-IN" sz="2900">
                <a:solidFill>
                  <a:schemeClr val="bg1"/>
                </a:solidFill>
              </a:rPr>
              <a:t>    </a:t>
            </a:r>
            <a:r>
              <a:rPr lang="en-IN" sz="2900" b="1">
                <a:solidFill>
                  <a:schemeClr val="bg1"/>
                </a:solidFill>
              </a:rPr>
              <a:t>//HERE WE ARE USING CONCANTATION OPERATOR</a:t>
            </a:r>
          </a:p>
          <a:p>
            <a:pPr marL="0" indent="0">
              <a:buNone/>
            </a:pPr>
            <a:r>
              <a:rPr lang="en-IN" sz="2900">
                <a:solidFill>
                  <a:schemeClr val="bg1"/>
                </a:solidFill>
              </a:rPr>
              <a:t>    assign p4[3:0] ={ p1[2], p1[1], p1[0] ,1'b0};</a:t>
            </a:r>
          </a:p>
          <a:p>
            <a:pPr marL="0" indent="0">
              <a:buNone/>
            </a:pPr>
            <a:r>
              <a:rPr lang="en-IN" sz="2900">
                <a:solidFill>
                  <a:schemeClr val="bg1"/>
                </a:solidFill>
              </a:rPr>
              <a:t>    assign p5[3:0] ={ p2[1], p2[0],2'b00};</a:t>
            </a:r>
          </a:p>
          <a:p>
            <a:pPr marL="0" indent="0">
              <a:buNone/>
            </a:pPr>
            <a:r>
              <a:rPr lang="en-IN" sz="2900">
                <a:solidFill>
                  <a:schemeClr val="bg1"/>
                </a:solidFill>
              </a:rPr>
              <a:t>    assign p6[3:0] ={p3[0] ,3'b000};</a:t>
            </a:r>
          </a:p>
        </p:txBody>
      </p:sp>
      <p:sp>
        <p:nvSpPr>
          <p:cNvPr id="4" name="Content Placeholder 3">
            <a:extLst>
              <a:ext uri="{FF2B5EF4-FFF2-40B4-BE49-F238E27FC236}">
                <a16:creationId xmlns:a16="http://schemas.microsoft.com/office/drawing/2014/main" id="{327EFEC4-BA03-4311-E6CC-2C699364402B}"/>
              </a:ext>
            </a:extLst>
          </p:cNvPr>
          <p:cNvSpPr>
            <a:spLocks noGrp="1"/>
          </p:cNvSpPr>
          <p:nvPr>
            <p:ph sz="half" idx="2"/>
          </p:nvPr>
        </p:nvSpPr>
        <p:spPr>
          <a:xfrm>
            <a:off x="6096000" y="1106424"/>
            <a:ext cx="6096000" cy="5240147"/>
          </a:xfrm>
        </p:spPr>
        <p:txBody>
          <a:bodyPr>
            <a:normAutofit fontScale="47500" lnSpcReduction="20000"/>
          </a:bodyPr>
          <a:lstStyle/>
          <a:p>
            <a:endParaRPr lang="en-IN"/>
          </a:p>
          <a:p>
            <a:pPr marL="0" indent="0">
              <a:buNone/>
            </a:pPr>
            <a:r>
              <a:rPr lang="en-IN" sz="2900">
                <a:solidFill>
                  <a:schemeClr val="bg1"/>
                </a:solidFill>
              </a:rPr>
              <a:t>adder_4bit adder1 (.A(p0), .B(p4), .Cin(1'b0), .S(sum1[3:0]), .Cout(cout1));</a:t>
            </a:r>
          </a:p>
          <a:p>
            <a:pPr marL="0" indent="0">
              <a:buNone/>
            </a:pPr>
            <a:r>
              <a:rPr lang="en-IN" sz="2900" b="1">
                <a:solidFill>
                  <a:schemeClr val="bg1"/>
                </a:solidFill>
              </a:rPr>
              <a:t>//this is another way we can instantiate</a:t>
            </a:r>
          </a:p>
          <a:p>
            <a:pPr marL="0" indent="0">
              <a:buNone/>
            </a:pPr>
            <a:r>
              <a:rPr lang="en-IN" sz="2900">
                <a:solidFill>
                  <a:schemeClr val="bg1"/>
                </a:solidFill>
              </a:rPr>
              <a:t>Full_Adder FA1(S1,COUT1,cout1,p1[3],0);</a:t>
            </a:r>
          </a:p>
          <a:p>
            <a:pPr marL="0" indent="0">
              <a:buNone/>
            </a:pPr>
            <a:r>
              <a:rPr lang="en-IN" sz="2900">
                <a:solidFill>
                  <a:schemeClr val="bg1"/>
                </a:solidFill>
              </a:rPr>
              <a:t>assign sum1[7:4] = {2'b0,COUT1,S1};</a:t>
            </a:r>
          </a:p>
          <a:p>
            <a:pPr marL="0" indent="0">
              <a:buNone/>
            </a:pPr>
            <a:endParaRPr lang="en-IN" sz="2900">
              <a:solidFill>
                <a:schemeClr val="bg1"/>
              </a:solidFill>
            </a:endParaRPr>
          </a:p>
          <a:p>
            <a:pPr marL="0" indent="0">
              <a:buNone/>
            </a:pPr>
            <a:r>
              <a:rPr lang="en-IN" sz="2900">
                <a:solidFill>
                  <a:schemeClr val="bg1"/>
                </a:solidFill>
              </a:rPr>
              <a:t>adder_4bit adder2 (.A(sum1[3:0]), .B(p5), .Cin(1'b0), .S(sum2[3:0]), .Cout(cout2));</a:t>
            </a:r>
          </a:p>
          <a:p>
            <a:pPr marL="0" indent="0">
              <a:buNone/>
            </a:pPr>
            <a:r>
              <a:rPr lang="en-IN" sz="2900">
                <a:solidFill>
                  <a:schemeClr val="bg1"/>
                </a:solidFill>
              </a:rPr>
              <a:t>Full_Adder FA2(S2,COUT2,cout2,sum1[4],p2[2]);</a:t>
            </a:r>
          </a:p>
          <a:p>
            <a:pPr marL="0" indent="0">
              <a:buNone/>
            </a:pPr>
            <a:r>
              <a:rPr lang="en-IN" sz="2900">
                <a:solidFill>
                  <a:schemeClr val="bg1"/>
                </a:solidFill>
              </a:rPr>
              <a:t>Full_Adder FA3(S3,COUT3,COUT2,sum1[5],p2[3]);</a:t>
            </a:r>
          </a:p>
          <a:p>
            <a:pPr marL="0" indent="0">
              <a:buNone/>
            </a:pPr>
            <a:r>
              <a:rPr lang="en-IN" sz="2900">
                <a:solidFill>
                  <a:schemeClr val="bg1"/>
                </a:solidFill>
              </a:rPr>
              <a:t>assign sum2[7:4] = {1'b0, COUT3,S3,S2};</a:t>
            </a:r>
          </a:p>
          <a:p>
            <a:pPr marL="0" indent="0">
              <a:buNone/>
            </a:pPr>
            <a:endParaRPr lang="en-IN" sz="2900">
              <a:solidFill>
                <a:schemeClr val="bg1"/>
              </a:solidFill>
            </a:endParaRPr>
          </a:p>
          <a:p>
            <a:pPr marL="0" indent="0">
              <a:buNone/>
            </a:pPr>
            <a:r>
              <a:rPr lang="en-IN" sz="2900">
                <a:solidFill>
                  <a:schemeClr val="bg1"/>
                </a:solidFill>
              </a:rPr>
              <a:t>adder_4bit adder3 (.A(sum2[3:0]), .B(p6), .Cin(1'b0), .S(sum3[3:0]), .Cout(cout3));</a:t>
            </a:r>
          </a:p>
          <a:p>
            <a:pPr marL="0" indent="0">
              <a:buNone/>
            </a:pPr>
            <a:r>
              <a:rPr lang="en-IN" sz="2900">
                <a:solidFill>
                  <a:schemeClr val="bg1"/>
                </a:solidFill>
              </a:rPr>
              <a:t>Full_Adder FA4(S4,COUT4,cout3,sum2[4],p3[1]);</a:t>
            </a:r>
          </a:p>
          <a:p>
            <a:pPr marL="0" indent="0">
              <a:buNone/>
            </a:pPr>
            <a:r>
              <a:rPr lang="en-IN" sz="2900">
                <a:solidFill>
                  <a:schemeClr val="bg1"/>
                </a:solidFill>
              </a:rPr>
              <a:t>Full_Adder FA5(S5,COUT5,COUT4,sum2[5],p3[2]);</a:t>
            </a:r>
          </a:p>
          <a:p>
            <a:pPr marL="0" indent="0">
              <a:buNone/>
            </a:pPr>
            <a:r>
              <a:rPr lang="en-IN" sz="2900">
                <a:solidFill>
                  <a:schemeClr val="bg1"/>
                </a:solidFill>
              </a:rPr>
              <a:t>Full_Adder FA6(S6,COUT6,COUT5,sum2[6],p3[3]);</a:t>
            </a:r>
          </a:p>
          <a:p>
            <a:pPr marL="0" indent="0">
              <a:buNone/>
            </a:pPr>
            <a:r>
              <a:rPr lang="en-IN" sz="2900">
                <a:solidFill>
                  <a:schemeClr val="bg1"/>
                </a:solidFill>
              </a:rPr>
              <a:t>assign sum3[7:4] = {COUT6,S6,S5,S4};</a:t>
            </a:r>
          </a:p>
          <a:p>
            <a:pPr marL="0" indent="0">
              <a:buNone/>
            </a:pPr>
            <a:r>
              <a:rPr lang="en-IN" sz="2900">
                <a:solidFill>
                  <a:schemeClr val="bg1"/>
                </a:solidFill>
              </a:rPr>
              <a:t>assign outp = sum3;</a:t>
            </a:r>
          </a:p>
          <a:p>
            <a:pPr marL="0" indent="0">
              <a:buNone/>
            </a:pPr>
            <a:endParaRPr lang="en-IN" sz="2900">
              <a:solidFill>
                <a:schemeClr val="bg1"/>
              </a:solidFill>
            </a:endParaRPr>
          </a:p>
          <a:p>
            <a:pPr marL="0" indent="0">
              <a:buNone/>
            </a:pPr>
            <a:r>
              <a:rPr lang="en-IN" sz="2900">
                <a:solidFill>
                  <a:schemeClr val="bg1"/>
                </a:solidFill>
              </a:rPr>
              <a:t>endmodule</a:t>
            </a:r>
          </a:p>
          <a:p>
            <a:endParaRPr lang="en-IN"/>
          </a:p>
        </p:txBody>
      </p:sp>
    </p:spTree>
    <p:extLst>
      <p:ext uri="{BB962C8B-B14F-4D97-AF65-F5344CB8AC3E}">
        <p14:creationId xmlns:p14="http://schemas.microsoft.com/office/powerpoint/2010/main" val="279117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7AD3-CAF0-DD5D-50D1-EB64F474D490}"/>
              </a:ext>
            </a:extLst>
          </p:cNvPr>
          <p:cNvSpPr>
            <a:spLocks noGrp="1"/>
          </p:cNvSpPr>
          <p:nvPr>
            <p:ph type="title"/>
          </p:nvPr>
        </p:nvSpPr>
        <p:spPr>
          <a:xfrm>
            <a:off x="839788" y="365125"/>
            <a:ext cx="10515600" cy="613283"/>
          </a:xfrm>
        </p:spPr>
        <p:txBody>
          <a:bodyPr>
            <a:noAutofit/>
          </a:bodyPr>
          <a:lstStyle/>
          <a:p>
            <a:r>
              <a:rPr lang="en-IN" sz="4800">
                <a:solidFill>
                  <a:srgbClr val="FF0000"/>
                </a:solidFill>
              </a:rPr>
              <a:t>Examples of TESTBENCH:</a:t>
            </a:r>
          </a:p>
        </p:txBody>
      </p:sp>
      <p:sp>
        <p:nvSpPr>
          <p:cNvPr id="3" name="Text Placeholder 2">
            <a:extLst>
              <a:ext uri="{FF2B5EF4-FFF2-40B4-BE49-F238E27FC236}">
                <a16:creationId xmlns:a16="http://schemas.microsoft.com/office/drawing/2014/main" id="{81A5CC60-4353-FA6C-7AB5-4095B9CC5409}"/>
              </a:ext>
            </a:extLst>
          </p:cNvPr>
          <p:cNvSpPr>
            <a:spLocks noGrp="1"/>
          </p:cNvSpPr>
          <p:nvPr>
            <p:ph type="body" idx="1"/>
          </p:nvPr>
        </p:nvSpPr>
        <p:spPr>
          <a:xfrm>
            <a:off x="839788" y="1143000"/>
            <a:ext cx="5157787" cy="538163"/>
          </a:xfrm>
        </p:spPr>
        <p:txBody>
          <a:bodyPr/>
          <a:lstStyle/>
          <a:p>
            <a:r>
              <a:rPr lang="en-IN">
                <a:solidFill>
                  <a:srgbClr val="FFFF00"/>
                </a:solidFill>
              </a:rPr>
              <a:t>FOR 4-BIT ADDER</a:t>
            </a:r>
          </a:p>
        </p:txBody>
      </p:sp>
      <p:sp>
        <p:nvSpPr>
          <p:cNvPr id="4" name="Content Placeholder 3">
            <a:extLst>
              <a:ext uri="{FF2B5EF4-FFF2-40B4-BE49-F238E27FC236}">
                <a16:creationId xmlns:a16="http://schemas.microsoft.com/office/drawing/2014/main" id="{3CF81B90-6ADC-6048-6628-A3731B6B2A6D}"/>
              </a:ext>
            </a:extLst>
          </p:cNvPr>
          <p:cNvSpPr>
            <a:spLocks noGrp="1"/>
          </p:cNvSpPr>
          <p:nvPr>
            <p:ph sz="half" idx="2"/>
          </p:nvPr>
        </p:nvSpPr>
        <p:spPr>
          <a:xfrm>
            <a:off x="839788" y="1581912"/>
            <a:ext cx="5157787" cy="5175504"/>
          </a:xfrm>
        </p:spPr>
        <p:txBody>
          <a:bodyPr>
            <a:normAutofit fontScale="62500" lnSpcReduction="20000"/>
          </a:bodyPr>
          <a:lstStyle/>
          <a:p>
            <a:pPr marL="0" indent="0">
              <a:buNone/>
            </a:pPr>
            <a:endParaRPr lang="en-US"/>
          </a:p>
          <a:p>
            <a:pPr marL="0" indent="0">
              <a:buNone/>
            </a:pPr>
            <a:r>
              <a:rPr lang="en-US">
                <a:solidFill>
                  <a:schemeClr val="bg1"/>
                </a:solidFill>
              </a:rPr>
              <a:t>module TESTBENCH;</a:t>
            </a:r>
          </a:p>
          <a:p>
            <a:pPr marL="0" indent="0">
              <a:buNone/>
            </a:pPr>
            <a:r>
              <a:rPr lang="en-US">
                <a:solidFill>
                  <a:schemeClr val="bg1"/>
                </a:solidFill>
              </a:rPr>
              <a:t>reg[3:0] A,B;</a:t>
            </a:r>
          </a:p>
          <a:p>
            <a:pPr marL="0" indent="0">
              <a:buNone/>
            </a:pPr>
            <a:r>
              <a:rPr lang="en-US">
                <a:solidFill>
                  <a:schemeClr val="bg1"/>
                </a:solidFill>
              </a:rPr>
              <a:t>reg Cin;</a:t>
            </a:r>
          </a:p>
          <a:p>
            <a:pPr marL="0" indent="0">
              <a:buNone/>
            </a:pPr>
            <a:r>
              <a:rPr lang="en-US">
                <a:solidFill>
                  <a:schemeClr val="bg1"/>
                </a:solidFill>
              </a:rPr>
              <a:t>wire [3:0]S;</a:t>
            </a:r>
          </a:p>
          <a:p>
            <a:pPr marL="0" indent="0">
              <a:buNone/>
            </a:pPr>
            <a:r>
              <a:rPr lang="en-US">
                <a:solidFill>
                  <a:schemeClr val="bg1"/>
                </a:solidFill>
              </a:rPr>
              <a:t>wire Cout;</a:t>
            </a:r>
          </a:p>
          <a:p>
            <a:pPr marL="0" indent="0">
              <a:buNone/>
            </a:pPr>
            <a:r>
              <a:rPr lang="en-US">
                <a:solidFill>
                  <a:schemeClr val="bg1"/>
                </a:solidFill>
              </a:rPr>
              <a:t>adder_4bit dut1(S, Cout,  A, B,  Cin); </a:t>
            </a:r>
          </a:p>
          <a:p>
            <a:pPr marL="0" indent="0">
              <a:buNone/>
            </a:pPr>
            <a:r>
              <a:rPr lang="en-US">
                <a:solidFill>
                  <a:schemeClr val="bg1"/>
                </a:solidFill>
              </a:rPr>
              <a:t>initial </a:t>
            </a:r>
          </a:p>
          <a:p>
            <a:pPr marL="0" indent="0">
              <a:buNone/>
            </a:pPr>
            <a:r>
              <a:rPr lang="en-US">
                <a:solidFill>
                  <a:schemeClr val="bg1"/>
                </a:solidFill>
              </a:rPr>
              <a:t>begin</a:t>
            </a:r>
          </a:p>
          <a:p>
            <a:pPr marL="0" indent="0">
              <a:buNone/>
            </a:pPr>
            <a:r>
              <a:rPr lang="en-US">
                <a:solidFill>
                  <a:schemeClr val="bg1"/>
                </a:solidFill>
              </a:rPr>
              <a:t>A=4'b1111;B=4'b1010;Cin=1’b0;</a:t>
            </a:r>
          </a:p>
          <a:p>
            <a:pPr marL="0" indent="0">
              <a:buNone/>
            </a:pPr>
            <a:r>
              <a:rPr lang="en-US">
                <a:solidFill>
                  <a:schemeClr val="bg1"/>
                </a:solidFill>
              </a:rPr>
              <a:t>#5</a:t>
            </a:r>
          </a:p>
          <a:p>
            <a:pPr marL="0" indent="0">
              <a:buNone/>
            </a:pPr>
            <a:r>
              <a:rPr lang="en-US">
                <a:solidFill>
                  <a:schemeClr val="bg1"/>
                </a:solidFill>
              </a:rPr>
              <a:t>A=4'b1001;B=4'b1110 ;Cin=1’b1;</a:t>
            </a:r>
          </a:p>
          <a:p>
            <a:pPr marL="0" indent="0">
              <a:buNone/>
            </a:pPr>
            <a:r>
              <a:rPr lang="en-US">
                <a:solidFill>
                  <a:schemeClr val="bg1"/>
                </a:solidFill>
              </a:rPr>
              <a:t>#5</a:t>
            </a:r>
          </a:p>
          <a:p>
            <a:pPr marL="0" indent="0">
              <a:buNone/>
            </a:pPr>
            <a:r>
              <a:rPr lang="en-US">
                <a:solidFill>
                  <a:schemeClr val="bg1"/>
                </a:solidFill>
              </a:rPr>
              <a:t>$finish;</a:t>
            </a:r>
          </a:p>
          <a:p>
            <a:pPr marL="0" indent="0">
              <a:buNone/>
            </a:pPr>
            <a:r>
              <a:rPr lang="en-US">
                <a:solidFill>
                  <a:schemeClr val="bg1"/>
                </a:solidFill>
              </a:rPr>
              <a:t>end</a:t>
            </a:r>
          </a:p>
          <a:p>
            <a:pPr marL="0" indent="0">
              <a:buNone/>
            </a:pPr>
            <a:r>
              <a:rPr lang="en-US">
                <a:solidFill>
                  <a:schemeClr val="bg1"/>
                </a:solidFill>
              </a:rPr>
              <a:t>endmodule</a:t>
            </a:r>
            <a:endParaRPr lang="en-IN">
              <a:solidFill>
                <a:schemeClr val="bg1"/>
              </a:solidFill>
            </a:endParaRPr>
          </a:p>
        </p:txBody>
      </p:sp>
      <p:sp>
        <p:nvSpPr>
          <p:cNvPr id="5" name="Text Placeholder 4">
            <a:extLst>
              <a:ext uri="{FF2B5EF4-FFF2-40B4-BE49-F238E27FC236}">
                <a16:creationId xmlns:a16="http://schemas.microsoft.com/office/drawing/2014/main" id="{0CBAD2D5-3291-FAB6-312C-229F2981CC73}"/>
              </a:ext>
            </a:extLst>
          </p:cNvPr>
          <p:cNvSpPr>
            <a:spLocks noGrp="1"/>
          </p:cNvSpPr>
          <p:nvPr>
            <p:ph type="body" sz="quarter" idx="3"/>
          </p:nvPr>
        </p:nvSpPr>
        <p:spPr>
          <a:xfrm>
            <a:off x="6172200" y="1225297"/>
            <a:ext cx="5183188" cy="455866"/>
          </a:xfrm>
        </p:spPr>
        <p:txBody>
          <a:bodyPr/>
          <a:lstStyle/>
          <a:p>
            <a:r>
              <a:rPr lang="en-IN">
                <a:solidFill>
                  <a:srgbClr val="FFFF00"/>
                </a:solidFill>
              </a:rPr>
              <a:t>FOR 4-BIT MULTIPLIIER</a:t>
            </a:r>
          </a:p>
        </p:txBody>
      </p:sp>
      <p:sp>
        <p:nvSpPr>
          <p:cNvPr id="6" name="Content Placeholder 5">
            <a:extLst>
              <a:ext uri="{FF2B5EF4-FFF2-40B4-BE49-F238E27FC236}">
                <a16:creationId xmlns:a16="http://schemas.microsoft.com/office/drawing/2014/main" id="{82E6BA16-0412-FA63-01CB-CB83E6CC74CC}"/>
              </a:ext>
            </a:extLst>
          </p:cNvPr>
          <p:cNvSpPr>
            <a:spLocks noGrp="1"/>
          </p:cNvSpPr>
          <p:nvPr>
            <p:ph sz="quarter" idx="4"/>
          </p:nvPr>
        </p:nvSpPr>
        <p:spPr>
          <a:xfrm>
            <a:off x="6172200" y="1755648"/>
            <a:ext cx="5183188" cy="4919472"/>
          </a:xfrm>
        </p:spPr>
        <p:txBody>
          <a:bodyPr>
            <a:noAutofit/>
          </a:bodyPr>
          <a:lstStyle/>
          <a:p>
            <a:pPr marL="0" indent="0">
              <a:buNone/>
            </a:pPr>
            <a:r>
              <a:rPr lang="en-US" sz="1800">
                <a:solidFill>
                  <a:schemeClr val="bg1"/>
                </a:solidFill>
              </a:rPr>
              <a:t>module TESTBENCH;</a:t>
            </a:r>
          </a:p>
          <a:p>
            <a:pPr marL="0" indent="0">
              <a:buNone/>
            </a:pPr>
            <a:r>
              <a:rPr lang="en-US" sz="1800">
                <a:solidFill>
                  <a:schemeClr val="bg1"/>
                </a:solidFill>
              </a:rPr>
              <a:t>reg[3:0] A,B;</a:t>
            </a:r>
          </a:p>
          <a:p>
            <a:pPr marL="0" indent="0">
              <a:buNone/>
            </a:pPr>
            <a:r>
              <a:rPr lang="en-US" sz="1800">
                <a:solidFill>
                  <a:schemeClr val="bg1"/>
                </a:solidFill>
              </a:rPr>
              <a:t>wire [7:0]S;</a:t>
            </a:r>
          </a:p>
          <a:p>
            <a:pPr marL="0" indent="0">
              <a:buNone/>
            </a:pPr>
            <a:r>
              <a:rPr lang="en-US" sz="1800">
                <a:solidFill>
                  <a:schemeClr val="bg1"/>
                </a:solidFill>
              </a:rPr>
              <a:t>multiplier_4bit_2inp dut2(A,B,S);</a:t>
            </a:r>
          </a:p>
          <a:p>
            <a:pPr marL="0" indent="0">
              <a:buNone/>
            </a:pPr>
            <a:r>
              <a:rPr lang="en-US" sz="1800">
                <a:solidFill>
                  <a:schemeClr val="bg1"/>
                </a:solidFill>
              </a:rPr>
              <a:t>initial </a:t>
            </a:r>
          </a:p>
          <a:p>
            <a:pPr marL="0" indent="0">
              <a:buNone/>
            </a:pPr>
            <a:r>
              <a:rPr lang="en-US" sz="1800">
                <a:solidFill>
                  <a:schemeClr val="bg1"/>
                </a:solidFill>
              </a:rPr>
              <a:t>begin</a:t>
            </a:r>
          </a:p>
          <a:p>
            <a:pPr marL="0" indent="0">
              <a:buNone/>
            </a:pPr>
            <a:r>
              <a:rPr lang="en-US" sz="1800">
                <a:solidFill>
                  <a:schemeClr val="bg1"/>
                </a:solidFill>
              </a:rPr>
              <a:t>A=4'b1111;B=4'b1010;</a:t>
            </a:r>
          </a:p>
          <a:p>
            <a:pPr marL="0" indent="0">
              <a:buNone/>
            </a:pPr>
            <a:r>
              <a:rPr lang="en-US" sz="1800">
                <a:solidFill>
                  <a:schemeClr val="bg1"/>
                </a:solidFill>
              </a:rPr>
              <a:t>#5 //</a:t>
            </a:r>
            <a:r>
              <a:rPr lang="en-US" sz="1800" b="1">
                <a:solidFill>
                  <a:schemeClr val="bg1"/>
                </a:solidFill>
              </a:rPr>
              <a:t>DELAY TIME</a:t>
            </a:r>
            <a:endParaRPr lang="en-US" sz="1800">
              <a:solidFill>
                <a:schemeClr val="bg1"/>
              </a:solidFill>
            </a:endParaRPr>
          </a:p>
          <a:p>
            <a:pPr marL="0" indent="0">
              <a:buNone/>
            </a:pPr>
            <a:r>
              <a:rPr lang="en-US" sz="1800">
                <a:solidFill>
                  <a:schemeClr val="bg1"/>
                </a:solidFill>
              </a:rPr>
              <a:t>A=4'b1001;B=4'b1110;</a:t>
            </a:r>
          </a:p>
          <a:p>
            <a:pPr marL="0" indent="0">
              <a:buNone/>
            </a:pPr>
            <a:r>
              <a:rPr lang="en-US" sz="1800">
                <a:solidFill>
                  <a:schemeClr val="bg1"/>
                </a:solidFill>
              </a:rPr>
              <a:t>#5</a:t>
            </a:r>
          </a:p>
          <a:p>
            <a:pPr marL="0" indent="0">
              <a:buNone/>
            </a:pPr>
            <a:r>
              <a:rPr lang="en-US" sz="1800">
                <a:solidFill>
                  <a:schemeClr val="bg1"/>
                </a:solidFill>
              </a:rPr>
              <a:t>$finish;</a:t>
            </a:r>
          </a:p>
          <a:p>
            <a:pPr marL="0" indent="0">
              <a:buNone/>
            </a:pPr>
            <a:r>
              <a:rPr lang="en-US" sz="1800">
                <a:solidFill>
                  <a:schemeClr val="bg1"/>
                </a:solidFill>
              </a:rPr>
              <a:t>end</a:t>
            </a:r>
          </a:p>
          <a:p>
            <a:pPr marL="0" indent="0">
              <a:buNone/>
            </a:pPr>
            <a:r>
              <a:rPr lang="en-US" sz="1800">
                <a:solidFill>
                  <a:schemeClr val="bg1"/>
                </a:solidFill>
              </a:rPr>
              <a:t>endmodule</a:t>
            </a:r>
            <a:endParaRPr lang="en-IN" sz="1800">
              <a:solidFill>
                <a:schemeClr val="bg1"/>
              </a:solidFill>
            </a:endParaRPr>
          </a:p>
        </p:txBody>
      </p:sp>
    </p:spTree>
    <p:extLst>
      <p:ext uri="{BB962C8B-B14F-4D97-AF65-F5344CB8AC3E}">
        <p14:creationId xmlns:p14="http://schemas.microsoft.com/office/powerpoint/2010/main" val="174216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8432-ACFD-E302-6791-00CB00411FFF}"/>
              </a:ext>
            </a:extLst>
          </p:cNvPr>
          <p:cNvSpPr>
            <a:spLocks noGrp="1"/>
          </p:cNvSpPr>
          <p:nvPr>
            <p:ph type="title"/>
          </p:nvPr>
        </p:nvSpPr>
        <p:spPr>
          <a:xfrm>
            <a:off x="838200" y="365126"/>
            <a:ext cx="10515600" cy="953536"/>
          </a:xfrm>
        </p:spPr>
        <p:txBody>
          <a:bodyPr/>
          <a:lstStyle/>
          <a:p>
            <a:r>
              <a:rPr lang="en-IN">
                <a:solidFill>
                  <a:srgbClr val="FF0000"/>
                </a:solidFill>
              </a:rPr>
              <a:t>MATRIX MULTPLIER (3X3 EACH) CODE:-</a:t>
            </a:r>
          </a:p>
        </p:txBody>
      </p:sp>
      <p:sp>
        <p:nvSpPr>
          <p:cNvPr id="3" name="TextBox 2">
            <a:extLst>
              <a:ext uri="{FF2B5EF4-FFF2-40B4-BE49-F238E27FC236}">
                <a16:creationId xmlns:a16="http://schemas.microsoft.com/office/drawing/2014/main" id="{C6BDE9C1-B37F-FCE9-88E3-D935D25B7CB3}"/>
              </a:ext>
            </a:extLst>
          </p:cNvPr>
          <p:cNvSpPr txBox="1"/>
          <p:nvPr/>
        </p:nvSpPr>
        <p:spPr>
          <a:xfrm>
            <a:off x="252743" y="1318662"/>
            <a:ext cx="11859768" cy="6370975"/>
          </a:xfrm>
          <a:prstGeom prst="rect">
            <a:avLst/>
          </a:prstGeom>
          <a:noFill/>
        </p:spPr>
        <p:txBody>
          <a:bodyPr wrap="square" rtlCol="0">
            <a:spAutoFit/>
          </a:bodyPr>
          <a:lstStyle/>
          <a:p>
            <a:r>
              <a:rPr lang="en-IN" sz="3600">
                <a:solidFill>
                  <a:srgbClr val="FFFF00"/>
                </a:solidFill>
              </a:rPr>
              <a:t>[FOR MID-EVAL]</a:t>
            </a:r>
          </a:p>
          <a:p>
            <a:endParaRPr lang="en-IN" sz="2400">
              <a:solidFill>
                <a:srgbClr val="FFFF00"/>
              </a:solidFill>
            </a:endParaRPr>
          </a:p>
          <a:p>
            <a:r>
              <a:rPr lang="en-IN" sz="2400">
                <a:solidFill>
                  <a:schemeClr val="bg1"/>
                </a:solidFill>
              </a:rPr>
              <a:t>Module   MatrixMultiplier(clk,reset,a11,a12,a13,a21,a22,a23,a31,a32,a33,b11,b12,b13,</a:t>
            </a:r>
          </a:p>
          <a:p>
            <a:r>
              <a:rPr lang="en-IN" sz="2400">
                <a:solidFill>
                  <a:schemeClr val="bg1"/>
                </a:solidFill>
              </a:rPr>
              <a:t>b21,b22,b23,b31,b32,b33,c12,c11,c13,c21,c22,c23,c31,c32,c33);</a:t>
            </a:r>
          </a:p>
          <a:p>
            <a:endParaRPr lang="en-IN" sz="2400">
              <a:solidFill>
                <a:schemeClr val="bg1"/>
              </a:solidFill>
            </a:endParaRPr>
          </a:p>
          <a:p>
            <a:r>
              <a:rPr lang="en-IN" sz="2400">
                <a:solidFill>
                  <a:schemeClr val="bg1"/>
                </a:solidFill>
              </a:rPr>
              <a:t>    input clk, reset;</a:t>
            </a:r>
          </a:p>
          <a:p>
            <a:r>
              <a:rPr lang="en-IN" sz="2400">
                <a:solidFill>
                  <a:schemeClr val="bg1"/>
                </a:solidFill>
              </a:rPr>
              <a:t>    input [3:0] a11, a12, a13, a21, a22, a23, a31, a32, a33;</a:t>
            </a:r>
          </a:p>
          <a:p>
            <a:r>
              <a:rPr lang="en-IN" sz="2400">
                <a:solidFill>
                  <a:schemeClr val="bg1"/>
                </a:solidFill>
              </a:rPr>
              <a:t>    input [3:0] b11,b12,b13,b21,b22,b23,b31,b32,b33;</a:t>
            </a:r>
          </a:p>
          <a:p>
            <a:r>
              <a:rPr lang="en-IN" sz="2400">
                <a:solidFill>
                  <a:schemeClr val="bg1"/>
                </a:solidFill>
              </a:rPr>
              <a:t>    output reg [9:0] c11,c12,c13,c21,c22, c23, c31,  c32,  c33;</a:t>
            </a:r>
          </a:p>
          <a:p>
            <a:r>
              <a:rPr lang="en-IN" sz="2400">
                <a:solidFill>
                  <a:schemeClr val="bg1"/>
                </a:solidFill>
              </a:rPr>
              <a:t>    reg [3:0] cycle_count;</a:t>
            </a:r>
          </a:p>
          <a:p>
            <a:r>
              <a:rPr lang="en-IN" sz="2400">
                <a:solidFill>
                  <a:schemeClr val="bg1"/>
                </a:solidFill>
              </a:rPr>
              <a:t>    wire [7:0]MUL[0:26];</a:t>
            </a:r>
          </a:p>
          <a:p>
            <a:r>
              <a:rPr lang="en-IN" sz="2400">
                <a:solidFill>
                  <a:schemeClr val="bg1"/>
                </a:solidFill>
              </a:rPr>
              <a:t>    wire [7:0]SUM[0:17];</a:t>
            </a:r>
          </a:p>
          <a:p>
            <a:r>
              <a:rPr lang="en-IN" sz="2400">
                <a:solidFill>
                  <a:schemeClr val="bg1"/>
                </a:solidFill>
              </a:rPr>
              <a:t>    wire [0:26]Cout;</a:t>
            </a:r>
          </a:p>
          <a:p>
            <a:r>
              <a:rPr lang="en-IN" sz="2400">
                <a:solidFill>
                  <a:schemeClr val="bg1"/>
                </a:solidFill>
              </a:rPr>
              <a:t>    wire [0:8]sum;</a:t>
            </a:r>
          </a:p>
          <a:p>
            <a:r>
              <a:rPr lang="en-IN" sz="2400"/>
              <a:t>    </a:t>
            </a:r>
          </a:p>
          <a:p>
            <a:r>
              <a:rPr lang="en-IN"/>
              <a:t>            </a:t>
            </a:r>
          </a:p>
          <a:p>
            <a:r>
              <a:rPr lang="en-IN"/>
              <a:t>      </a:t>
            </a:r>
          </a:p>
        </p:txBody>
      </p:sp>
    </p:spTree>
    <p:extLst>
      <p:ext uri="{BB962C8B-B14F-4D97-AF65-F5344CB8AC3E}">
        <p14:creationId xmlns:p14="http://schemas.microsoft.com/office/powerpoint/2010/main" val="271140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D52E0-67EF-58C3-AF19-43F4167D7842}"/>
              </a:ext>
            </a:extLst>
          </p:cNvPr>
          <p:cNvSpPr txBox="1"/>
          <p:nvPr/>
        </p:nvSpPr>
        <p:spPr>
          <a:xfrm>
            <a:off x="0" y="128016"/>
            <a:ext cx="12192000" cy="6863417"/>
          </a:xfrm>
          <a:prstGeom prst="rect">
            <a:avLst/>
          </a:prstGeom>
          <a:noFill/>
        </p:spPr>
        <p:txBody>
          <a:bodyPr wrap="square" rtlCol="0">
            <a:spAutoFit/>
          </a:bodyPr>
          <a:lstStyle/>
          <a:p>
            <a:r>
              <a:rPr lang="en-IN" sz="2000"/>
              <a:t>      </a:t>
            </a:r>
            <a:r>
              <a:rPr lang="en-IN" sz="2000">
                <a:solidFill>
                  <a:schemeClr val="bg1"/>
                </a:solidFill>
              </a:rPr>
              <a:t>multiplier_4bit dut0(a11,b11,MUL[0]);</a:t>
            </a:r>
          </a:p>
          <a:p>
            <a:r>
              <a:rPr lang="en-IN" sz="2000">
                <a:solidFill>
                  <a:schemeClr val="bg1"/>
                </a:solidFill>
              </a:rPr>
              <a:t>      multiplier_4bit dut1(a12,b21,MUL[1]);</a:t>
            </a:r>
          </a:p>
          <a:p>
            <a:r>
              <a:rPr lang="en-IN" sz="2000">
                <a:solidFill>
                  <a:schemeClr val="bg1"/>
                </a:solidFill>
              </a:rPr>
              <a:t>      multiplier_4bit dut2(a13,b31,MUL[2]);</a:t>
            </a:r>
          </a:p>
          <a:p>
            <a:r>
              <a:rPr lang="en-IN" sz="2000">
                <a:solidFill>
                  <a:schemeClr val="bg1"/>
                </a:solidFill>
              </a:rPr>
              <a:t>      adder_8bit dut3(SUM[0],Cout[0],MUL[0],MUL[1],0);</a:t>
            </a:r>
          </a:p>
          <a:p>
            <a:r>
              <a:rPr lang="en-IN" sz="2000">
                <a:solidFill>
                  <a:schemeClr val="bg1"/>
                </a:solidFill>
              </a:rPr>
              <a:t>      adder_8bit dut4(SUM[1],Cout[1],SUM[0],MUL[2],0);</a:t>
            </a:r>
          </a:p>
          <a:p>
            <a:r>
              <a:rPr lang="en-IN" sz="2000">
                <a:solidFill>
                  <a:schemeClr val="bg1"/>
                </a:solidFill>
              </a:rPr>
              <a:t>      Full_Adder dut5(sum[0],Cout[2],Cout[1],Cout[0],0);</a:t>
            </a:r>
          </a:p>
          <a:p>
            <a:endParaRPr lang="en-IN" sz="2000">
              <a:solidFill>
                <a:schemeClr val="bg1"/>
              </a:solidFill>
            </a:endParaRPr>
          </a:p>
          <a:p>
            <a:r>
              <a:rPr lang="en-IN" sz="2000">
                <a:solidFill>
                  <a:schemeClr val="bg1"/>
                </a:solidFill>
              </a:rPr>
              <a:t>      multiplier_4bit dut6(a11,b12,MUL[3]);</a:t>
            </a:r>
          </a:p>
          <a:p>
            <a:r>
              <a:rPr lang="en-IN" sz="2000">
                <a:solidFill>
                  <a:schemeClr val="bg1"/>
                </a:solidFill>
              </a:rPr>
              <a:t>      multiplier_4bit dut7(a12,b22,MUL[4]);</a:t>
            </a:r>
          </a:p>
          <a:p>
            <a:r>
              <a:rPr lang="en-IN" sz="2000">
                <a:solidFill>
                  <a:schemeClr val="bg1"/>
                </a:solidFill>
              </a:rPr>
              <a:t>      multiplier_4bit dut8(a13,b32,MUL[5]);</a:t>
            </a:r>
          </a:p>
          <a:p>
            <a:r>
              <a:rPr lang="en-IN" sz="2000">
                <a:solidFill>
                  <a:schemeClr val="bg1"/>
                </a:solidFill>
              </a:rPr>
              <a:t>      adder_8bit dut9(SUM[2],Cout[3],MUL[3],MUL[4],0);</a:t>
            </a:r>
          </a:p>
          <a:p>
            <a:r>
              <a:rPr lang="en-IN" sz="2000">
                <a:solidFill>
                  <a:schemeClr val="bg1"/>
                </a:solidFill>
              </a:rPr>
              <a:t>      adder_8bit dut10(SUM[3],Cout[4],SUM[2],MUL[5],0);</a:t>
            </a:r>
          </a:p>
          <a:p>
            <a:r>
              <a:rPr lang="en-IN" sz="2000">
                <a:solidFill>
                  <a:schemeClr val="bg1"/>
                </a:solidFill>
              </a:rPr>
              <a:t>      Full_Adder dut11(sum[1],Cout[5],Cout[4],Cout[3],0);</a:t>
            </a:r>
          </a:p>
          <a:p>
            <a:r>
              <a:rPr lang="en-IN" sz="2000">
                <a:solidFill>
                  <a:schemeClr val="bg1"/>
                </a:solidFill>
              </a:rPr>
              <a:t>      </a:t>
            </a:r>
          </a:p>
          <a:p>
            <a:r>
              <a:rPr lang="en-IN" sz="2000">
                <a:solidFill>
                  <a:schemeClr val="bg1"/>
                </a:solidFill>
              </a:rPr>
              <a:t>      multiplier_4bit dut12(a11,b13,MUL[6]);</a:t>
            </a:r>
          </a:p>
          <a:p>
            <a:r>
              <a:rPr lang="en-IN" sz="2000">
                <a:solidFill>
                  <a:schemeClr val="bg1"/>
                </a:solidFill>
              </a:rPr>
              <a:t>      multiplier_4bit dut13(a12,b23,MUL[7]);</a:t>
            </a:r>
          </a:p>
          <a:p>
            <a:r>
              <a:rPr lang="en-IN" sz="2000">
                <a:solidFill>
                  <a:schemeClr val="bg1"/>
                </a:solidFill>
              </a:rPr>
              <a:t>      multiplier_4bit dut14(a13,b33,MUL[8]);</a:t>
            </a:r>
          </a:p>
          <a:p>
            <a:r>
              <a:rPr lang="en-IN" sz="2000">
                <a:solidFill>
                  <a:schemeClr val="bg1"/>
                </a:solidFill>
              </a:rPr>
              <a:t>      adder_8bit dut15(SUM[4],Cout[6],MUL[6],MUL[7],0);</a:t>
            </a:r>
          </a:p>
          <a:p>
            <a:r>
              <a:rPr lang="en-IN" sz="2000">
                <a:solidFill>
                  <a:schemeClr val="bg1"/>
                </a:solidFill>
              </a:rPr>
              <a:t>      adder_8bit dut16(SUM[5],Cout[7],SUM[4],MUL[8],0);</a:t>
            </a:r>
          </a:p>
          <a:p>
            <a:r>
              <a:rPr lang="en-IN" sz="2000">
                <a:solidFill>
                  <a:schemeClr val="bg1"/>
                </a:solidFill>
              </a:rPr>
              <a:t>      Full_Adder dut17(sum[2],Cout[8],Cout[7],Cout[6],0);</a:t>
            </a:r>
          </a:p>
          <a:p>
            <a:r>
              <a:rPr lang="en-IN" sz="2000">
                <a:solidFill>
                  <a:schemeClr val="bg1"/>
                </a:solidFill>
              </a:rPr>
              <a:t>      </a:t>
            </a:r>
          </a:p>
          <a:p>
            <a:endParaRPr lang="en-IN" sz="2000"/>
          </a:p>
        </p:txBody>
      </p:sp>
    </p:spTree>
    <p:extLst>
      <p:ext uri="{BB962C8B-B14F-4D97-AF65-F5344CB8AC3E}">
        <p14:creationId xmlns:p14="http://schemas.microsoft.com/office/powerpoint/2010/main" val="19805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C6CF6-2E51-91D8-480F-02D5809D939D}"/>
              </a:ext>
            </a:extLst>
          </p:cNvPr>
          <p:cNvSpPr txBox="1"/>
          <p:nvPr/>
        </p:nvSpPr>
        <p:spPr>
          <a:xfrm>
            <a:off x="0" y="109728"/>
            <a:ext cx="12124944" cy="6555641"/>
          </a:xfrm>
          <a:prstGeom prst="rect">
            <a:avLst/>
          </a:prstGeom>
          <a:noFill/>
        </p:spPr>
        <p:txBody>
          <a:bodyPr wrap="square" rtlCol="0">
            <a:spAutoFit/>
          </a:bodyPr>
          <a:lstStyle/>
          <a:p>
            <a:r>
              <a:rPr lang="en-IN" sz="2000"/>
              <a:t>      </a:t>
            </a:r>
            <a:r>
              <a:rPr lang="en-IN" sz="2000">
                <a:solidFill>
                  <a:schemeClr val="bg1"/>
                </a:solidFill>
              </a:rPr>
              <a:t>multiplier_4bit dut18(a21,b11,MUL[9]);</a:t>
            </a:r>
          </a:p>
          <a:p>
            <a:r>
              <a:rPr lang="en-IN" sz="2000">
                <a:solidFill>
                  <a:schemeClr val="bg1"/>
                </a:solidFill>
              </a:rPr>
              <a:t>      multiplier_4bit dut19(a22,b21,MUL[10]);</a:t>
            </a:r>
          </a:p>
          <a:p>
            <a:r>
              <a:rPr lang="en-IN" sz="2000">
                <a:solidFill>
                  <a:schemeClr val="bg1"/>
                </a:solidFill>
              </a:rPr>
              <a:t>      multiplier_4bit dut20(a23,b31,MUL[11]);</a:t>
            </a:r>
          </a:p>
          <a:p>
            <a:r>
              <a:rPr lang="en-IN" sz="2000">
                <a:solidFill>
                  <a:schemeClr val="bg1"/>
                </a:solidFill>
              </a:rPr>
              <a:t>      adder_8bit dut21(SUM[6],Cout[9],MUL[9],MUL[10],0);</a:t>
            </a:r>
          </a:p>
          <a:p>
            <a:r>
              <a:rPr lang="en-IN" sz="2000">
                <a:solidFill>
                  <a:schemeClr val="bg1"/>
                </a:solidFill>
              </a:rPr>
              <a:t>      adder_8bit dut22(SUM[7],Cout[10],SUM[6],MUL[11],0);</a:t>
            </a:r>
          </a:p>
          <a:p>
            <a:r>
              <a:rPr lang="en-IN" sz="2000">
                <a:solidFill>
                  <a:schemeClr val="bg1"/>
                </a:solidFill>
              </a:rPr>
              <a:t>      Full_Adder dut23(sum[3],Cout[11],Cout[10],Cout[9],0);</a:t>
            </a:r>
          </a:p>
          <a:p>
            <a:endParaRPr lang="en-IN" sz="2000">
              <a:solidFill>
                <a:schemeClr val="bg1"/>
              </a:solidFill>
            </a:endParaRPr>
          </a:p>
          <a:p>
            <a:r>
              <a:rPr lang="en-IN" sz="2000">
                <a:solidFill>
                  <a:schemeClr val="bg1"/>
                </a:solidFill>
              </a:rPr>
              <a:t>      multiplier_4bit dut24(a21,b12,MUL[12]);</a:t>
            </a:r>
          </a:p>
          <a:p>
            <a:r>
              <a:rPr lang="en-IN" sz="2000">
                <a:solidFill>
                  <a:schemeClr val="bg1"/>
                </a:solidFill>
              </a:rPr>
              <a:t>      multiplier_4bit dut25(a22,b22,MUL[13]);</a:t>
            </a:r>
          </a:p>
          <a:p>
            <a:r>
              <a:rPr lang="en-IN" sz="2000">
                <a:solidFill>
                  <a:schemeClr val="bg1"/>
                </a:solidFill>
              </a:rPr>
              <a:t>      multiplier_4bit dut26(a23,b32,MUL[14]);</a:t>
            </a:r>
          </a:p>
          <a:p>
            <a:r>
              <a:rPr lang="en-IN" sz="2000">
                <a:solidFill>
                  <a:schemeClr val="bg1"/>
                </a:solidFill>
              </a:rPr>
              <a:t>      adder_8bit dut27(SUM[8],Cout[12],MUL[12],MUL[13],0);</a:t>
            </a:r>
          </a:p>
          <a:p>
            <a:r>
              <a:rPr lang="en-IN" sz="2000">
                <a:solidFill>
                  <a:schemeClr val="bg1"/>
                </a:solidFill>
              </a:rPr>
              <a:t>      adder_8bit dut28(SUM[9],Cout[13],SUM[8],MUL[14],0);</a:t>
            </a:r>
          </a:p>
          <a:p>
            <a:r>
              <a:rPr lang="en-IN" sz="2000">
                <a:solidFill>
                  <a:schemeClr val="bg1"/>
                </a:solidFill>
              </a:rPr>
              <a:t>      Full_Adder dut29(sum[4],Cout[14],Cout[13],Cout[12],0);</a:t>
            </a:r>
          </a:p>
          <a:p>
            <a:r>
              <a:rPr lang="en-IN" sz="2000">
                <a:solidFill>
                  <a:schemeClr val="bg1"/>
                </a:solidFill>
              </a:rPr>
              <a:t>      </a:t>
            </a:r>
          </a:p>
          <a:p>
            <a:r>
              <a:rPr lang="en-IN" sz="2000">
                <a:solidFill>
                  <a:schemeClr val="bg1"/>
                </a:solidFill>
              </a:rPr>
              <a:t>      multiplier_4bit dut30(a21,b13,MUL[15]);</a:t>
            </a:r>
          </a:p>
          <a:p>
            <a:r>
              <a:rPr lang="en-IN" sz="2000">
                <a:solidFill>
                  <a:schemeClr val="bg1"/>
                </a:solidFill>
              </a:rPr>
              <a:t>      multiplier_4bit dut31(a22,b23,MUL[16]);</a:t>
            </a:r>
          </a:p>
          <a:p>
            <a:r>
              <a:rPr lang="en-IN" sz="2000">
                <a:solidFill>
                  <a:schemeClr val="bg1"/>
                </a:solidFill>
              </a:rPr>
              <a:t>      multiplier_4bit dut32(a23,b33,MUL[17]);</a:t>
            </a:r>
          </a:p>
          <a:p>
            <a:r>
              <a:rPr lang="en-IN" sz="2000">
                <a:solidFill>
                  <a:schemeClr val="bg1"/>
                </a:solidFill>
              </a:rPr>
              <a:t>      adder_8bit dut33(SUM[10],Cout[15],MUL[15],MUL[16],0);</a:t>
            </a:r>
          </a:p>
          <a:p>
            <a:r>
              <a:rPr lang="en-IN" sz="2000">
                <a:solidFill>
                  <a:schemeClr val="bg1"/>
                </a:solidFill>
              </a:rPr>
              <a:t>      adder_8bit dut34(SUM[11],Cout[16],SUM[10],MUL[17],0);</a:t>
            </a:r>
          </a:p>
          <a:p>
            <a:r>
              <a:rPr lang="en-IN" sz="2000">
                <a:solidFill>
                  <a:schemeClr val="bg1"/>
                </a:solidFill>
              </a:rPr>
              <a:t>      Full_Adder dut35(sum[5],Cout[17],Cout[16],Cout[15],0);</a:t>
            </a:r>
          </a:p>
          <a:p>
            <a:r>
              <a:rPr lang="en-IN" sz="2000">
                <a:solidFill>
                  <a:schemeClr val="bg1"/>
                </a:solidFill>
              </a:rPr>
              <a:t>      </a:t>
            </a:r>
          </a:p>
        </p:txBody>
      </p:sp>
    </p:spTree>
    <p:extLst>
      <p:ext uri="{BB962C8B-B14F-4D97-AF65-F5344CB8AC3E}">
        <p14:creationId xmlns:p14="http://schemas.microsoft.com/office/powerpoint/2010/main" val="69368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666225-CEAA-F312-041B-4448827E7BBA}"/>
              </a:ext>
            </a:extLst>
          </p:cNvPr>
          <p:cNvSpPr txBox="1"/>
          <p:nvPr/>
        </p:nvSpPr>
        <p:spPr>
          <a:xfrm>
            <a:off x="201168" y="155448"/>
            <a:ext cx="8940546" cy="6555641"/>
          </a:xfrm>
          <a:prstGeom prst="rect">
            <a:avLst/>
          </a:prstGeom>
          <a:noFill/>
        </p:spPr>
        <p:txBody>
          <a:bodyPr wrap="square">
            <a:spAutoFit/>
          </a:bodyPr>
          <a:lstStyle/>
          <a:p>
            <a:r>
              <a:rPr lang="en-IN" sz="2000">
                <a:solidFill>
                  <a:schemeClr val="bg1"/>
                </a:solidFill>
              </a:rPr>
              <a:t>      multiplier_4bit dut36(a31,b11,MUL[18]);</a:t>
            </a:r>
          </a:p>
          <a:p>
            <a:r>
              <a:rPr lang="en-IN" sz="2000">
                <a:solidFill>
                  <a:schemeClr val="bg1"/>
                </a:solidFill>
              </a:rPr>
              <a:t>      multiplier_4bit dut37(a32,b21,MUL[19]);</a:t>
            </a:r>
          </a:p>
          <a:p>
            <a:r>
              <a:rPr lang="en-IN" sz="2000">
                <a:solidFill>
                  <a:schemeClr val="bg1"/>
                </a:solidFill>
              </a:rPr>
              <a:t>      multiplier_4bit dut38(a33,b31,MUL[20]);</a:t>
            </a:r>
          </a:p>
          <a:p>
            <a:r>
              <a:rPr lang="en-IN" sz="2000">
                <a:solidFill>
                  <a:schemeClr val="bg1"/>
                </a:solidFill>
              </a:rPr>
              <a:t>      adder_8bit dut39(SUM[12],Cout[18],MUL[18],MUL[19],0);</a:t>
            </a:r>
          </a:p>
          <a:p>
            <a:r>
              <a:rPr lang="en-IN" sz="2000">
                <a:solidFill>
                  <a:schemeClr val="bg1"/>
                </a:solidFill>
              </a:rPr>
              <a:t>      adder_8bit dut40(SUM[13],Cout[19],SUM[12],MUL[20],0);</a:t>
            </a:r>
          </a:p>
          <a:p>
            <a:r>
              <a:rPr lang="en-IN" sz="2000">
                <a:solidFill>
                  <a:schemeClr val="bg1"/>
                </a:solidFill>
              </a:rPr>
              <a:t>      Full_Adder dut41(sum[6],Cout[20],Cout[19],Cout[18],0);</a:t>
            </a:r>
          </a:p>
          <a:p>
            <a:endParaRPr lang="en-IN" sz="2000">
              <a:solidFill>
                <a:schemeClr val="bg1"/>
              </a:solidFill>
            </a:endParaRPr>
          </a:p>
          <a:p>
            <a:r>
              <a:rPr lang="en-IN" sz="2000">
                <a:solidFill>
                  <a:schemeClr val="bg1"/>
                </a:solidFill>
              </a:rPr>
              <a:t>      multiplier_4bit dut42(a31,b12,MUL[21]);</a:t>
            </a:r>
          </a:p>
          <a:p>
            <a:r>
              <a:rPr lang="en-IN" sz="2000">
                <a:solidFill>
                  <a:schemeClr val="bg1"/>
                </a:solidFill>
              </a:rPr>
              <a:t>      multiplier_4bit dut43(a32,b22,MUL[22]);</a:t>
            </a:r>
          </a:p>
          <a:p>
            <a:r>
              <a:rPr lang="en-IN" sz="2000">
                <a:solidFill>
                  <a:schemeClr val="bg1"/>
                </a:solidFill>
              </a:rPr>
              <a:t>      multiplier_4bit dut44(a33,b32,MUL[23]);</a:t>
            </a:r>
          </a:p>
          <a:p>
            <a:r>
              <a:rPr lang="en-IN" sz="2000">
                <a:solidFill>
                  <a:schemeClr val="bg1"/>
                </a:solidFill>
              </a:rPr>
              <a:t>      adder_8bit dut45(SUM[14],Cout[21],MUL[21],MUL[22],0);</a:t>
            </a:r>
          </a:p>
          <a:p>
            <a:r>
              <a:rPr lang="en-IN" sz="2000">
                <a:solidFill>
                  <a:schemeClr val="bg1"/>
                </a:solidFill>
              </a:rPr>
              <a:t>      adder_8bit dut46(SUM[15],Cout[22],SUM[14],MUL[23],0);</a:t>
            </a:r>
          </a:p>
          <a:p>
            <a:r>
              <a:rPr lang="en-IN" sz="2000">
                <a:solidFill>
                  <a:schemeClr val="bg1"/>
                </a:solidFill>
              </a:rPr>
              <a:t>      Full_Adder dut47(sum[7],Cout[23],Cout[22],Cout[21],0);</a:t>
            </a:r>
          </a:p>
          <a:p>
            <a:r>
              <a:rPr lang="en-IN" sz="2000">
                <a:solidFill>
                  <a:schemeClr val="bg1"/>
                </a:solidFill>
              </a:rPr>
              <a:t>      </a:t>
            </a:r>
          </a:p>
          <a:p>
            <a:r>
              <a:rPr lang="en-IN" sz="2000">
                <a:solidFill>
                  <a:schemeClr val="bg1"/>
                </a:solidFill>
              </a:rPr>
              <a:t>      multiplier_4bit dut48(a31,b13,MUL[24]);</a:t>
            </a:r>
          </a:p>
          <a:p>
            <a:r>
              <a:rPr lang="en-IN" sz="2000">
                <a:solidFill>
                  <a:schemeClr val="bg1"/>
                </a:solidFill>
              </a:rPr>
              <a:t>      multiplier_4bit dut49(a32,b23,MUL[25]);</a:t>
            </a:r>
          </a:p>
          <a:p>
            <a:r>
              <a:rPr lang="en-IN" sz="2000">
                <a:solidFill>
                  <a:schemeClr val="bg1"/>
                </a:solidFill>
              </a:rPr>
              <a:t>      multiplier_4bit dut50(a33,b33,MUL[26]);</a:t>
            </a:r>
          </a:p>
          <a:p>
            <a:r>
              <a:rPr lang="en-IN" sz="2000">
                <a:solidFill>
                  <a:schemeClr val="bg1"/>
                </a:solidFill>
              </a:rPr>
              <a:t>      adder_8bit dut51(SUM[16],Cout[24],MUL[24],MUL[25],0);</a:t>
            </a:r>
          </a:p>
          <a:p>
            <a:r>
              <a:rPr lang="en-IN" sz="2000">
                <a:solidFill>
                  <a:schemeClr val="bg1"/>
                </a:solidFill>
              </a:rPr>
              <a:t>      adder_8bit dut52(SUM[17],Cout[25],SUM[16],MUL[26],0);</a:t>
            </a:r>
          </a:p>
          <a:p>
            <a:r>
              <a:rPr lang="en-IN" sz="2000">
                <a:solidFill>
                  <a:schemeClr val="bg1"/>
                </a:solidFill>
              </a:rPr>
              <a:t>      Full_Adder dut53(sum[8],Cout[26],Cout[25],Cout[24],0);</a:t>
            </a:r>
          </a:p>
          <a:p>
            <a:r>
              <a:rPr lang="en-IN" sz="2000">
                <a:solidFill>
                  <a:schemeClr val="bg1"/>
                </a:solidFill>
              </a:rPr>
              <a:t> </a:t>
            </a:r>
          </a:p>
        </p:txBody>
      </p:sp>
    </p:spTree>
    <p:extLst>
      <p:ext uri="{BB962C8B-B14F-4D97-AF65-F5344CB8AC3E}">
        <p14:creationId xmlns:p14="http://schemas.microsoft.com/office/powerpoint/2010/main" val="2378459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E019C-C296-7CD7-03D6-9A65B5571592}"/>
              </a:ext>
            </a:extLst>
          </p:cNvPr>
          <p:cNvSpPr txBox="1"/>
          <p:nvPr/>
        </p:nvSpPr>
        <p:spPr>
          <a:xfrm>
            <a:off x="176022" y="165896"/>
            <a:ext cx="6094476" cy="6494085"/>
          </a:xfrm>
          <a:prstGeom prst="rect">
            <a:avLst/>
          </a:prstGeom>
          <a:noFill/>
        </p:spPr>
        <p:txBody>
          <a:bodyPr wrap="square">
            <a:spAutoFit/>
          </a:bodyPr>
          <a:lstStyle/>
          <a:p>
            <a:r>
              <a:rPr lang="en-IN" sz="1600"/>
              <a:t> </a:t>
            </a:r>
            <a:r>
              <a:rPr lang="en-IN" sz="1600">
                <a:solidFill>
                  <a:schemeClr val="bg1"/>
                </a:solidFill>
              </a:rPr>
              <a:t>always @(posedge clk or negedge reset)</a:t>
            </a:r>
          </a:p>
          <a:p>
            <a:r>
              <a:rPr lang="en-IN" sz="1600">
                <a:solidFill>
                  <a:schemeClr val="bg1"/>
                </a:solidFill>
              </a:rPr>
              <a:t>     begin</a:t>
            </a:r>
          </a:p>
          <a:p>
            <a:r>
              <a:rPr lang="en-IN" sz="1600">
                <a:solidFill>
                  <a:schemeClr val="bg1"/>
                </a:solidFill>
              </a:rPr>
              <a:t>        if (!reset) </a:t>
            </a:r>
          </a:p>
          <a:p>
            <a:r>
              <a:rPr lang="en-IN" sz="1600">
                <a:solidFill>
                  <a:schemeClr val="bg1"/>
                </a:solidFill>
              </a:rPr>
              <a:t>        begin</a:t>
            </a:r>
          </a:p>
          <a:p>
            <a:r>
              <a:rPr lang="en-IN" sz="1600">
                <a:solidFill>
                  <a:schemeClr val="bg1"/>
                </a:solidFill>
              </a:rPr>
              <a:t>            cycle_count = 0;</a:t>
            </a:r>
          </a:p>
          <a:p>
            <a:r>
              <a:rPr lang="en-IN" sz="1600">
                <a:solidFill>
                  <a:schemeClr val="bg1"/>
                </a:solidFill>
              </a:rPr>
              <a:t>        end </a:t>
            </a:r>
          </a:p>
          <a:p>
            <a:r>
              <a:rPr lang="en-IN" sz="1600">
                <a:solidFill>
                  <a:schemeClr val="bg1"/>
                </a:solidFill>
              </a:rPr>
              <a:t>        </a:t>
            </a:r>
          </a:p>
          <a:p>
            <a:r>
              <a:rPr lang="en-IN" sz="1600">
                <a:solidFill>
                  <a:schemeClr val="bg1"/>
                </a:solidFill>
              </a:rPr>
              <a:t>        else </a:t>
            </a:r>
          </a:p>
          <a:p>
            <a:r>
              <a:rPr lang="en-IN" sz="1600">
                <a:solidFill>
                  <a:schemeClr val="bg1"/>
                </a:solidFill>
              </a:rPr>
              <a:t>        begin</a:t>
            </a:r>
          </a:p>
          <a:p>
            <a:r>
              <a:rPr lang="en-IN" sz="1600">
                <a:solidFill>
                  <a:schemeClr val="bg1"/>
                </a:solidFill>
              </a:rPr>
              <a:t>            case (cycle_count)</a:t>
            </a:r>
          </a:p>
          <a:p>
            <a:r>
              <a:rPr lang="en-IN" sz="1600">
                <a:solidFill>
                  <a:schemeClr val="bg1"/>
                </a:solidFill>
              </a:rPr>
              <a:t>                0:c11={Cout[2],sum[0],SUM[1]};</a:t>
            </a:r>
          </a:p>
          <a:p>
            <a:r>
              <a:rPr lang="en-IN" sz="1600">
                <a:solidFill>
                  <a:schemeClr val="bg1"/>
                </a:solidFill>
              </a:rPr>
              <a:t>                1:c12={Cout[5],sum[1],SUM[3]};</a:t>
            </a:r>
          </a:p>
          <a:p>
            <a:r>
              <a:rPr lang="en-IN" sz="1600">
                <a:solidFill>
                  <a:schemeClr val="bg1"/>
                </a:solidFill>
              </a:rPr>
              <a:t>                2:c13={Cout[8],sum[2],SUM[5]};</a:t>
            </a:r>
          </a:p>
          <a:p>
            <a:r>
              <a:rPr lang="en-IN" sz="1600">
                <a:solidFill>
                  <a:schemeClr val="bg1"/>
                </a:solidFill>
              </a:rPr>
              <a:t>                3:c21={Cout[11],sum[3],SUM[7]};</a:t>
            </a:r>
          </a:p>
          <a:p>
            <a:r>
              <a:rPr lang="en-IN" sz="1600">
                <a:solidFill>
                  <a:schemeClr val="bg1"/>
                </a:solidFill>
              </a:rPr>
              <a:t>                4:c22={Cout[14],sum[4],SUM[9]};</a:t>
            </a:r>
          </a:p>
          <a:p>
            <a:r>
              <a:rPr lang="en-IN" sz="1600">
                <a:solidFill>
                  <a:schemeClr val="bg1"/>
                </a:solidFill>
              </a:rPr>
              <a:t>                5:c23={Cout[17],sum[5],SUM[11]};</a:t>
            </a:r>
          </a:p>
          <a:p>
            <a:r>
              <a:rPr lang="en-IN" sz="1600">
                <a:solidFill>
                  <a:schemeClr val="bg1"/>
                </a:solidFill>
              </a:rPr>
              <a:t>                6:c31={Cout[20],sum[6],SUM[13]};</a:t>
            </a:r>
          </a:p>
          <a:p>
            <a:r>
              <a:rPr lang="en-IN" sz="1600">
                <a:solidFill>
                  <a:schemeClr val="bg1"/>
                </a:solidFill>
              </a:rPr>
              <a:t>                7:c32={Cout[23],sum[7],SUM[15]};</a:t>
            </a:r>
          </a:p>
          <a:p>
            <a:r>
              <a:rPr lang="en-IN" sz="1600">
                <a:solidFill>
                  <a:schemeClr val="bg1"/>
                </a:solidFill>
              </a:rPr>
              <a:t>                8:c33={Cout[26],sum[8],SUM[17]};            </a:t>
            </a:r>
          </a:p>
          <a:p>
            <a:r>
              <a:rPr lang="en-IN" sz="1600">
                <a:solidFill>
                  <a:schemeClr val="bg1"/>
                </a:solidFill>
              </a:rPr>
              <a:t>            endcase</a:t>
            </a:r>
          </a:p>
          <a:p>
            <a:endParaRPr lang="en-IN" sz="1600">
              <a:solidFill>
                <a:schemeClr val="bg1"/>
              </a:solidFill>
            </a:endParaRPr>
          </a:p>
          <a:p>
            <a:r>
              <a:rPr lang="en-IN" sz="1600">
                <a:solidFill>
                  <a:schemeClr val="bg1"/>
                </a:solidFill>
              </a:rPr>
              <a:t>            if (cycle_count &lt; 9)</a:t>
            </a:r>
          </a:p>
          <a:p>
            <a:r>
              <a:rPr lang="en-IN" sz="1600">
                <a:solidFill>
                  <a:schemeClr val="bg1"/>
                </a:solidFill>
              </a:rPr>
              <a:t>                cycle_count = cycle_count + 1;</a:t>
            </a:r>
          </a:p>
          <a:p>
            <a:r>
              <a:rPr lang="en-IN" sz="1600">
                <a:solidFill>
                  <a:schemeClr val="bg1"/>
                </a:solidFill>
              </a:rPr>
              <a:t>        end</a:t>
            </a:r>
          </a:p>
          <a:p>
            <a:r>
              <a:rPr lang="en-IN" sz="1600">
                <a:solidFill>
                  <a:schemeClr val="bg1"/>
                </a:solidFill>
              </a:rPr>
              <a:t>    end</a:t>
            </a:r>
          </a:p>
          <a:p>
            <a:r>
              <a:rPr lang="en-IN" sz="1600">
                <a:solidFill>
                  <a:schemeClr val="bg1"/>
                </a:solidFill>
              </a:rPr>
              <a:t>endmodule</a:t>
            </a:r>
          </a:p>
        </p:txBody>
      </p:sp>
    </p:spTree>
    <p:extLst>
      <p:ext uri="{BB962C8B-B14F-4D97-AF65-F5344CB8AC3E}">
        <p14:creationId xmlns:p14="http://schemas.microsoft.com/office/powerpoint/2010/main" val="1988313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7A16-2378-912A-4E48-26573A8D821C}"/>
              </a:ext>
            </a:extLst>
          </p:cNvPr>
          <p:cNvSpPr>
            <a:spLocks noGrp="1"/>
          </p:cNvSpPr>
          <p:nvPr>
            <p:ph type="title"/>
          </p:nvPr>
        </p:nvSpPr>
        <p:spPr/>
        <p:txBody>
          <a:bodyPr>
            <a:normAutofit/>
          </a:bodyPr>
          <a:lstStyle/>
          <a:p>
            <a:r>
              <a:rPr lang="en-IN" sz="4800">
                <a:solidFill>
                  <a:srgbClr val="FF0000"/>
                </a:solidFill>
              </a:rPr>
              <a:t>TESTBENCH</a:t>
            </a:r>
          </a:p>
        </p:txBody>
      </p:sp>
      <p:sp>
        <p:nvSpPr>
          <p:cNvPr id="4" name="TextBox 3">
            <a:extLst>
              <a:ext uri="{FF2B5EF4-FFF2-40B4-BE49-F238E27FC236}">
                <a16:creationId xmlns:a16="http://schemas.microsoft.com/office/drawing/2014/main" id="{7C4D68BB-F092-4E48-E675-8BC81C4476CA}"/>
              </a:ext>
            </a:extLst>
          </p:cNvPr>
          <p:cNvSpPr txBox="1"/>
          <p:nvPr/>
        </p:nvSpPr>
        <p:spPr>
          <a:xfrm>
            <a:off x="258318" y="1310468"/>
            <a:ext cx="6094476" cy="5078313"/>
          </a:xfrm>
          <a:prstGeom prst="rect">
            <a:avLst/>
          </a:prstGeom>
          <a:noFill/>
        </p:spPr>
        <p:txBody>
          <a:bodyPr wrap="square">
            <a:spAutoFit/>
          </a:bodyPr>
          <a:lstStyle/>
          <a:p>
            <a:endParaRPr lang="en-IN"/>
          </a:p>
          <a:p>
            <a:r>
              <a:rPr lang="en-IN">
                <a:solidFill>
                  <a:schemeClr val="bg1"/>
                </a:solidFill>
              </a:rPr>
              <a:t>module Testbench;</a:t>
            </a:r>
          </a:p>
          <a:p>
            <a:r>
              <a:rPr lang="en-IN">
                <a:solidFill>
                  <a:schemeClr val="bg1"/>
                </a:solidFill>
              </a:rPr>
              <a:t>    reg clk, reset;</a:t>
            </a:r>
          </a:p>
          <a:p>
            <a:r>
              <a:rPr lang="en-IN">
                <a:solidFill>
                  <a:schemeClr val="bg1"/>
                </a:solidFill>
              </a:rPr>
              <a:t>    reg [3:0] a11, a12, a13, a21, a22, a23, a31, a32, a33;</a:t>
            </a:r>
          </a:p>
          <a:p>
            <a:r>
              <a:rPr lang="en-IN">
                <a:solidFill>
                  <a:schemeClr val="bg1"/>
                </a:solidFill>
              </a:rPr>
              <a:t>    reg [3:0] b11,b12,b13,b21,b22,b23,b31,b32,b33;</a:t>
            </a:r>
          </a:p>
          <a:p>
            <a:r>
              <a:rPr lang="en-IN">
                <a:solidFill>
                  <a:schemeClr val="bg1"/>
                </a:solidFill>
              </a:rPr>
              <a:t>    wire [9:0] c11,c12,c13,c21,c22, c23, c31,  c32,  c33;</a:t>
            </a:r>
          </a:p>
          <a:p>
            <a:endParaRPr lang="en-IN">
              <a:solidFill>
                <a:schemeClr val="bg1"/>
              </a:solidFill>
            </a:endParaRPr>
          </a:p>
          <a:p>
            <a:r>
              <a:rPr lang="en-IN">
                <a:solidFill>
                  <a:schemeClr val="bg1"/>
                </a:solidFill>
              </a:rPr>
              <a:t>MatrixMultiplier DUT(clk,reset,a11,a12,a13,a21,a22,a23,a31,a32,a33,b11,b12,b13,b21,b22,b23,b31,b32,b33,c12,c11,c13,c21,c22,c23,c31,c32,c33);</a:t>
            </a:r>
          </a:p>
          <a:p>
            <a:endParaRPr lang="en-IN">
              <a:solidFill>
                <a:schemeClr val="bg1"/>
              </a:solidFill>
            </a:endParaRPr>
          </a:p>
          <a:p>
            <a:r>
              <a:rPr lang="en-IN">
                <a:solidFill>
                  <a:schemeClr val="bg1"/>
                </a:solidFill>
              </a:rPr>
              <a:t>initial</a:t>
            </a:r>
          </a:p>
          <a:p>
            <a:r>
              <a:rPr lang="en-IN">
                <a:solidFill>
                  <a:schemeClr val="bg1"/>
                </a:solidFill>
              </a:rPr>
              <a:t>begin</a:t>
            </a:r>
          </a:p>
          <a:p>
            <a:r>
              <a:rPr lang="en-IN">
                <a:solidFill>
                  <a:schemeClr val="bg1"/>
                </a:solidFill>
              </a:rPr>
              <a:t>clk=1'b1;</a:t>
            </a:r>
          </a:p>
          <a:p>
            <a:r>
              <a:rPr lang="en-IN">
                <a:solidFill>
                  <a:schemeClr val="bg1"/>
                </a:solidFill>
              </a:rPr>
              <a:t> forever</a:t>
            </a:r>
          </a:p>
          <a:p>
            <a:r>
              <a:rPr lang="en-IN">
                <a:solidFill>
                  <a:schemeClr val="bg1"/>
                </a:solidFill>
              </a:rPr>
              <a:t> #5 clk=~clk;</a:t>
            </a:r>
          </a:p>
          <a:p>
            <a:r>
              <a:rPr lang="en-IN">
                <a:solidFill>
                  <a:schemeClr val="bg1"/>
                </a:solidFill>
              </a:rPr>
              <a:t>end</a:t>
            </a:r>
          </a:p>
        </p:txBody>
      </p:sp>
    </p:spTree>
    <p:extLst>
      <p:ext uri="{BB962C8B-B14F-4D97-AF65-F5344CB8AC3E}">
        <p14:creationId xmlns:p14="http://schemas.microsoft.com/office/powerpoint/2010/main" val="48038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136815-ED58-CDE6-9AD5-8893A32D74C8}"/>
              </a:ext>
            </a:extLst>
          </p:cNvPr>
          <p:cNvSpPr txBox="1"/>
          <p:nvPr/>
        </p:nvSpPr>
        <p:spPr>
          <a:xfrm>
            <a:off x="276606" y="227225"/>
            <a:ext cx="11647170" cy="6740307"/>
          </a:xfrm>
          <a:prstGeom prst="rect">
            <a:avLst/>
          </a:prstGeom>
          <a:noFill/>
        </p:spPr>
        <p:txBody>
          <a:bodyPr wrap="square">
            <a:spAutoFit/>
          </a:bodyPr>
          <a:lstStyle/>
          <a:p>
            <a:r>
              <a:rPr lang="en-IN">
                <a:solidFill>
                  <a:schemeClr val="bg1"/>
                </a:solidFill>
              </a:rPr>
              <a:t>initial </a:t>
            </a:r>
          </a:p>
          <a:p>
            <a:r>
              <a:rPr lang="en-IN">
                <a:solidFill>
                  <a:schemeClr val="bg1"/>
                </a:solidFill>
              </a:rPr>
              <a:t>begin </a:t>
            </a:r>
          </a:p>
          <a:p>
            <a:r>
              <a:rPr lang="en-IN">
                <a:solidFill>
                  <a:schemeClr val="bg1"/>
                </a:solidFill>
              </a:rPr>
              <a:t>reset =1'b0;</a:t>
            </a:r>
          </a:p>
          <a:p>
            <a:r>
              <a:rPr lang="en-IN">
                <a:solidFill>
                  <a:schemeClr val="bg1"/>
                </a:solidFill>
              </a:rPr>
              <a:t># 5 reset =1;</a:t>
            </a:r>
          </a:p>
          <a:p>
            <a:r>
              <a:rPr lang="en-IN">
                <a:solidFill>
                  <a:schemeClr val="bg1"/>
                </a:solidFill>
              </a:rPr>
              <a:t>end</a:t>
            </a:r>
          </a:p>
          <a:p>
            <a:r>
              <a:rPr lang="en-IN">
                <a:solidFill>
                  <a:schemeClr val="bg1"/>
                </a:solidFill>
              </a:rPr>
              <a:t>initial </a:t>
            </a:r>
          </a:p>
          <a:p>
            <a:r>
              <a:rPr lang="en-IN">
                <a:solidFill>
                  <a:schemeClr val="bg1"/>
                </a:solidFill>
              </a:rPr>
              <a:t>begin</a:t>
            </a:r>
          </a:p>
          <a:p>
            <a:r>
              <a:rPr lang="en-IN">
                <a:solidFill>
                  <a:schemeClr val="bg1"/>
                </a:solidFill>
              </a:rPr>
              <a:t>$monitor($time,"a11=%b,a12=%b,a13=%b,a21=%b,a22=%b,a23=%b,a31=%b,a32=%b,a33=%b,b11=%b,b12=%b,</a:t>
            </a:r>
          </a:p>
          <a:p>
            <a:r>
              <a:rPr lang="en-IN">
                <a:solidFill>
                  <a:schemeClr val="bg1"/>
                </a:solidFill>
              </a:rPr>
              <a:t>b13=%b,b21=%b,b22=%b,b23=%b,b31=%b,b32=%b,b33=%b,c11=%b,c12=%b,c13=%b,c21=%b,c22=%b,c23=%b,</a:t>
            </a:r>
          </a:p>
          <a:p>
            <a:r>
              <a:rPr lang="en-IN">
                <a:solidFill>
                  <a:schemeClr val="bg1"/>
                </a:solidFill>
              </a:rPr>
              <a:t>c31=%b,c32=%b,c33=%b",a11,a12,a13,a21,a22,a23,a31,a32,a33,b11,b12,b13,b21,b22,b23,b31,b32,b33,c11,c12,</a:t>
            </a:r>
          </a:p>
          <a:p>
            <a:r>
              <a:rPr lang="en-IN">
                <a:solidFill>
                  <a:schemeClr val="bg1"/>
                </a:solidFill>
              </a:rPr>
              <a:t>c13,c21,c22,c23,c31,c32,c33);</a:t>
            </a:r>
          </a:p>
          <a:p>
            <a:endParaRPr lang="en-IN">
              <a:solidFill>
                <a:schemeClr val="bg1"/>
              </a:solidFill>
            </a:endParaRPr>
          </a:p>
          <a:p>
            <a:r>
              <a:rPr lang="en-IN">
                <a:solidFill>
                  <a:schemeClr val="bg1"/>
                </a:solidFill>
              </a:rPr>
              <a:t>#10</a:t>
            </a:r>
          </a:p>
          <a:p>
            <a:r>
              <a:rPr lang="en-IN">
                <a:solidFill>
                  <a:schemeClr val="bg1"/>
                </a:solidFill>
              </a:rPr>
              <a:t>a11=4'b1010;a12=4'b1110;a13=4'b1011;a21=4'b0010;a22=4'b1010;a23=4'b0011;a31=4'b1011;a32=4'b1111;a33=4'b0000;</a:t>
            </a:r>
          </a:p>
          <a:p>
            <a:r>
              <a:rPr lang="en-IN">
                <a:solidFill>
                  <a:schemeClr val="bg1"/>
                </a:solidFill>
              </a:rPr>
              <a:t>b11=4'b1110;b12=4'b1011;b13=4'b1001;b21=4'b0110;b22=4'b1110;b23=4'b1100;b31=4'b1000;b32=4'b0010;</a:t>
            </a:r>
          </a:p>
          <a:p>
            <a:r>
              <a:rPr lang="en-IN">
                <a:solidFill>
                  <a:schemeClr val="bg1"/>
                </a:solidFill>
              </a:rPr>
              <a:t>b33=4'b1111;</a:t>
            </a:r>
          </a:p>
          <a:p>
            <a:r>
              <a:rPr lang="en-IN">
                <a:solidFill>
                  <a:schemeClr val="bg1"/>
                </a:solidFill>
              </a:rPr>
              <a:t>end</a:t>
            </a:r>
          </a:p>
          <a:p>
            <a:endParaRPr lang="en-IN">
              <a:solidFill>
                <a:schemeClr val="bg1"/>
              </a:solidFill>
            </a:endParaRPr>
          </a:p>
          <a:p>
            <a:r>
              <a:rPr lang="en-IN">
                <a:solidFill>
                  <a:schemeClr val="bg1"/>
                </a:solidFill>
              </a:rPr>
              <a:t>initial </a:t>
            </a:r>
          </a:p>
          <a:p>
            <a:r>
              <a:rPr lang="en-IN">
                <a:solidFill>
                  <a:schemeClr val="bg1"/>
                </a:solidFill>
              </a:rPr>
              <a:t>begin</a:t>
            </a:r>
          </a:p>
          <a:p>
            <a:r>
              <a:rPr lang="en-IN">
                <a:solidFill>
                  <a:schemeClr val="bg1"/>
                </a:solidFill>
              </a:rPr>
              <a:t>#100</a:t>
            </a:r>
          </a:p>
          <a:p>
            <a:r>
              <a:rPr lang="en-IN">
                <a:solidFill>
                  <a:schemeClr val="bg1"/>
                </a:solidFill>
              </a:rPr>
              <a:t>$finish;</a:t>
            </a:r>
          </a:p>
          <a:p>
            <a:r>
              <a:rPr lang="en-IN">
                <a:solidFill>
                  <a:schemeClr val="bg1"/>
                </a:solidFill>
              </a:rPr>
              <a:t>end</a:t>
            </a:r>
          </a:p>
          <a:p>
            <a:r>
              <a:rPr lang="en-IN">
                <a:solidFill>
                  <a:schemeClr val="bg1"/>
                </a:solidFill>
              </a:rPr>
              <a:t>endmodule</a:t>
            </a:r>
          </a:p>
        </p:txBody>
      </p:sp>
      <p:sp>
        <p:nvSpPr>
          <p:cNvPr id="7" name="Rectangle 6">
            <a:extLst>
              <a:ext uri="{FF2B5EF4-FFF2-40B4-BE49-F238E27FC236}">
                <a16:creationId xmlns:a16="http://schemas.microsoft.com/office/drawing/2014/main" id="{5EE781C1-025B-1602-E282-2577ED395CAC}"/>
              </a:ext>
            </a:extLst>
          </p:cNvPr>
          <p:cNvSpPr/>
          <p:nvPr/>
        </p:nvSpPr>
        <p:spPr>
          <a:xfrm>
            <a:off x="6348984" y="711856"/>
            <a:ext cx="3236976" cy="1171807"/>
          </a:xfrm>
          <a:prstGeom prst="rect">
            <a:avLst/>
          </a:prstGeom>
          <a:solidFill>
            <a:schemeClr val="tx1"/>
          </a:solidFill>
          <a:ln>
            <a:solidFill>
              <a:srgbClr val="FF0000"/>
            </a:solidFill>
          </a:ln>
          <a:effectLst>
            <a:glow rad="127000">
              <a:schemeClr val="bg1"/>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a:solidFill>
                  <a:srgbClr val="00B0F0"/>
                </a:solidFill>
              </a:rPr>
              <a:t>NOTE-</a:t>
            </a:r>
            <a:r>
              <a:rPr lang="en-IN" b="1">
                <a:solidFill>
                  <a:srgbClr val="FFFF00"/>
                </a:solidFill>
              </a:rPr>
              <a:t>THESE  MONITOR VALUES</a:t>
            </a:r>
          </a:p>
          <a:p>
            <a:r>
              <a:rPr lang="en-IN" b="1">
                <a:solidFill>
                  <a:srgbClr val="FFFF00"/>
                </a:solidFill>
              </a:rPr>
              <a:t> WILL BE SEEN IN TCL CONSOLE </a:t>
            </a:r>
          </a:p>
          <a:p>
            <a:pPr algn="ctr"/>
            <a:r>
              <a:rPr lang="en-IN" b="1">
                <a:solidFill>
                  <a:srgbClr val="FFFF00"/>
                </a:solidFill>
              </a:rPr>
              <a:t>IN XILINX VERILOF FILE.</a:t>
            </a:r>
          </a:p>
        </p:txBody>
      </p:sp>
    </p:spTree>
    <p:extLst>
      <p:ext uri="{BB962C8B-B14F-4D97-AF65-F5344CB8AC3E}">
        <p14:creationId xmlns:p14="http://schemas.microsoft.com/office/powerpoint/2010/main" val="391337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7092-19EB-6253-9A76-8BF0BDFD6461}"/>
              </a:ext>
            </a:extLst>
          </p:cNvPr>
          <p:cNvSpPr>
            <a:spLocks noGrp="1"/>
          </p:cNvSpPr>
          <p:nvPr>
            <p:ph type="title"/>
          </p:nvPr>
        </p:nvSpPr>
        <p:spPr>
          <a:xfrm>
            <a:off x="838200" y="365125"/>
            <a:ext cx="10515600" cy="741299"/>
          </a:xfrm>
        </p:spPr>
        <p:txBody>
          <a:bodyPr/>
          <a:lstStyle/>
          <a:p>
            <a:r>
              <a:rPr lang="en-IN">
                <a:solidFill>
                  <a:srgbClr val="FF0000"/>
                </a:solidFill>
              </a:rPr>
              <a:t>EXPLANATION:  [</a:t>
            </a:r>
            <a:r>
              <a:rPr lang="en-IN" sz="2800" b="1" u="sng">
                <a:solidFill>
                  <a:srgbClr val="00B0F0"/>
                </a:solidFill>
              </a:rPr>
              <a:t>FOR PROJECT TILL MID-EVAL</a:t>
            </a:r>
            <a:r>
              <a:rPr lang="en-IN">
                <a:solidFill>
                  <a:srgbClr val="FF0000"/>
                </a:solidFill>
              </a:rPr>
              <a:t>]</a:t>
            </a:r>
          </a:p>
        </p:txBody>
      </p:sp>
      <p:sp>
        <p:nvSpPr>
          <p:cNvPr id="3" name="TextBox 2">
            <a:extLst>
              <a:ext uri="{FF2B5EF4-FFF2-40B4-BE49-F238E27FC236}">
                <a16:creationId xmlns:a16="http://schemas.microsoft.com/office/drawing/2014/main" id="{999FD8D9-FB66-5988-A61F-88874630ED72}"/>
              </a:ext>
            </a:extLst>
          </p:cNvPr>
          <p:cNvSpPr txBox="1"/>
          <p:nvPr/>
        </p:nvSpPr>
        <p:spPr>
          <a:xfrm>
            <a:off x="320040" y="1243584"/>
            <a:ext cx="11402568" cy="5355312"/>
          </a:xfrm>
          <a:prstGeom prst="rect">
            <a:avLst/>
          </a:prstGeom>
          <a:noFill/>
        </p:spPr>
        <p:txBody>
          <a:bodyPr wrap="square" rtlCol="0">
            <a:spAutoFit/>
          </a:bodyPr>
          <a:lstStyle/>
          <a:p>
            <a:pPr marL="285750" indent="-285750">
              <a:buFont typeface="Wingdings" panose="05000000000000000000" pitchFamily="2" charset="2"/>
              <a:buChar char="Ø"/>
            </a:pPr>
            <a:r>
              <a:rPr lang="en-IN">
                <a:solidFill>
                  <a:srgbClr val="FFFF00"/>
                </a:solidFill>
              </a:rPr>
              <a:t>We have used gate level description to generate a Matrix Multiplier of sizes 3X3 AND 3X3 with each element of size 4-BIT . Hence total 18 inputs are required and as per specification the outputs should </a:t>
            </a:r>
            <a:r>
              <a:rPr lang="en-US">
                <a:solidFill>
                  <a:srgbClr val="FFFF00"/>
                </a:solidFill>
              </a:rPr>
              <a:t>be </a:t>
            </a:r>
            <a:r>
              <a:rPr lang="en-US" sz="1800">
                <a:solidFill>
                  <a:srgbClr val="FFFF00"/>
                </a:solidFill>
              </a:rPr>
              <a:t> in a  serialised fashion, providing one output at a time.</a:t>
            </a:r>
          </a:p>
          <a:p>
            <a:pPr marL="285750" indent="-285750">
              <a:buFont typeface="Wingdings" panose="05000000000000000000" pitchFamily="2" charset="2"/>
              <a:buChar char="Ø"/>
            </a:pPr>
            <a:r>
              <a:rPr lang="en-US">
                <a:solidFill>
                  <a:srgbClr val="FFFF00"/>
                </a:solidFill>
              </a:rPr>
              <a:t> Here, we have used 9 Clock cycles for 9 total outputs.</a:t>
            </a:r>
          </a:p>
          <a:p>
            <a:pPr marL="285750" indent="-285750">
              <a:buFont typeface="Wingdings" panose="05000000000000000000" pitchFamily="2" charset="2"/>
              <a:buChar char="Ø"/>
            </a:pPr>
            <a:r>
              <a:rPr lang="en-US">
                <a:solidFill>
                  <a:srgbClr val="FFFF00"/>
                </a:solidFill>
              </a:rPr>
              <a:t>We have used  Full adder , 4 bit adder , 8 bit adder and 4 bit multiplier modules .</a:t>
            </a:r>
          </a:p>
          <a:p>
            <a:pPr marL="285750" indent="-285750">
              <a:buFont typeface="Wingdings" panose="05000000000000000000" pitchFamily="2" charset="2"/>
              <a:buChar char="Ø"/>
            </a:pPr>
            <a:r>
              <a:rPr lang="en-US">
                <a:solidFill>
                  <a:srgbClr val="FFFF00"/>
                </a:solidFill>
              </a:rPr>
              <a:t>Full adder- By instantiating predefined logic gates.</a:t>
            </a:r>
          </a:p>
          <a:p>
            <a:pPr marL="285750" indent="-285750">
              <a:buFont typeface="Wingdings" panose="05000000000000000000" pitchFamily="2" charset="2"/>
              <a:buChar char="Ø"/>
            </a:pPr>
            <a:r>
              <a:rPr lang="en-US">
                <a:solidFill>
                  <a:srgbClr val="FFFF00"/>
                </a:solidFill>
              </a:rPr>
              <a:t>4 bit adder - By instantiating  modules of full adders.</a:t>
            </a:r>
          </a:p>
          <a:p>
            <a:pPr marL="285750" indent="-285750">
              <a:buFont typeface="Wingdings" panose="05000000000000000000" pitchFamily="2" charset="2"/>
              <a:buChar char="Ø"/>
            </a:pPr>
            <a:r>
              <a:rPr lang="en-US">
                <a:solidFill>
                  <a:srgbClr val="FFFF00"/>
                </a:solidFill>
              </a:rPr>
              <a:t>8 bit adder - By instantiating modules of 4 bit adders .</a:t>
            </a:r>
          </a:p>
          <a:p>
            <a:pPr marL="285750" indent="-285750">
              <a:buFont typeface="Wingdings" panose="05000000000000000000" pitchFamily="2" charset="2"/>
              <a:buChar char="Ø"/>
            </a:pPr>
            <a:r>
              <a:rPr lang="en-US">
                <a:solidFill>
                  <a:srgbClr val="FFFF00"/>
                </a:solidFill>
              </a:rPr>
              <a:t>4 bit multiplier - By instantiating Full adders and 8 bit adders , as multiplication of two 4 bit numbers will result in a 8 bit number so to add them according to multiplication of matrices we required 8 bit adders .</a:t>
            </a:r>
          </a:p>
          <a:p>
            <a:pPr marL="285750" indent="-285750">
              <a:buFont typeface="Wingdings" panose="05000000000000000000" pitchFamily="2" charset="2"/>
              <a:buChar char="Ø"/>
            </a:pPr>
            <a:r>
              <a:rPr lang="en-US">
                <a:solidFill>
                  <a:srgbClr val="FFFF00"/>
                </a:solidFill>
              </a:rPr>
              <a:t>The final size of each element in output matrix will be of  10 bits as addition of three 8 bit numbers resulted from three individual multiplications result in a max of 10 bit number .</a:t>
            </a:r>
          </a:p>
          <a:p>
            <a:pPr marL="285750" indent="-285750">
              <a:buFont typeface="Wingdings" panose="05000000000000000000" pitchFamily="2" charset="2"/>
              <a:buChar char="Ø"/>
            </a:pPr>
            <a:r>
              <a:rPr lang="en-US">
                <a:solidFill>
                  <a:srgbClr val="FFFF00"/>
                </a:solidFill>
              </a:rPr>
              <a:t>Just for sake of interest we have added testbenches for 4 bit adder and 4 bit multiplier in above slides .</a:t>
            </a:r>
          </a:p>
          <a:p>
            <a:pPr marL="285750" indent="-285750">
              <a:buFont typeface="Wingdings" panose="05000000000000000000" pitchFamily="2" charset="2"/>
              <a:buChar char="Ø"/>
            </a:pPr>
            <a:r>
              <a:rPr lang="en-IN">
                <a:solidFill>
                  <a:srgbClr val="FFFF00"/>
                </a:solidFill>
              </a:rPr>
              <a:t>In Matrix Multiplicator Module- we required  three 4 bit multipliers,  two 8 bit adders and a single full adder because 4 bit multiplier to multiply elements and then using  8 bit adders to add them simultaneously according to principle of matrix multiplication , so the result will be of 10 bits , so to solve for 9</a:t>
            </a:r>
            <a:r>
              <a:rPr lang="en-IN" baseline="30000">
                <a:solidFill>
                  <a:srgbClr val="FFFF00"/>
                </a:solidFill>
              </a:rPr>
              <a:t>th</a:t>
            </a:r>
            <a:r>
              <a:rPr lang="en-IN">
                <a:solidFill>
                  <a:srgbClr val="FFFF00"/>
                </a:solidFill>
              </a:rPr>
              <a:t> and 10</a:t>
            </a:r>
            <a:r>
              <a:rPr lang="en-IN" baseline="30000">
                <a:solidFill>
                  <a:srgbClr val="FFFF00"/>
                </a:solidFill>
              </a:rPr>
              <a:t>th</a:t>
            </a:r>
            <a:r>
              <a:rPr lang="en-IN">
                <a:solidFill>
                  <a:srgbClr val="FFFF00"/>
                </a:solidFill>
              </a:rPr>
              <a:t> bit we have used one full adder by giving 10</a:t>
            </a:r>
            <a:r>
              <a:rPr lang="en-IN" baseline="30000">
                <a:solidFill>
                  <a:srgbClr val="FFFF00"/>
                </a:solidFill>
              </a:rPr>
              <a:t>th</a:t>
            </a:r>
            <a:r>
              <a:rPr lang="en-IN">
                <a:solidFill>
                  <a:srgbClr val="FFFF00"/>
                </a:solidFill>
              </a:rPr>
              <a:t> bit the name as Cout and 9</a:t>
            </a:r>
            <a:r>
              <a:rPr lang="en-IN" baseline="30000">
                <a:solidFill>
                  <a:srgbClr val="FFFF00"/>
                </a:solidFill>
              </a:rPr>
              <a:t>th</a:t>
            </a:r>
            <a:r>
              <a:rPr lang="en-IN">
                <a:solidFill>
                  <a:srgbClr val="FFFF00"/>
                </a:solidFill>
              </a:rPr>
              <a:t> bit as Sum of full adder  .i.e we have individually solved for these two bits for the result to match the actual value of 10 bit binary number .</a:t>
            </a:r>
          </a:p>
          <a:p>
            <a:endParaRPr lang="en-IN"/>
          </a:p>
        </p:txBody>
      </p:sp>
    </p:spTree>
    <p:extLst>
      <p:ext uri="{BB962C8B-B14F-4D97-AF65-F5344CB8AC3E}">
        <p14:creationId xmlns:p14="http://schemas.microsoft.com/office/powerpoint/2010/main" val="261328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AEAC-0C28-E64C-7277-9BDEE057FC67}"/>
              </a:ext>
            </a:extLst>
          </p:cNvPr>
          <p:cNvSpPr>
            <a:spLocks noGrp="1"/>
          </p:cNvSpPr>
          <p:nvPr>
            <p:ph type="title"/>
          </p:nvPr>
        </p:nvSpPr>
        <p:spPr>
          <a:xfrm>
            <a:off x="838200" y="365125"/>
            <a:ext cx="10515600" cy="768731"/>
          </a:xfrm>
          <a:solidFill>
            <a:schemeClr val="tx1"/>
          </a:solidFill>
        </p:spPr>
        <p:txBody>
          <a:bodyPr/>
          <a:lstStyle/>
          <a:p>
            <a:r>
              <a:rPr lang="en-IN">
                <a:solidFill>
                  <a:srgbClr val="FF0000"/>
                </a:solidFill>
              </a:rPr>
              <a:t>Project Task:</a:t>
            </a:r>
          </a:p>
        </p:txBody>
      </p:sp>
      <p:sp>
        <p:nvSpPr>
          <p:cNvPr id="7" name="TextBox 6">
            <a:extLst>
              <a:ext uri="{FF2B5EF4-FFF2-40B4-BE49-F238E27FC236}">
                <a16:creationId xmlns:a16="http://schemas.microsoft.com/office/drawing/2014/main" id="{04F896CE-0BD3-3CBA-262B-5628D66A2233}"/>
              </a:ext>
            </a:extLst>
          </p:cNvPr>
          <p:cNvSpPr txBox="1"/>
          <p:nvPr/>
        </p:nvSpPr>
        <p:spPr>
          <a:xfrm>
            <a:off x="413004" y="1398080"/>
            <a:ext cx="11365992" cy="5170646"/>
          </a:xfrm>
          <a:prstGeom prst="rect">
            <a:avLst/>
          </a:prstGeom>
          <a:noFill/>
        </p:spPr>
        <p:txBody>
          <a:bodyPr wrap="square" rtlCol="0">
            <a:spAutoFit/>
          </a:bodyPr>
          <a:lstStyle/>
          <a:p>
            <a:r>
              <a:rPr lang="en-US" sz="2200" b="1" u="sng">
                <a:solidFill>
                  <a:srgbClr val="FFFF00"/>
                </a:solidFill>
              </a:rPr>
              <a:t>[FOR FINAL SUBMISSION]</a:t>
            </a:r>
          </a:p>
          <a:p>
            <a:r>
              <a:rPr lang="en-US" sz="2200" b="1" u="sng">
                <a:solidFill>
                  <a:schemeClr val="bg1"/>
                </a:solidFill>
              </a:rPr>
              <a:t>Designing a Matrix Multiplication Accelerator in Verilog HDL</a:t>
            </a:r>
            <a:r>
              <a:rPr lang="en-US" sz="2200" b="1">
                <a:solidFill>
                  <a:schemeClr val="bg1"/>
                </a:solidFill>
              </a:rPr>
              <a:t>:</a:t>
            </a:r>
          </a:p>
          <a:p>
            <a:endParaRPr lang="en-US" sz="2200" b="1">
              <a:solidFill>
                <a:schemeClr val="bg1"/>
              </a:solidFill>
            </a:endParaRPr>
          </a:p>
          <a:p>
            <a:r>
              <a:rPr lang="en-US" sz="2200" b="1">
                <a:solidFill>
                  <a:schemeClr val="bg1"/>
                </a:solidFill>
              </a:rPr>
              <a:t>Description</a:t>
            </a:r>
            <a:r>
              <a:rPr lang="en-US" sz="2200">
                <a:solidFill>
                  <a:schemeClr val="bg1"/>
                </a:solidFill>
              </a:rPr>
              <a:t>: </a:t>
            </a:r>
          </a:p>
          <a:p>
            <a:pPr marL="285750" indent="-285750">
              <a:buFont typeface="Arial" panose="020B0604020202020204" pitchFamily="34" charset="0"/>
              <a:buChar char="•"/>
            </a:pPr>
            <a:r>
              <a:rPr lang="en-US" sz="2200">
                <a:solidFill>
                  <a:schemeClr val="bg1"/>
                </a:solidFill>
              </a:rPr>
              <a:t>Design an efficient matrix multiplication accelerator for binary matrices with 4-bit values as inputs, using only </a:t>
            </a:r>
            <a:r>
              <a:rPr lang="en-US" sz="2200" b="1">
                <a:solidFill>
                  <a:schemeClr val="bg1"/>
                </a:solidFill>
              </a:rPr>
              <a:t>gate-level description </a:t>
            </a:r>
            <a:r>
              <a:rPr lang="en-US" sz="2200">
                <a:solidFill>
                  <a:schemeClr val="bg1"/>
                </a:solidFill>
              </a:rPr>
              <a:t>in Verilog HDL. The accelerator should be capable of processing two input matrices of </a:t>
            </a:r>
            <a:r>
              <a:rPr lang="en-US" sz="2200" b="1">
                <a:solidFill>
                  <a:schemeClr val="bg1"/>
                </a:solidFill>
              </a:rPr>
              <a:t>maximum size 3x3</a:t>
            </a:r>
            <a:r>
              <a:rPr lang="en-US" sz="2200">
                <a:solidFill>
                  <a:schemeClr val="bg1"/>
                </a:solidFill>
              </a:rPr>
              <a:t>, with a total </a:t>
            </a:r>
            <a:r>
              <a:rPr lang="en-US" sz="2200" b="1">
                <a:solidFill>
                  <a:schemeClr val="bg1"/>
                </a:solidFill>
              </a:rPr>
              <a:t>maximum of 18 inputs</a:t>
            </a:r>
            <a:r>
              <a:rPr lang="en-US" sz="2200">
                <a:solidFill>
                  <a:schemeClr val="bg1"/>
                </a:solidFill>
              </a:rPr>
              <a:t>, </a:t>
            </a:r>
            <a:r>
              <a:rPr lang="en-US" sz="2200" b="1">
                <a:solidFill>
                  <a:schemeClr val="bg1"/>
                </a:solidFill>
              </a:rPr>
              <a:t>each</a:t>
            </a:r>
            <a:r>
              <a:rPr lang="en-US" sz="2200">
                <a:solidFill>
                  <a:schemeClr val="bg1"/>
                </a:solidFill>
              </a:rPr>
              <a:t> </a:t>
            </a:r>
            <a:r>
              <a:rPr lang="en-US" sz="2200" b="1">
                <a:solidFill>
                  <a:schemeClr val="bg1"/>
                </a:solidFill>
              </a:rPr>
              <a:t>being 4 bits</a:t>
            </a:r>
            <a:r>
              <a:rPr lang="en-US" sz="2200">
                <a:solidFill>
                  <a:schemeClr val="bg1"/>
                </a:solidFill>
              </a:rPr>
              <a:t>.</a:t>
            </a:r>
          </a:p>
          <a:p>
            <a:r>
              <a:rPr lang="en-US" sz="2200" b="1">
                <a:solidFill>
                  <a:schemeClr val="bg1"/>
                </a:solidFill>
              </a:rPr>
              <a:t>Specifications:</a:t>
            </a:r>
          </a:p>
          <a:p>
            <a:pPr marL="285750" indent="-285750">
              <a:buFont typeface="Arial" panose="020B0604020202020204" pitchFamily="34" charset="0"/>
              <a:buChar char="•"/>
            </a:pPr>
            <a:r>
              <a:rPr lang="en-US" sz="2200">
                <a:solidFill>
                  <a:schemeClr val="bg1"/>
                </a:solidFill>
              </a:rPr>
              <a:t> The accelerator should take inputs in a serial manner over a maximum of 18 clock cycles and produce outputs in a  serialised fashion, providing one output at a time.</a:t>
            </a:r>
          </a:p>
          <a:p>
            <a:pPr marL="285750" indent="-285750">
              <a:buFont typeface="Arial" panose="020B0604020202020204" pitchFamily="34" charset="0"/>
              <a:buChar char="•"/>
            </a:pPr>
            <a:r>
              <a:rPr lang="en-US" sz="2200">
                <a:solidFill>
                  <a:schemeClr val="bg1"/>
                </a:solidFill>
              </a:rPr>
              <a:t>The primary objective is to design a matrix multiplication accelerator that minimises the number of clock cycles required to compute the results efficiently.</a:t>
            </a:r>
          </a:p>
          <a:p>
            <a:pPr marL="285750" indent="-285750">
              <a:buFont typeface="Arial" panose="020B0604020202020204" pitchFamily="34" charset="0"/>
              <a:buChar char="•"/>
            </a:pPr>
            <a:r>
              <a:rPr lang="en-US" sz="2200">
                <a:solidFill>
                  <a:schemeClr val="bg1"/>
                </a:solidFill>
              </a:rPr>
              <a:t> Additionally, the solution should be scalable and adaptable to different matrix sizes while ensuring accurate computation of the product.</a:t>
            </a:r>
            <a:endParaRPr lang="en-IN" sz="2200">
              <a:solidFill>
                <a:schemeClr val="bg1"/>
              </a:solidFill>
            </a:endParaRPr>
          </a:p>
        </p:txBody>
      </p:sp>
    </p:spTree>
    <p:extLst>
      <p:ext uri="{BB962C8B-B14F-4D97-AF65-F5344CB8AC3E}">
        <p14:creationId xmlns:p14="http://schemas.microsoft.com/office/powerpoint/2010/main" val="108611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5D71CB-AADB-D4F3-D7DD-56C525312EDF}"/>
              </a:ext>
            </a:extLst>
          </p:cNvPr>
          <p:cNvSpPr txBox="1"/>
          <p:nvPr/>
        </p:nvSpPr>
        <p:spPr>
          <a:xfrm>
            <a:off x="0" y="292608"/>
            <a:ext cx="11823192" cy="5940088"/>
          </a:xfrm>
          <a:prstGeom prst="rect">
            <a:avLst/>
          </a:prstGeom>
          <a:noFill/>
        </p:spPr>
        <p:txBody>
          <a:bodyPr wrap="square" rtlCol="0">
            <a:spAutoFit/>
          </a:bodyPr>
          <a:lstStyle/>
          <a:p>
            <a:pPr marL="285750" indent="-285750">
              <a:buFont typeface="Wingdings" panose="05000000000000000000" pitchFamily="2" charset="2"/>
              <a:buChar char="Ø"/>
            </a:pPr>
            <a:r>
              <a:rPr lang="en-IN" sz="2000">
                <a:solidFill>
                  <a:srgbClr val="FFFF00"/>
                </a:solidFill>
              </a:rPr>
              <a:t>After this , on positive clock edge or negative reset edge  “always” block  will be executed and hence we can specify each output at each positive clock edge . And reset input which is used is just for implementing first IF statement so that cycle_count may get a zero value at first , that is why in testbench you see after certain time delay the value of reset is kept  high all time  to execute ELSE statement and to proceed further increments of cycle_count until finish.</a:t>
            </a:r>
          </a:p>
          <a:p>
            <a:pPr marL="285750" indent="-285750">
              <a:buFont typeface="Wingdings" panose="05000000000000000000" pitchFamily="2" charset="2"/>
              <a:buChar char="Ø"/>
            </a:pPr>
            <a:r>
              <a:rPr lang="en-IN" sz="2000">
                <a:solidFill>
                  <a:srgbClr val="FFFF00"/>
                </a:solidFill>
              </a:rPr>
              <a:t>So, this always block will be triggered at each positive clock edge again and again and skipping the IF statement and executing ELSE statement each time  until cycle_count reaches its final value cycle_count&lt;9 starting from 0  (hence in total 9 clock cycles are used) .</a:t>
            </a:r>
          </a:p>
          <a:p>
            <a:pPr marL="285750" indent="-285750">
              <a:buFont typeface="Wingdings" panose="05000000000000000000" pitchFamily="2" charset="2"/>
              <a:buChar char="Ø"/>
            </a:pPr>
            <a:r>
              <a:rPr lang="en-IN" sz="2000">
                <a:solidFill>
                  <a:srgbClr val="FFFF00"/>
                </a:solidFill>
              </a:rPr>
              <a:t>The time delays in test bench are also set accordingly to execute code smoothly . </a:t>
            </a:r>
          </a:p>
          <a:p>
            <a:pPr marL="285750" indent="-285750">
              <a:buFont typeface="Wingdings" panose="05000000000000000000" pitchFamily="2" charset="2"/>
              <a:buChar char="Ø"/>
            </a:pPr>
            <a:r>
              <a:rPr lang="en-IN" sz="2000">
                <a:solidFill>
                  <a:srgbClr val="FFFF00"/>
                </a:solidFill>
              </a:rPr>
              <a:t>The first positive edge is there on t=0 where reset is low hence implementing IF statement therefore giving cycle_count value of zero. After that at random t=5 delay reset is set high all time so to not execute IF statement anymore.</a:t>
            </a:r>
          </a:p>
          <a:p>
            <a:pPr marL="285750" indent="-285750">
              <a:buFont typeface="Wingdings" panose="05000000000000000000" pitchFamily="2" charset="2"/>
              <a:buChar char="Ø"/>
            </a:pPr>
            <a:r>
              <a:rPr lang="en-IN" sz="2000">
                <a:solidFill>
                  <a:srgbClr val="FFFF00"/>
                </a:solidFill>
              </a:rPr>
              <a:t>And at t=10; when second positive edge triggers the inputs of matrices are stored are given as inputs till finish and hence the values come accordingly at a delay of 10 each time one by one and hence at t=10 first element outputs appears .</a:t>
            </a:r>
          </a:p>
          <a:p>
            <a:pPr marL="285750" indent="-285750">
              <a:buFont typeface="Wingdings" panose="05000000000000000000" pitchFamily="2" charset="2"/>
              <a:buChar char="Ø"/>
            </a:pPr>
            <a:r>
              <a:rPr lang="en-IN" sz="2000">
                <a:solidFill>
                  <a:srgbClr val="FFFF00"/>
                </a:solidFill>
              </a:rPr>
              <a:t>Similarly at t=20 : second element output appears and this goes till when at t=90 , 9</a:t>
            </a:r>
            <a:r>
              <a:rPr lang="en-IN" sz="2000" baseline="30000">
                <a:solidFill>
                  <a:srgbClr val="FFFF00"/>
                </a:solidFill>
              </a:rPr>
              <a:t>th</a:t>
            </a:r>
            <a:r>
              <a:rPr lang="en-IN" sz="2000">
                <a:solidFill>
                  <a:srgbClr val="FFFF00"/>
                </a:solidFill>
              </a:rPr>
              <a:t> element output appears.</a:t>
            </a:r>
          </a:p>
          <a:p>
            <a:pPr marL="285750" indent="-285750">
              <a:buFont typeface="Wingdings" panose="05000000000000000000" pitchFamily="2" charset="2"/>
              <a:buChar char="Ø"/>
            </a:pPr>
            <a:r>
              <a:rPr lang="en-IN" sz="2000">
                <a:solidFill>
                  <a:srgbClr val="FFFF00"/>
                </a:solidFill>
              </a:rPr>
              <a:t>Finally, at t=100 , the clock cycles and other inputs are terminated .</a:t>
            </a:r>
          </a:p>
          <a:p>
            <a:pPr marL="285750" indent="-285750">
              <a:buFont typeface="Wingdings" panose="05000000000000000000" pitchFamily="2" charset="2"/>
              <a:buChar char="Ø"/>
            </a:pPr>
            <a:r>
              <a:rPr lang="en-IN" sz="2000">
                <a:solidFill>
                  <a:srgbClr val="FFFF00"/>
                </a:solidFill>
              </a:rPr>
              <a:t>Hence , execution of code is done successfully.</a:t>
            </a:r>
          </a:p>
        </p:txBody>
      </p:sp>
    </p:spTree>
    <p:extLst>
      <p:ext uri="{BB962C8B-B14F-4D97-AF65-F5344CB8AC3E}">
        <p14:creationId xmlns:p14="http://schemas.microsoft.com/office/powerpoint/2010/main" val="282025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C7DB09-58BC-C0E8-45D6-0E2955A09AFF}"/>
              </a:ext>
            </a:extLst>
          </p:cNvPr>
          <p:cNvSpPr>
            <a:spLocks noGrp="1"/>
          </p:cNvSpPr>
          <p:nvPr>
            <p:ph type="ctrTitle" idx="4294967295"/>
          </p:nvPr>
        </p:nvSpPr>
        <p:spPr>
          <a:xfrm>
            <a:off x="1251284" y="1853883"/>
            <a:ext cx="9144000" cy="2387600"/>
          </a:xfrm>
        </p:spPr>
        <p:txBody>
          <a:bodyPr>
            <a:normAutofit/>
          </a:bodyPr>
          <a:lstStyle/>
          <a:p>
            <a:pPr algn="ctr"/>
            <a:r>
              <a:rPr lang="en-IN" sz="6000" b="1" u="sng">
                <a:solidFill>
                  <a:srgbClr val="FF0000"/>
                </a:solidFill>
                <a:latin typeface="Algerian" panose="04020705040A02060702" pitchFamily="82" charset="0"/>
              </a:rPr>
              <a:t>FINAL SUBMISSION</a:t>
            </a:r>
          </a:p>
        </p:txBody>
      </p:sp>
    </p:spTree>
    <p:extLst>
      <p:ext uri="{BB962C8B-B14F-4D97-AF65-F5344CB8AC3E}">
        <p14:creationId xmlns:p14="http://schemas.microsoft.com/office/powerpoint/2010/main" val="327333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4BD0-B47C-DC39-71E5-5A410466EEB9}"/>
              </a:ext>
            </a:extLst>
          </p:cNvPr>
          <p:cNvSpPr>
            <a:spLocks noGrp="1"/>
          </p:cNvSpPr>
          <p:nvPr>
            <p:ph type="title"/>
          </p:nvPr>
        </p:nvSpPr>
        <p:spPr>
          <a:xfrm>
            <a:off x="765048" y="365760"/>
            <a:ext cx="10515600" cy="777875"/>
          </a:xfrm>
        </p:spPr>
        <p:txBody>
          <a:bodyPr>
            <a:normAutofit/>
          </a:bodyPr>
          <a:lstStyle/>
          <a:p>
            <a:r>
              <a:rPr lang="en-IN" sz="4800" b="1">
                <a:solidFill>
                  <a:srgbClr val="FF0000"/>
                </a:solidFill>
              </a:rPr>
              <a:t>PRINCIPLE:</a:t>
            </a:r>
          </a:p>
        </p:txBody>
      </p:sp>
      <p:sp>
        <p:nvSpPr>
          <p:cNvPr id="4" name="TextBox 3">
            <a:extLst>
              <a:ext uri="{FF2B5EF4-FFF2-40B4-BE49-F238E27FC236}">
                <a16:creationId xmlns:a16="http://schemas.microsoft.com/office/drawing/2014/main" id="{E47A8A21-3B21-374D-F46A-EF98328C4087}"/>
              </a:ext>
            </a:extLst>
          </p:cNvPr>
          <p:cNvSpPr txBox="1"/>
          <p:nvPr/>
        </p:nvSpPr>
        <p:spPr>
          <a:xfrm>
            <a:off x="148971" y="1253756"/>
            <a:ext cx="11894058" cy="5632311"/>
          </a:xfrm>
          <a:prstGeom prst="rect">
            <a:avLst/>
          </a:prstGeom>
          <a:noFill/>
        </p:spPr>
        <p:txBody>
          <a:bodyPr wrap="square">
            <a:spAutoFit/>
          </a:bodyPr>
          <a:lstStyle/>
          <a:p>
            <a:pPr marL="285750" indent="-285750">
              <a:buFont typeface="Wingdings" panose="05000000000000000000" pitchFamily="2" charset="2"/>
              <a:buChar char="Ø"/>
            </a:pPr>
            <a:r>
              <a:rPr lang="en-US">
                <a:solidFill>
                  <a:schemeClr val="bg1"/>
                </a:solidFill>
              </a:rPr>
              <a:t>This project implements Matrix Multiplier of two </a:t>
            </a:r>
            <a:r>
              <a:rPr lang="en-US">
                <a:solidFill>
                  <a:srgbClr val="FFFF00"/>
                </a:solidFill>
              </a:rPr>
              <a:t>different or same sized </a:t>
            </a:r>
            <a:r>
              <a:rPr lang="en-US">
                <a:solidFill>
                  <a:schemeClr val="bg1"/>
                </a:solidFill>
              </a:rPr>
              <a:t>matrices of form </a:t>
            </a:r>
            <a:r>
              <a:rPr lang="en-US" b="1" u="sng">
                <a:solidFill>
                  <a:srgbClr val="FFFF00"/>
                </a:solidFill>
              </a:rPr>
              <a:t>mxn and nxp </a:t>
            </a:r>
            <a:r>
              <a:rPr lang="en-US">
                <a:solidFill>
                  <a:schemeClr val="bg1"/>
                </a:solidFill>
              </a:rPr>
              <a:t>such that m,n,p belongs to integer from 1 to 3 .That is there are</a:t>
            </a:r>
            <a:r>
              <a:rPr lang="en-US" b="1">
                <a:solidFill>
                  <a:schemeClr val="bg1"/>
                </a:solidFill>
              </a:rPr>
              <a:t> </a:t>
            </a:r>
            <a:r>
              <a:rPr lang="en-US">
                <a:solidFill>
                  <a:srgbClr val="FFFF00"/>
                </a:solidFill>
              </a:rPr>
              <a:t>27 different possibilities </a:t>
            </a:r>
            <a:r>
              <a:rPr lang="en-US">
                <a:solidFill>
                  <a:schemeClr val="bg1"/>
                </a:solidFill>
              </a:rPr>
              <a:t>of matrix multiplication where minimum size can be 1x1 and 1x1 and maximum can be 3x3 and 3x3 . Using VERILOG  gate-level description with maximum of 18 elements in total and each element of </a:t>
            </a:r>
            <a:r>
              <a:rPr lang="en-US" b="1">
                <a:solidFill>
                  <a:schemeClr val="bg1"/>
                </a:solidFill>
              </a:rPr>
              <a:t>size 4 BITS</a:t>
            </a:r>
            <a:r>
              <a:rPr lang="en-US">
                <a:solidFill>
                  <a:schemeClr val="bg1"/>
                </a:solidFill>
              </a:rPr>
              <a:t>.</a:t>
            </a:r>
          </a:p>
          <a:p>
            <a:pPr marL="285750" indent="-285750">
              <a:buFont typeface="Wingdings" panose="05000000000000000000" pitchFamily="2" charset="2"/>
              <a:buChar char="Ø"/>
            </a:pPr>
            <a:r>
              <a:rPr lang="en-US">
                <a:solidFill>
                  <a:schemeClr val="bg1"/>
                </a:solidFill>
              </a:rPr>
              <a:t>We have used </a:t>
            </a:r>
            <a:r>
              <a:rPr lang="en-US">
                <a:solidFill>
                  <a:srgbClr val="FFFF00"/>
                </a:solidFill>
              </a:rPr>
              <a:t>18 clock cycles for inputs </a:t>
            </a:r>
            <a:r>
              <a:rPr lang="en-US">
                <a:solidFill>
                  <a:schemeClr val="bg1"/>
                </a:solidFill>
              </a:rPr>
              <a:t>, </a:t>
            </a:r>
            <a:r>
              <a:rPr lang="en-US">
                <a:solidFill>
                  <a:srgbClr val="FFFF00"/>
                </a:solidFill>
              </a:rPr>
              <a:t>one clock cycle for each input element </a:t>
            </a:r>
            <a:r>
              <a:rPr lang="en-US">
                <a:solidFill>
                  <a:schemeClr val="bg1"/>
                </a:solidFill>
              </a:rPr>
              <a:t>getting stored into a Register .</a:t>
            </a:r>
          </a:p>
          <a:p>
            <a:pPr marL="285750" indent="-285750">
              <a:buFont typeface="Wingdings" panose="05000000000000000000" pitchFamily="2" charset="2"/>
              <a:buChar char="Ø"/>
            </a:pPr>
            <a:r>
              <a:rPr lang="en-US">
                <a:solidFill>
                  <a:schemeClr val="bg1"/>
                </a:solidFill>
              </a:rPr>
              <a:t>And, after that we have set </a:t>
            </a:r>
            <a:r>
              <a:rPr lang="en-US">
                <a:solidFill>
                  <a:srgbClr val="FFFF00"/>
                </a:solidFill>
              </a:rPr>
              <a:t>next 9 clock cycles </a:t>
            </a:r>
            <a:r>
              <a:rPr lang="en-US">
                <a:solidFill>
                  <a:schemeClr val="bg1"/>
                </a:solidFill>
              </a:rPr>
              <a:t>demonstrating </a:t>
            </a:r>
            <a:r>
              <a:rPr lang="en-US">
                <a:solidFill>
                  <a:srgbClr val="FFFF00"/>
                </a:solidFill>
              </a:rPr>
              <a:t>one output at a time </a:t>
            </a:r>
            <a:r>
              <a:rPr lang="en-US">
                <a:solidFill>
                  <a:schemeClr val="bg1"/>
                </a:solidFill>
              </a:rPr>
              <a:t>at each positive clock edge. </a:t>
            </a:r>
          </a:p>
          <a:p>
            <a:pPr marL="285750" indent="-285750">
              <a:buFont typeface="Wingdings" panose="05000000000000000000" pitchFamily="2" charset="2"/>
              <a:buChar char="Ø"/>
            </a:pPr>
            <a:r>
              <a:rPr lang="en-US">
                <a:solidFill>
                  <a:schemeClr val="bg1"/>
                </a:solidFill>
              </a:rPr>
              <a:t> It includes modules of following for generating matrix multiplier :</a:t>
            </a:r>
          </a:p>
          <a:p>
            <a:pPr marL="342900" indent="-342900">
              <a:buFont typeface="Arial" panose="020B0604020202020204" pitchFamily="34" charset="0"/>
              <a:buChar char="•"/>
            </a:pPr>
            <a:r>
              <a:rPr lang="en-US">
                <a:solidFill>
                  <a:schemeClr val="bg1"/>
                </a:solidFill>
              </a:rPr>
              <a:t>Basic gates (AND , OR , XOR, NOT ).(Predefined)</a:t>
            </a:r>
          </a:p>
          <a:p>
            <a:pPr marL="342900" indent="-342900">
              <a:buFont typeface="Arial" panose="020B0604020202020204" pitchFamily="34" charset="0"/>
              <a:buChar char="•"/>
            </a:pPr>
            <a:r>
              <a:rPr lang="en-US">
                <a:solidFill>
                  <a:schemeClr val="bg1"/>
                </a:solidFill>
              </a:rPr>
              <a:t>Full adder.</a:t>
            </a:r>
          </a:p>
          <a:p>
            <a:pPr marL="342900" indent="-342900">
              <a:buFont typeface="Arial" panose="020B0604020202020204" pitchFamily="34" charset="0"/>
              <a:buChar char="•"/>
            </a:pPr>
            <a:r>
              <a:rPr lang="en-US">
                <a:solidFill>
                  <a:schemeClr val="bg1"/>
                </a:solidFill>
              </a:rPr>
              <a:t>4-bit Adder.</a:t>
            </a:r>
          </a:p>
          <a:p>
            <a:pPr marL="342900" indent="-342900">
              <a:buFont typeface="Arial" panose="020B0604020202020204" pitchFamily="34" charset="0"/>
              <a:buChar char="•"/>
            </a:pPr>
            <a:r>
              <a:rPr lang="en-US">
                <a:solidFill>
                  <a:schemeClr val="bg1"/>
                </a:solidFill>
              </a:rPr>
              <a:t>8-bit Adder.</a:t>
            </a:r>
          </a:p>
          <a:p>
            <a:pPr marL="342900" indent="-342900">
              <a:buFont typeface="Arial" panose="020B0604020202020204" pitchFamily="34" charset="0"/>
              <a:buChar char="•"/>
            </a:pPr>
            <a:r>
              <a:rPr lang="en-US">
                <a:solidFill>
                  <a:schemeClr val="bg1"/>
                </a:solidFill>
              </a:rPr>
              <a:t>4-bit Multiplier. </a:t>
            </a:r>
          </a:p>
          <a:p>
            <a:pPr marL="342900" indent="-342900">
              <a:buFont typeface="Arial" panose="020B0604020202020204" pitchFamily="34" charset="0"/>
              <a:buChar char="•"/>
            </a:pPr>
            <a:r>
              <a:rPr lang="en-US">
                <a:solidFill>
                  <a:schemeClr val="bg1"/>
                </a:solidFill>
              </a:rPr>
              <a:t>Multiplexer 2 to 1.</a:t>
            </a:r>
          </a:p>
          <a:p>
            <a:pPr marL="342900" indent="-342900">
              <a:buFont typeface="Arial" panose="020B0604020202020204" pitchFamily="34" charset="0"/>
              <a:buChar char="•"/>
            </a:pPr>
            <a:r>
              <a:rPr lang="en-US">
                <a:solidFill>
                  <a:schemeClr val="bg1"/>
                </a:solidFill>
              </a:rPr>
              <a:t>Multiplexer 2 to 1 [</a:t>
            </a:r>
            <a:r>
              <a:rPr lang="en-US">
                <a:solidFill>
                  <a:srgbClr val="FFFF00"/>
                </a:solidFill>
              </a:rPr>
              <a:t>4-BIT</a:t>
            </a:r>
            <a:r>
              <a:rPr lang="en-US">
                <a:solidFill>
                  <a:schemeClr val="bg1"/>
                </a:solidFill>
              </a:rPr>
              <a:t>].</a:t>
            </a:r>
          </a:p>
          <a:p>
            <a:pPr marL="342900" indent="-342900">
              <a:buFont typeface="Arial" panose="020B0604020202020204" pitchFamily="34" charset="0"/>
              <a:buChar char="•"/>
            </a:pPr>
            <a:r>
              <a:rPr lang="en-US">
                <a:solidFill>
                  <a:schemeClr val="bg1"/>
                </a:solidFill>
              </a:rPr>
              <a:t>Multiplexer 9 to 1 [Each Data Line Of Size 4-BITS].</a:t>
            </a:r>
          </a:p>
          <a:p>
            <a:pPr marL="342900" indent="-342900">
              <a:buFont typeface="Arial" panose="020B0604020202020204" pitchFamily="34" charset="0"/>
              <a:buChar char="•"/>
            </a:pPr>
            <a:r>
              <a:rPr lang="en-US">
                <a:solidFill>
                  <a:schemeClr val="bg1"/>
                </a:solidFill>
              </a:rPr>
              <a:t>PIPO (Parallel IN Parallel OUT) Register.</a:t>
            </a:r>
          </a:p>
          <a:p>
            <a:pPr marL="342900" indent="-342900">
              <a:buFont typeface="Arial" panose="020B0604020202020204" pitchFamily="34" charset="0"/>
              <a:buChar char="•"/>
            </a:pPr>
            <a:r>
              <a:rPr lang="en-US">
                <a:solidFill>
                  <a:schemeClr val="bg1"/>
                </a:solidFill>
              </a:rPr>
              <a:t>Using concepts of FSM [FINITE STATE MACHINE]</a:t>
            </a:r>
          </a:p>
          <a:p>
            <a:pPr marL="342900" indent="-342900">
              <a:buFont typeface="Arial" panose="020B0604020202020204" pitchFamily="34" charset="0"/>
              <a:buChar char="•"/>
            </a:pPr>
            <a:r>
              <a:rPr lang="en-US">
                <a:solidFill>
                  <a:schemeClr val="bg1"/>
                </a:solidFill>
              </a:rPr>
              <a:t>Matrix Multiplier producing one output at a time over 9 clock cycles.</a:t>
            </a:r>
          </a:p>
          <a:p>
            <a:pPr marL="342900" indent="-342900">
              <a:buFont typeface="Arial" panose="020B0604020202020204" pitchFamily="34" charset="0"/>
              <a:buChar char="•"/>
            </a:pPr>
            <a:r>
              <a:rPr lang="en-US">
                <a:solidFill>
                  <a:schemeClr val="bg1"/>
                </a:solidFill>
              </a:rPr>
              <a:t>Use of reset and clock inputs will be required.</a:t>
            </a:r>
          </a:p>
          <a:p>
            <a:pPr marL="342900" indent="-342900">
              <a:buFont typeface="Arial" panose="020B0604020202020204" pitchFamily="34" charset="0"/>
              <a:buChar char="•"/>
            </a:pPr>
            <a:r>
              <a:rPr lang="en-US">
                <a:solidFill>
                  <a:schemeClr val="bg1"/>
                </a:solidFill>
              </a:rPr>
              <a:t>Testbench </a:t>
            </a:r>
            <a:r>
              <a:rPr lang="en-US">
                <a:solidFill>
                  <a:srgbClr val="FFFF00"/>
                </a:solidFill>
              </a:rPr>
              <a:t>(for simulation).</a:t>
            </a:r>
          </a:p>
        </p:txBody>
      </p:sp>
    </p:spTree>
    <p:extLst>
      <p:ext uri="{BB962C8B-B14F-4D97-AF65-F5344CB8AC3E}">
        <p14:creationId xmlns:p14="http://schemas.microsoft.com/office/powerpoint/2010/main" val="221215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05A1-8211-767B-CF83-E6CD7942FC72}"/>
              </a:ext>
            </a:extLst>
          </p:cNvPr>
          <p:cNvSpPr>
            <a:spLocks noGrp="1"/>
          </p:cNvSpPr>
          <p:nvPr>
            <p:ph type="title"/>
          </p:nvPr>
        </p:nvSpPr>
        <p:spPr/>
        <p:txBody>
          <a:bodyPr>
            <a:normAutofit/>
          </a:bodyPr>
          <a:lstStyle/>
          <a:p>
            <a:r>
              <a:rPr lang="en-IN" sz="5400" b="1">
                <a:solidFill>
                  <a:srgbClr val="FF0000"/>
                </a:solidFill>
              </a:rPr>
              <a:t>Mux 2:1 </a:t>
            </a:r>
          </a:p>
        </p:txBody>
      </p:sp>
      <p:sp>
        <p:nvSpPr>
          <p:cNvPr id="4" name="TextBox 3">
            <a:extLst>
              <a:ext uri="{FF2B5EF4-FFF2-40B4-BE49-F238E27FC236}">
                <a16:creationId xmlns:a16="http://schemas.microsoft.com/office/drawing/2014/main" id="{A2F1671D-13A1-C634-72BA-61D87C5D7499}"/>
              </a:ext>
            </a:extLst>
          </p:cNvPr>
          <p:cNvSpPr txBox="1"/>
          <p:nvPr/>
        </p:nvSpPr>
        <p:spPr>
          <a:xfrm>
            <a:off x="130302" y="1968560"/>
            <a:ext cx="7312914" cy="4524315"/>
          </a:xfrm>
          <a:prstGeom prst="rect">
            <a:avLst/>
          </a:prstGeom>
          <a:noFill/>
        </p:spPr>
        <p:txBody>
          <a:bodyPr wrap="square">
            <a:spAutoFit/>
          </a:bodyPr>
          <a:lstStyle/>
          <a:p>
            <a:endParaRPr lang="en-US" sz="2400"/>
          </a:p>
          <a:p>
            <a:r>
              <a:rPr lang="en-US" sz="2400">
                <a:solidFill>
                  <a:schemeClr val="bg1"/>
                </a:solidFill>
              </a:rPr>
              <a:t>module mux2to1(a,b,sel,y);</a:t>
            </a:r>
          </a:p>
          <a:p>
            <a:r>
              <a:rPr lang="en-US" sz="2400">
                <a:solidFill>
                  <a:schemeClr val="bg1"/>
                </a:solidFill>
              </a:rPr>
              <a:t> input a,b,sel;</a:t>
            </a:r>
          </a:p>
          <a:p>
            <a:r>
              <a:rPr lang="en-US" sz="2400">
                <a:solidFill>
                  <a:schemeClr val="bg1"/>
                </a:solidFill>
              </a:rPr>
              <a:t> output y;</a:t>
            </a:r>
          </a:p>
          <a:p>
            <a:r>
              <a:rPr lang="en-US" sz="2400">
                <a:solidFill>
                  <a:schemeClr val="bg1"/>
                </a:solidFill>
              </a:rPr>
              <a:t>    wire not_sel, and_a, and_b;</a:t>
            </a:r>
          </a:p>
          <a:p>
            <a:r>
              <a:rPr lang="en-US" sz="2400">
                <a:solidFill>
                  <a:schemeClr val="bg1"/>
                </a:solidFill>
              </a:rPr>
              <a:t>    </a:t>
            </a:r>
          </a:p>
          <a:p>
            <a:r>
              <a:rPr lang="en-US" sz="2400">
                <a:solidFill>
                  <a:schemeClr val="bg1"/>
                </a:solidFill>
              </a:rPr>
              <a:t>    not (not_sel, sel);</a:t>
            </a:r>
          </a:p>
          <a:p>
            <a:r>
              <a:rPr lang="en-US" sz="2400">
                <a:solidFill>
                  <a:schemeClr val="bg1"/>
                </a:solidFill>
              </a:rPr>
              <a:t>    and (and_a, a, not_sel);</a:t>
            </a:r>
          </a:p>
          <a:p>
            <a:r>
              <a:rPr lang="en-US" sz="2400">
                <a:solidFill>
                  <a:schemeClr val="bg1"/>
                </a:solidFill>
              </a:rPr>
              <a:t>    and (and_b, b, sel);</a:t>
            </a:r>
          </a:p>
          <a:p>
            <a:r>
              <a:rPr lang="en-US" sz="2400">
                <a:solidFill>
                  <a:schemeClr val="bg1"/>
                </a:solidFill>
              </a:rPr>
              <a:t>    or (y, and_a, and_b);</a:t>
            </a:r>
          </a:p>
          <a:p>
            <a:r>
              <a:rPr lang="en-US" sz="2400">
                <a:solidFill>
                  <a:schemeClr val="bg1"/>
                </a:solidFill>
              </a:rPr>
              <a:t>endmodule</a:t>
            </a:r>
          </a:p>
          <a:p>
            <a:endParaRPr lang="en-IN" sz="2400"/>
          </a:p>
        </p:txBody>
      </p:sp>
      <p:pic>
        <p:nvPicPr>
          <p:cNvPr id="6" name="Picture 5">
            <a:extLst>
              <a:ext uri="{FF2B5EF4-FFF2-40B4-BE49-F238E27FC236}">
                <a16:creationId xmlns:a16="http://schemas.microsoft.com/office/drawing/2014/main" id="{86BA308B-7ED2-0EC5-D1F6-8FB833832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536" y="2050856"/>
            <a:ext cx="5745480" cy="3802951"/>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1034043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F8DB-88C7-8E92-C523-F799EBB3A5AB}"/>
              </a:ext>
            </a:extLst>
          </p:cNvPr>
          <p:cNvSpPr>
            <a:spLocks noGrp="1"/>
          </p:cNvSpPr>
          <p:nvPr>
            <p:ph type="title"/>
          </p:nvPr>
        </p:nvSpPr>
        <p:spPr>
          <a:xfrm>
            <a:off x="838200" y="346837"/>
            <a:ext cx="10515600" cy="1325563"/>
          </a:xfrm>
        </p:spPr>
        <p:txBody>
          <a:bodyPr/>
          <a:lstStyle/>
          <a:p>
            <a:r>
              <a:rPr lang="en-IN" b="1">
                <a:solidFill>
                  <a:srgbClr val="FF0000"/>
                </a:solidFill>
              </a:rPr>
              <a:t>Mux 2:1 (</a:t>
            </a:r>
            <a:r>
              <a:rPr lang="en-IN" sz="2800" b="1">
                <a:solidFill>
                  <a:srgbClr val="FFFF00"/>
                </a:solidFill>
              </a:rPr>
              <a:t>FOR 4-BITS OF INPUTS</a:t>
            </a:r>
            <a:r>
              <a:rPr lang="en-IN" b="1">
                <a:solidFill>
                  <a:srgbClr val="FF0000"/>
                </a:solidFill>
              </a:rPr>
              <a:t>)</a:t>
            </a:r>
          </a:p>
        </p:txBody>
      </p:sp>
      <p:sp>
        <p:nvSpPr>
          <p:cNvPr id="4" name="TextBox 3">
            <a:extLst>
              <a:ext uri="{FF2B5EF4-FFF2-40B4-BE49-F238E27FC236}">
                <a16:creationId xmlns:a16="http://schemas.microsoft.com/office/drawing/2014/main" id="{FE145429-E02E-E053-5FDB-42B3518D98C0}"/>
              </a:ext>
            </a:extLst>
          </p:cNvPr>
          <p:cNvSpPr txBox="1"/>
          <p:nvPr/>
        </p:nvSpPr>
        <p:spPr>
          <a:xfrm>
            <a:off x="368046" y="1997839"/>
            <a:ext cx="5017770" cy="4431983"/>
          </a:xfrm>
          <a:prstGeom prst="rect">
            <a:avLst/>
          </a:prstGeom>
          <a:noFill/>
        </p:spPr>
        <p:txBody>
          <a:bodyPr wrap="square">
            <a:spAutoFit/>
          </a:bodyPr>
          <a:lstStyle/>
          <a:p>
            <a:endParaRPr lang="en-IN">
              <a:solidFill>
                <a:schemeClr val="bg1"/>
              </a:solidFill>
            </a:endParaRPr>
          </a:p>
          <a:p>
            <a:r>
              <a:rPr lang="en-IN" sz="2400">
                <a:solidFill>
                  <a:schemeClr val="bg1"/>
                </a:solidFill>
              </a:rPr>
              <a:t>module mux2to1_4bit(a,b,sel,y);</a:t>
            </a:r>
          </a:p>
          <a:p>
            <a:r>
              <a:rPr lang="en-IN" sz="2400">
                <a:solidFill>
                  <a:schemeClr val="bg1"/>
                </a:solidFill>
              </a:rPr>
              <a:t>input [3:0] a,b;</a:t>
            </a:r>
          </a:p>
          <a:p>
            <a:r>
              <a:rPr lang="en-IN" sz="2400">
                <a:solidFill>
                  <a:schemeClr val="bg1"/>
                </a:solidFill>
              </a:rPr>
              <a:t>input sel;</a:t>
            </a:r>
          </a:p>
          <a:p>
            <a:r>
              <a:rPr lang="en-IN" sz="2400">
                <a:solidFill>
                  <a:schemeClr val="bg1"/>
                </a:solidFill>
              </a:rPr>
              <a:t>output [3:0] y;</a:t>
            </a:r>
          </a:p>
          <a:p>
            <a:endParaRPr lang="en-IN" sz="2400">
              <a:solidFill>
                <a:schemeClr val="bg1"/>
              </a:solidFill>
            </a:endParaRPr>
          </a:p>
          <a:p>
            <a:r>
              <a:rPr lang="en-IN" sz="2400">
                <a:solidFill>
                  <a:schemeClr val="bg1"/>
                </a:solidFill>
              </a:rPr>
              <a:t>    mux2to1 mux0(a[0], b[0], sel, y[0]);</a:t>
            </a:r>
          </a:p>
          <a:p>
            <a:r>
              <a:rPr lang="en-IN" sz="2400">
                <a:solidFill>
                  <a:schemeClr val="bg1"/>
                </a:solidFill>
              </a:rPr>
              <a:t>    mux2to1 mux1(a[1], b[1], sel, y[1]);</a:t>
            </a:r>
          </a:p>
          <a:p>
            <a:r>
              <a:rPr lang="en-IN" sz="2400">
                <a:solidFill>
                  <a:schemeClr val="bg1"/>
                </a:solidFill>
              </a:rPr>
              <a:t>    mux2to1 mux2(a[2], b[2], sel, y[2]);</a:t>
            </a:r>
          </a:p>
          <a:p>
            <a:r>
              <a:rPr lang="en-IN" sz="2400">
                <a:solidFill>
                  <a:schemeClr val="bg1"/>
                </a:solidFill>
              </a:rPr>
              <a:t>    mux2to1 mux3(a[3], b[3], sel, y[3]);</a:t>
            </a:r>
          </a:p>
          <a:p>
            <a:endParaRPr lang="en-IN" sz="2400">
              <a:solidFill>
                <a:schemeClr val="bg1"/>
              </a:solidFill>
            </a:endParaRPr>
          </a:p>
          <a:p>
            <a:r>
              <a:rPr lang="en-IN" sz="2400">
                <a:solidFill>
                  <a:schemeClr val="bg1"/>
                </a:solidFill>
              </a:rPr>
              <a:t>endmodule</a:t>
            </a:r>
          </a:p>
        </p:txBody>
      </p:sp>
    </p:spTree>
    <p:extLst>
      <p:ext uri="{BB962C8B-B14F-4D97-AF65-F5344CB8AC3E}">
        <p14:creationId xmlns:p14="http://schemas.microsoft.com/office/powerpoint/2010/main" val="273964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50AF-D25A-EC13-4D3D-6542D4C92A5D}"/>
              </a:ext>
            </a:extLst>
          </p:cNvPr>
          <p:cNvSpPr>
            <a:spLocks noGrp="1"/>
          </p:cNvSpPr>
          <p:nvPr>
            <p:ph type="title"/>
          </p:nvPr>
        </p:nvSpPr>
        <p:spPr>
          <a:xfrm>
            <a:off x="502920" y="365125"/>
            <a:ext cx="10850880" cy="1325563"/>
          </a:xfrm>
        </p:spPr>
        <p:txBody>
          <a:bodyPr/>
          <a:lstStyle/>
          <a:p>
            <a:r>
              <a:rPr lang="en-IN" b="1">
                <a:solidFill>
                  <a:srgbClr val="FF0000"/>
                </a:solidFill>
              </a:rPr>
              <a:t>MUX 9:1 (</a:t>
            </a:r>
            <a:r>
              <a:rPr lang="en-IN" sz="3200" b="1">
                <a:solidFill>
                  <a:srgbClr val="FFFF00"/>
                </a:solidFill>
              </a:rPr>
              <a:t>FOR A MATRIX INPUTS</a:t>
            </a:r>
            <a:r>
              <a:rPr lang="en-IN" b="1">
                <a:solidFill>
                  <a:srgbClr val="FF0000"/>
                </a:solidFill>
              </a:rPr>
              <a:t>)</a:t>
            </a:r>
            <a:endParaRPr lang="en-IN" sz="2800" b="1">
              <a:solidFill>
                <a:srgbClr val="FF0000"/>
              </a:solidFill>
            </a:endParaRPr>
          </a:p>
        </p:txBody>
      </p:sp>
      <p:sp>
        <p:nvSpPr>
          <p:cNvPr id="4" name="TextBox 3">
            <a:extLst>
              <a:ext uri="{FF2B5EF4-FFF2-40B4-BE49-F238E27FC236}">
                <a16:creationId xmlns:a16="http://schemas.microsoft.com/office/drawing/2014/main" id="{FC5BE487-3F8D-6027-3E7A-34D20AF17B2D}"/>
              </a:ext>
            </a:extLst>
          </p:cNvPr>
          <p:cNvSpPr txBox="1"/>
          <p:nvPr/>
        </p:nvSpPr>
        <p:spPr>
          <a:xfrm>
            <a:off x="715899" y="1685322"/>
            <a:ext cx="10248138" cy="4985980"/>
          </a:xfrm>
          <a:prstGeom prst="rect">
            <a:avLst/>
          </a:prstGeom>
          <a:noFill/>
        </p:spPr>
        <p:txBody>
          <a:bodyPr wrap="square">
            <a:spAutoFit/>
          </a:bodyPr>
          <a:lstStyle/>
          <a:p>
            <a:endParaRPr lang="en-IN"/>
          </a:p>
          <a:p>
            <a:r>
              <a:rPr lang="en-IN" sz="2000">
                <a:solidFill>
                  <a:schemeClr val="bg1"/>
                </a:solidFill>
              </a:rPr>
              <a:t>module mux9to1_a(input [4:0] sel, input [35:0] d, output [3:0] y);</a:t>
            </a:r>
          </a:p>
          <a:p>
            <a:r>
              <a:rPr lang="en-IN" sz="2000">
                <a:solidFill>
                  <a:schemeClr val="bg1"/>
                </a:solidFill>
              </a:rPr>
              <a:t>    wire [3:0] mux0_out, mux1_out, mux2_out, mux3_out;</a:t>
            </a:r>
          </a:p>
          <a:p>
            <a:r>
              <a:rPr lang="en-IN" sz="2000">
                <a:solidFill>
                  <a:schemeClr val="bg1"/>
                </a:solidFill>
              </a:rPr>
              <a:t>    wire [3:0] mux4_out, mux5_out, mux6_out, mux7_out;</a:t>
            </a:r>
          </a:p>
          <a:p>
            <a:r>
              <a:rPr lang="en-IN" sz="2000">
                <a:solidFill>
                  <a:schemeClr val="bg1"/>
                </a:solidFill>
              </a:rPr>
              <a:t>    wire [3:0] mux8_out, mux9_out, mux10_out, mux11_out;</a:t>
            </a:r>
          </a:p>
          <a:p>
            <a:r>
              <a:rPr lang="en-IN" sz="2000">
                <a:solidFill>
                  <a:schemeClr val="bg1"/>
                </a:solidFill>
              </a:rPr>
              <a:t>    </a:t>
            </a:r>
          </a:p>
          <a:p>
            <a:r>
              <a:rPr lang="en-IN" sz="2000">
                <a:solidFill>
                  <a:schemeClr val="bg1"/>
                </a:solidFill>
              </a:rPr>
              <a:t>    mux2to1_4bit mux0_4bit(d[3:0], d[7:4], sel[0], mux0_out);</a:t>
            </a:r>
          </a:p>
          <a:p>
            <a:r>
              <a:rPr lang="en-IN" sz="2000">
                <a:solidFill>
                  <a:schemeClr val="bg1"/>
                </a:solidFill>
              </a:rPr>
              <a:t>    mux2to1_4bit mux1_4bit(d[11:8], d[15:12], sel[0], mux1_out);</a:t>
            </a:r>
          </a:p>
          <a:p>
            <a:r>
              <a:rPr lang="en-IN" sz="2000">
                <a:solidFill>
                  <a:schemeClr val="bg1"/>
                </a:solidFill>
              </a:rPr>
              <a:t>    mux2to1_4bit mux2_4bit(d[19:16], d[23:20], sel[0], mux2_out);</a:t>
            </a:r>
          </a:p>
          <a:p>
            <a:r>
              <a:rPr lang="en-IN" sz="2000">
                <a:solidFill>
                  <a:schemeClr val="bg1"/>
                </a:solidFill>
              </a:rPr>
              <a:t>    mux2to1_4bit mux3_4bit(d[27:24], d[31:28], sel[0], mux3_out);</a:t>
            </a:r>
          </a:p>
          <a:p>
            <a:r>
              <a:rPr lang="en-IN" sz="2000">
                <a:solidFill>
                  <a:schemeClr val="bg1"/>
                </a:solidFill>
              </a:rPr>
              <a:t>    mux2to1_4bit mux4_4bit(mux0_out, mux1_out, sel[1], mux4_out);</a:t>
            </a:r>
          </a:p>
          <a:p>
            <a:r>
              <a:rPr lang="en-IN" sz="2000">
                <a:solidFill>
                  <a:schemeClr val="bg1"/>
                </a:solidFill>
              </a:rPr>
              <a:t>    mux2to1_4bit mux5_4bit(mux2_out, mux3_out, sel[1], mux5_out);</a:t>
            </a:r>
          </a:p>
          <a:p>
            <a:r>
              <a:rPr lang="en-IN" sz="2000">
                <a:solidFill>
                  <a:schemeClr val="bg1"/>
                </a:solidFill>
              </a:rPr>
              <a:t>    mux2to1_4bit mux6_4bit(mux4_out, mux5_out, sel[2], mux6_out);</a:t>
            </a:r>
          </a:p>
          <a:p>
            <a:r>
              <a:rPr lang="en-IN" sz="2000">
                <a:solidFill>
                  <a:schemeClr val="bg1"/>
                </a:solidFill>
              </a:rPr>
              <a:t>    mux2to1_4bit mux7_4bit( mux6_out, d[35:32],sel[3], mux7_out);</a:t>
            </a:r>
          </a:p>
          <a:p>
            <a:r>
              <a:rPr lang="en-IN" sz="2000">
                <a:solidFill>
                  <a:schemeClr val="bg1"/>
                </a:solidFill>
              </a:rPr>
              <a:t>    mux2to1_4bit mux8_4bit(mux7_out, 4'bxxxx, sel[4], y); </a:t>
            </a:r>
          </a:p>
          <a:p>
            <a:r>
              <a:rPr lang="en-IN" sz="2000">
                <a:solidFill>
                  <a:schemeClr val="bg1"/>
                </a:solidFill>
              </a:rPr>
              <a:t>endmodule</a:t>
            </a:r>
          </a:p>
        </p:txBody>
      </p:sp>
    </p:spTree>
    <p:extLst>
      <p:ext uri="{BB962C8B-B14F-4D97-AF65-F5344CB8AC3E}">
        <p14:creationId xmlns:p14="http://schemas.microsoft.com/office/powerpoint/2010/main" val="2410075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6EF2-3DA7-DA2E-ECB4-AE5662AEE10C}"/>
              </a:ext>
            </a:extLst>
          </p:cNvPr>
          <p:cNvSpPr>
            <a:spLocks noGrp="1"/>
          </p:cNvSpPr>
          <p:nvPr>
            <p:ph type="title"/>
          </p:nvPr>
        </p:nvSpPr>
        <p:spPr>
          <a:xfrm>
            <a:off x="256032" y="365125"/>
            <a:ext cx="11097768" cy="1325563"/>
          </a:xfrm>
        </p:spPr>
        <p:txBody>
          <a:bodyPr/>
          <a:lstStyle/>
          <a:p>
            <a:r>
              <a:rPr lang="en-IN" b="1">
                <a:solidFill>
                  <a:srgbClr val="FF0000"/>
                </a:solidFill>
              </a:rPr>
              <a:t>MUX 9:1 (</a:t>
            </a:r>
            <a:r>
              <a:rPr lang="en-IN" sz="3200" b="1">
                <a:solidFill>
                  <a:srgbClr val="FFFF00"/>
                </a:solidFill>
              </a:rPr>
              <a:t>FOR B MATRIX INPUTS</a:t>
            </a:r>
            <a:r>
              <a:rPr lang="en-IN" b="1">
                <a:solidFill>
                  <a:srgbClr val="FF0000"/>
                </a:solidFill>
              </a:rPr>
              <a:t>) </a:t>
            </a:r>
            <a:endParaRPr lang="en-IN" b="1"/>
          </a:p>
        </p:txBody>
      </p:sp>
      <p:sp>
        <p:nvSpPr>
          <p:cNvPr id="4" name="TextBox 3">
            <a:extLst>
              <a:ext uri="{FF2B5EF4-FFF2-40B4-BE49-F238E27FC236}">
                <a16:creationId xmlns:a16="http://schemas.microsoft.com/office/drawing/2014/main" id="{F08DB09C-AEFF-9A9B-CE0F-D4E5BB3F0680}"/>
              </a:ext>
            </a:extLst>
          </p:cNvPr>
          <p:cNvSpPr txBox="1"/>
          <p:nvPr/>
        </p:nvSpPr>
        <p:spPr>
          <a:xfrm>
            <a:off x="459486" y="1436912"/>
            <a:ext cx="10284714" cy="4985980"/>
          </a:xfrm>
          <a:prstGeom prst="rect">
            <a:avLst/>
          </a:prstGeom>
          <a:noFill/>
        </p:spPr>
        <p:txBody>
          <a:bodyPr wrap="square">
            <a:spAutoFit/>
          </a:bodyPr>
          <a:lstStyle/>
          <a:p>
            <a:endParaRPr lang="en-IN">
              <a:solidFill>
                <a:schemeClr val="bg1"/>
              </a:solidFill>
            </a:endParaRPr>
          </a:p>
          <a:p>
            <a:r>
              <a:rPr lang="en-IN" sz="2000">
                <a:solidFill>
                  <a:schemeClr val="bg1"/>
                </a:solidFill>
              </a:rPr>
              <a:t>module mux9to1_b(input [4:0] sel, input [35:0] d, output [3:0]y);</a:t>
            </a:r>
          </a:p>
          <a:p>
            <a:r>
              <a:rPr lang="en-IN" sz="2000">
                <a:solidFill>
                  <a:schemeClr val="bg1"/>
                </a:solidFill>
              </a:rPr>
              <a:t>    wire [3:0] mux0_out, mux1_out, mux2_out, mux3_out;</a:t>
            </a:r>
          </a:p>
          <a:p>
            <a:r>
              <a:rPr lang="en-IN" sz="2000">
                <a:solidFill>
                  <a:schemeClr val="bg1"/>
                </a:solidFill>
              </a:rPr>
              <a:t>    wire [3:0] mux4_out, mux5_out, mux6_out, mux7_out;</a:t>
            </a:r>
          </a:p>
          <a:p>
            <a:r>
              <a:rPr lang="en-IN" sz="2000">
                <a:solidFill>
                  <a:schemeClr val="bg1"/>
                </a:solidFill>
              </a:rPr>
              <a:t>    wire [3:0] mux8_out, mux9_out, mux10_out, mux11_out;</a:t>
            </a:r>
          </a:p>
          <a:p>
            <a:r>
              <a:rPr lang="en-IN" sz="2000">
                <a:solidFill>
                  <a:schemeClr val="bg1"/>
                </a:solidFill>
              </a:rPr>
              <a:t>    </a:t>
            </a:r>
          </a:p>
          <a:p>
            <a:r>
              <a:rPr lang="en-IN" sz="2000">
                <a:solidFill>
                  <a:schemeClr val="bg1"/>
                </a:solidFill>
              </a:rPr>
              <a:t>    mux2to1_4bit mux0_4bit(d[3:0], d[7:4], sel[0], mux0_out);</a:t>
            </a:r>
          </a:p>
          <a:p>
            <a:r>
              <a:rPr lang="en-IN" sz="2000">
                <a:solidFill>
                  <a:schemeClr val="bg1"/>
                </a:solidFill>
              </a:rPr>
              <a:t>    mux2to1_4bit mux1_4bit(d[11:8], d[15:12], sel[0], mux1_out);</a:t>
            </a:r>
          </a:p>
          <a:p>
            <a:r>
              <a:rPr lang="en-IN" sz="2000">
                <a:solidFill>
                  <a:schemeClr val="bg1"/>
                </a:solidFill>
              </a:rPr>
              <a:t>    mux2to1_4bit mux2_4bit(d[19:16], d[23:20], sel[0], mux2_out);</a:t>
            </a:r>
          </a:p>
          <a:p>
            <a:r>
              <a:rPr lang="en-IN" sz="2000">
                <a:solidFill>
                  <a:schemeClr val="bg1"/>
                </a:solidFill>
              </a:rPr>
              <a:t>    mux2to1_4bit mux3_4bit(d[27:24], d[31:28], sel[0], mux3_out);</a:t>
            </a:r>
          </a:p>
          <a:p>
            <a:r>
              <a:rPr lang="en-IN" sz="2000">
                <a:solidFill>
                  <a:schemeClr val="bg1"/>
                </a:solidFill>
              </a:rPr>
              <a:t>    mux2to1_4bit mux4_4bit(mux0_out, mux1_out, sel[1], mux4_out);</a:t>
            </a:r>
          </a:p>
          <a:p>
            <a:r>
              <a:rPr lang="en-IN" sz="2000">
                <a:solidFill>
                  <a:schemeClr val="bg1"/>
                </a:solidFill>
              </a:rPr>
              <a:t>    mux2to1_4bit mux5_4bit(mux2_out, mux3_out, sel[1], mux5_out);</a:t>
            </a:r>
          </a:p>
          <a:p>
            <a:r>
              <a:rPr lang="en-IN" sz="2000">
                <a:solidFill>
                  <a:schemeClr val="bg1"/>
                </a:solidFill>
              </a:rPr>
              <a:t>    mux2to1_4bit mux6_4bit(mux4_out, mux5_out, sel[2], mux6_out);</a:t>
            </a:r>
          </a:p>
          <a:p>
            <a:r>
              <a:rPr lang="en-IN" sz="2000">
                <a:solidFill>
                  <a:schemeClr val="bg1"/>
                </a:solidFill>
              </a:rPr>
              <a:t>    mux2to1_4bit mux7_4bit( mux6_out, d[35:32],sel[3], mux7_out);</a:t>
            </a:r>
          </a:p>
          <a:p>
            <a:r>
              <a:rPr lang="en-IN" sz="2000">
                <a:solidFill>
                  <a:schemeClr val="bg1"/>
                </a:solidFill>
              </a:rPr>
              <a:t>    mux2to1_4bit mux8_4bit(mux7_out, 4'bxxxx, sel[4], y); </a:t>
            </a:r>
          </a:p>
          <a:p>
            <a:r>
              <a:rPr lang="en-IN" sz="2000">
                <a:solidFill>
                  <a:schemeClr val="bg1"/>
                </a:solidFill>
              </a:rPr>
              <a:t>endmodule</a:t>
            </a:r>
          </a:p>
        </p:txBody>
      </p:sp>
    </p:spTree>
    <p:extLst>
      <p:ext uri="{BB962C8B-B14F-4D97-AF65-F5344CB8AC3E}">
        <p14:creationId xmlns:p14="http://schemas.microsoft.com/office/powerpoint/2010/main" val="257792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7459-0337-DF6C-2D64-6FB724123287}"/>
              </a:ext>
            </a:extLst>
          </p:cNvPr>
          <p:cNvSpPr>
            <a:spLocks noGrp="1"/>
          </p:cNvSpPr>
          <p:nvPr>
            <p:ph type="title"/>
          </p:nvPr>
        </p:nvSpPr>
        <p:spPr/>
        <p:txBody>
          <a:bodyPr/>
          <a:lstStyle/>
          <a:p>
            <a:r>
              <a:rPr lang="en-IN" b="1">
                <a:solidFill>
                  <a:srgbClr val="FF0000"/>
                </a:solidFill>
              </a:rPr>
              <a:t>PIPO REGISTER:</a:t>
            </a:r>
          </a:p>
        </p:txBody>
      </p:sp>
      <p:sp>
        <p:nvSpPr>
          <p:cNvPr id="4" name="TextBox 3">
            <a:extLst>
              <a:ext uri="{FF2B5EF4-FFF2-40B4-BE49-F238E27FC236}">
                <a16:creationId xmlns:a16="http://schemas.microsoft.com/office/drawing/2014/main" id="{6B095E03-F070-C83E-AE6B-A2109018C9F1}"/>
              </a:ext>
            </a:extLst>
          </p:cNvPr>
          <p:cNvSpPr txBox="1"/>
          <p:nvPr/>
        </p:nvSpPr>
        <p:spPr>
          <a:xfrm>
            <a:off x="624078" y="2374083"/>
            <a:ext cx="6094476" cy="2862322"/>
          </a:xfrm>
          <a:prstGeom prst="rect">
            <a:avLst/>
          </a:prstGeom>
          <a:noFill/>
        </p:spPr>
        <p:txBody>
          <a:bodyPr wrap="square">
            <a:spAutoFit/>
          </a:bodyPr>
          <a:lstStyle/>
          <a:p>
            <a:r>
              <a:rPr lang="en-IN" sz="2000">
                <a:solidFill>
                  <a:schemeClr val="bg1"/>
                </a:solidFill>
              </a:rPr>
              <a:t>module PIPO_REGISTER(clk,inp,outp);</a:t>
            </a:r>
          </a:p>
          <a:p>
            <a:r>
              <a:rPr lang="en-IN" sz="2000">
                <a:solidFill>
                  <a:schemeClr val="bg1"/>
                </a:solidFill>
              </a:rPr>
              <a:t>input clk;</a:t>
            </a:r>
          </a:p>
          <a:p>
            <a:r>
              <a:rPr lang="en-IN" sz="2000">
                <a:solidFill>
                  <a:schemeClr val="bg1"/>
                </a:solidFill>
              </a:rPr>
              <a:t>input [3:0] inp;</a:t>
            </a:r>
          </a:p>
          <a:p>
            <a:r>
              <a:rPr lang="en-IN" sz="2000">
                <a:solidFill>
                  <a:schemeClr val="bg1"/>
                </a:solidFill>
              </a:rPr>
              <a:t>output reg[3:0] outp;</a:t>
            </a:r>
          </a:p>
          <a:p>
            <a:endParaRPr lang="en-IN" sz="2000">
              <a:solidFill>
                <a:schemeClr val="bg1"/>
              </a:solidFill>
            </a:endParaRPr>
          </a:p>
          <a:p>
            <a:r>
              <a:rPr lang="en-IN" sz="2000">
                <a:solidFill>
                  <a:schemeClr val="bg1"/>
                </a:solidFill>
              </a:rPr>
              <a:t>always @(*)</a:t>
            </a:r>
          </a:p>
          <a:p>
            <a:r>
              <a:rPr lang="en-IN" sz="2000">
                <a:solidFill>
                  <a:schemeClr val="bg1"/>
                </a:solidFill>
              </a:rPr>
              <a:t>  outp &lt;=inp;</a:t>
            </a:r>
          </a:p>
          <a:p>
            <a:r>
              <a:rPr lang="en-IN" sz="2000">
                <a:solidFill>
                  <a:schemeClr val="bg1"/>
                </a:solidFill>
              </a:rPr>
              <a:t>  </a:t>
            </a:r>
          </a:p>
          <a:p>
            <a:r>
              <a:rPr lang="en-IN" sz="2000">
                <a:solidFill>
                  <a:schemeClr val="bg1"/>
                </a:solidFill>
              </a:rPr>
              <a:t> endmodule</a:t>
            </a:r>
          </a:p>
        </p:txBody>
      </p:sp>
      <p:pic>
        <p:nvPicPr>
          <p:cNvPr id="6" name="Picture 5">
            <a:extLst>
              <a:ext uri="{FF2B5EF4-FFF2-40B4-BE49-F238E27FC236}">
                <a16:creationId xmlns:a16="http://schemas.microsoft.com/office/drawing/2014/main" id="{DF368F33-6BBB-4168-0463-5251D7C0C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664" y="1690688"/>
            <a:ext cx="6409944" cy="3694176"/>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195746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2508-4CCF-95F6-31C6-19655C8811EA}"/>
              </a:ext>
            </a:extLst>
          </p:cNvPr>
          <p:cNvSpPr>
            <a:spLocks noGrp="1"/>
          </p:cNvSpPr>
          <p:nvPr>
            <p:ph type="title"/>
          </p:nvPr>
        </p:nvSpPr>
        <p:spPr/>
        <p:txBody>
          <a:bodyPr/>
          <a:lstStyle/>
          <a:p>
            <a:r>
              <a:rPr lang="en-IN">
                <a:solidFill>
                  <a:srgbClr val="FF0000"/>
                </a:solidFill>
              </a:rPr>
              <a:t>MATRIX MULTIPLIER:  [</a:t>
            </a:r>
            <a:r>
              <a:rPr lang="en-IN" sz="2800">
                <a:solidFill>
                  <a:srgbClr val="FFFF00"/>
                </a:solidFill>
              </a:rPr>
              <a:t>size -(MxN NxP)</a:t>
            </a:r>
            <a:r>
              <a:rPr lang="en-IN">
                <a:solidFill>
                  <a:srgbClr val="FF0000"/>
                </a:solidFill>
              </a:rPr>
              <a:t>] CODE</a:t>
            </a:r>
          </a:p>
        </p:txBody>
      </p:sp>
      <p:sp>
        <p:nvSpPr>
          <p:cNvPr id="3" name="TextBox 2">
            <a:extLst>
              <a:ext uri="{FF2B5EF4-FFF2-40B4-BE49-F238E27FC236}">
                <a16:creationId xmlns:a16="http://schemas.microsoft.com/office/drawing/2014/main" id="{C97D68B8-B0A6-E624-92CC-E76F40F5E61F}"/>
              </a:ext>
            </a:extLst>
          </p:cNvPr>
          <p:cNvSpPr txBox="1"/>
          <p:nvPr/>
        </p:nvSpPr>
        <p:spPr>
          <a:xfrm>
            <a:off x="420624" y="1618488"/>
            <a:ext cx="11530584" cy="4801314"/>
          </a:xfrm>
          <a:prstGeom prst="rect">
            <a:avLst/>
          </a:prstGeom>
          <a:noFill/>
        </p:spPr>
        <p:txBody>
          <a:bodyPr wrap="square" rtlCol="0">
            <a:spAutoFit/>
          </a:bodyPr>
          <a:lstStyle/>
          <a:p>
            <a:endParaRPr lang="en-IN">
              <a:solidFill>
                <a:schemeClr val="bg1"/>
              </a:solidFill>
            </a:endParaRPr>
          </a:p>
          <a:p>
            <a:r>
              <a:rPr lang="en-IN">
                <a:solidFill>
                  <a:schemeClr val="bg1"/>
                </a:solidFill>
              </a:rPr>
              <a:t>module MatrixMultiplier (done,clk,rst,m,n,p,A00, A01, A02, A10, A11, A12,A20, A21, A22, B00, B01, B02,B10, B11, B12,B20, B21, B22, C00, C01, C02, C10, C11, C12, C20, C21, C22);</a:t>
            </a:r>
          </a:p>
          <a:p>
            <a:r>
              <a:rPr lang="en-IN">
                <a:solidFill>
                  <a:schemeClr val="bg1"/>
                </a:solidFill>
              </a:rPr>
              <a:t>    input clk,rst;</a:t>
            </a:r>
          </a:p>
          <a:p>
            <a:r>
              <a:rPr lang="en-IN">
                <a:solidFill>
                  <a:schemeClr val="bg1"/>
                </a:solidFill>
              </a:rPr>
              <a:t>    input [1:0]m,n,p;</a:t>
            </a:r>
          </a:p>
          <a:p>
            <a:r>
              <a:rPr lang="en-IN">
                <a:solidFill>
                  <a:schemeClr val="bg1"/>
                </a:solidFill>
              </a:rPr>
              <a:t>    input [3:0] A00, A01, A02, A10, A11, A12,A20, A21, A22;</a:t>
            </a:r>
          </a:p>
          <a:p>
            <a:r>
              <a:rPr lang="en-IN">
                <a:solidFill>
                  <a:schemeClr val="bg1"/>
                </a:solidFill>
              </a:rPr>
              <a:t>    input [3:0] B00, B01, B02,B10, B11, B12,B20, B21, B22;</a:t>
            </a:r>
          </a:p>
          <a:p>
            <a:r>
              <a:rPr lang="en-IN">
                <a:solidFill>
                  <a:schemeClr val="bg1"/>
                </a:solidFill>
              </a:rPr>
              <a:t>    output reg [9:0] C00, C01, C02, C10, C11, C12, C20, C21, C22;</a:t>
            </a:r>
          </a:p>
          <a:p>
            <a:r>
              <a:rPr lang="en-IN">
                <a:solidFill>
                  <a:schemeClr val="bg1"/>
                </a:solidFill>
              </a:rPr>
              <a:t>    output reg done;</a:t>
            </a:r>
          </a:p>
          <a:p>
            <a:endParaRPr lang="en-IN">
              <a:solidFill>
                <a:schemeClr val="bg1"/>
              </a:solidFill>
            </a:endParaRPr>
          </a:p>
          <a:p>
            <a:r>
              <a:rPr lang="en-IN">
                <a:solidFill>
                  <a:schemeClr val="bg1"/>
                </a:solidFill>
              </a:rPr>
              <a:t>    reg [2:0] state;</a:t>
            </a:r>
          </a:p>
          <a:p>
            <a:r>
              <a:rPr lang="en-IN">
                <a:solidFill>
                  <a:schemeClr val="bg1"/>
                </a:solidFill>
              </a:rPr>
              <a:t>    integer  i, j,k; </a:t>
            </a:r>
          </a:p>
          <a:p>
            <a:r>
              <a:rPr lang="en-IN">
                <a:solidFill>
                  <a:schemeClr val="bg1"/>
                </a:solidFill>
              </a:rPr>
              <a:t>    reg [3:0] A[0:2][0:2];</a:t>
            </a:r>
          </a:p>
          <a:p>
            <a:r>
              <a:rPr lang="en-IN">
                <a:solidFill>
                  <a:schemeClr val="bg1"/>
                </a:solidFill>
              </a:rPr>
              <a:t>    reg [3:0] B[0:2][0:2];</a:t>
            </a:r>
          </a:p>
          <a:p>
            <a:r>
              <a:rPr lang="en-IN">
                <a:solidFill>
                  <a:schemeClr val="bg1"/>
                </a:solidFill>
              </a:rPr>
              <a:t>    reg [9:0] C[0:2][0:2];</a:t>
            </a:r>
          </a:p>
          <a:p>
            <a:r>
              <a:rPr lang="en-IN">
                <a:solidFill>
                  <a:schemeClr val="bg1"/>
                </a:solidFill>
              </a:rPr>
              <a:t>    wire [7:0] mul_result;</a:t>
            </a:r>
          </a:p>
          <a:p>
            <a:r>
              <a:rPr lang="en-IN">
                <a:solidFill>
                  <a:schemeClr val="bg1"/>
                </a:solidFill>
              </a:rPr>
              <a:t>    wire [7:0] add_result;</a:t>
            </a:r>
          </a:p>
        </p:txBody>
      </p:sp>
    </p:spTree>
    <p:extLst>
      <p:ext uri="{BB962C8B-B14F-4D97-AF65-F5344CB8AC3E}">
        <p14:creationId xmlns:p14="http://schemas.microsoft.com/office/powerpoint/2010/main" val="3884190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2454E-FAA1-F0A0-2D0C-73BE6F95D93E}"/>
              </a:ext>
            </a:extLst>
          </p:cNvPr>
          <p:cNvSpPr txBox="1"/>
          <p:nvPr/>
        </p:nvSpPr>
        <p:spPr>
          <a:xfrm>
            <a:off x="322326" y="301949"/>
            <a:ext cx="9717786" cy="6832640"/>
          </a:xfrm>
          <a:prstGeom prst="rect">
            <a:avLst/>
          </a:prstGeom>
          <a:noFill/>
        </p:spPr>
        <p:txBody>
          <a:bodyPr wrap="square">
            <a:spAutoFit/>
          </a:bodyPr>
          <a:lstStyle/>
          <a:p>
            <a:r>
              <a:rPr lang="en-IN"/>
              <a:t>    </a:t>
            </a:r>
            <a:r>
              <a:rPr lang="en-IN" sz="2000">
                <a:solidFill>
                  <a:schemeClr val="bg1"/>
                </a:solidFill>
              </a:rPr>
              <a:t>wire add_9th;</a:t>
            </a:r>
          </a:p>
          <a:p>
            <a:r>
              <a:rPr lang="en-IN" sz="2000">
                <a:solidFill>
                  <a:schemeClr val="bg1"/>
                </a:solidFill>
              </a:rPr>
              <a:t>    reg partial_add_9th;</a:t>
            </a:r>
          </a:p>
          <a:p>
            <a:r>
              <a:rPr lang="en-IN" sz="2000">
                <a:solidFill>
                  <a:schemeClr val="bg1"/>
                </a:solidFill>
              </a:rPr>
              <a:t>    reg [7:0] partial_sum;</a:t>
            </a:r>
          </a:p>
          <a:p>
            <a:r>
              <a:rPr lang="en-IN" sz="2000">
                <a:solidFill>
                  <a:schemeClr val="bg1"/>
                </a:solidFill>
              </a:rPr>
              <a:t>    reg  [4:0] clock_count_a; </a:t>
            </a:r>
          </a:p>
          <a:p>
            <a:r>
              <a:rPr lang="en-IN" sz="2000">
                <a:solidFill>
                  <a:schemeClr val="bg1"/>
                </a:solidFill>
              </a:rPr>
              <a:t>    reg  [4:0] clock_count_b;</a:t>
            </a:r>
          </a:p>
          <a:p>
            <a:r>
              <a:rPr lang="en-IN" sz="2000">
                <a:solidFill>
                  <a:schemeClr val="bg1"/>
                </a:solidFill>
              </a:rPr>
              <a:t>    wire Sum_9th,Cout_10th;</a:t>
            </a:r>
          </a:p>
          <a:p>
            <a:r>
              <a:rPr lang="en-IN" sz="2000">
                <a:solidFill>
                  <a:schemeClr val="bg1"/>
                </a:solidFill>
              </a:rPr>
              <a:t>    reg Cout_val_10th;</a:t>
            </a:r>
          </a:p>
          <a:p>
            <a:r>
              <a:rPr lang="en-IN" sz="2000">
                <a:solidFill>
                  <a:schemeClr val="bg1"/>
                </a:solidFill>
              </a:rPr>
              <a:t>    </a:t>
            </a:r>
          </a:p>
          <a:p>
            <a:r>
              <a:rPr lang="en-IN" sz="2000">
                <a:solidFill>
                  <a:schemeClr val="bg1"/>
                </a:solidFill>
              </a:rPr>
              <a:t>    wire [35:0] a_inputs  ={A22,A21,A20,A12,A11,A10,A02,A01,A00};</a:t>
            </a:r>
          </a:p>
          <a:p>
            <a:r>
              <a:rPr lang="en-IN" sz="2000">
                <a:solidFill>
                  <a:schemeClr val="bg1"/>
                </a:solidFill>
              </a:rPr>
              <a:t>    wire [35:0] b_inputs ={B22, B21, B20, B12, B11, B10,B02,B01,B00 };</a:t>
            </a:r>
          </a:p>
          <a:p>
            <a:r>
              <a:rPr lang="en-IN" sz="2000">
                <a:solidFill>
                  <a:schemeClr val="bg1"/>
                </a:solidFill>
              </a:rPr>
              <a:t>    </a:t>
            </a:r>
          </a:p>
          <a:p>
            <a:r>
              <a:rPr lang="en-IN" sz="2000">
                <a:solidFill>
                  <a:schemeClr val="bg1"/>
                </a:solidFill>
              </a:rPr>
              <a:t>    parameter S0 = 3'b000, S1 = 3'b001, S2 = 3'b010, S3 = 3'b011,S4=3'b100;</a:t>
            </a:r>
          </a:p>
          <a:p>
            <a:r>
              <a:rPr lang="en-IN" sz="2000">
                <a:solidFill>
                  <a:schemeClr val="bg1"/>
                </a:solidFill>
              </a:rPr>
              <a:t>    wire[3:0] mux_a_output;</a:t>
            </a:r>
          </a:p>
          <a:p>
            <a:r>
              <a:rPr lang="en-IN" sz="2000">
                <a:solidFill>
                  <a:schemeClr val="bg1"/>
                </a:solidFill>
              </a:rPr>
              <a:t>    wire[3:0] mux_b_output;</a:t>
            </a:r>
          </a:p>
          <a:p>
            <a:r>
              <a:rPr lang="en-IN" sz="2000">
                <a:solidFill>
                  <a:schemeClr val="bg1"/>
                </a:solidFill>
              </a:rPr>
              <a:t>    wire[3:0] mux_a_out;</a:t>
            </a:r>
          </a:p>
          <a:p>
            <a:r>
              <a:rPr lang="en-IN" sz="2000">
                <a:solidFill>
                  <a:schemeClr val="bg1"/>
                </a:solidFill>
              </a:rPr>
              <a:t>    wire[3:0] mux_b_out;</a:t>
            </a:r>
          </a:p>
          <a:p>
            <a:endParaRPr lang="en-IN" sz="2000">
              <a:solidFill>
                <a:schemeClr val="bg1"/>
              </a:solidFill>
            </a:endParaRPr>
          </a:p>
          <a:p>
            <a:r>
              <a:rPr lang="en-US" sz="2000">
                <a:solidFill>
                  <a:schemeClr val="bg1"/>
                </a:solidFill>
              </a:rPr>
              <a:t>    multiplier_4bit mult(A[i][k],B[k][j],mul_result);</a:t>
            </a:r>
          </a:p>
          <a:p>
            <a:r>
              <a:rPr lang="en-US" sz="2000">
                <a:solidFill>
                  <a:schemeClr val="bg1"/>
                </a:solidFill>
              </a:rPr>
              <a:t>    adder_8bit add(add_result , add_9th ,partial_sum, mul_result ,0);</a:t>
            </a:r>
          </a:p>
          <a:p>
            <a:r>
              <a:rPr lang="en-US" sz="2000">
                <a:solidFill>
                  <a:schemeClr val="bg1"/>
                </a:solidFill>
              </a:rPr>
              <a:t>    Full_Adder bit_9_10(Sum_9th,Cout_10th,partial_add_9th,add_9th,0);</a:t>
            </a:r>
          </a:p>
          <a:p>
            <a:r>
              <a:rPr lang="en-US" sz="2000">
                <a:solidFill>
                  <a:schemeClr val="bg1"/>
                </a:solidFill>
              </a:rPr>
              <a:t> </a:t>
            </a:r>
            <a:endParaRPr lang="en-IN" sz="2000">
              <a:solidFill>
                <a:schemeClr val="bg1"/>
              </a:solidFill>
            </a:endParaRPr>
          </a:p>
          <a:p>
            <a:r>
              <a:rPr lang="en-IN">
                <a:solidFill>
                  <a:schemeClr val="bg1"/>
                </a:solidFill>
              </a:rPr>
              <a:t> </a:t>
            </a:r>
          </a:p>
        </p:txBody>
      </p:sp>
    </p:spTree>
    <p:extLst>
      <p:ext uri="{BB962C8B-B14F-4D97-AF65-F5344CB8AC3E}">
        <p14:creationId xmlns:p14="http://schemas.microsoft.com/office/powerpoint/2010/main" val="389280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417D-9059-56F7-81F7-5212D226093E}"/>
              </a:ext>
            </a:extLst>
          </p:cNvPr>
          <p:cNvSpPr>
            <a:spLocks noGrp="1"/>
          </p:cNvSpPr>
          <p:nvPr>
            <p:ph type="title"/>
          </p:nvPr>
        </p:nvSpPr>
        <p:spPr>
          <a:xfrm>
            <a:off x="528397" y="330138"/>
            <a:ext cx="10515600" cy="762960"/>
          </a:xfrm>
        </p:spPr>
        <p:txBody>
          <a:bodyPr/>
          <a:lstStyle/>
          <a:p>
            <a:r>
              <a:rPr lang="en-IN" b="1">
                <a:solidFill>
                  <a:srgbClr val="FF0000"/>
                </a:solidFill>
              </a:rPr>
              <a:t>TIMELINE OF PROJECT WORK:</a:t>
            </a:r>
            <a:endParaRPr lang="en-IN" sz="3600" b="1">
              <a:solidFill>
                <a:srgbClr val="FF0000"/>
              </a:solidFill>
            </a:endParaRPr>
          </a:p>
        </p:txBody>
      </p:sp>
      <p:cxnSp>
        <p:nvCxnSpPr>
          <p:cNvPr id="13" name="Straight Arrow Connector 12">
            <a:extLst>
              <a:ext uri="{FF2B5EF4-FFF2-40B4-BE49-F238E27FC236}">
                <a16:creationId xmlns:a16="http://schemas.microsoft.com/office/drawing/2014/main" id="{546ABC22-60D4-A0CA-DD72-8497E523843B}"/>
              </a:ext>
            </a:extLst>
          </p:cNvPr>
          <p:cNvCxnSpPr>
            <a:cxnSpLocks/>
          </p:cNvCxnSpPr>
          <p:nvPr/>
        </p:nvCxnSpPr>
        <p:spPr>
          <a:xfrm>
            <a:off x="260683" y="3903771"/>
            <a:ext cx="11681381" cy="0"/>
          </a:xfrm>
          <a:prstGeom prst="straightConnector1">
            <a:avLst/>
          </a:prstGeom>
          <a:ln w="57150">
            <a:solidFill>
              <a:schemeClr val="bg1"/>
            </a:solidFill>
            <a:headEnd type="triangle"/>
            <a:tailEnd type="triangle"/>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Circle: Hollow 14">
            <a:extLst>
              <a:ext uri="{FF2B5EF4-FFF2-40B4-BE49-F238E27FC236}">
                <a16:creationId xmlns:a16="http://schemas.microsoft.com/office/drawing/2014/main" id="{CD7B2B3B-BA10-6483-94B8-D814DA3CD2F4}"/>
              </a:ext>
            </a:extLst>
          </p:cNvPr>
          <p:cNvSpPr/>
          <p:nvPr/>
        </p:nvSpPr>
        <p:spPr>
          <a:xfrm>
            <a:off x="795707" y="3769744"/>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ircle: Hollow 15">
            <a:extLst>
              <a:ext uri="{FF2B5EF4-FFF2-40B4-BE49-F238E27FC236}">
                <a16:creationId xmlns:a16="http://schemas.microsoft.com/office/drawing/2014/main" id="{AFBC68B7-50F3-3091-C04E-CD872297704D}"/>
              </a:ext>
            </a:extLst>
          </p:cNvPr>
          <p:cNvSpPr/>
          <p:nvPr/>
        </p:nvSpPr>
        <p:spPr>
          <a:xfrm>
            <a:off x="3168249" y="3769744"/>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ircle: Hollow 16">
            <a:extLst>
              <a:ext uri="{FF2B5EF4-FFF2-40B4-BE49-F238E27FC236}">
                <a16:creationId xmlns:a16="http://schemas.microsoft.com/office/drawing/2014/main" id="{11D4C966-7D12-C559-96A0-97E1CCBC4AA9}"/>
              </a:ext>
            </a:extLst>
          </p:cNvPr>
          <p:cNvSpPr/>
          <p:nvPr/>
        </p:nvSpPr>
        <p:spPr>
          <a:xfrm>
            <a:off x="6974827" y="3736318"/>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ircle: Hollow 17">
            <a:extLst>
              <a:ext uri="{FF2B5EF4-FFF2-40B4-BE49-F238E27FC236}">
                <a16:creationId xmlns:a16="http://schemas.microsoft.com/office/drawing/2014/main" id="{448B99FE-024C-B73B-ED7C-A4BB332B4D96}"/>
              </a:ext>
            </a:extLst>
          </p:cNvPr>
          <p:cNvSpPr/>
          <p:nvPr/>
        </p:nvSpPr>
        <p:spPr>
          <a:xfrm>
            <a:off x="9422648" y="3727174"/>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3" name="Straight Arrow Connector 22">
            <a:extLst>
              <a:ext uri="{FF2B5EF4-FFF2-40B4-BE49-F238E27FC236}">
                <a16:creationId xmlns:a16="http://schemas.microsoft.com/office/drawing/2014/main" id="{0E44E53F-738A-4B00-BFFF-ED554658248A}"/>
              </a:ext>
            </a:extLst>
          </p:cNvPr>
          <p:cNvCxnSpPr>
            <a:cxnSpLocks/>
            <a:stCxn id="15" idx="4"/>
          </p:cNvCxnSpPr>
          <p:nvPr/>
        </p:nvCxnSpPr>
        <p:spPr>
          <a:xfrm>
            <a:off x="924044" y="4037798"/>
            <a:ext cx="0" cy="52784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71FBF4-3A4F-472B-FC8D-D15730ED7B96}"/>
              </a:ext>
            </a:extLst>
          </p:cNvPr>
          <p:cNvCxnSpPr>
            <a:cxnSpLocks/>
          </p:cNvCxnSpPr>
          <p:nvPr/>
        </p:nvCxnSpPr>
        <p:spPr>
          <a:xfrm>
            <a:off x="7103164" y="4004372"/>
            <a:ext cx="0" cy="4181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9B1BA6-8115-22EB-88AA-75BE3972FD43}"/>
              </a:ext>
            </a:extLst>
          </p:cNvPr>
          <p:cNvCxnSpPr>
            <a:cxnSpLocks/>
          </p:cNvCxnSpPr>
          <p:nvPr/>
        </p:nvCxnSpPr>
        <p:spPr>
          <a:xfrm flipH="1" flipV="1">
            <a:off x="3296585" y="3088256"/>
            <a:ext cx="5607" cy="69868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4EE388D-58EB-325B-5004-8E8C36025775}"/>
              </a:ext>
            </a:extLst>
          </p:cNvPr>
          <p:cNvCxnSpPr>
            <a:cxnSpLocks/>
          </p:cNvCxnSpPr>
          <p:nvPr/>
        </p:nvCxnSpPr>
        <p:spPr>
          <a:xfrm flipV="1">
            <a:off x="9550985" y="3153977"/>
            <a:ext cx="0" cy="65270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963DFEA-3C57-4243-B39F-3E758B22AC64}"/>
              </a:ext>
            </a:extLst>
          </p:cNvPr>
          <p:cNvSpPr txBox="1"/>
          <p:nvPr/>
        </p:nvSpPr>
        <p:spPr>
          <a:xfrm>
            <a:off x="8729732" y="4026704"/>
            <a:ext cx="3070943" cy="430887"/>
          </a:xfrm>
          <a:prstGeom prst="rect">
            <a:avLst/>
          </a:prstGeom>
          <a:noFill/>
        </p:spPr>
        <p:txBody>
          <a:bodyPr wrap="square" rtlCol="0">
            <a:spAutoFit/>
          </a:bodyPr>
          <a:lstStyle/>
          <a:p>
            <a:r>
              <a:rPr lang="en-IN" sz="2200" b="1">
                <a:solidFill>
                  <a:srgbClr val="FD51F9"/>
                </a:solidFill>
              </a:rPr>
              <a:t>JUNE: 4</a:t>
            </a:r>
            <a:r>
              <a:rPr lang="en-IN" sz="2200" b="1" baseline="30000">
                <a:solidFill>
                  <a:srgbClr val="FD51F9"/>
                </a:solidFill>
              </a:rPr>
              <a:t>TH</a:t>
            </a:r>
            <a:r>
              <a:rPr lang="en-IN" sz="2200" b="1">
                <a:solidFill>
                  <a:srgbClr val="FD51F9"/>
                </a:solidFill>
              </a:rPr>
              <a:t> WEEK</a:t>
            </a:r>
          </a:p>
        </p:txBody>
      </p:sp>
      <p:sp>
        <p:nvSpPr>
          <p:cNvPr id="43" name="TextBox 42">
            <a:extLst>
              <a:ext uri="{FF2B5EF4-FFF2-40B4-BE49-F238E27FC236}">
                <a16:creationId xmlns:a16="http://schemas.microsoft.com/office/drawing/2014/main" id="{D80F2E42-93BD-2EE5-63B8-CBAAF2750E85}"/>
              </a:ext>
            </a:extLst>
          </p:cNvPr>
          <p:cNvSpPr txBox="1"/>
          <p:nvPr/>
        </p:nvSpPr>
        <p:spPr>
          <a:xfrm>
            <a:off x="2417825" y="4054853"/>
            <a:ext cx="2296962" cy="430887"/>
          </a:xfrm>
          <a:prstGeom prst="rect">
            <a:avLst/>
          </a:prstGeom>
          <a:noFill/>
        </p:spPr>
        <p:txBody>
          <a:bodyPr wrap="square" rtlCol="0">
            <a:spAutoFit/>
          </a:bodyPr>
          <a:lstStyle/>
          <a:p>
            <a:r>
              <a:rPr lang="en-IN" sz="2200" b="1">
                <a:solidFill>
                  <a:srgbClr val="FD51F9"/>
                </a:solidFill>
              </a:rPr>
              <a:t>JUNE: 2</a:t>
            </a:r>
            <a:r>
              <a:rPr lang="en-IN" sz="2200" b="1" baseline="30000">
                <a:solidFill>
                  <a:srgbClr val="FD51F9"/>
                </a:solidFill>
              </a:rPr>
              <a:t>ND</a:t>
            </a:r>
            <a:r>
              <a:rPr lang="en-IN" sz="2200" b="1">
                <a:solidFill>
                  <a:srgbClr val="FD51F9"/>
                </a:solidFill>
              </a:rPr>
              <a:t> WEEK</a:t>
            </a:r>
          </a:p>
        </p:txBody>
      </p:sp>
      <p:sp>
        <p:nvSpPr>
          <p:cNvPr id="44" name="TextBox 43">
            <a:extLst>
              <a:ext uri="{FF2B5EF4-FFF2-40B4-BE49-F238E27FC236}">
                <a16:creationId xmlns:a16="http://schemas.microsoft.com/office/drawing/2014/main" id="{ED80229D-91B7-C09B-94D4-4C7DE5592A1C}"/>
              </a:ext>
            </a:extLst>
          </p:cNvPr>
          <p:cNvSpPr txBox="1"/>
          <p:nvPr/>
        </p:nvSpPr>
        <p:spPr>
          <a:xfrm>
            <a:off x="6372027" y="3290721"/>
            <a:ext cx="2162085" cy="430887"/>
          </a:xfrm>
          <a:prstGeom prst="rect">
            <a:avLst/>
          </a:prstGeom>
          <a:noFill/>
        </p:spPr>
        <p:txBody>
          <a:bodyPr wrap="square" rtlCol="0">
            <a:spAutoFit/>
          </a:bodyPr>
          <a:lstStyle/>
          <a:p>
            <a:r>
              <a:rPr lang="en-IN" sz="2200" b="1">
                <a:solidFill>
                  <a:srgbClr val="FD51F9"/>
                </a:solidFill>
              </a:rPr>
              <a:t>JUNE: 3</a:t>
            </a:r>
            <a:r>
              <a:rPr lang="en-IN" sz="2200" b="1" baseline="30000">
                <a:solidFill>
                  <a:srgbClr val="FD51F9"/>
                </a:solidFill>
              </a:rPr>
              <a:t>RD</a:t>
            </a:r>
            <a:r>
              <a:rPr lang="en-IN" sz="2200" b="1">
                <a:solidFill>
                  <a:srgbClr val="FD51F9"/>
                </a:solidFill>
              </a:rPr>
              <a:t> WEEK</a:t>
            </a:r>
          </a:p>
        </p:txBody>
      </p:sp>
      <p:sp>
        <p:nvSpPr>
          <p:cNvPr id="45" name="TextBox 44">
            <a:extLst>
              <a:ext uri="{FF2B5EF4-FFF2-40B4-BE49-F238E27FC236}">
                <a16:creationId xmlns:a16="http://schemas.microsoft.com/office/drawing/2014/main" id="{011C9513-6A10-6FB9-EB3A-0ABA9DD5747A}"/>
              </a:ext>
            </a:extLst>
          </p:cNvPr>
          <p:cNvSpPr txBox="1"/>
          <p:nvPr/>
        </p:nvSpPr>
        <p:spPr>
          <a:xfrm>
            <a:off x="278269" y="3349713"/>
            <a:ext cx="2094699" cy="430887"/>
          </a:xfrm>
          <a:prstGeom prst="rect">
            <a:avLst/>
          </a:prstGeom>
          <a:noFill/>
        </p:spPr>
        <p:txBody>
          <a:bodyPr wrap="square" rtlCol="0">
            <a:spAutoFit/>
          </a:bodyPr>
          <a:lstStyle/>
          <a:p>
            <a:r>
              <a:rPr lang="en-IN" sz="2200" b="1">
                <a:solidFill>
                  <a:srgbClr val="FD51F9"/>
                </a:solidFill>
              </a:rPr>
              <a:t>JUNE: 1</a:t>
            </a:r>
            <a:r>
              <a:rPr lang="en-IN" sz="2200" b="1" baseline="30000">
                <a:solidFill>
                  <a:srgbClr val="FD51F9"/>
                </a:solidFill>
              </a:rPr>
              <a:t>ST</a:t>
            </a:r>
            <a:r>
              <a:rPr lang="en-IN" sz="2200" b="1">
                <a:solidFill>
                  <a:srgbClr val="FD51F9"/>
                </a:solidFill>
              </a:rPr>
              <a:t> WEEK</a:t>
            </a:r>
          </a:p>
        </p:txBody>
      </p:sp>
      <p:sp>
        <p:nvSpPr>
          <p:cNvPr id="4" name="TextBox 3">
            <a:extLst>
              <a:ext uri="{FF2B5EF4-FFF2-40B4-BE49-F238E27FC236}">
                <a16:creationId xmlns:a16="http://schemas.microsoft.com/office/drawing/2014/main" id="{038B434B-4E97-80A7-BA23-97F5438D4975}"/>
              </a:ext>
            </a:extLst>
          </p:cNvPr>
          <p:cNvSpPr txBox="1"/>
          <p:nvPr/>
        </p:nvSpPr>
        <p:spPr>
          <a:xfrm>
            <a:off x="-64003" y="4626234"/>
            <a:ext cx="4963656" cy="2246769"/>
          </a:xfrm>
          <a:prstGeom prst="rect">
            <a:avLst/>
          </a:prstGeom>
          <a:noFill/>
        </p:spPr>
        <p:txBody>
          <a:bodyPr wrap="square" rtlCol="0">
            <a:spAutoFit/>
          </a:bodyPr>
          <a:lstStyle/>
          <a:p>
            <a:pPr marL="342900" indent="-342900">
              <a:buFont typeface="Wingdings" panose="05000000000000000000" pitchFamily="2" charset="2"/>
              <a:buChar char="q"/>
            </a:pPr>
            <a:r>
              <a:rPr lang="en-IN" sz="2000" b="1">
                <a:solidFill>
                  <a:srgbClr val="FFFF00"/>
                </a:solidFill>
              </a:rPr>
              <a:t>Understanding basics of Verilog language and its application , why it is used ,other hardware descriptive languages, what is VLSI ,what are simulation and synthesis tools . Also ,learned about data types , variables and logic operations used in Verilog</a:t>
            </a:r>
            <a:r>
              <a:rPr lang="en-IN" b="1">
                <a:solidFill>
                  <a:srgbClr val="FFFF00"/>
                </a:solidFill>
              </a:rPr>
              <a:t>. </a:t>
            </a:r>
          </a:p>
        </p:txBody>
      </p:sp>
      <p:sp>
        <p:nvSpPr>
          <p:cNvPr id="8" name="TextBox 7">
            <a:extLst>
              <a:ext uri="{FF2B5EF4-FFF2-40B4-BE49-F238E27FC236}">
                <a16:creationId xmlns:a16="http://schemas.microsoft.com/office/drawing/2014/main" id="{AD31CAC8-7631-8402-5157-E6C67597427B}"/>
              </a:ext>
            </a:extLst>
          </p:cNvPr>
          <p:cNvSpPr txBox="1"/>
          <p:nvPr/>
        </p:nvSpPr>
        <p:spPr>
          <a:xfrm>
            <a:off x="542211" y="1234124"/>
            <a:ext cx="5197761" cy="1938992"/>
          </a:xfrm>
          <a:prstGeom prst="rect">
            <a:avLst/>
          </a:prstGeom>
          <a:noFill/>
        </p:spPr>
        <p:txBody>
          <a:bodyPr wrap="square" rtlCol="0">
            <a:spAutoFit/>
          </a:bodyPr>
          <a:lstStyle/>
          <a:p>
            <a:pPr marL="342900" indent="-342900">
              <a:buFont typeface="Wingdings" panose="05000000000000000000" pitchFamily="2" charset="2"/>
              <a:buChar char="q"/>
            </a:pPr>
            <a:r>
              <a:rPr lang="en-IN" sz="2000" b="1">
                <a:solidFill>
                  <a:srgbClr val="FFFF00"/>
                </a:solidFill>
              </a:rPr>
              <a:t>Covered basics of digital electronics mainly focused on theory part , what is digital electronics , difference in digital and analog circuits ,Understanding usage of  basic components of combinational circuits like gates,decoders , MUX, adders , etc . </a:t>
            </a:r>
          </a:p>
        </p:txBody>
      </p:sp>
      <p:sp>
        <p:nvSpPr>
          <p:cNvPr id="22" name="TextBox 21">
            <a:extLst>
              <a:ext uri="{FF2B5EF4-FFF2-40B4-BE49-F238E27FC236}">
                <a16:creationId xmlns:a16="http://schemas.microsoft.com/office/drawing/2014/main" id="{6B3130CF-4042-1527-E003-6F3039E0436F}"/>
              </a:ext>
            </a:extLst>
          </p:cNvPr>
          <p:cNvSpPr txBox="1"/>
          <p:nvPr/>
        </p:nvSpPr>
        <p:spPr>
          <a:xfrm>
            <a:off x="4947184" y="4422564"/>
            <a:ext cx="7314920" cy="2554545"/>
          </a:xfrm>
          <a:prstGeom prst="rect">
            <a:avLst/>
          </a:prstGeom>
          <a:noFill/>
        </p:spPr>
        <p:txBody>
          <a:bodyPr wrap="square" rtlCol="0">
            <a:spAutoFit/>
          </a:bodyPr>
          <a:lstStyle/>
          <a:p>
            <a:pPr marL="342900" indent="-342900">
              <a:buFont typeface="Wingdings" panose="05000000000000000000" pitchFamily="2" charset="2"/>
              <a:buChar char="q"/>
            </a:pPr>
            <a:r>
              <a:rPr lang="en-IN" sz="2000" b="1">
                <a:solidFill>
                  <a:srgbClr val="FFFF00"/>
                </a:solidFill>
              </a:rPr>
              <a:t>Practiced and worked on  impelementing Verilog codes for Components of Combinational circuits learned till now . Learned how to write a testbench and how to use all procedural assignment statements in main code &amp; testbench , learned usage of sequential statements such as if else , case , repeat , forever etc .Each time implementing codes &amp;testbenches with new ideas to cover up basics from root and to build strong concepts .</a:t>
            </a:r>
            <a:endParaRPr lang="en-IN" b="1">
              <a:solidFill>
                <a:srgbClr val="7030A0"/>
              </a:solidFill>
            </a:endParaRPr>
          </a:p>
        </p:txBody>
      </p:sp>
      <p:sp>
        <p:nvSpPr>
          <p:cNvPr id="25" name="TextBox 24">
            <a:extLst>
              <a:ext uri="{FF2B5EF4-FFF2-40B4-BE49-F238E27FC236}">
                <a16:creationId xmlns:a16="http://schemas.microsoft.com/office/drawing/2014/main" id="{D1B8D237-C135-1BBB-4C8F-F2C351349BF0}"/>
              </a:ext>
            </a:extLst>
          </p:cNvPr>
          <p:cNvSpPr txBox="1"/>
          <p:nvPr/>
        </p:nvSpPr>
        <p:spPr>
          <a:xfrm>
            <a:off x="6096000" y="1245447"/>
            <a:ext cx="5846064" cy="1938992"/>
          </a:xfrm>
          <a:prstGeom prst="rect">
            <a:avLst/>
          </a:prstGeom>
          <a:noFill/>
        </p:spPr>
        <p:txBody>
          <a:bodyPr wrap="square" rtlCol="0">
            <a:spAutoFit/>
          </a:bodyPr>
          <a:lstStyle/>
          <a:p>
            <a:pPr marL="342900" indent="-342900">
              <a:buFont typeface="Wingdings" panose="05000000000000000000" pitchFamily="2" charset="2"/>
              <a:buChar char="q"/>
            </a:pPr>
            <a:r>
              <a:rPr lang="en-IN" sz="2000" b="1">
                <a:solidFill>
                  <a:srgbClr val="FFFF00"/>
                </a:solidFill>
              </a:rPr>
              <a:t>Started wIth formulating the main code for matrix multiplier of sizes of 3X3 only and also tried to match up with other specifications of project , with the help of instantiating adders and multiplier and also prepared testbench for it. Also started to work on ppt for mid eval submission </a:t>
            </a:r>
            <a:r>
              <a:rPr lang="en-IN" sz="2000">
                <a:solidFill>
                  <a:srgbClr val="FFFF00"/>
                </a:solidFill>
              </a:rPr>
              <a:t>.</a:t>
            </a:r>
          </a:p>
        </p:txBody>
      </p:sp>
      <p:sp>
        <p:nvSpPr>
          <p:cNvPr id="37" name="TextBox 36">
            <a:extLst>
              <a:ext uri="{FF2B5EF4-FFF2-40B4-BE49-F238E27FC236}">
                <a16:creationId xmlns:a16="http://schemas.microsoft.com/office/drawing/2014/main" id="{0DAD04E4-5BD6-2571-6298-DE9C6D51A804}"/>
              </a:ext>
            </a:extLst>
          </p:cNvPr>
          <p:cNvSpPr txBox="1"/>
          <p:nvPr/>
        </p:nvSpPr>
        <p:spPr>
          <a:xfrm>
            <a:off x="4899652" y="3384979"/>
            <a:ext cx="1516910" cy="523220"/>
          </a:xfrm>
          <a:prstGeom prst="rect">
            <a:avLst/>
          </a:prstGeom>
          <a:noFill/>
        </p:spPr>
        <p:txBody>
          <a:bodyPr wrap="square" rtlCol="0">
            <a:spAutoFit/>
          </a:bodyPr>
          <a:lstStyle/>
          <a:p>
            <a:r>
              <a:rPr lang="en-IN" sz="2800" b="1">
                <a:solidFill>
                  <a:schemeClr val="bg1"/>
                </a:solidFill>
              </a:rPr>
              <a:t>[JUNE]</a:t>
            </a:r>
            <a:endParaRPr lang="en-IN" sz="2800">
              <a:solidFill>
                <a:schemeClr val="bg1"/>
              </a:solidFill>
            </a:endParaRPr>
          </a:p>
        </p:txBody>
      </p:sp>
    </p:spTree>
    <p:extLst>
      <p:ext uri="{BB962C8B-B14F-4D97-AF65-F5344CB8AC3E}">
        <p14:creationId xmlns:p14="http://schemas.microsoft.com/office/powerpoint/2010/main" val="916823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57B6A0-0B7A-4983-0020-D86CC2D50170}"/>
              </a:ext>
            </a:extLst>
          </p:cNvPr>
          <p:cNvSpPr txBox="1"/>
          <p:nvPr/>
        </p:nvSpPr>
        <p:spPr>
          <a:xfrm>
            <a:off x="304038" y="252210"/>
            <a:ext cx="9144762" cy="6863417"/>
          </a:xfrm>
          <a:prstGeom prst="rect">
            <a:avLst/>
          </a:prstGeom>
          <a:noFill/>
        </p:spPr>
        <p:txBody>
          <a:bodyPr wrap="square">
            <a:spAutoFit/>
          </a:bodyPr>
          <a:lstStyle/>
          <a:p>
            <a:r>
              <a:rPr lang="en-IN">
                <a:solidFill>
                  <a:schemeClr val="bg1"/>
                </a:solidFill>
              </a:rPr>
              <a:t>    </a:t>
            </a:r>
            <a:r>
              <a:rPr lang="en-IN" sz="2000">
                <a:solidFill>
                  <a:schemeClr val="bg1"/>
                </a:solidFill>
              </a:rPr>
              <a:t>mux9to1_a a_input(.sel(clock_count_a[4:0]),.d(a_inputs),.y(mux_a_out));</a:t>
            </a:r>
          </a:p>
          <a:p>
            <a:r>
              <a:rPr lang="en-IN" sz="2000">
                <a:solidFill>
                  <a:schemeClr val="bg1"/>
                </a:solidFill>
              </a:rPr>
              <a:t>    mux9to1_b b_input(.sel(clock_count_b[4:0]),.d(b_inputs),.y(mux_b_out));</a:t>
            </a:r>
          </a:p>
          <a:p>
            <a:r>
              <a:rPr lang="en-IN" sz="2000">
                <a:solidFill>
                  <a:schemeClr val="bg1"/>
                </a:solidFill>
              </a:rPr>
              <a:t>    </a:t>
            </a:r>
          </a:p>
          <a:p>
            <a:r>
              <a:rPr lang="en-IN" sz="2000">
                <a:solidFill>
                  <a:schemeClr val="bg1"/>
                </a:solidFill>
              </a:rPr>
              <a:t>    PIPO_REGISTER store_val_a(clk,mux_a_out,mux_a_output);  </a:t>
            </a:r>
          </a:p>
          <a:p>
            <a:r>
              <a:rPr lang="en-IN" sz="2000">
                <a:solidFill>
                  <a:schemeClr val="bg1"/>
                </a:solidFill>
              </a:rPr>
              <a:t>    PIPO_REGISTER store_val_b(clk,mux_b_out,mux_b_output); </a:t>
            </a:r>
          </a:p>
          <a:p>
            <a:r>
              <a:rPr lang="en-IN" sz="2000">
                <a:solidFill>
                  <a:schemeClr val="bg1"/>
                </a:solidFill>
              </a:rPr>
              <a:t>      </a:t>
            </a:r>
          </a:p>
          <a:p>
            <a:r>
              <a:rPr lang="en-IN" sz="2000">
                <a:solidFill>
                  <a:schemeClr val="bg1"/>
                </a:solidFill>
              </a:rPr>
              <a:t>    </a:t>
            </a:r>
          </a:p>
          <a:p>
            <a:r>
              <a:rPr lang="en-IN" sz="2000">
                <a:solidFill>
                  <a:schemeClr val="bg1"/>
                </a:solidFill>
              </a:rPr>
              <a:t>   always @(posedge clk or negedge rst or k)</a:t>
            </a:r>
          </a:p>
          <a:p>
            <a:r>
              <a:rPr lang="en-IN" sz="2000">
                <a:solidFill>
                  <a:schemeClr val="bg1"/>
                </a:solidFill>
              </a:rPr>
              <a:t>    </a:t>
            </a:r>
          </a:p>
          <a:p>
            <a:r>
              <a:rPr lang="en-IN" sz="2000">
                <a:solidFill>
                  <a:schemeClr val="bg1"/>
                </a:solidFill>
              </a:rPr>
              <a:t>    begin</a:t>
            </a:r>
          </a:p>
          <a:p>
            <a:r>
              <a:rPr lang="en-IN" sz="2000">
                <a:solidFill>
                  <a:schemeClr val="bg1"/>
                </a:solidFill>
              </a:rPr>
              <a:t>         if (!rst)</a:t>
            </a:r>
          </a:p>
          <a:p>
            <a:r>
              <a:rPr lang="en-IN" sz="2000">
                <a:solidFill>
                  <a:schemeClr val="bg1"/>
                </a:solidFill>
              </a:rPr>
              <a:t>             begin</a:t>
            </a:r>
          </a:p>
          <a:p>
            <a:r>
              <a:rPr lang="en-IN" sz="2000">
                <a:solidFill>
                  <a:schemeClr val="bg1"/>
                </a:solidFill>
              </a:rPr>
              <a:t>               clock_count_a &lt;= 0;</a:t>
            </a:r>
          </a:p>
          <a:p>
            <a:r>
              <a:rPr lang="en-IN" sz="2000">
                <a:solidFill>
                  <a:schemeClr val="bg1"/>
                </a:solidFill>
              </a:rPr>
              <a:t>               state &lt;= S0;</a:t>
            </a:r>
          </a:p>
          <a:p>
            <a:endParaRPr lang="en-IN" sz="2000">
              <a:solidFill>
                <a:schemeClr val="bg1"/>
              </a:solidFill>
            </a:endParaRPr>
          </a:p>
          <a:p>
            <a:endParaRPr lang="en-IN" sz="2000">
              <a:solidFill>
                <a:schemeClr val="bg1"/>
              </a:solidFill>
            </a:endParaRPr>
          </a:p>
          <a:p>
            <a:r>
              <a:rPr lang="en-IN" sz="2000">
                <a:solidFill>
                  <a:schemeClr val="bg1"/>
                </a:solidFill>
              </a:rPr>
              <a:t>               done&lt;=0;</a:t>
            </a:r>
          </a:p>
          <a:p>
            <a:r>
              <a:rPr lang="en-IN" sz="2000">
                <a:solidFill>
                  <a:schemeClr val="bg1"/>
                </a:solidFill>
              </a:rPr>
              <a:t>                i&lt;=0;</a:t>
            </a:r>
          </a:p>
          <a:p>
            <a:r>
              <a:rPr lang="en-IN" sz="2000">
                <a:solidFill>
                  <a:schemeClr val="bg1"/>
                </a:solidFill>
              </a:rPr>
              <a:t>                j&lt;=0;</a:t>
            </a:r>
          </a:p>
          <a:p>
            <a:r>
              <a:rPr lang="en-IN" sz="2000">
                <a:solidFill>
                  <a:schemeClr val="bg1"/>
                </a:solidFill>
              </a:rPr>
              <a:t>             end </a:t>
            </a:r>
          </a:p>
          <a:p>
            <a:r>
              <a:rPr lang="en-IN" sz="2000"/>
              <a:t>             </a:t>
            </a:r>
          </a:p>
          <a:p>
            <a:r>
              <a:rPr lang="en-IN" sz="2000"/>
              <a:t>        </a:t>
            </a:r>
          </a:p>
        </p:txBody>
      </p:sp>
    </p:spTree>
    <p:extLst>
      <p:ext uri="{BB962C8B-B14F-4D97-AF65-F5344CB8AC3E}">
        <p14:creationId xmlns:p14="http://schemas.microsoft.com/office/powerpoint/2010/main" val="2621857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E04B9-375D-E490-BC27-781D6C5DF98D}"/>
              </a:ext>
            </a:extLst>
          </p:cNvPr>
          <p:cNvSpPr txBox="1"/>
          <p:nvPr/>
        </p:nvSpPr>
        <p:spPr>
          <a:xfrm>
            <a:off x="240030" y="-133409"/>
            <a:ext cx="8108442" cy="7509748"/>
          </a:xfrm>
          <a:prstGeom prst="rect">
            <a:avLst/>
          </a:prstGeom>
          <a:noFill/>
        </p:spPr>
        <p:txBody>
          <a:bodyPr wrap="square">
            <a:spAutoFit/>
          </a:bodyPr>
          <a:lstStyle/>
          <a:p>
            <a:r>
              <a:rPr lang="en-IN"/>
              <a:t> </a:t>
            </a:r>
            <a:endParaRPr lang="en-IN" sz="1100"/>
          </a:p>
          <a:p>
            <a:r>
              <a:rPr lang="en-IN" sz="1600"/>
              <a:t>        </a:t>
            </a:r>
            <a:r>
              <a:rPr lang="en-IN" sz="1600">
                <a:solidFill>
                  <a:schemeClr val="bg1"/>
                </a:solidFill>
              </a:rPr>
              <a:t>else </a:t>
            </a:r>
          </a:p>
          <a:p>
            <a:r>
              <a:rPr lang="en-IN" sz="1600">
                <a:solidFill>
                  <a:schemeClr val="bg1"/>
                </a:solidFill>
              </a:rPr>
              <a:t>           begin</a:t>
            </a:r>
          </a:p>
          <a:p>
            <a:r>
              <a:rPr lang="en-IN" sz="1600">
                <a:solidFill>
                  <a:schemeClr val="bg1"/>
                </a:solidFill>
              </a:rPr>
              <a:t>              if (state==S0)</a:t>
            </a:r>
          </a:p>
          <a:p>
            <a:r>
              <a:rPr lang="en-IN" sz="1600">
                <a:solidFill>
                  <a:schemeClr val="bg1"/>
                </a:solidFill>
              </a:rPr>
              <a:t>                   begin</a:t>
            </a:r>
          </a:p>
          <a:p>
            <a:r>
              <a:rPr lang="en-IN" sz="1600">
                <a:solidFill>
                  <a:schemeClr val="bg1"/>
                </a:solidFill>
              </a:rPr>
              <a:t>                        if (clock_count_a &lt; 9) </a:t>
            </a:r>
          </a:p>
          <a:p>
            <a:r>
              <a:rPr lang="en-IN" sz="1600">
                <a:solidFill>
                  <a:schemeClr val="bg1"/>
                </a:solidFill>
              </a:rPr>
              <a:t>                            begin</a:t>
            </a:r>
          </a:p>
          <a:p>
            <a:r>
              <a:rPr lang="en-IN" sz="1600">
                <a:solidFill>
                  <a:schemeClr val="bg1"/>
                </a:solidFill>
              </a:rPr>
              <a:t>                                   A[i][j]&lt;=mux_a_output;</a:t>
            </a:r>
          </a:p>
          <a:p>
            <a:r>
              <a:rPr lang="en-IN" sz="1600">
                <a:solidFill>
                  <a:schemeClr val="bg1"/>
                </a:solidFill>
              </a:rPr>
              <a:t>                                   clock_count_a&lt;= clock_count_a + 1;</a:t>
            </a:r>
          </a:p>
          <a:p>
            <a:r>
              <a:rPr lang="en-IN" sz="1600">
                <a:solidFill>
                  <a:schemeClr val="bg1"/>
                </a:solidFill>
              </a:rPr>
              <a:t>                               </a:t>
            </a:r>
          </a:p>
          <a:p>
            <a:r>
              <a:rPr lang="en-IN" sz="1600">
                <a:solidFill>
                  <a:schemeClr val="bg1"/>
                </a:solidFill>
              </a:rPr>
              <a:t>                                   if (j&lt;2)</a:t>
            </a:r>
          </a:p>
          <a:p>
            <a:r>
              <a:rPr lang="en-IN" sz="1600">
                <a:solidFill>
                  <a:schemeClr val="bg1"/>
                </a:solidFill>
              </a:rPr>
              <a:t>                                       j&lt;=j+1;</a:t>
            </a:r>
          </a:p>
          <a:p>
            <a:r>
              <a:rPr lang="en-IN" sz="1600">
                <a:solidFill>
                  <a:schemeClr val="bg1"/>
                </a:solidFill>
              </a:rPr>
              <a:t>                                       </a:t>
            </a:r>
          </a:p>
          <a:p>
            <a:r>
              <a:rPr lang="en-IN" sz="1600">
                <a:solidFill>
                  <a:schemeClr val="bg1"/>
                </a:solidFill>
              </a:rPr>
              <a:t>                                   else if(i&lt;2)</a:t>
            </a:r>
          </a:p>
          <a:p>
            <a:r>
              <a:rPr lang="en-IN" sz="1600">
                <a:solidFill>
                  <a:schemeClr val="bg1"/>
                </a:solidFill>
              </a:rPr>
              <a:t>                                     begin</a:t>
            </a:r>
          </a:p>
          <a:p>
            <a:r>
              <a:rPr lang="en-IN" sz="1600">
                <a:solidFill>
                  <a:schemeClr val="bg1"/>
                </a:solidFill>
              </a:rPr>
              <a:t>                                      i&lt;=i+1;</a:t>
            </a:r>
          </a:p>
          <a:p>
            <a:r>
              <a:rPr lang="en-IN" sz="1600">
                <a:solidFill>
                  <a:schemeClr val="bg1"/>
                </a:solidFill>
              </a:rPr>
              <a:t>                                      j&lt;=0;</a:t>
            </a:r>
          </a:p>
          <a:p>
            <a:r>
              <a:rPr lang="en-IN" sz="1600">
                <a:solidFill>
                  <a:schemeClr val="bg1"/>
                </a:solidFill>
              </a:rPr>
              <a:t>                                     end</a:t>
            </a:r>
          </a:p>
          <a:p>
            <a:r>
              <a:rPr lang="en-IN" sz="1600">
                <a:solidFill>
                  <a:schemeClr val="bg1"/>
                </a:solidFill>
              </a:rPr>
              <a:t>                             end</a:t>
            </a:r>
          </a:p>
          <a:p>
            <a:r>
              <a:rPr lang="en-IN" sz="1600">
                <a:solidFill>
                  <a:schemeClr val="bg1"/>
                </a:solidFill>
              </a:rPr>
              <a:t>                                         </a:t>
            </a:r>
          </a:p>
          <a:p>
            <a:r>
              <a:rPr lang="en-IN" sz="1600">
                <a:solidFill>
                  <a:schemeClr val="bg1"/>
                </a:solidFill>
              </a:rPr>
              <a:t>                        else</a:t>
            </a:r>
          </a:p>
          <a:p>
            <a:r>
              <a:rPr lang="en-IN" sz="1600">
                <a:solidFill>
                  <a:schemeClr val="bg1"/>
                </a:solidFill>
              </a:rPr>
              <a:t>                           begin</a:t>
            </a:r>
          </a:p>
          <a:p>
            <a:r>
              <a:rPr lang="en-IN" sz="1600">
                <a:solidFill>
                  <a:schemeClr val="bg1"/>
                </a:solidFill>
              </a:rPr>
              <a:t>                               state &lt;= S1;</a:t>
            </a:r>
          </a:p>
          <a:p>
            <a:r>
              <a:rPr lang="en-IN" sz="1600">
                <a:solidFill>
                  <a:schemeClr val="bg1"/>
                </a:solidFill>
              </a:rPr>
              <a:t>                               i&lt;= 0;</a:t>
            </a:r>
          </a:p>
          <a:p>
            <a:r>
              <a:rPr lang="en-IN" sz="1600">
                <a:solidFill>
                  <a:schemeClr val="bg1"/>
                </a:solidFill>
              </a:rPr>
              <a:t>                               j &lt;= 0;</a:t>
            </a:r>
          </a:p>
          <a:p>
            <a:r>
              <a:rPr lang="en-IN" sz="1600">
                <a:solidFill>
                  <a:schemeClr val="bg1"/>
                </a:solidFill>
              </a:rPr>
              <a:t>                               clock_count_b &lt;= 0;</a:t>
            </a:r>
          </a:p>
          <a:p>
            <a:r>
              <a:rPr lang="en-IN" sz="1600">
                <a:solidFill>
                  <a:schemeClr val="bg1"/>
                </a:solidFill>
              </a:rPr>
              <a:t>                           end</a:t>
            </a:r>
          </a:p>
          <a:p>
            <a:r>
              <a:rPr lang="en-IN" sz="1600">
                <a:solidFill>
                  <a:schemeClr val="bg1"/>
                </a:solidFill>
              </a:rPr>
              <a:t>                     end</a:t>
            </a:r>
          </a:p>
          <a:p>
            <a:r>
              <a:rPr lang="en-IN" sz="1600">
                <a:solidFill>
                  <a:schemeClr val="bg1"/>
                </a:solidFill>
              </a:rPr>
              <a:t> </a:t>
            </a:r>
          </a:p>
        </p:txBody>
      </p:sp>
    </p:spTree>
    <p:extLst>
      <p:ext uri="{BB962C8B-B14F-4D97-AF65-F5344CB8AC3E}">
        <p14:creationId xmlns:p14="http://schemas.microsoft.com/office/powerpoint/2010/main" val="66760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FFFCEE-A078-874A-BF81-C7C8ECADEAC2}"/>
              </a:ext>
            </a:extLst>
          </p:cNvPr>
          <p:cNvSpPr txBox="1"/>
          <p:nvPr/>
        </p:nvSpPr>
        <p:spPr>
          <a:xfrm>
            <a:off x="578358" y="0"/>
            <a:ext cx="6094476" cy="7294305"/>
          </a:xfrm>
          <a:prstGeom prst="rect">
            <a:avLst/>
          </a:prstGeom>
          <a:noFill/>
        </p:spPr>
        <p:txBody>
          <a:bodyPr wrap="square">
            <a:spAutoFit/>
          </a:bodyPr>
          <a:lstStyle/>
          <a:p>
            <a:r>
              <a:rPr lang="en-IN" sz="1050">
                <a:solidFill>
                  <a:schemeClr val="bg1"/>
                </a:solidFill>
              </a:rPr>
              <a:t> </a:t>
            </a:r>
            <a:r>
              <a:rPr lang="en-IN">
                <a:solidFill>
                  <a:schemeClr val="bg1"/>
                </a:solidFill>
              </a:rPr>
              <a:t>else if (state==S1)</a:t>
            </a:r>
          </a:p>
          <a:p>
            <a:r>
              <a:rPr lang="en-IN">
                <a:solidFill>
                  <a:schemeClr val="bg1"/>
                </a:solidFill>
              </a:rPr>
              <a:t>                begin</a:t>
            </a:r>
          </a:p>
          <a:p>
            <a:r>
              <a:rPr lang="en-IN">
                <a:solidFill>
                  <a:schemeClr val="bg1"/>
                </a:solidFill>
              </a:rPr>
              <a:t>                           if (clock_count_b  &lt; 9) </a:t>
            </a:r>
          </a:p>
          <a:p>
            <a:r>
              <a:rPr lang="en-IN">
                <a:solidFill>
                  <a:schemeClr val="bg1"/>
                </a:solidFill>
              </a:rPr>
              <a:t>                                 begin</a:t>
            </a:r>
          </a:p>
          <a:p>
            <a:r>
              <a:rPr lang="en-IN">
                <a:solidFill>
                  <a:schemeClr val="bg1"/>
                </a:solidFill>
              </a:rPr>
              <a:t>                                       B[i][j]&lt;=mux_b_output;</a:t>
            </a:r>
          </a:p>
          <a:p>
            <a:r>
              <a:rPr lang="en-IN">
                <a:solidFill>
                  <a:schemeClr val="bg1"/>
                </a:solidFill>
              </a:rPr>
              <a:t>                                       clock_count_b&lt;= clock_count_b + 1;</a:t>
            </a:r>
          </a:p>
          <a:p>
            <a:r>
              <a:rPr lang="en-IN">
                <a:solidFill>
                  <a:schemeClr val="bg1"/>
                </a:solidFill>
              </a:rPr>
              <a:t>                                       </a:t>
            </a:r>
          </a:p>
          <a:p>
            <a:r>
              <a:rPr lang="en-IN">
                <a:solidFill>
                  <a:schemeClr val="bg1"/>
                </a:solidFill>
              </a:rPr>
              <a:t>                                       if (j&lt;2)</a:t>
            </a:r>
          </a:p>
          <a:p>
            <a:r>
              <a:rPr lang="en-IN">
                <a:solidFill>
                  <a:schemeClr val="bg1"/>
                </a:solidFill>
              </a:rPr>
              <a:t>                                           j&lt;=j+1;</a:t>
            </a:r>
          </a:p>
          <a:p>
            <a:r>
              <a:rPr lang="en-IN">
                <a:solidFill>
                  <a:schemeClr val="bg1"/>
                </a:solidFill>
              </a:rPr>
              <a:t>                                             </a:t>
            </a:r>
          </a:p>
          <a:p>
            <a:r>
              <a:rPr lang="en-IN">
                <a:solidFill>
                  <a:schemeClr val="bg1"/>
                </a:solidFill>
              </a:rPr>
              <a:t>                                       else if(i&lt;2)</a:t>
            </a:r>
          </a:p>
          <a:p>
            <a:r>
              <a:rPr lang="en-IN">
                <a:solidFill>
                  <a:schemeClr val="bg1"/>
                </a:solidFill>
              </a:rPr>
              <a:t>                                             begin</a:t>
            </a:r>
          </a:p>
          <a:p>
            <a:r>
              <a:rPr lang="en-IN">
                <a:solidFill>
                  <a:schemeClr val="bg1"/>
                </a:solidFill>
              </a:rPr>
              <a:t>                                              i&lt;=i+1;</a:t>
            </a:r>
          </a:p>
          <a:p>
            <a:r>
              <a:rPr lang="en-IN">
                <a:solidFill>
                  <a:schemeClr val="bg1"/>
                </a:solidFill>
              </a:rPr>
              <a:t>                                              j&lt;=0;</a:t>
            </a:r>
          </a:p>
          <a:p>
            <a:r>
              <a:rPr lang="en-IN">
                <a:solidFill>
                  <a:schemeClr val="bg1"/>
                </a:solidFill>
              </a:rPr>
              <a:t>                                              //k&lt;=0;</a:t>
            </a:r>
          </a:p>
          <a:p>
            <a:r>
              <a:rPr lang="en-IN">
                <a:solidFill>
                  <a:schemeClr val="bg1"/>
                </a:solidFill>
              </a:rPr>
              <a:t>                                             end</a:t>
            </a:r>
          </a:p>
          <a:p>
            <a:r>
              <a:rPr lang="en-IN">
                <a:solidFill>
                  <a:schemeClr val="bg1"/>
                </a:solidFill>
              </a:rPr>
              <a:t>                                  end</a:t>
            </a:r>
          </a:p>
          <a:p>
            <a:r>
              <a:rPr lang="en-IN">
                <a:solidFill>
                  <a:schemeClr val="bg1"/>
                </a:solidFill>
              </a:rPr>
              <a:t>                             else </a:t>
            </a:r>
          </a:p>
          <a:p>
            <a:r>
              <a:rPr lang="en-IN">
                <a:solidFill>
                  <a:schemeClr val="bg1"/>
                </a:solidFill>
              </a:rPr>
              <a:t>                                 begin</a:t>
            </a:r>
          </a:p>
          <a:p>
            <a:r>
              <a:rPr lang="en-IN">
                <a:solidFill>
                  <a:schemeClr val="bg1"/>
                </a:solidFill>
              </a:rPr>
              <a:t>                                 state = S2;</a:t>
            </a:r>
          </a:p>
          <a:p>
            <a:r>
              <a:rPr lang="en-IN">
                <a:solidFill>
                  <a:schemeClr val="bg1"/>
                </a:solidFill>
              </a:rPr>
              <a:t>                                 i &lt;= 0;</a:t>
            </a:r>
          </a:p>
          <a:p>
            <a:r>
              <a:rPr lang="en-IN">
                <a:solidFill>
                  <a:schemeClr val="bg1"/>
                </a:solidFill>
              </a:rPr>
              <a:t>                                 j &lt;= 0;</a:t>
            </a:r>
          </a:p>
          <a:p>
            <a:r>
              <a:rPr lang="en-IN">
                <a:solidFill>
                  <a:schemeClr val="bg1"/>
                </a:solidFill>
              </a:rPr>
              <a:t>                                 k &lt;= 1;</a:t>
            </a:r>
          </a:p>
          <a:p>
            <a:r>
              <a:rPr lang="en-IN">
                <a:solidFill>
                  <a:schemeClr val="bg1"/>
                </a:solidFill>
              </a:rPr>
              <a:t>                                 end</a:t>
            </a:r>
          </a:p>
          <a:p>
            <a:r>
              <a:rPr lang="en-IN">
                <a:solidFill>
                  <a:schemeClr val="bg1"/>
                </a:solidFill>
              </a:rPr>
              <a:t>                  end</a:t>
            </a:r>
          </a:p>
          <a:p>
            <a:r>
              <a:rPr lang="en-IN">
                <a:solidFill>
                  <a:schemeClr val="bg1"/>
                </a:solidFill>
              </a:rPr>
              <a:t> </a:t>
            </a:r>
          </a:p>
        </p:txBody>
      </p:sp>
    </p:spTree>
    <p:extLst>
      <p:ext uri="{BB962C8B-B14F-4D97-AF65-F5344CB8AC3E}">
        <p14:creationId xmlns:p14="http://schemas.microsoft.com/office/powerpoint/2010/main" val="1207391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8E546-6D89-F980-80CD-345E091E657A}"/>
              </a:ext>
            </a:extLst>
          </p:cNvPr>
          <p:cNvSpPr txBox="1"/>
          <p:nvPr/>
        </p:nvSpPr>
        <p:spPr>
          <a:xfrm>
            <a:off x="176022" y="-109763"/>
            <a:ext cx="9260586" cy="7571303"/>
          </a:xfrm>
          <a:prstGeom prst="rect">
            <a:avLst/>
          </a:prstGeom>
          <a:noFill/>
        </p:spPr>
        <p:txBody>
          <a:bodyPr wrap="square">
            <a:spAutoFit/>
          </a:bodyPr>
          <a:lstStyle/>
          <a:p>
            <a:endParaRPr lang="en-IN"/>
          </a:p>
          <a:p>
            <a:r>
              <a:rPr lang="en-IN">
                <a:solidFill>
                  <a:schemeClr val="bg1"/>
                </a:solidFill>
              </a:rPr>
              <a:t>              else if (state==S2)</a:t>
            </a:r>
          </a:p>
          <a:p>
            <a:r>
              <a:rPr lang="en-IN">
                <a:solidFill>
                  <a:schemeClr val="bg1"/>
                </a:solidFill>
              </a:rPr>
              <a:t>              begin</a:t>
            </a:r>
          </a:p>
          <a:p>
            <a:r>
              <a:rPr lang="en-IN">
                <a:solidFill>
                  <a:schemeClr val="bg1"/>
                </a:solidFill>
              </a:rPr>
              <a:t>                      partial_sum &lt;= 0;</a:t>
            </a:r>
          </a:p>
          <a:p>
            <a:r>
              <a:rPr lang="en-IN">
                <a:solidFill>
                  <a:schemeClr val="bg1"/>
                </a:solidFill>
              </a:rPr>
              <a:t>                      partial_add_9th&lt;=0;</a:t>
            </a:r>
          </a:p>
          <a:p>
            <a:r>
              <a:rPr lang="en-IN">
                <a:solidFill>
                  <a:schemeClr val="bg1"/>
                </a:solidFill>
              </a:rPr>
              <a:t>                      Cout_val_10th&lt;=0;</a:t>
            </a:r>
          </a:p>
          <a:p>
            <a:r>
              <a:rPr lang="en-IN">
                <a:solidFill>
                  <a:schemeClr val="bg1"/>
                </a:solidFill>
              </a:rPr>
              <a:t>                      state &lt;= S3;</a:t>
            </a:r>
          </a:p>
          <a:p>
            <a:r>
              <a:rPr lang="en-IN">
                <a:solidFill>
                  <a:schemeClr val="bg1"/>
                </a:solidFill>
              </a:rPr>
              <a:t>                      k &lt;= 0;</a:t>
            </a:r>
          </a:p>
          <a:p>
            <a:r>
              <a:rPr lang="en-IN">
                <a:solidFill>
                  <a:schemeClr val="bg1"/>
                </a:solidFill>
              </a:rPr>
              <a:t>                   end</a:t>
            </a:r>
          </a:p>
          <a:p>
            <a:r>
              <a:rPr lang="en-IN">
                <a:solidFill>
                  <a:schemeClr val="bg1"/>
                </a:solidFill>
              </a:rPr>
              <a:t>                   </a:t>
            </a:r>
          </a:p>
          <a:p>
            <a:r>
              <a:rPr lang="en-IN">
                <a:solidFill>
                  <a:schemeClr val="bg1"/>
                </a:solidFill>
              </a:rPr>
              <a:t>                else if(state==S3)</a:t>
            </a:r>
          </a:p>
          <a:p>
            <a:r>
              <a:rPr lang="en-IN">
                <a:solidFill>
                  <a:schemeClr val="bg1"/>
                </a:solidFill>
              </a:rPr>
              <a:t>                 begin</a:t>
            </a:r>
          </a:p>
          <a:p>
            <a:r>
              <a:rPr lang="en-IN">
                <a:solidFill>
                  <a:schemeClr val="bg1"/>
                </a:solidFill>
              </a:rPr>
              <a:t>                       if (k &lt; n) </a:t>
            </a:r>
          </a:p>
          <a:p>
            <a:r>
              <a:rPr lang="en-IN">
                <a:solidFill>
                  <a:schemeClr val="bg1"/>
                </a:solidFill>
              </a:rPr>
              <a:t>                         begin</a:t>
            </a:r>
          </a:p>
          <a:p>
            <a:r>
              <a:rPr lang="en-IN">
                <a:solidFill>
                  <a:schemeClr val="bg1"/>
                </a:solidFill>
              </a:rPr>
              <a:t>                           partial_sum &lt;= add_result;</a:t>
            </a:r>
          </a:p>
          <a:p>
            <a:r>
              <a:rPr lang="en-IN">
                <a:solidFill>
                  <a:schemeClr val="bg1"/>
                </a:solidFill>
              </a:rPr>
              <a:t>                           partial_add_9th&lt;=Sum_9th;</a:t>
            </a:r>
          </a:p>
          <a:p>
            <a:r>
              <a:rPr lang="en-IN">
                <a:solidFill>
                  <a:schemeClr val="bg1"/>
                </a:solidFill>
              </a:rPr>
              <a:t>                           Cout_val_10th&lt;=Cout_10th;</a:t>
            </a:r>
          </a:p>
          <a:p>
            <a:r>
              <a:rPr lang="en-IN">
                <a:solidFill>
                  <a:schemeClr val="bg1"/>
                </a:solidFill>
              </a:rPr>
              <a:t>                           k &lt;= k + 1;</a:t>
            </a:r>
          </a:p>
          <a:p>
            <a:r>
              <a:rPr lang="en-IN">
                <a:solidFill>
                  <a:schemeClr val="bg1"/>
                </a:solidFill>
              </a:rPr>
              <a:t>                         end </a:t>
            </a:r>
          </a:p>
          <a:p>
            <a:r>
              <a:rPr lang="en-IN">
                <a:solidFill>
                  <a:schemeClr val="bg1"/>
                </a:solidFill>
              </a:rPr>
              <a:t>                       else </a:t>
            </a:r>
          </a:p>
          <a:p>
            <a:r>
              <a:rPr lang="en-IN">
                <a:solidFill>
                  <a:schemeClr val="bg1"/>
                </a:solidFill>
              </a:rPr>
              <a:t>                         begin</a:t>
            </a:r>
          </a:p>
          <a:p>
            <a:r>
              <a:rPr lang="en-IN">
                <a:solidFill>
                  <a:schemeClr val="bg1"/>
                </a:solidFill>
              </a:rPr>
              <a:t>                            C[i][j] &lt;={Cout_val_10th,partial_add_9th, partial_sum};</a:t>
            </a:r>
          </a:p>
          <a:p>
            <a:r>
              <a:rPr lang="en-IN">
                <a:solidFill>
                  <a:schemeClr val="bg1"/>
                </a:solidFill>
              </a:rPr>
              <a:t>                            state &lt;= S4;</a:t>
            </a:r>
          </a:p>
          <a:p>
            <a:r>
              <a:rPr lang="en-IN">
                <a:solidFill>
                  <a:schemeClr val="bg1"/>
                </a:solidFill>
              </a:rPr>
              <a:t>                        end</a:t>
            </a:r>
          </a:p>
          <a:p>
            <a:r>
              <a:rPr lang="en-IN">
                <a:solidFill>
                  <a:schemeClr val="bg1"/>
                </a:solidFill>
              </a:rPr>
              <a:t>                    end </a:t>
            </a:r>
          </a:p>
          <a:p>
            <a:r>
              <a:rPr lang="en-IN"/>
              <a:t> </a:t>
            </a:r>
          </a:p>
        </p:txBody>
      </p:sp>
    </p:spTree>
    <p:extLst>
      <p:ext uri="{BB962C8B-B14F-4D97-AF65-F5344CB8AC3E}">
        <p14:creationId xmlns:p14="http://schemas.microsoft.com/office/powerpoint/2010/main" val="2062415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0C37F-495A-1239-04BD-AA2EA4C1217E}"/>
              </a:ext>
            </a:extLst>
          </p:cNvPr>
          <p:cNvSpPr txBox="1"/>
          <p:nvPr/>
        </p:nvSpPr>
        <p:spPr>
          <a:xfrm>
            <a:off x="688086" y="83600"/>
            <a:ext cx="7239762" cy="6463308"/>
          </a:xfrm>
          <a:prstGeom prst="rect">
            <a:avLst/>
          </a:prstGeom>
          <a:noFill/>
        </p:spPr>
        <p:txBody>
          <a:bodyPr wrap="square">
            <a:spAutoFit/>
          </a:bodyPr>
          <a:lstStyle/>
          <a:p>
            <a:r>
              <a:rPr lang="en-US">
                <a:solidFill>
                  <a:schemeClr val="bg1"/>
                </a:solidFill>
              </a:rPr>
              <a:t>else if(state== S4)</a:t>
            </a:r>
          </a:p>
          <a:p>
            <a:r>
              <a:rPr lang="en-US">
                <a:solidFill>
                  <a:schemeClr val="bg1"/>
                </a:solidFill>
              </a:rPr>
              <a:t>                begin</a:t>
            </a:r>
          </a:p>
          <a:p>
            <a:r>
              <a:rPr lang="en-US">
                <a:solidFill>
                  <a:schemeClr val="bg1"/>
                </a:solidFill>
              </a:rPr>
              <a:t>                       if (j &lt; p-1) </a:t>
            </a:r>
          </a:p>
          <a:p>
            <a:r>
              <a:rPr lang="en-US">
                <a:solidFill>
                  <a:schemeClr val="bg1"/>
                </a:solidFill>
              </a:rPr>
              <a:t>                          begin</a:t>
            </a:r>
          </a:p>
          <a:p>
            <a:r>
              <a:rPr lang="en-US">
                <a:solidFill>
                  <a:schemeClr val="bg1"/>
                </a:solidFill>
              </a:rPr>
              <a:t>                            j &lt;= j + 1;</a:t>
            </a:r>
          </a:p>
          <a:p>
            <a:r>
              <a:rPr lang="en-US">
                <a:solidFill>
                  <a:schemeClr val="bg1"/>
                </a:solidFill>
              </a:rPr>
              <a:t>                            state &lt;= S2;</a:t>
            </a:r>
          </a:p>
          <a:p>
            <a:r>
              <a:rPr lang="en-US">
                <a:solidFill>
                  <a:schemeClr val="bg1"/>
                </a:solidFill>
              </a:rPr>
              <a:t>                            k&lt;=1;</a:t>
            </a:r>
          </a:p>
          <a:p>
            <a:r>
              <a:rPr lang="en-US">
                <a:solidFill>
                  <a:schemeClr val="bg1"/>
                </a:solidFill>
              </a:rPr>
              <a:t>                          end </a:t>
            </a:r>
          </a:p>
          <a:p>
            <a:r>
              <a:rPr lang="en-US">
                <a:solidFill>
                  <a:schemeClr val="bg1"/>
                </a:solidFill>
              </a:rPr>
              <a:t>                       else if (i &lt; m-1)</a:t>
            </a:r>
          </a:p>
          <a:p>
            <a:r>
              <a:rPr lang="en-US">
                <a:solidFill>
                  <a:schemeClr val="bg1"/>
                </a:solidFill>
              </a:rPr>
              <a:t>                          begin</a:t>
            </a:r>
          </a:p>
          <a:p>
            <a:r>
              <a:rPr lang="en-US">
                <a:solidFill>
                  <a:schemeClr val="bg1"/>
                </a:solidFill>
              </a:rPr>
              <a:t>                             j &lt;= 0;</a:t>
            </a:r>
          </a:p>
          <a:p>
            <a:r>
              <a:rPr lang="en-US">
                <a:solidFill>
                  <a:schemeClr val="bg1"/>
                </a:solidFill>
              </a:rPr>
              <a:t>                             i &lt;= i + 1;</a:t>
            </a:r>
          </a:p>
          <a:p>
            <a:r>
              <a:rPr lang="en-US">
                <a:solidFill>
                  <a:schemeClr val="bg1"/>
                </a:solidFill>
              </a:rPr>
              <a:t>                            state &lt;= S2;</a:t>
            </a:r>
          </a:p>
          <a:p>
            <a:r>
              <a:rPr lang="en-US">
                <a:solidFill>
                  <a:schemeClr val="bg1"/>
                </a:solidFill>
              </a:rPr>
              <a:t>                              k&lt;=1;</a:t>
            </a:r>
          </a:p>
          <a:p>
            <a:r>
              <a:rPr lang="en-US">
                <a:solidFill>
                  <a:schemeClr val="bg1"/>
                </a:solidFill>
              </a:rPr>
              <a:t>                         end </a:t>
            </a:r>
          </a:p>
          <a:p>
            <a:r>
              <a:rPr lang="en-US">
                <a:solidFill>
                  <a:schemeClr val="bg1"/>
                </a:solidFill>
              </a:rPr>
              <a:t>                         </a:t>
            </a:r>
          </a:p>
          <a:p>
            <a:r>
              <a:rPr lang="en-US">
                <a:solidFill>
                  <a:schemeClr val="bg1"/>
                </a:solidFill>
              </a:rPr>
              <a:t>                       else</a:t>
            </a:r>
          </a:p>
          <a:p>
            <a:r>
              <a:rPr lang="en-US">
                <a:solidFill>
                  <a:schemeClr val="bg1"/>
                </a:solidFill>
              </a:rPr>
              <a:t>                         begin</a:t>
            </a:r>
          </a:p>
          <a:p>
            <a:r>
              <a:rPr lang="en-US">
                <a:solidFill>
                  <a:schemeClr val="bg1"/>
                </a:solidFill>
              </a:rPr>
              <a:t>                           done &lt;= 1;</a:t>
            </a:r>
          </a:p>
          <a:p>
            <a:r>
              <a:rPr lang="en-US">
                <a:solidFill>
                  <a:schemeClr val="bg1"/>
                </a:solidFill>
              </a:rPr>
              <a:t>                        end</a:t>
            </a:r>
          </a:p>
          <a:p>
            <a:r>
              <a:rPr lang="en-US">
                <a:solidFill>
                  <a:schemeClr val="bg1"/>
                </a:solidFill>
              </a:rPr>
              <a:t>                    end</a:t>
            </a:r>
          </a:p>
          <a:p>
            <a:r>
              <a:rPr lang="en-US">
                <a:solidFill>
                  <a:schemeClr val="bg1"/>
                </a:solidFill>
              </a:rPr>
              <a:t>        end</a:t>
            </a:r>
          </a:p>
          <a:p>
            <a:r>
              <a:rPr lang="en-US">
                <a:solidFill>
                  <a:schemeClr val="bg1"/>
                </a:solidFill>
              </a:rPr>
              <a:t>    end</a:t>
            </a:r>
          </a:p>
        </p:txBody>
      </p:sp>
    </p:spTree>
    <p:extLst>
      <p:ext uri="{BB962C8B-B14F-4D97-AF65-F5344CB8AC3E}">
        <p14:creationId xmlns:p14="http://schemas.microsoft.com/office/powerpoint/2010/main" val="3553933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DC740-C3B1-7E43-7401-0BABFEFD5573}"/>
              </a:ext>
            </a:extLst>
          </p:cNvPr>
          <p:cNvSpPr txBox="1"/>
          <p:nvPr/>
        </p:nvSpPr>
        <p:spPr>
          <a:xfrm>
            <a:off x="276606" y="272070"/>
            <a:ext cx="6094476" cy="4247317"/>
          </a:xfrm>
          <a:prstGeom prst="rect">
            <a:avLst/>
          </a:prstGeom>
          <a:noFill/>
        </p:spPr>
        <p:txBody>
          <a:bodyPr wrap="square">
            <a:spAutoFit/>
          </a:bodyPr>
          <a:lstStyle/>
          <a:p>
            <a:endParaRPr lang="en-IN">
              <a:solidFill>
                <a:schemeClr val="bg1"/>
              </a:solidFill>
            </a:endParaRPr>
          </a:p>
          <a:p>
            <a:r>
              <a:rPr lang="en-IN">
                <a:solidFill>
                  <a:schemeClr val="bg1"/>
                </a:solidFill>
              </a:rPr>
              <a:t>   always @(posedge clk) begin</a:t>
            </a:r>
          </a:p>
          <a:p>
            <a:r>
              <a:rPr lang="en-IN">
                <a:solidFill>
                  <a:schemeClr val="bg1"/>
                </a:solidFill>
              </a:rPr>
              <a:t>    //ouputs getting stored into 10 bit PIPO registers </a:t>
            </a:r>
          </a:p>
          <a:p>
            <a:r>
              <a:rPr lang="en-IN">
                <a:solidFill>
                  <a:schemeClr val="bg1"/>
                </a:solidFill>
              </a:rPr>
              <a:t>        C00 &lt;= C[0][0]; </a:t>
            </a:r>
          </a:p>
          <a:p>
            <a:r>
              <a:rPr lang="en-IN">
                <a:solidFill>
                  <a:schemeClr val="bg1"/>
                </a:solidFill>
              </a:rPr>
              <a:t>        C01 &lt;= C[0][1];</a:t>
            </a:r>
          </a:p>
          <a:p>
            <a:r>
              <a:rPr lang="en-IN">
                <a:solidFill>
                  <a:schemeClr val="bg1"/>
                </a:solidFill>
              </a:rPr>
              <a:t>        C02 &lt;= C[0][2];</a:t>
            </a:r>
          </a:p>
          <a:p>
            <a:r>
              <a:rPr lang="en-IN">
                <a:solidFill>
                  <a:schemeClr val="bg1"/>
                </a:solidFill>
              </a:rPr>
              <a:t>        C10 &lt;= C[1][0];</a:t>
            </a:r>
          </a:p>
          <a:p>
            <a:r>
              <a:rPr lang="en-IN">
                <a:solidFill>
                  <a:schemeClr val="bg1"/>
                </a:solidFill>
              </a:rPr>
              <a:t>        C11 &lt;= C[1][1];</a:t>
            </a:r>
          </a:p>
          <a:p>
            <a:r>
              <a:rPr lang="en-IN">
                <a:solidFill>
                  <a:schemeClr val="bg1"/>
                </a:solidFill>
              </a:rPr>
              <a:t>        C12 &lt;= C[1][2];</a:t>
            </a:r>
          </a:p>
          <a:p>
            <a:r>
              <a:rPr lang="en-IN">
                <a:solidFill>
                  <a:schemeClr val="bg1"/>
                </a:solidFill>
              </a:rPr>
              <a:t>        C20 &lt;= C[2][0];</a:t>
            </a:r>
          </a:p>
          <a:p>
            <a:r>
              <a:rPr lang="en-IN">
                <a:solidFill>
                  <a:schemeClr val="bg1"/>
                </a:solidFill>
              </a:rPr>
              <a:t>        C21 &lt;= C[2][1];</a:t>
            </a:r>
          </a:p>
          <a:p>
            <a:r>
              <a:rPr lang="en-IN">
                <a:solidFill>
                  <a:schemeClr val="bg1"/>
                </a:solidFill>
              </a:rPr>
              <a:t>        C22 &lt;= C[2][2];</a:t>
            </a:r>
          </a:p>
          <a:p>
            <a:r>
              <a:rPr lang="en-IN">
                <a:solidFill>
                  <a:schemeClr val="bg1"/>
                </a:solidFill>
              </a:rPr>
              <a:t>    end</a:t>
            </a:r>
          </a:p>
          <a:p>
            <a:r>
              <a:rPr lang="en-IN">
                <a:solidFill>
                  <a:schemeClr val="bg1"/>
                </a:solidFill>
              </a:rPr>
              <a:t>endmodule</a:t>
            </a:r>
          </a:p>
          <a:p>
            <a:endParaRPr lang="en-IN"/>
          </a:p>
        </p:txBody>
      </p:sp>
      <p:cxnSp>
        <p:nvCxnSpPr>
          <p:cNvPr id="5" name="Straight Connector 4">
            <a:extLst>
              <a:ext uri="{FF2B5EF4-FFF2-40B4-BE49-F238E27FC236}">
                <a16:creationId xmlns:a16="http://schemas.microsoft.com/office/drawing/2014/main" id="{0F06E2EA-8FC9-EED0-595D-F32CDB7E6DD2}"/>
              </a:ext>
            </a:extLst>
          </p:cNvPr>
          <p:cNvCxnSpPr>
            <a:cxnSpLocks/>
          </p:cNvCxnSpPr>
          <p:nvPr/>
        </p:nvCxnSpPr>
        <p:spPr>
          <a:xfrm>
            <a:off x="0" y="5065776"/>
            <a:ext cx="12192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710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18D8-D428-283D-5242-6D16832A50F0}"/>
              </a:ext>
            </a:extLst>
          </p:cNvPr>
          <p:cNvSpPr>
            <a:spLocks noGrp="1"/>
          </p:cNvSpPr>
          <p:nvPr>
            <p:ph type="title"/>
          </p:nvPr>
        </p:nvSpPr>
        <p:spPr/>
        <p:txBody>
          <a:bodyPr/>
          <a:lstStyle/>
          <a:p>
            <a:r>
              <a:rPr lang="en-IN">
                <a:solidFill>
                  <a:srgbClr val="FF0000"/>
                </a:solidFill>
              </a:rPr>
              <a:t>TESTBENCH-1 : [</a:t>
            </a:r>
            <a:r>
              <a:rPr lang="en-IN" sz="3600">
                <a:solidFill>
                  <a:srgbClr val="FFFF00"/>
                </a:solidFill>
              </a:rPr>
              <a:t>size 3x3 and 3x3</a:t>
            </a:r>
            <a:r>
              <a:rPr lang="en-IN">
                <a:solidFill>
                  <a:srgbClr val="FF0000"/>
                </a:solidFill>
              </a:rPr>
              <a:t>]</a:t>
            </a:r>
            <a:r>
              <a:rPr lang="en-IN" sz="3600">
                <a:solidFill>
                  <a:srgbClr val="FFFF00"/>
                </a:solidFill>
              </a:rPr>
              <a:t> </a:t>
            </a:r>
            <a:endParaRPr lang="en-IN">
              <a:solidFill>
                <a:srgbClr val="FF0000"/>
              </a:solidFill>
            </a:endParaRPr>
          </a:p>
        </p:txBody>
      </p:sp>
      <p:sp>
        <p:nvSpPr>
          <p:cNvPr id="4" name="TextBox 3">
            <a:extLst>
              <a:ext uri="{FF2B5EF4-FFF2-40B4-BE49-F238E27FC236}">
                <a16:creationId xmlns:a16="http://schemas.microsoft.com/office/drawing/2014/main" id="{E52E3666-FF58-F9DE-3901-08B2A6D1F64E}"/>
              </a:ext>
            </a:extLst>
          </p:cNvPr>
          <p:cNvSpPr txBox="1"/>
          <p:nvPr/>
        </p:nvSpPr>
        <p:spPr>
          <a:xfrm>
            <a:off x="212598" y="1691561"/>
            <a:ext cx="11857482" cy="5632311"/>
          </a:xfrm>
          <a:prstGeom prst="rect">
            <a:avLst/>
          </a:prstGeom>
          <a:noFill/>
        </p:spPr>
        <p:txBody>
          <a:bodyPr wrap="square">
            <a:spAutoFit/>
          </a:bodyPr>
          <a:lstStyle/>
          <a:p>
            <a:endParaRPr lang="en-IN">
              <a:solidFill>
                <a:schemeClr val="bg1"/>
              </a:solidFill>
            </a:endParaRPr>
          </a:p>
          <a:p>
            <a:r>
              <a:rPr lang="en-IN">
                <a:solidFill>
                  <a:schemeClr val="bg1"/>
                </a:solidFill>
              </a:rPr>
              <a:t>module testing;</a:t>
            </a:r>
          </a:p>
          <a:p>
            <a:endParaRPr lang="en-IN">
              <a:solidFill>
                <a:schemeClr val="bg1"/>
              </a:solidFill>
            </a:endParaRPr>
          </a:p>
          <a:p>
            <a:r>
              <a:rPr lang="en-IN">
                <a:solidFill>
                  <a:schemeClr val="bg1"/>
                </a:solidFill>
              </a:rPr>
              <a:t>    reg [1:0]m,n,p;</a:t>
            </a:r>
          </a:p>
          <a:p>
            <a:r>
              <a:rPr lang="en-IN">
                <a:solidFill>
                  <a:schemeClr val="bg1"/>
                </a:solidFill>
              </a:rPr>
              <a:t>    reg clk;</a:t>
            </a:r>
          </a:p>
          <a:p>
            <a:r>
              <a:rPr lang="en-IN">
                <a:solidFill>
                  <a:schemeClr val="bg1"/>
                </a:solidFill>
              </a:rPr>
              <a:t>    reg rst;</a:t>
            </a:r>
          </a:p>
          <a:p>
            <a:r>
              <a:rPr lang="en-IN">
                <a:solidFill>
                  <a:schemeClr val="bg1"/>
                </a:solidFill>
              </a:rPr>
              <a:t>    reg [3:0] A00, A01, A02;</a:t>
            </a:r>
          </a:p>
          <a:p>
            <a:r>
              <a:rPr lang="en-IN">
                <a:solidFill>
                  <a:schemeClr val="bg1"/>
                </a:solidFill>
              </a:rPr>
              <a:t>    reg [3:0] A10, A11, A12;</a:t>
            </a:r>
          </a:p>
          <a:p>
            <a:r>
              <a:rPr lang="en-IN">
                <a:solidFill>
                  <a:schemeClr val="bg1"/>
                </a:solidFill>
              </a:rPr>
              <a:t>    reg [3:0] A20, A21, A22;</a:t>
            </a:r>
          </a:p>
          <a:p>
            <a:r>
              <a:rPr lang="en-IN">
                <a:solidFill>
                  <a:schemeClr val="bg1"/>
                </a:solidFill>
              </a:rPr>
              <a:t>    reg [3:0] B00, B01, B02;</a:t>
            </a:r>
          </a:p>
          <a:p>
            <a:r>
              <a:rPr lang="en-IN">
                <a:solidFill>
                  <a:schemeClr val="bg1"/>
                </a:solidFill>
              </a:rPr>
              <a:t>    reg [3:0] B10, B11, B12;</a:t>
            </a:r>
          </a:p>
          <a:p>
            <a:r>
              <a:rPr lang="en-IN">
                <a:solidFill>
                  <a:schemeClr val="bg1"/>
                </a:solidFill>
              </a:rPr>
              <a:t>    reg [3:0] B20, B21, B22;</a:t>
            </a:r>
          </a:p>
          <a:p>
            <a:r>
              <a:rPr lang="en-IN">
                <a:solidFill>
                  <a:schemeClr val="bg1"/>
                </a:solidFill>
              </a:rPr>
              <a:t>    wire [9:0] C00, C01, C02;</a:t>
            </a:r>
          </a:p>
          <a:p>
            <a:r>
              <a:rPr lang="en-IN">
                <a:solidFill>
                  <a:schemeClr val="bg1"/>
                </a:solidFill>
              </a:rPr>
              <a:t>    wire [9:0] C10, C11, C12;</a:t>
            </a:r>
          </a:p>
          <a:p>
            <a:r>
              <a:rPr lang="en-IN">
                <a:solidFill>
                  <a:schemeClr val="bg1"/>
                </a:solidFill>
              </a:rPr>
              <a:t>    wire [9:0] C20, C21, C22;</a:t>
            </a:r>
          </a:p>
          <a:p>
            <a:r>
              <a:rPr lang="en-IN">
                <a:solidFill>
                  <a:schemeClr val="bg1"/>
                </a:solidFill>
              </a:rPr>
              <a:t>    wire done;</a:t>
            </a:r>
          </a:p>
          <a:p>
            <a:r>
              <a:rPr lang="en-IN">
                <a:solidFill>
                  <a:schemeClr val="bg1"/>
                </a:solidFill>
              </a:rPr>
              <a:t> MatrixMultiplier uut (done,clk,rst,m,n,p,A00, A01, A02, A10, A11, A12,A20, A21, A22, B00, B01, B02,B10, B11, B12,B20, B21, B22, C00, C01, C02, C10, C11, C12, C20, C21, C22);</a:t>
            </a:r>
          </a:p>
          <a:p>
            <a:endParaRPr lang="en-IN">
              <a:solidFill>
                <a:schemeClr val="bg1"/>
              </a:solidFill>
            </a:endParaRPr>
          </a:p>
          <a:p>
            <a:r>
              <a:rPr lang="en-IN">
                <a:solidFill>
                  <a:schemeClr val="bg1"/>
                </a:solidFill>
              </a:rPr>
              <a:t> </a:t>
            </a:r>
          </a:p>
        </p:txBody>
      </p:sp>
    </p:spTree>
    <p:extLst>
      <p:ext uri="{BB962C8B-B14F-4D97-AF65-F5344CB8AC3E}">
        <p14:creationId xmlns:p14="http://schemas.microsoft.com/office/powerpoint/2010/main" val="3026115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0004C-01A2-8F87-D4D8-F8C2839F8B68}"/>
              </a:ext>
            </a:extLst>
          </p:cNvPr>
          <p:cNvSpPr txBox="1"/>
          <p:nvPr/>
        </p:nvSpPr>
        <p:spPr>
          <a:xfrm>
            <a:off x="82296" y="182880"/>
            <a:ext cx="11996928" cy="6740307"/>
          </a:xfrm>
          <a:prstGeom prst="rect">
            <a:avLst/>
          </a:prstGeom>
          <a:noFill/>
        </p:spPr>
        <p:txBody>
          <a:bodyPr wrap="square">
            <a:spAutoFit/>
          </a:bodyPr>
          <a:lstStyle/>
          <a:p>
            <a:r>
              <a:rPr lang="en-IN" sz="1600">
                <a:solidFill>
                  <a:schemeClr val="bg1"/>
                </a:solidFill>
              </a:rPr>
              <a:t>initial </a:t>
            </a:r>
          </a:p>
          <a:p>
            <a:r>
              <a:rPr lang="en-IN" sz="1600">
                <a:solidFill>
                  <a:schemeClr val="bg1"/>
                </a:solidFill>
              </a:rPr>
              <a:t>      begin</a:t>
            </a:r>
          </a:p>
          <a:p>
            <a:r>
              <a:rPr lang="en-IN" sz="1600">
                <a:solidFill>
                  <a:schemeClr val="bg1"/>
                </a:solidFill>
              </a:rPr>
              <a:t>      clk=1'b0; rst=1'b0;</a:t>
            </a:r>
          </a:p>
          <a:p>
            <a:r>
              <a:rPr lang="en-IN" sz="1600">
                <a:solidFill>
                  <a:schemeClr val="bg1"/>
                </a:solidFill>
              </a:rPr>
              <a:t>      m=2'b11;n=2'b11;p=2'b11;  </a:t>
            </a:r>
            <a:r>
              <a:rPr lang="en-IN" sz="1600">
                <a:solidFill>
                  <a:srgbClr val="FFFF00"/>
                </a:solidFill>
              </a:rPr>
              <a:t>// hence m=3,n=3,p=3 for 3x3 and 3x3</a:t>
            </a:r>
            <a:endParaRPr lang="en-IN" sz="1600">
              <a:solidFill>
                <a:schemeClr val="bg1"/>
              </a:solidFill>
            </a:endParaRPr>
          </a:p>
          <a:p>
            <a:r>
              <a:rPr lang="en-IN" sz="1600">
                <a:solidFill>
                  <a:schemeClr val="bg1"/>
                </a:solidFill>
              </a:rPr>
              <a:t>      end</a:t>
            </a:r>
          </a:p>
          <a:p>
            <a:r>
              <a:rPr lang="en-IN" sz="1600">
                <a:solidFill>
                  <a:schemeClr val="bg1"/>
                </a:solidFill>
              </a:rPr>
              <a:t>initial begin</a:t>
            </a:r>
          </a:p>
          <a:p>
            <a:r>
              <a:rPr lang="en-IN" sz="1600">
                <a:solidFill>
                  <a:schemeClr val="bg1"/>
                </a:solidFill>
              </a:rPr>
              <a:t>      #10  rst=1'b1;</a:t>
            </a:r>
          </a:p>
          <a:p>
            <a:r>
              <a:rPr lang="en-IN" sz="1600">
                <a:solidFill>
                  <a:schemeClr val="bg1"/>
                </a:solidFill>
              </a:rPr>
              <a:t>       end</a:t>
            </a:r>
          </a:p>
          <a:p>
            <a:r>
              <a:rPr lang="en-IN" sz="1600">
                <a:solidFill>
                  <a:schemeClr val="bg1"/>
                </a:solidFill>
              </a:rPr>
              <a:t>always #5 clk = ~clk;  </a:t>
            </a:r>
          </a:p>
          <a:p>
            <a:r>
              <a:rPr lang="en-IN" sz="1600">
                <a:solidFill>
                  <a:schemeClr val="bg1"/>
                </a:solidFill>
              </a:rPr>
              <a:t>initial   begin </a:t>
            </a:r>
          </a:p>
          <a:p>
            <a:r>
              <a:rPr lang="en-IN" sz="1600">
                <a:solidFill>
                  <a:schemeClr val="bg1"/>
                </a:solidFill>
              </a:rPr>
              <a:t>                #5  A00&lt;=4'b0001;  #10 A01&lt;= 4'b0010; #10 A02&lt;=4'b0011;</a:t>
            </a:r>
          </a:p>
          <a:p>
            <a:r>
              <a:rPr lang="en-IN" sz="1600">
                <a:solidFill>
                  <a:schemeClr val="bg1"/>
                </a:solidFill>
              </a:rPr>
              <a:t>                #10 A10&lt;=4'b0100; #10 A11&lt;=4'b0101;  #10 A12&lt;=4'b0110;</a:t>
            </a:r>
          </a:p>
          <a:p>
            <a:r>
              <a:rPr lang="en-IN" sz="1600">
                <a:solidFill>
                  <a:schemeClr val="bg1"/>
                </a:solidFill>
              </a:rPr>
              <a:t>                #10 A20&lt;=4'b0111; #10 A21&lt;=4'b1000; #10 A22&lt;=4'b1001;</a:t>
            </a:r>
          </a:p>
          <a:p>
            <a:r>
              <a:rPr lang="en-IN" sz="1600">
                <a:solidFill>
                  <a:schemeClr val="bg1"/>
                </a:solidFill>
              </a:rPr>
              <a:t>                #10 B00&lt;=4'b0001; #10 B01&lt;=4'b0010; #10 B02&lt;=4'b0011;</a:t>
            </a:r>
          </a:p>
          <a:p>
            <a:r>
              <a:rPr lang="en-IN" sz="1600">
                <a:solidFill>
                  <a:schemeClr val="bg1"/>
                </a:solidFill>
              </a:rPr>
              <a:t>                #10 B10&lt;=4'b0100;  #10 B11&lt;=4'b0101;  #10 B12&lt;=4'b0110;</a:t>
            </a:r>
          </a:p>
          <a:p>
            <a:r>
              <a:rPr lang="en-IN" sz="1600">
                <a:solidFill>
                  <a:schemeClr val="bg1"/>
                </a:solidFill>
              </a:rPr>
              <a:t>                #10 B20&lt;=4'b0111; #10 B21&lt;=4'b1000;   #10 B22&lt;=4'b1001;</a:t>
            </a:r>
          </a:p>
          <a:p>
            <a:r>
              <a:rPr lang="en-IN" sz="1600">
                <a:solidFill>
                  <a:schemeClr val="bg1"/>
                </a:solidFill>
              </a:rPr>
              <a:t>                   end  </a:t>
            </a:r>
          </a:p>
          <a:p>
            <a:r>
              <a:rPr lang="en-IN" sz="1600">
                <a:solidFill>
                  <a:schemeClr val="bg1"/>
                </a:solidFill>
              </a:rPr>
              <a:t>initial  begin</a:t>
            </a:r>
          </a:p>
          <a:p>
            <a:r>
              <a:rPr lang="en-IN" sz="1600">
                <a:solidFill>
                  <a:schemeClr val="bg1"/>
                </a:solidFill>
              </a:rPr>
              <a:t>       #215    $monitor("TIME :",$time,": C00=%d, C01=%d, C02=%d,C10=%d, C11=%d, C12=%d,C20=%d, C21=%d, C22=%d ",C00, C01, C02, C10,             C11, C12, C20, C21, C22);</a:t>
            </a:r>
          </a:p>
          <a:p>
            <a:r>
              <a:rPr lang="en-IN" sz="1600">
                <a:solidFill>
                  <a:schemeClr val="bg1"/>
                </a:solidFill>
              </a:rPr>
              <a:t>       end </a:t>
            </a:r>
          </a:p>
          <a:p>
            <a:endParaRPr lang="en-IN" sz="1600">
              <a:solidFill>
                <a:schemeClr val="bg1"/>
              </a:solidFill>
            </a:endParaRPr>
          </a:p>
          <a:p>
            <a:r>
              <a:rPr lang="en-IN" sz="1600">
                <a:solidFill>
                  <a:schemeClr val="bg1"/>
                </a:solidFill>
              </a:rPr>
              <a:t>initial begin</a:t>
            </a:r>
          </a:p>
          <a:p>
            <a:r>
              <a:rPr lang="en-IN" sz="1600">
                <a:solidFill>
                  <a:schemeClr val="bg1"/>
                </a:solidFill>
              </a:rPr>
              <a:t>      #300   $finish;</a:t>
            </a:r>
          </a:p>
          <a:p>
            <a:r>
              <a:rPr lang="en-IN" sz="1600">
                <a:solidFill>
                  <a:schemeClr val="bg1"/>
                </a:solidFill>
              </a:rPr>
              <a:t>       end</a:t>
            </a:r>
          </a:p>
          <a:p>
            <a:r>
              <a:rPr lang="en-IN" sz="1600">
                <a:solidFill>
                  <a:schemeClr val="bg1"/>
                </a:solidFill>
              </a:rPr>
              <a:t>endmodule</a:t>
            </a:r>
          </a:p>
          <a:p>
            <a:r>
              <a:rPr lang="en-IN" sz="1600"/>
              <a:t> </a:t>
            </a:r>
          </a:p>
        </p:txBody>
      </p:sp>
    </p:spTree>
    <p:extLst>
      <p:ext uri="{BB962C8B-B14F-4D97-AF65-F5344CB8AC3E}">
        <p14:creationId xmlns:p14="http://schemas.microsoft.com/office/powerpoint/2010/main" val="3667655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56CF-F74B-08EF-B79E-5977546A125D}"/>
              </a:ext>
            </a:extLst>
          </p:cNvPr>
          <p:cNvSpPr>
            <a:spLocks noGrp="1"/>
          </p:cNvSpPr>
          <p:nvPr>
            <p:ph type="title"/>
          </p:nvPr>
        </p:nvSpPr>
        <p:spPr/>
        <p:txBody>
          <a:bodyPr/>
          <a:lstStyle/>
          <a:p>
            <a:r>
              <a:rPr lang="en-IN">
                <a:solidFill>
                  <a:srgbClr val="FF0000"/>
                </a:solidFill>
              </a:rPr>
              <a:t>TESTBENCH-2: [</a:t>
            </a:r>
            <a:r>
              <a:rPr lang="en-IN">
                <a:solidFill>
                  <a:srgbClr val="FFFF00"/>
                </a:solidFill>
              </a:rPr>
              <a:t>size 2x3 and 3x3</a:t>
            </a:r>
            <a:r>
              <a:rPr lang="en-IN">
                <a:solidFill>
                  <a:srgbClr val="FF0000"/>
                </a:solidFill>
              </a:rPr>
              <a:t>]</a:t>
            </a:r>
            <a:endParaRPr lang="en-IN">
              <a:solidFill>
                <a:srgbClr val="FFFF00"/>
              </a:solidFill>
            </a:endParaRPr>
          </a:p>
        </p:txBody>
      </p:sp>
      <p:sp>
        <p:nvSpPr>
          <p:cNvPr id="4" name="TextBox 3">
            <a:extLst>
              <a:ext uri="{FF2B5EF4-FFF2-40B4-BE49-F238E27FC236}">
                <a16:creationId xmlns:a16="http://schemas.microsoft.com/office/drawing/2014/main" id="{8B5B4812-08E1-56C1-1287-F2D8B92F6B22}"/>
              </a:ext>
            </a:extLst>
          </p:cNvPr>
          <p:cNvSpPr txBox="1"/>
          <p:nvPr/>
        </p:nvSpPr>
        <p:spPr>
          <a:xfrm>
            <a:off x="139446" y="1690688"/>
            <a:ext cx="11950954" cy="5355312"/>
          </a:xfrm>
          <a:prstGeom prst="rect">
            <a:avLst/>
          </a:prstGeom>
          <a:noFill/>
        </p:spPr>
        <p:txBody>
          <a:bodyPr wrap="square">
            <a:spAutoFit/>
          </a:bodyPr>
          <a:lstStyle/>
          <a:p>
            <a:r>
              <a:rPr lang="en-IN">
                <a:solidFill>
                  <a:schemeClr val="bg1"/>
                </a:solidFill>
              </a:rPr>
              <a:t>module testing;</a:t>
            </a:r>
          </a:p>
          <a:p>
            <a:endParaRPr lang="en-IN">
              <a:solidFill>
                <a:schemeClr val="bg1"/>
              </a:solidFill>
            </a:endParaRPr>
          </a:p>
          <a:p>
            <a:r>
              <a:rPr lang="en-IN">
                <a:solidFill>
                  <a:schemeClr val="bg1"/>
                </a:solidFill>
              </a:rPr>
              <a:t>    reg [1:0]m,n,p;</a:t>
            </a:r>
          </a:p>
          <a:p>
            <a:r>
              <a:rPr lang="en-IN">
                <a:solidFill>
                  <a:schemeClr val="bg1"/>
                </a:solidFill>
              </a:rPr>
              <a:t>    reg clk;</a:t>
            </a:r>
          </a:p>
          <a:p>
            <a:r>
              <a:rPr lang="en-IN">
                <a:solidFill>
                  <a:schemeClr val="bg1"/>
                </a:solidFill>
              </a:rPr>
              <a:t>    reg rst;</a:t>
            </a:r>
          </a:p>
          <a:p>
            <a:r>
              <a:rPr lang="en-IN">
                <a:solidFill>
                  <a:schemeClr val="bg1"/>
                </a:solidFill>
              </a:rPr>
              <a:t>    reg [3:0] A00, A01, A02;</a:t>
            </a:r>
          </a:p>
          <a:p>
            <a:r>
              <a:rPr lang="en-IN">
                <a:solidFill>
                  <a:schemeClr val="bg1"/>
                </a:solidFill>
              </a:rPr>
              <a:t>    reg [3:0] A10, A11, A12;</a:t>
            </a:r>
          </a:p>
          <a:p>
            <a:r>
              <a:rPr lang="en-IN">
                <a:solidFill>
                  <a:schemeClr val="bg1"/>
                </a:solidFill>
              </a:rPr>
              <a:t>    reg [3:0] A20, A21, A22;</a:t>
            </a:r>
          </a:p>
          <a:p>
            <a:r>
              <a:rPr lang="en-IN">
                <a:solidFill>
                  <a:schemeClr val="bg1"/>
                </a:solidFill>
              </a:rPr>
              <a:t>    reg [3:0] B00, B01, B02;</a:t>
            </a:r>
          </a:p>
          <a:p>
            <a:r>
              <a:rPr lang="en-IN">
                <a:solidFill>
                  <a:schemeClr val="bg1"/>
                </a:solidFill>
              </a:rPr>
              <a:t>    reg [3:0] B10, B11, B12;</a:t>
            </a:r>
          </a:p>
          <a:p>
            <a:r>
              <a:rPr lang="en-IN">
                <a:solidFill>
                  <a:schemeClr val="bg1"/>
                </a:solidFill>
              </a:rPr>
              <a:t>    reg [3:0] B20, B21, B22;</a:t>
            </a:r>
          </a:p>
          <a:p>
            <a:r>
              <a:rPr lang="en-IN">
                <a:solidFill>
                  <a:schemeClr val="bg1"/>
                </a:solidFill>
              </a:rPr>
              <a:t>    wire [9:0] C00, C01, C02;</a:t>
            </a:r>
          </a:p>
          <a:p>
            <a:r>
              <a:rPr lang="en-IN">
                <a:solidFill>
                  <a:schemeClr val="bg1"/>
                </a:solidFill>
              </a:rPr>
              <a:t>    wire [9:0] C10, C11, C12;</a:t>
            </a:r>
          </a:p>
          <a:p>
            <a:r>
              <a:rPr lang="en-IN">
                <a:solidFill>
                  <a:schemeClr val="bg1"/>
                </a:solidFill>
              </a:rPr>
              <a:t>    wire [9:0] C20, C21, C22;</a:t>
            </a:r>
          </a:p>
          <a:p>
            <a:r>
              <a:rPr lang="en-IN">
                <a:solidFill>
                  <a:schemeClr val="bg1"/>
                </a:solidFill>
              </a:rPr>
              <a:t>    wire done;</a:t>
            </a:r>
          </a:p>
          <a:p>
            <a:r>
              <a:rPr lang="en-IN">
                <a:solidFill>
                  <a:schemeClr val="bg1"/>
                </a:solidFill>
              </a:rPr>
              <a:t> MatrixMultiplier uut (done,clk,rst,m,n,p,A00, A01, A02, A10, A11, A12,A20, A21, A22, B00, B01, B02,B10, B11, B12,B20, B21, B22, C00, C01, C02, C10, C11, C12, C20, C21, C22);</a:t>
            </a:r>
          </a:p>
          <a:p>
            <a:endParaRPr lang="en-IN">
              <a:solidFill>
                <a:schemeClr val="bg1"/>
              </a:solidFill>
            </a:endParaRPr>
          </a:p>
          <a:p>
            <a:r>
              <a:rPr lang="en-IN">
                <a:solidFill>
                  <a:schemeClr val="bg1"/>
                </a:solidFill>
              </a:rPr>
              <a:t> </a:t>
            </a:r>
          </a:p>
        </p:txBody>
      </p:sp>
    </p:spTree>
    <p:extLst>
      <p:ext uri="{BB962C8B-B14F-4D97-AF65-F5344CB8AC3E}">
        <p14:creationId xmlns:p14="http://schemas.microsoft.com/office/powerpoint/2010/main" val="3327591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C348B-C8D0-77DA-C486-38F51A10930C}"/>
              </a:ext>
            </a:extLst>
          </p:cNvPr>
          <p:cNvSpPr txBox="1"/>
          <p:nvPr/>
        </p:nvSpPr>
        <p:spPr>
          <a:xfrm>
            <a:off x="173736" y="165664"/>
            <a:ext cx="12170664" cy="6494085"/>
          </a:xfrm>
          <a:prstGeom prst="rect">
            <a:avLst/>
          </a:prstGeom>
          <a:noFill/>
        </p:spPr>
        <p:txBody>
          <a:bodyPr wrap="square">
            <a:spAutoFit/>
          </a:bodyPr>
          <a:lstStyle/>
          <a:p>
            <a:r>
              <a:rPr lang="en-IN" sz="1600">
                <a:solidFill>
                  <a:schemeClr val="bg1"/>
                </a:solidFill>
              </a:rPr>
              <a:t>initial </a:t>
            </a:r>
          </a:p>
          <a:p>
            <a:r>
              <a:rPr lang="en-IN" sz="1600">
                <a:solidFill>
                  <a:schemeClr val="bg1"/>
                </a:solidFill>
              </a:rPr>
              <a:t>      begin</a:t>
            </a:r>
          </a:p>
          <a:p>
            <a:r>
              <a:rPr lang="en-IN" sz="1600">
                <a:solidFill>
                  <a:schemeClr val="bg1"/>
                </a:solidFill>
              </a:rPr>
              <a:t>      clk=1'b0; rst=1'b0;</a:t>
            </a:r>
          </a:p>
          <a:p>
            <a:r>
              <a:rPr lang="en-IN" sz="1600">
                <a:solidFill>
                  <a:schemeClr val="bg1"/>
                </a:solidFill>
              </a:rPr>
              <a:t>      m=2’b10;n=2'b11;p=2'b11; </a:t>
            </a:r>
            <a:r>
              <a:rPr lang="en-IN" sz="1600">
                <a:solidFill>
                  <a:srgbClr val="FFFF00"/>
                </a:solidFill>
              </a:rPr>
              <a:t>// hence m=2,n=3,p=3 for 2x3 and 3x3</a:t>
            </a:r>
            <a:endParaRPr lang="en-IN" sz="1600">
              <a:solidFill>
                <a:schemeClr val="bg1"/>
              </a:solidFill>
            </a:endParaRPr>
          </a:p>
          <a:p>
            <a:r>
              <a:rPr lang="en-IN" sz="1600">
                <a:solidFill>
                  <a:schemeClr val="bg1"/>
                </a:solidFill>
              </a:rPr>
              <a:t>      end</a:t>
            </a:r>
          </a:p>
          <a:p>
            <a:r>
              <a:rPr lang="en-IN" sz="1600">
                <a:solidFill>
                  <a:schemeClr val="bg1"/>
                </a:solidFill>
              </a:rPr>
              <a:t>initial begin</a:t>
            </a:r>
          </a:p>
          <a:p>
            <a:r>
              <a:rPr lang="en-IN" sz="1600">
                <a:solidFill>
                  <a:schemeClr val="bg1"/>
                </a:solidFill>
              </a:rPr>
              <a:t>      #10  rst=1'b1;</a:t>
            </a:r>
          </a:p>
          <a:p>
            <a:r>
              <a:rPr lang="en-IN" sz="1600">
                <a:solidFill>
                  <a:schemeClr val="bg1"/>
                </a:solidFill>
              </a:rPr>
              <a:t>       end</a:t>
            </a:r>
          </a:p>
          <a:p>
            <a:r>
              <a:rPr lang="en-IN" sz="1600">
                <a:solidFill>
                  <a:schemeClr val="bg1"/>
                </a:solidFill>
              </a:rPr>
              <a:t>always #5 clk = ~clk;  </a:t>
            </a:r>
          </a:p>
          <a:p>
            <a:r>
              <a:rPr lang="en-IN" sz="1600">
                <a:solidFill>
                  <a:schemeClr val="bg1"/>
                </a:solidFill>
              </a:rPr>
              <a:t>initial   begin </a:t>
            </a:r>
          </a:p>
          <a:p>
            <a:r>
              <a:rPr lang="en-IN" sz="1600">
                <a:solidFill>
                  <a:schemeClr val="bg1"/>
                </a:solidFill>
              </a:rPr>
              <a:t>                #5  A00&lt;=4'b0001;  #10 A01&lt;= 4'b0010; #10 A02&lt;=4'b0011;</a:t>
            </a:r>
          </a:p>
          <a:p>
            <a:r>
              <a:rPr lang="en-IN" sz="1600">
                <a:solidFill>
                  <a:schemeClr val="bg1"/>
                </a:solidFill>
              </a:rPr>
              <a:t>                #10 A10&lt;=4'b0100; #10 A11&lt;=4'b0101;  #10 A12&lt;=4'b0110;</a:t>
            </a:r>
          </a:p>
          <a:p>
            <a:r>
              <a:rPr lang="en-IN" sz="1600">
                <a:solidFill>
                  <a:schemeClr val="bg1"/>
                </a:solidFill>
              </a:rPr>
              <a:t>              #10 B00&lt;=4'b0001; #10 B01&lt;=4'b0010; #10 B02&lt;=4'b0011;</a:t>
            </a:r>
          </a:p>
          <a:p>
            <a:r>
              <a:rPr lang="en-IN" sz="1600">
                <a:solidFill>
                  <a:schemeClr val="bg1"/>
                </a:solidFill>
              </a:rPr>
              <a:t>                #10 B10&lt;=4'b0100;  #10 B11&lt;=4'b0101;  #10 B12&lt;=4'b0110;</a:t>
            </a:r>
          </a:p>
          <a:p>
            <a:r>
              <a:rPr lang="en-IN" sz="1600">
                <a:solidFill>
                  <a:schemeClr val="bg1"/>
                </a:solidFill>
              </a:rPr>
              <a:t>                #10 B20&lt;=4'b0111; #10 B21&lt;=4'b1000;   #10 B22&lt;=4'b1001;</a:t>
            </a:r>
          </a:p>
          <a:p>
            <a:r>
              <a:rPr lang="en-IN" sz="1600">
                <a:solidFill>
                  <a:schemeClr val="bg1"/>
                </a:solidFill>
              </a:rPr>
              <a:t>                   end  </a:t>
            </a:r>
          </a:p>
          <a:p>
            <a:r>
              <a:rPr lang="en-IN" sz="1600">
                <a:solidFill>
                  <a:schemeClr val="bg1"/>
                </a:solidFill>
              </a:rPr>
              <a:t>initial  begin</a:t>
            </a:r>
          </a:p>
          <a:p>
            <a:r>
              <a:rPr lang="en-IN" sz="1600">
                <a:solidFill>
                  <a:schemeClr val="bg1"/>
                </a:solidFill>
              </a:rPr>
              <a:t>       #215    $monitor("TIME :",$time,": C00=%d, C01=%d, C02=%d,C10=%d, C11=%d, C12=%d,C20=%d, C21=%d, C22=%d ",C00, C01, C02, C10,             C11, C12, C20, C21, C22);</a:t>
            </a:r>
          </a:p>
          <a:p>
            <a:r>
              <a:rPr lang="en-IN" sz="1600">
                <a:solidFill>
                  <a:schemeClr val="bg1"/>
                </a:solidFill>
              </a:rPr>
              <a:t>       end </a:t>
            </a:r>
          </a:p>
          <a:p>
            <a:endParaRPr lang="en-IN" sz="1600">
              <a:solidFill>
                <a:schemeClr val="bg1"/>
              </a:solidFill>
            </a:endParaRPr>
          </a:p>
          <a:p>
            <a:r>
              <a:rPr lang="en-IN" sz="1600">
                <a:solidFill>
                  <a:schemeClr val="bg1"/>
                </a:solidFill>
              </a:rPr>
              <a:t>initial begin</a:t>
            </a:r>
          </a:p>
          <a:p>
            <a:r>
              <a:rPr lang="en-IN" sz="1600">
                <a:solidFill>
                  <a:schemeClr val="bg1"/>
                </a:solidFill>
              </a:rPr>
              <a:t>      #300   $finish;</a:t>
            </a:r>
          </a:p>
          <a:p>
            <a:r>
              <a:rPr lang="en-IN" sz="1600">
                <a:solidFill>
                  <a:schemeClr val="bg1"/>
                </a:solidFill>
              </a:rPr>
              <a:t>       end</a:t>
            </a:r>
          </a:p>
          <a:p>
            <a:r>
              <a:rPr lang="en-IN" sz="1600">
                <a:solidFill>
                  <a:schemeClr val="bg1"/>
                </a:solidFill>
              </a:rPr>
              <a:t>endmodule</a:t>
            </a:r>
          </a:p>
        </p:txBody>
      </p:sp>
    </p:spTree>
    <p:extLst>
      <p:ext uri="{BB962C8B-B14F-4D97-AF65-F5344CB8AC3E}">
        <p14:creationId xmlns:p14="http://schemas.microsoft.com/office/powerpoint/2010/main" val="111273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ircle: Hollow 1">
            <a:extLst>
              <a:ext uri="{FF2B5EF4-FFF2-40B4-BE49-F238E27FC236}">
                <a16:creationId xmlns:a16="http://schemas.microsoft.com/office/drawing/2014/main" id="{3BADE461-F609-4166-BA1A-96D91C13F254}"/>
              </a:ext>
            </a:extLst>
          </p:cNvPr>
          <p:cNvSpPr/>
          <p:nvPr/>
        </p:nvSpPr>
        <p:spPr>
          <a:xfrm>
            <a:off x="5201153" y="3621799"/>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Circle: Hollow 2">
            <a:extLst>
              <a:ext uri="{FF2B5EF4-FFF2-40B4-BE49-F238E27FC236}">
                <a16:creationId xmlns:a16="http://schemas.microsoft.com/office/drawing/2014/main" id="{96F76AA4-177C-840C-B549-BBECF11B24FB}"/>
              </a:ext>
            </a:extLst>
          </p:cNvPr>
          <p:cNvSpPr/>
          <p:nvPr/>
        </p:nvSpPr>
        <p:spPr>
          <a:xfrm>
            <a:off x="2808973" y="3648718"/>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Circle: Hollow 3">
            <a:extLst>
              <a:ext uri="{FF2B5EF4-FFF2-40B4-BE49-F238E27FC236}">
                <a16:creationId xmlns:a16="http://schemas.microsoft.com/office/drawing/2014/main" id="{AF12939B-B209-B7BE-76B1-720F863AE94E}"/>
              </a:ext>
            </a:extLst>
          </p:cNvPr>
          <p:cNvSpPr/>
          <p:nvPr/>
        </p:nvSpPr>
        <p:spPr>
          <a:xfrm>
            <a:off x="10582002" y="3623042"/>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5" name="Straight Arrow Connector 4">
            <a:extLst>
              <a:ext uri="{FF2B5EF4-FFF2-40B4-BE49-F238E27FC236}">
                <a16:creationId xmlns:a16="http://schemas.microsoft.com/office/drawing/2014/main" id="{412BC9E5-16EB-090E-57CC-7E9BAC2558E6}"/>
              </a:ext>
            </a:extLst>
          </p:cNvPr>
          <p:cNvCxnSpPr>
            <a:cxnSpLocks/>
          </p:cNvCxnSpPr>
          <p:nvPr/>
        </p:nvCxnSpPr>
        <p:spPr>
          <a:xfrm flipH="1">
            <a:off x="5329490" y="3883783"/>
            <a:ext cx="9935" cy="97142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E410D51-5AA1-222C-7A88-03E397C5199A}"/>
              </a:ext>
            </a:extLst>
          </p:cNvPr>
          <p:cNvCxnSpPr>
            <a:cxnSpLocks/>
          </p:cNvCxnSpPr>
          <p:nvPr/>
        </p:nvCxnSpPr>
        <p:spPr>
          <a:xfrm>
            <a:off x="10705919" y="3910529"/>
            <a:ext cx="0" cy="95198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F6B8CB-C5EB-F9DD-0F78-8739E3F153D2}"/>
              </a:ext>
            </a:extLst>
          </p:cNvPr>
          <p:cNvCxnSpPr>
            <a:cxnSpLocks/>
          </p:cNvCxnSpPr>
          <p:nvPr/>
        </p:nvCxnSpPr>
        <p:spPr>
          <a:xfrm flipV="1">
            <a:off x="2925137" y="2981511"/>
            <a:ext cx="0" cy="69144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01CF71-D1F7-08AC-40A1-F88963F90EDD}"/>
              </a:ext>
            </a:extLst>
          </p:cNvPr>
          <p:cNvSpPr txBox="1"/>
          <p:nvPr/>
        </p:nvSpPr>
        <p:spPr>
          <a:xfrm>
            <a:off x="2181589" y="3987216"/>
            <a:ext cx="2277402" cy="430887"/>
          </a:xfrm>
          <a:prstGeom prst="rect">
            <a:avLst/>
          </a:prstGeom>
          <a:noFill/>
        </p:spPr>
        <p:txBody>
          <a:bodyPr wrap="square" rtlCol="0">
            <a:spAutoFit/>
          </a:bodyPr>
          <a:lstStyle/>
          <a:p>
            <a:r>
              <a:rPr lang="en-IN" sz="2200" b="1">
                <a:solidFill>
                  <a:srgbClr val="FD51F9"/>
                </a:solidFill>
              </a:rPr>
              <a:t>JULY: 1</a:t>
            </a:r>
            <a:r>
              <a:rPr lang="en-IN" sz="2200" b="1" baseline="30000">
                <a:solidFill>
                  <a:srgbClr val="FD51F9"/>
                </a:solidFill>
              </a:rPr>
              <a:t>ST</a:t>
            </a:r>
            <a:r>
              <a:rPr lang="en-IN" sz="2200" b="1">
                <a:solidFill>
                  <a:srgbClr val="FD51F9"/>
                </a:solidFill>
              </a:rPr>
              <a:t> WEEK</a:t>
            </a:r>
          </a:p>
        </p:txBody>
      </p:sp>
      <p:sp>
        <p:nvSpPr>
          <p:cNvPr id="9" name="TextBox 8">
            <a:extLst>
              <a:ext uri="{FF2B5EF4-FFF2-40B4-BE49-F238E27FC236}">
                <a16:creationId xmlns:a16="http://schemas.microsoft.com/office/drawing/2014/main" id="{3B3C97DA-59DA-A495-49A4-4E2685996943}"/>
              </a:ext>
            </a:extLst>
          </p:cNvPr>
          <p:cNvSpPr txBox="1"/>
          <p:nvPr/>
        </p:nvSpPr>
        <p:spPr>
          <a:xfrm>
            <a:off x="4465435" y="3163575"/>
            <a:ext cx="2077747" cy="430887"/>
          </a:xfrm>
          <a:prstGeom prst="rect">
            <a:avLst/>
          </a:prstGeom>
          <a:noFill/>
        </p:spPr>
        <p:txBody>
          <a:bodyPr wrap="square" rtlCol="0">
            <a:spAutoFit/>
          </a:bodyPr>
          <a:lstStyle/>
          <a:p>
            <a:r>
              <a:rPr lang="en-IN" sz="2200" b="1">
                <a:solidFill>
                  <a:srgbClr val="FD51F9"/>
                </a:solidFill>
              </a:rPr>
              <a:t>JULY: 2</a:t>
            </a:r>
            <a:r>
              <a:rPr lang="en-IN" sz="2200" b="1" baseline="30000">
                <a:solidFill>
                  <a:srgbClr val="FD51F9"/>
                </a:solidFill>
              </a:rPr>
              <a:t>ND</a:t>
            </a:r>
            <a:r>
              <a:rPr lang="en-IN" sz="2200" b="1">
                <a:solidFill>
                  <a:srgbClr val="FD51F9"/>
                </a:solidFill>
              </a:rPr>
              <a:t> WEEK</a:t>
            </a:r>
          </a:p>
        </p:txBody>
      </p:sp>
      <p:sp>
        <p:nvSpPr>
          <p:cNvPr id="10" name="TextBox 9">
            <a:extLst>
              <a:ext uri="{FF2B5EF4-FFF2-40B4-BE49-F238E27FC236}">
                <a16:creationId xmlns:a16="http://schemas.microsoft.com/office/drawing/2014/main" id="{70B981EA-157E-797D-C78C-FDDA10038F96}"/>
              </a:ext>
            </a:extLst>
          </p:cNvPr>
          <p:cNvSpPr txBox="1"/>
          <p:nvPr/>
        </p:nvSpPr>
        <p:spPr>
          <a:xfrm>
            <a:off x="6733053" y="4024108"/>
            <a:ext cx="2193767" cy="430887"/>
          </a:xfrm>
          <a:prstGeom prst="rect">
            <a:avLst/>
          </a:prstGeom>
          <a:noFill/>
        </p:spPr>
        <p:txBody>
          <a:bodyPr wrap="square" rtlCol="0">
            <a:spAutoFit/>
          </a:bodyPr>
          <a:lstStyle/>
          <a:p>
            <a:r>
              <a:rPr lang="en-IN" sz="2200" b="1">
                <a:solidFill>
                  <a:srgbClr val="FD51F9"/>
                </a:solidFill>
              </a:rPr>
              <a:t>JULY: 3</a:t>
            </a:r>
            <a:r>
              <a:rPr lang="en-IN" sz="2200" b="1" baseline="30000">
                <a:solidFill>
                  <a:srgbClr val="FD51F9"/>
                </a:solidFill>
              </a:rPr>
              <a:t>RD </a:t>
            </a:r>
            <a:r>
              <a:rPr lang="en-IN" sz="2200" b="1">
                <a:solidFill>
                  <a:srgbClr val="FD51F9"/>
                </a:solidFill>
              </a:rPr>
              <a:t>WEEK</a:t>
            </a:r>
          </a:p>
        </p:txBody>
      </p:sp>
      <p:cxnSp>
        <p:nvCxnSpPr>
          <p:cNvPr id="11" name="Straight Arrow Connector 10">
            <a:extLst>
              <a:ext uri="{FF2B5EF4-FFF2-40B4-BE49-F238E27FC236}">
                <a16:creationId xmlns:a16="http://schemas.microsoft.com/office/drawing/2014/main" id="{80AE86D5-4FE9-5ABD-2817-6FE91CFC73AB}"/>
              </a:ext>
            </a:extLst>
          </p:cNvPr>
          <p:cNvCxnSpPr>
            <a:cxnSpLocks/>
          </p:cNvCxnSpPr>
          <p:nvPr/>
        </p:nvCxnSpPr>
        <p:spPr>
          <a:xfrm>
            <a:off x="255309" y="3779421"/>
            <a:ext cx="11681381" cy="0"/>
          </a:xfrm>
          <a:prstGeom prst="straightConnector1">
            <a:avLst/>
          </a:prstGeom>
          <a:ln w="57150">
            <a:solidFill>
              <a:schemeClr val="bg1"/>
            </a:solidFill>
            <a:headEnd type="triangle"/>
            <a:tailEnd type="triangle"/>
          </a:ln>
          <a:effectLst>
            <a:glow rad="228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Circle: Hollow 11">
            <a:extLst>
              <a:ext uri="{FF2B5EF4-FFF2-40B4-BE49-F238E27FC236}">
                <a16:creationId xmlns:a16="http://schemas.microsoft.com/office/drawing/2014/main" id="{9E596C75-1160-7F46-C3DC-8AC8E6DF053B}"/>
              </a:ext>
            </a:extLst>
          </p:cNvPr>
          <p:cNvSpPr/>
          <p:nvPr/>
        </p:nvSpPr>
        <p:spPr>
          <a:xfrm>
            <a:off x="877515" y="3645394"/>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3" name="Straight Arrow Connector 12">
            <a:extLst>
              <a:ext uri="{FF2B5EF4-FFF2-40B4-BE49-F238E27FC236}">
                <a16:creationId xmlns:a16="http://schemas.microsoft.com/office/drawing/2014/main" id="{7B9DB76B-0D93-F80A-F4DF-F27D056AB3EC}"/>
              </a:ext>
            </a:extLst>
          </p:cNvPr>
          <p:cNvCxnSpPr>
            <a:cxnSpLocks/>
          </p:cNvCxnSpPr>
          <p:nvPr/>
        </p:nvCxnSpPr>
        <p:spPr>
          <a:xfrm flipH="1">
            <a:off x="1005852" y="3916772"/>
            <a:ext cx="9935" cy="97142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D7EBB3-D362-303D-EDC2-BCFFBF86D648}"/>
              </a:ext>
            </a:extLst>
          </p:cNvPr>
          <p:cNvSpPr txBox="1"/>
          <p:nvPr/>
        </p:nvSpPr>
        <p:spPr>
          <a:xfrm>
            <a:off x="-134601" y="4899801"/>
            <a:ext cx="3346703" cy="430887"/>
          </a:xfrm>
          <a:prstGeom prst="rect">
            <a:avLst/>
          </a:prstGeom>
          <a:noFill/>
        </p:spPr>
        <p:txBody>
          <a:bodyPr wrap="square" rtlCol="0">
            <a:spAutoFit/>
          </a:bodyPr>
          <a:lstStyle/>
          <a:p>
            <a:pPr marL="342900" indent="-342900">
              <a:buFont typeface="Wingdings" panose="05000000000000000000" pitchFamily="2" charset="2"/>
              <a:buChar char="ü"/>
            </a:pPr>
            <a:r>
              <a:rPr lang="en-IN" sz="2200" b="1">
                <a:solidFill>
                  <a:srgbClr val="FFFF00"/>
                </a:solidFill>
              </a:rPr>
              <a:t>MID-EVAL SUBMISSION</a:t>
            </a:r>
          </a:p>
        </p:txBody>
      </p:sp>
      <p:sp>
        <p:nvSpPr>
          <p:cNvPr id="15" name="TextBox 14">
            <a:extLst>
              <a:ext uri="{FF2B5EF4-FFF2-40B4-BE49-F238E27FC236}">
                <a16:creationId xmlns:a16="http://schemas.microsoft.com/office/drawing/2014/main" id="{0647D93A-C5EE-75E1-095E-246D9E2538B9}"/>
              </a:ext>
            </a:extLst>
          </p:cNvPr>
          <p:cNvSpPr txBox="1"/>
          <p:nvPr/>
        </p:nvSpPr>
        <p:spPr>
          <a:xfrm>
            <a:off x="640080" y="3273143"/>
            <a:ext cx="1490472" cy="430887"/>
          </a:xfrm>
          <a:prstGeom prst="rect">
            <a:avLst/>
          </a:prstGeom>
          <a:noFill/>
        </p:spPr>
        <p:txBody>
          <a:bodyPr wrap="square" rtlCol="0">
            <a:spAutoFit/>
          </a:bodyPr>
          <a:lstStyle/>
          <a:p>
            <a:r>
              <a:rPr lang="en-IN" sz="2200" b="1">
                <a:solidFill>
                  <a:srgbClr val="FD51F9"/>
                </a:solidFill>
              </a:rPr>
              <a:t>2</a:t>
            </a:r>
            <a:r>
              <a:rPr lang="en-IN" sz="2200" b="1" baseline="30000">
                <a:solidFill>
                  <a:srgbClr val="FD51F9"/>
                </a:solidFill>
              </a:rPr>
              <a:t>ND</a:t>
            </a:r>
            <a:r>
              <a:rPr lang="en-IN" sz="2200" b="1">
                <a:solidFill>
                  <a:srgbClr val="FD51F9"/>
                </a:solidFill>
              </a:rPr>
              <a:t> JULY </a:t>
            </a:r>
          </a:p>
        </p:txBody>
      </p:sp>
      <p:sp>
        <p:nvSpPr>
          <p:cNvPr id="16" name="Circle: Hollow 15">
            <a:extLst>
              <a:ext uri="{FF2B5EF4-FFF2-40B4-BE49-F238E27FC236}">
                <a16:creationId xmlns:a16="http://schemas.microsoft.com/office/drawing/2014/main" id="{840188F5-201C-6591-564F-DB9FD6ACE2C0}"/>
              </a:ext>
            </a:extLst>
          </p:cNvPr>
          <p:cNvSpPr/>
          <p:nvPr/>
        </p:nvSpPr>
        <p:spPr>
          <a:xfrm>
            <a:off x="7320251" y="3645394"/>
            <a:ext cx="256674" cy="268054"/>
          </a:xfrm>
          <a:prstGeom prst="donu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7" name="Straight Arrow Connector 16">
            <a:extLst>
              <a:ext uri="{FF2B5EF4-FFF2-40B4-BE49-F238E27FC236}">
                <a16:creationId xmlns:a16="http://schemas.microsoft.com/office/drawing/2014/main" id="{9BF1E123-272A-F42C-EC94-B7302F146323}"/>
              </a:ext>
            </a:extLst>
          </p:cNvPr>
          <p:cNvCxnSpPr>
            <a:cxnSpLocks/>
          </p:cNvCxnSpPr>
          <p:nvPr/>
        </p:nvCxnSpPr>
        <p:spPr>
          <a:xfrm flipV="1">
            <a:off x="7448588" y="3179097"/>
            <a:ext cx="12173" cy="47211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C5EA4AB-F817-4CDF-6E07-D96E9BB55E85}"/>
              </a:ext>
            </a:extLst>
          </p:cNvPr>
          <p:cNvSpPr txBox="1"/>
          <p:nvPr/>
        </p:nvSpPr>
        <p:spPr>
          <a:xfrm>
            <a:off x="10152108" y="3232112"/>
            <a:ext cx="1612392" cy="430887"/>
          </a:xfrm>
          <a:prstGeom prst="rect">
            <a:avLst/>
          </a:prstGeom>
          <a:noFill/>
        </p:spPr>
        <p:txBody>
          <a:bodyPr wrap="square" rtlCol="0">
            <a:spAutoFit/>
          </a:bodyPr>
          <a:lstStyle/>
          <a:p>
            <a:r>
              <a:rPr lang="en-IN" sz="2200" b="1">
                <a:solidFill>
                  <a:srgbClr val="FD51F9"/>
                </a:solidFill>
              </a:rPr>
              <a:t>27</a:t>
            </a:r>
            <a:r>
              <a:rPr lang="en-IN" sz="2200" b="1" baseline="30000">
                <a:solidFill>
                  <a:srgbClr val="FD51F9"/>
                </a:solidFill>
              </a:rPr>
              <a:t>TH</a:t>
            </a:r>
            <a:r>
              <a:rPr lang="en-IN" sz="2200" b="1">
                <a:solidFill>
                  <a:srgbClr val="FD51F9"/>
                </a:solidFill>
              </a:rPr>
              <a:t> JULY</a:t>
            </a:r>
          </a:p>
        </p:txBody>
      </p:sp>
      <p:sp>
        <p:nvSpPr>
          <p:cNvPr id="19" name="TextBox 18">
            <a:extLst>
              <a:ext uri="{FF2B5EF4-FFF2-40B4-BE49-F238E27FC236}">
                <a16:creationId xmlns:a16="http://schemas.microsoft.com/office/drawing/2014/main" id="{61CFB7FD-0605-640A-9438-F08004E9AFDE}"/>
              </a:ext>
            </a:extLst>
          </p:cNvPr>
          <p:cNvSpPr txBox="1"/>
          <p:nvPr/>
        </p:nvSpPr>
        <p:spPr>
          <a:xfrm>
            <a:off x="9473185" y="4862518"/>
            <a:ext cx="2791942" cy="769441"/>
          </a:xfrm>
          <a:prstGeom prst="rect">
            <a:avLst/>
          </a:prstGeom>
          <a:noFill/>
        </p:spPr>
        <p:txBody>
          <a:bodyPr wrap="square" rtlCol="0">
            <a:spAutoFit/>
          </a:bodyPr>
          <a:lstStyle/>
          <a:p>
            <a:pPr marL="342900" indent="-342900">
              <a:buFont typeface="Wingdings" panose="05000000000000000000" pitchFamily="2" charset="2"/>
              <a:buChar char="ü"/>
            </a:pPr>
            <a:r>
              <a:rPr lang="en-IN" sz="2200" b="1">
                <a:solidFill>
                  <a:srgbClr val="FFFF00"/>
                </a:solidFill>
              </a:rPr>
              <a:t>FINAL SUBMISSION OF THE PROJECT</a:t>
            </a:r>
          </a:p>
        </p:txBody>
      </p:sp>
      <p:sp>
        <p:nvSpPr>
          <p:cNvPr id="21" name="TextBox 20">
            <a:extLst>
              <a:ext uri="{FF2B5EF4-FFF2-40B4-BE49-F238E27FC236}">
                <a16:creationId xmlns:a16="http://schemas.microsoft.com/office/drawing/2014/main" id="{2BEAD61E-12CD-730D-9B01-EC12DAE0A8AC}"/>
              </a:ext>
            </a:extLst>
          </p:cNvPr>
          <p:cNvSpPr txBox="1"/>
          <p:nvPr/>
        </p:nvSpPr>
        <p:spPr>
          <a:xfrm>
            <a:off x="5218524" y="239955"/>
            <a:ext cx="1490472" cy="646331"/>
          </a:xfrm>
          <a:prstGeom prst="rect">
            <a:avLst/>
          </a:prstGeom>
          <a:noFill/>
        </p:spPr>
        <p:txBody>
          <a:bodyPr wrap="square" rtlCol="0">
            <a:spAutoFit/>
          </a:bodyPr>
          <a:lstStyle/>
          <a:p>
            <a:r>
              <a:rPr lang="en-IN" sz="3600" b="1" u="sng">
                <a:solidFill>
                  <a:schemeClr val="bg1"/>
                </a:solidFill>
              </a:rPr>
              <a:t>JULY</a:t>
            </a:r>
          </a:p>
        </p:txBody>
      </p:sp>
      <p:sp>
        <p:nvSpPr>
          <p:cNvPr id="23" name="TextBox 22">
            <a:extLst>
              <a:ext uri="{FF2B5EF4-FFF2-40B4-BE49-F238E27FC236}">
                <a16:creationId xmlns:a16="http://schemas.microsoft.com/office/drawing/2014/main" id="{7DAAD266-9ABE-998D-44F9-8EF9510C9C34}"/>
              </a:ext>
            </a:extLst>
          </p:cNvPr>
          <p:cNvSpPr txBox="1"/>
          <p:nvPr/>
        </p:nvSpPr>
        <p:spPr>
          <a:xfrm>
            <a:off x="63866" y="1109497"/>
            <a:ext cx="5899894" cy="1938992"/>
          </a:xfrm>
          <a:prstGeom prst="rect">
            <a:avLst/>
          </a:prstGeom>
          <a:noFill/>
        </p:spPr>
        <p:txBody>
          <a:bodyPr wrap="square" rtlCol="0">
            <a:spAutoFit/>
          </a:bodyPr>
          <a:lstStyle/>
          <a:p>
            <a:pPr marL="342900" indent="-342900">
              <a:buFont typeface="Wingdings" panose="05000000000000000000" pitchFamily="2" charset="2"/>
              <a:buChar char="q"/>
            </a:pPr>
            <a:r>
              <a:rPr lang="en-IN" sz="2000" b="1">
                <a:solidFill>
                  <a:srgbClr val="FFFF00"/>
                </a:solidFill>
              </a:rPr>
              <a:t>Covering theory of sequential circuits of  digital electronics ,what are they ,difference between combinational and sequential circuits .Understanding usage of  basic components of sequential circuits like flip flop , registers and its types, latches ,counters,etc.</a:t>
            </a:r>
          </a:p>
        </p:txBody>
      </p:sp>
      <p:sp>
        <p:nvSpPr>
          <p:cNvPr id="25" name="TextBox 24">
            <a:extLst>
              <a:ext uri="{FF2B5EF4-FFF2-40B4-BE49-F238E27FC236}">
                <a16:creationId xmlns:a16="http://schemas.microsoft.com/office/drawing/2014/main" id="{8F02D0A9-1573-4E2B-7187-F640AF0B7704}"/>
              </a:ext>
            </a:extLst>
          </p:cNvPr>
          <p:cNvSpPr txBox="1"/>
          <p:nvPr/>
        </p:nvSpPr>
        <p:spPr>
          <a:xfrm>
            <a:off x="3440703" y="4823295"/>
            <a:ext cx="5604889" cy="1908215"/>
          </a:xfrm>
          <a:prstGeom prst="rect">
            <a:avLst/>
          </a:prstGeom>
          <a:noFill/>
        </p:spPr>
        <p:txBody>
          <a:bodyPr wrap="square" rtlCol="0">
            <a:spAutoFit/>
          </a:bodyPr>
          <a:lstStyle/>
          <a:p>
            <a:pPr marL="342900" indent="-342900">
              <a:buFont typeface="Wingdings" panose="05000000000000000000" pitchFamily="2" charset="2"/>
              <a:buChar char="q"/>
            </a:pPr>
            <a:r>
              <a:rPr lang="en-IN" sz="2000" b="1">
                <a:solidFill>
                  <a:srgbClr val="FFFF00"/>
                </a:solidFill>
              </a:rPr>
              <a:t>Practiced impelementing for Components of Sequential circuits learned until now. Designing of testbench for each and learned how to produce clock cycles and reset inputs .</a:t>
            </a:r>
            <a:r>
              <a:rPr lang="en-IN" sz="2000" b="1">
                <a:solidFill>
                  <a:srgbClr val="7030A0"/>
                </a:solidFill>
              </a:rPr>
              <a:t>.</a:t>
            </a:r>
            <a:r>
              <a:rPr lang="en-IN" sz="2000" b="1">
                <a:solidFill>
                  <a:srgbClr val="FFFF00"/>
                </a:solidFill>
              </a:rPr>
              <a:t>Also continued the theory part of sequential circuits.</a:t>
            </a:r>
            <a:endParaRPr lang="en-IN" sz="2000" b="1">
              <a:solidFill>
                <a:srgbClr val="7030A0"/>
              </a:solidFill>
            </a:endParaRPr>
          </a:p>
          <a:p>
            <a:endParaRPr lang="en-IN"/>
          </a:p>
        </p:txBody>
      </p:sp>
      <p:sp>
        <p:nvSpPr>
          <p:cNvPr id="28" name="TextBox 27">
            <a:extLst>
              <a:ext uri="{FF2B5EF4-FFF2-40B4-BE49-F238E27FC236}">
                <a16:creationId xmlns:a16="http://schemas.microsoft.com/office/drawing/2014/main" id="{862AFA34-2CD2-6CB8-9F97-B599E2F2B999}"/>
              </a:ext>
            </a:extLst>
          </p:cNvPr>
          <p:cNvSpPr txBox="1"/>
          <p:nvPr/>
        </p:nvSpPr>
        <p:spPr>
          <a:xfrm>
            <a:off x="5870448" y="1002947"/>
            <a:ext cx="6182405" cy="2246769"/>
          </a:xfrm>
          <a:prstGeom prst="rect">
            <a:avLst/>
          </a:prstGeom>
          <a:noFill/>
        </p:spPr>
        <p:txBody>
          <a:bodyPr wrap="square" rtlCol="0">
            <a:spAutoFit/>
          </a:bodyPr>
          <a:lstStyle/>
          <a:p>
            <a:pPr marL="285750" indent="-285750">
              <a:buFont typeface="Wingdings" panose="05000000000000000000" pitchFamily="2" charset="2"/>
              <a:buChar char="q"/>
            </a:pPr>
            <a:r>
              <a:rPr lang="en-IN" sz="2000" b="1">
                <a:solidFill>
                  <a:srgbClr val="FFFF00"/>
                </a:solidFill>
              </a:rPr>
              <a:t>Formulating the main code for matrix multiplier for different sizes and also completing other specifications of the project . Instantiated both sequential and combinational components , and also prepared a testbench . Finalizing the Matrix Multiplier code and also done with completion of  PPT  to demonstrate everything regarding this project.</a:t>
            </a:r>
          </a:p>
        </p:txBody>
      </p:sp>
    </p:spTree>
    <p:extLst>
      <p:ext uri="{BB962C8B-B14F-4D97-AF65-F5344CB8AC3E}">
        <p14:creationId xmlns:p14="http://schemas.microsoft.com/office/powerpoint/2010/main" val="4026930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CE89-D446-1C70-AA7D-9D23CC688227}"/>
              </a:ext>
            </a:extLst>
          </p:cNvPr>
          <p:cNvSpPr>
            <a:spLocks noGrp="1"/>
          </p:cNvSpPr>
          <p:nvPr>
            <p:ph type="title"/>
          </p:nvPr>
        </p:nvSpPr>
        <p:spPr>
          <a:xfrm>
            <a:off x="838200" y="207902"/>
            <a:ext cx="10515600" cy="1325563"/>
          </a:xfrm>
        </p:spPr>
        <p:txBody>
          <a:bodyPr>
            <a:normAutofit/>
          </a:bodyPr>
          <a:lstStyle/>
          <a:p>
            <a:r>
              <a:rPr lang="en-IN" sz="4800" b="1" u="sng">
                <a:solidFill>
                  <a:srgbClr val="FF0000"/>
                </a:solidFill>
              </a:rPr>
              <a:t>EXPLANATION:</a:t>
            </a:r>
          </a:p>
        </p:txBody>
      </p:sp>
      <p:sp>
        <p:nvSpPr>
          <p:cNvPr id="4" name="TextBox 3">
            <a:extLst>
              <a:ext uri="{FF2B5EF4-FFF2-40B4-BE49-F238E27FC236}">
                <a16:creationId xmlns:a16="http://schemas.microsoft.com/office/drawing/2014/main" id="{440D9B2D-D566-DC4F-1865-7CC8E909765B}"/>
              </a:ext>
            </a:extLst>
          </p:cNvPr>
          <p:cNvSpPr txBox="1"/>
          <p:nvPr/>
        </p:nvSpPr>
        <p:spPr>
          <a:xfrm>
            <a:off x="146304" y="1533465"/>
            <a:ext cx="11353800" cy="5324535"/>
          </a:xfrm>
          <a:prstGeom prst="rect">
            <a:avLst/>
          </a:prstGeom>
          <a:noFill/>
        </p:spPr>
        <p:txBody>
          <a:bodyPr wrap="square">
            <a:spAutoFit/>
          </a:bodyPr>
          <a:lstStyle/>
          <a:p>
            <a:pPr marL="285750" indent="-285750">
              <a:buFont typeface="Wingdings" panose="05000000000000000000" pitchFamily="2" charset="2"/>
              <a:buChar char="Ø"/>
            </a:pPr>
            <a:r>
              <a:rPr lang="en-IN" sz="2000">
                <a:solidFill>
                  <a:srgbClr val="FFFF00"/>
                </a:solidFill>
              </a:rPr>
              <a:t>We have used gate level description to generate a Matrix Multiplier of different sizes matrices of form  mXn and nXp with each element of size 4-BIT . Hence total of max  18 inputs are required and as per specification the inputs  should </a:t>
            </a:r>
            <a:r>
              <a:rPr lang="en-US" sz="2000">
                <a:solidFill>
                  <a:srgbClr val="FFFF00"/>
                </a:solidFill>
              </a:rPr>
              <a:t>be stored in a  serialised fashion at each clock edge hence using 18 clock cycles and also  providing one output at a time so using another 9 clock cycles .</a:t>
            </a:r>
          </a:p>
          <a:p>
            <a:pPr marL="285750" indent="-285750">
              <a:buFont typeface="Wingdings" panose="05000000000000000000" pitchFamily="2" charset="2"/>
              <a:buChar char="Ø"/>
            </a:pPr>
            <a:r>
              <a:rPr lang="en-US" sz="2000">
                <a:solidFill>
                  <a:srgbClr val="FFFF00"/>
                </a:solidFill>
              </a:rPr>
              <a:t> Here, we have used 9 Clock cycles for 9 total outputs and 18 clock cycles for 18 inputs .</a:t>
            </a:r>
          </a:p>
          <a:p>
            <a:pPr marL="285750" indent="-285750">
              <a:buFont typeface="Wingdings" panose="05000000000000000000" pitchFamily="2" charset="2"/>
              <a:buChar char="Ø"/>
            </a:pPr>
            <a:r>
              <a:rPr lang="en-US" sz="2000">
                <a:solidFill>
                  <a:srgbClr val="FFFF00"/>
                </a:solidFill>
              </a:rPr>
              <a:t>If there are not 18 inputs ,that is if order of matrix is not 3x3 then also the total number of cycles used in inputs and outputs remain 18 and 9 respectively ,according to the code written in our  matrix multiplier .</a:t>
            </a:r>
          </a:p>
          <a:p>
            <a:pPr marL="285750" indent="-285750">
              <a:buFont typeface="Wingdings" panose="05000000000000000000" pitchFamily="2" charset="2"/>
              <a:buChar char="Ø"/>
            </a:pPr>
            <a:r>
              <a:rPr lang="en-US" sz="2000">
                <a:solidFill>
                  <a:srgbClr val="FFFF00"/>
                </a:solidFill>
              </a:rPr>
              <a:t>We have used  Full adder , 4 bit adder , 8 bit adder and 4 bit multiplier , 2 to 1 mux, 4 bit 2to1 mux , 9to1 mux having each input of size 4 bit, PIPO Register modules .</a:t>
            </a:r>
          </a:p>
          <a:p>
            <a:pPr marL="285750" indent="-285750">
              <a:buFont typeface="Wingdings" panose="05000000000000000000" pitchFamily="2" charset="2"/>
              <a:buChar char="Ø"/>
            </a:pPr>
            <a:r>
              <a:rPr lang="en-US" sz="2000">
                <a:solidFill>
                  <a:srgbClr val="FFFF00"/>
                </a:solidFill>
              </a:rPr>
              <a:t>Full adder- By instantiating predefined logic gates.</a:t>
            </a:r>
          </a:p>
          <a:p>
            <a:pPr marL="285750" indent="-285750">
              <a:buFont typeface="Wingdings" panose="05000000000000000000" pitchFamily="2" charset="2"/>
              <a:buChar char="Ø"/>
            </a:pPr>
            <a:r>
              <a:rPr lang="en-US" sz="2000">
                <a:solidFill>
                  <a:srgbClr val="FFFF00"/>
                </a:solidFill>
              </a:rPr>
              <a:t>4 bit adder - By instantiating  modules of full adders.</a:t>
            </a:r>
          </a:p>
          <a:p>
            <a:pPr marL="285750" indent="-285750">
              <a:buFont typeface="Wingdings" panose="05000000000000000000" pitchFamily="2" charset="2"/>
              <a:buChar char="Ø"/>
            </a:pPr>
            <a:r>
              <a:rPr lang="en-US" sz="2000">
                <a:solidFill>
                  <a:srgbClr val="FFFF00"/>
                </a:solidFill>
              </a:rPr>
              <a:t>8 bit adder - By instantiating modules of 4 bit adders .</a:t>
            </a:r>
          </a:p>
          <a:p>
            <a:pPr marL="285750" indent="-285750">
              <a:buFont typeface="Wingdings" panose="05000000000000000000" pitchFamily="2" charset="2"/>
              <a:buChar char="Ø"/>
            </a:pPr>
            <a:r>
              <a:rPr lang="en-US" sz="2000">
                <a:solidFill>
                  <a:srgbClr val="FFFF00"/>
                </a:solidFill>
              </a:rPr>
              <a:t>4 bit multiplier - By instantiating Full adders and 8 bit adders , as multiplication of two 4 bit numbers will result in a 8 bit number so to add them according to multiplication of matrices we required 8 bit adders .</a:t>
            </a:r>
          </a:p>
          <a:p>
            <a:pPr marL="285750" indent="-285750">
              <a:buFont typeface="Wingdings" panose="05000000000000000000" pitchFamily="2" charset="2"/>
              <a:buChar char="Ø"/>
            </a:pPr>
            <a:r>
              <a:rPr lang="en-US" sz="2000">
                <a:solidFill>
                  <a:srgbClr val="FFFF00"/>
                </a:solidFill>
              </a:rPr>
              <a:t>2to1 MUX- By instantiating predefined logic gates.</a:t>
            </a:r>
          </a:p>
          <a:p>
            <a:pPr marL="285750" indent="-285750">
              <a:buFont typeface="Wingdings" panose="05000000000000000000" pitchFamily="2" charset="2"/>
              <a:buChar char="Ø"/>
            </a:pPr>
            <a:r>
              <a:rPr lang="en-US" sz="2000">
                <a:solidFill>
                  <a:srgbClr val="FFFF00"/>
                </a:solidFill>
              </a:rPr>
              <a:t>4 bit 2to1 mux-By instantiating 2to1 MUXes.</a:t>
            </a:r>
          </a:p>
          <a:p>
            <a:pPr marL="285750" indent="-285750">
              <a:buFont typeface="Wingdings" panose="05000000000000000000" pitchFamily="2" charset="2"/>
              <a:buChar char="Ø"/>
            </a:pPr>
            <a:r>
              <a:rPr lang="en-US" sz="2000">
                <a:solidFill>
                  <a:srgbClr val="FFFF00"/>
                </a:solidFill>
              </a:rPr>
              <a:t>9to1 mux- mux-By instantiating 4 bit 2to1 mux.</a:t>
            </a:r>
          </a:p>
        </p:txBody>
      </p:sp>
    </p:spTree>
    <p:extLst>
      <p:ext uri="{BB962C8B-B14F-4D97-AF65-F5344CB8AC3E}">
        <p14:creationId xmlns:p14="http://schemas.microsoft.com/office/powerpoint/2010/main" val="2686960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BB0BB-98D8-C974-E2FB-BF9D858533CA}"/>
              </a:ext>
            </a:extLst>
          </p:cNvPr>
          <p:cNvSpPr txBox="1"/>
          <p:nvPr/>
        </p:nvSpPr>
        <p:spPr>
          <a:xfrm>
            <a:off x="91440" y="333137"/>
            <a:ext cx="11347704" cy="6832640"/>
          </a:xfrm>
          <a:prstGeom prst="rect">
            <a:avLst/>
          </a:prstGeom>
          <a:noFill/>
        </p:spPr>
        <p:txBody>
          <a:bodyPr wrap="square">
            <a:spAutoFit/>
          </a:bodyPr>
          <a:lstStyle/>
          <a:p>
            <a:pPr marL="285750" indent="-285750">
              <a:buFont typeface="Wingdings" panose="05000000000000000000" pitchFamily="2" charset="2"/>
              <a:buChar char="Ø"/>
            </a:pPr>
            <a:r>
              <a:rPr lang="en-US" sz="2000">
                <a:solidFill>
                  <a:srgbClr val="FFFF00"/>
                </a:solidFill>
              </a:rPr>
              <a:t>The final size of each element in output matrix will be of  10 bits as addition of three 8 bit numbers resulted from three individual multiplications result in a max of 10 bit number .</a:t>
            </a:r>
          </a:p>
          <a:p>
            <a:pPr marL="285750" indent="-285750">
              <a:buFont typeface="Wingdings" panose="05000000000000000000" pitchFamily="2" charset="2"/>
              <a:buChar char="Ø"/>
            </a:pPr>
            <a:r>
              <a:rPr lang="en-US" sz="2000">
                <a:solidFill>
                  <a:srgbClr val="FFFF00"/>
                </a:solidFill>
              </a:rPr>
              <a:t>We have used two multiplexers 9to1 of each input size of 4 bits as to assign values to A[i][j] and B[i][j] at each clock_count_a and clock_count_b when they are incrementing by one  at each posedge of clock and both these clock_count of a and b act as a select line for 9 to 1 mux so according to this select line value we are able to store A and B matrix inputs in a register at each clock edge and then assigning this mux_output_a to A[i][j] and mux_output_b to B[i][j] as per the values of i and j incrementing also by 1 at each clock edge . So that means this is like storing and assigning inputs  side by side at each clock edge , hence, that is why we have used 4 bit PIPO register which is executing its always block at change of each input or clock .</a:t>
            </a:r>
          </a:p>
          <a:p>
            <a:pPr marL="285750" indent="-285750">
              <a:buFont typeface="Wingdings" panose="05000000000000000000" pitchFamily="2" charset="2"/>
              <a:buChar char="Ø"/>
            </a:pPr>
            <a:r>
              <a:rPr lang="en-US" sz="2000">
                <a:solidFill>
                  <a:srgbClr val="FFFF00"/>
                </a:solidFill>
              </a:rPr>
              <a:t>Now, starting with first positive clock edge , the if(!rest) block will be executed hence making clock_count_a =0 and  assigning state to S0 with i and j equal to zero  and with this the first element from matrix A is stored in register and when the next clock edge strikes  this stored value is getting assigned to A[0][0] and this way the process continues till clock_count_a reaches value 8 and hence all 9 inputs of A are stored first and then assigned to A[i][j] simultaneously and now the state is shifted to S1 with now assigning value  clock_count_b equal to zero  , and after tranition to S2 state at nextclock edge the whole process of assigning inputs one by one in a serialized fashion is similarly done with matrix elements of matrix B . So in this way 18 clock cycles are  used for storing 18 elements.</a:t>
            </a:r>
          </a:p>
          <a:p>
            <a:pPr marL="285750" indent="-285750">
              <a:buFont typeface="Wingdings" panose="05000000000000000000" pitchFamily="2" charset="2"/>
              <a:buChar char="Ø"/>
            </a:pPr>
            <a:r>
              <a:rPr lang="en-US" sz="2000">
                <a:solidFill>
                  <a:srgbClr val="FFFF00"/>
                </a:solidFill>
              </a:rPr>
              <a:t>Note-  First clock cycle is getting used for executing if(!rst) block for setting up the values of state , i , j and clock_count_a. So we can say at next 18 clock cycles the inputs are assigned one by one at each positive edge.</a:t>
            </a:r>
          </a:p>
          <a:p>
            <a:endParaRPr lang="en-US"/>
          </a:p>
        </p:txBody>
      </p:sp>
    </p:spTree>
    <p:extLst>
      <p:ext uri="{BB962C8B-B14F-4D97-AF65-F5344CB8AC3E}">
        <p14:creationId xmlns:p14="http://schemas.microsoft.com/office/powerpoint/2010/main" val="1540684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F46D6-A65E-CCFC-B25D-3658CBD43875}"/>
              </a:ext>
            </a:extLst>
          </p:cNvPr>
          <p:cNvSpPr txBox="1"/>
          <p:nvPr/>
        </p:nvSpPr>
        <p:spPr>
          <a:xfrm>
            <a:off x="0" y="93208"/>
            <a:ext cx="12060936" cy="7140416"/>
          </a:xfrm>
          <a:prstGeom prst="rect">
            <a:avLst/>
          </a:prstGeom>
          <a:noFill/>
        </p:spPr>
        <p:txBody>
          <a:bodyPr wrap="square">
            <a:spAutoFit/>
          </a:bodyPr>
          <a:lstStyle/>
          <a:p>
            <a:pPr marL="285750" indent="-285750">
              <a:buFont typeface="Wingdings" panose="05000000000000000000" pitchFamily="2" charset="2"/>
              <a:buChar char="Ø"/>
            </a:pPr>
            <a:r>
              <a:rPr lang="en-US" sz="2000">
                <a:solidFill>
                  <a:srgbClr val="FFFF00"/>
                </a:solidFill>
              </a:rPr>
              <a:t>That means states S0 and S1 has significance of  storing and assigning one by one inputs according to project tasks specified.</a:t>
            </a:r>
          </a:p>
          <a:p>
            <a:pPr marL="285750" indent="-285750">
              <a:buFont typeface="Wingdings" panose="05000000000000000000" pitchFamily="2" charset="2"/>
              <a:buChar char="Ø"/>
            </a:pPr>
            <a:r>
              <a:rPr lang="en-US" sz="2000">
                <a:solidFill>
                  <a:srgbClr val="FFFF00"/>
                </a:solidFill>
              </a:rPr>
              <a:t>Now , after this work of inputs , at next clock edge ,state is shifted to S2 and from here the task of matrix multiplication begins , where A[i][k] and B[k][j] elements are placed into instantiated multiplier module .So, here in this state we define i and j to zero and  k is also assigned value zero as we can see always block is getting triggered by change in value of k , so to avoid excess clock cycles usage we have also made always block triggered by k value hence as we define k=0 in state S2 it  helps to  change state  to S3 state with i, j, k equal to zero hence avoiding excess clock cycles .</a:t>
            </a:r>
          </a:p>
          <a:p>
            <a:pPr marL="285750" indent="-285750">
              <a:buFont typeface="Wingdings" panose="05000000000000000000" pitchFamily="2" charset="2"/>
              <a:buChar char="Ø"/>
            </a:pPr>
            <a:r>
              <a:rPr lang="en-US" sz="2000">
                <a:solidFill>
                  <a:srgbClr val="FFFF00"/>
                </a:solidFill>
              </a:rPr>
              <a:t>For S3 state now with i and j equal to zero means A[0][k] and b[k][0] signifying that for multiplying and adding elements of row 0 of matrix A and elements of column 0 of matrix B as per matrix multiplication principle with value of k getting incremented each time according to statements we can see in code , and also as value of k changes always block is getting executed again and again and each time saving extra  clock cycles and also the state remains S3 only until all the calculation for the first element C[0][0] is completed. The values of A[0][k] and B[k][0] is passing through the multiplier module  at each k=1,2,3 and then is getting added with the help of 8 bit adder .</a:t>
            </a:r>
          </a:p>
          <a:p>
            <a:pPr marL="285750" indent="-285750">
              <a:buFont typeface="Wingdings" panose="05000000000000000000" pitchFamily="2" charset="2"/>
              <a:buChar char="Ø"/>
            </a:pPr>
            <a:r>
              <a:rPr lang="en-US" sz="2000">
                <a:solidFill>
                  <a:srgbClr val="FFFF00"/>
                </a:solidFill>
              </a:rPr>
              <a:t>Firstly the multiplication of 2 elements occur which is then stored to add_result and this add_result is assigned to partial_sum and now k is incremented  by 1 so that next two elements multiplication occur which is added  to previously assigned partial_sum and the sum of these two 8 bits number is equal to add_result and now again this value is assigned to partial_sum and k is again incremented by 1 and the multiplication of next 2 elements is  again  added to previously defined partial_sum finally resulting  add_result (which is now sum of three multiplication results) and this add_result is finally assigned to partial_sum and hence we get final output of our first element C[0][0] which is assigned value of partial_sum and at the end state is updated to S4. </a:t>
            </a:r>
          </a:p>
          <a:p>
            <a:endParaRPr lang="en-US"/>
          </a:p>
        </p:txBody>
      </p:sp>
    </p:spTree>
    <p:extLst>
      <p:ext uri="{BB962C8B-B14F-4D97-AF65-F5344CB8AC3E}">
        <p14:creationId xmlns:p14="http://schemas.microsoft.com/office/powerpoint/2010/main" val="398480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4D4AC-6F81-6319-79C7-E3CE76F95777}"/>
              </a:ext>
            </a:extLst>
          </p:cNvPr>
          <p:cNvSpPr txBox="1"/>
          <p:nvPr/>
        </p:nvSpPr>
        <p:spPr>
          <a:xfrm>
            <a:off x="1524" y="104799"/>
            <a:ext cx="11766804" cy="5632311"/>
          </a:xfrm>
          <a:prstGeom prst="rect">
            <a:avLst/>
          </a:prstGeom>
          <a:noFill/>
        </p:spPr>
        <p:txBody>
          <a:bodyPr wrap="square">
            <a:spAutoFit/>
          </a:bodyPr>
          <a:lstStyle/>
          <a:p>
            <a:pPr marL="285750" indent="-285750">
              <a:buFont typeface="Wingdings" panose="05000000000000000000" pitchFamily="2" charset="2"/>
              <a:buChar char="Ø"/>
            </a:pPr>
            <a:r>
              <a:rPr lang="en-US" sz="2000">
                <a:solidFill>
                  <a:srgbClr val="FFFF00"/>
                </a:solidFill>
              </a:rPr>
              <a:t>Now, this is a point where always block is getting triggered by next positive clock edge , when once we have got a value of particular C[i][ij element .At this point, state is shifted from S3 to S4 with help of this clock edge and not by changing value of k.</a:t>
            </a:r>
          </a:p>
          <a:p>
            <a:pPr marL="285750" indent="-285750">
              <a:buFont typeface="Wingdings" panose="05000000000000000000" pitchFamily="2" charset="2"/>
              <a:buChar char="Ø"/>
            </a:pPr>
            <a:r>
              <a:rPr lang="en-US" sz="2000">
                <a:solidFill>
                  <a:srgbClr val="FFFF00"/>
                </a:solidFill>
              </a:rPr>
              <a:t>Also for 9 th and 10 th bit , as we know addition of three 8 bits number may result in a maximum of 10 bit number , so for that we have solved it separately for 9 th and 10 th bit by instantiating one Full adder whose Sum is assigned to 9</a:t>
            </a:r>
            <a:r>
              <a:rPr lang="en-US" sz="2000" baseline="30000">
                <a:solidFill>
                  <a:srgbClr val="FFFF00"/>
                </a:solidFill>
              </a:rPr>
              <a:t>th</a:t>
            </a:r>
            <a:r>
              <a:rPr lang="en-US" sz="2000">
                <a:solidFill>
                  <a:srgbClr val="FFFF00"/>
                </a:solidFill>
              </a:rPr>
              <a:t> bit and whose  Cout is assigned to 10 th bit of a 10 bit C[i][j] value ,so hence we have used concatenation operator for the purpose so that output elements value could match  the actual result which are observed by normal matrix multiplication.</a:t>
            </a:r>
          </a:p>
          <a:p>
            <a:pPr marL="285750" indent="-285750">
              <a:buFont typeface="Wingdings" panose="05000000000000000000" pitchFamily="2" charset="2"/>
              <a:buChar char="Ø"/>
            </a:pPr>
            <a:r>
              <a:rPr lang="en-US" sz="2000">
                <a:solidFill>
                  <a:srgbClr val="FFFF00"/>
                </a:solidFill>
              </a:rPr>
              <a:t>S4 is just meant to increase and change value of i and j in order to proceed multiplication and addition for different rows and columns of A and B and coming up with ouput elements of ouput matrix C, when i or j is incremented  according to statements there in code , the state is updated to S2 as by changing value of k  and the same process continues for that particular i row of matrix A and j column of matrix B with value k initialized to zero value again. In state S2.</a:t>
            </a:r>
          </a:p>
          <a:p>
            <a:pPr marL="285750" indent="-285750">
              <a:buFont typeface="Wingdings" panose="05000000000000000000" pitchFamily="2" charset="2"/>
              <a:buChar char="Ø"/>
            </a:pPr>
            <a:r>
              <a:rPr lang="en-US" sz="2000">
                <a:solidFill>
                  <a:srgbClr val="FFFF00"/>
                </a:solidFill>
              </a:rPr>
              <a:t>This process continues and we get each element of matrix C in form of C[i][j] for particular i and j , and these values of C[i][j] are assigned to C0,C01,C02,C10,C11,..etc at each posedge of clock and this way we are able to extract each output element of C at each clock edge .As one run after clock edge ends until we get one value of output element of matrix C  , as that is why we have assigned different values of k in each state so that always block may get triggered and may not waste our clock edges for getting executed . </a:t>
            </a:r>
          </a:p>
        </p:txBody>
      </p:sp>
    </p:spTree>
    <p:extLst>
      <p:ext uri="{BB962C8B-B14F-4D97-AF65-F5344CB8AC3E}">
        <p14:creationId xmlns:p14="http://schemas.microsoft.com/office/powerpoint/2010/main" val="982610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EA52-9816-012A-8589-B2464B8A1D4A}"/>
              </a:ext>
            </a:extLst>
          </p:cNvPr>
          <p:cNvSpPr>
            <a:spLocks noGrp="1"/>
          </p:cNvSpPr>
          <p:nvPr>
            <p:ph type="title"/>
          </p:nvPr>
        </p:nvSpPr>
        <p:spPr/>
        <p:txBody>
          <a:bodyPr/>
          <a:lstStyle/>
          <a:p>
            <a:r>
              <a:rPr lang="en-IN">
                <a:solidFill>
                  <a:srgbClr val="FF0000"/>
                </a:solidFill>
              </a:rPr>
              <a:t>TEAM WORK:</a:t>
            </a:r>
          </a:p>
        </p:txBody>
      </p:sp>
      <p:sp>
        <p:nvSpPr>
          <p:cNvPr id="5" name="TextBox 4">
            <a:extLst>
              <a:ext uri="{FF2B5EF4-FFF2-40B4-BE49-F238E27FC236}">
                <a16:creationId xmlns:a16="http://schemas.microsoft.com/office/drawing/2014/main" id="{C28103A3-693D-1006-DC4A-133CAE364F00}"/>
              </a:ext>
            </a:extLst>
          </p:cNvPr>
          <p:cNvSpPr txBox="1"/>
          <p:nvPr/>
        </p:nvSpPr>
        <p:spPr>
          <a:xfrm>
            <a:off x="128016" y="1690688"/>
            <a:ext cx="11896344" cy="2585323"/>
          </a:xfrm>
          <a:prstGeom prst="rect">
            <a:avLst/>
          </a:prstGeom>
          <a:noFill/>
        </p:spPr>
        <p:txBody>
          <a:bodyPr wrap="square" rtlCol="0">
            <a:spAutoFit/>
          </a:bodyPr>
          <a:lstStyle/>
          <a:p>
            <a:pPr marL="285750" indent="-285750">
              <a:buFont typeface="Wingdings" panose="05000000000000000000" pitchFamily="2" charset="2"/>
              <a:buChar char="v"/>
            </a:pPr>
            <a:r>
              <a:rPr lang="en-IN" b="1" u="sng">
                <a:solidFill>
                  <a:srgbClr val="FFFF00"/>
                </a:solidFill>
              </a:rPr>
              <a:t>Naman Goyal (230002046</a:t>
            </a:r>
            <a:r>
              <a:rPr lang="en-IN" u="sng">
                <a:solidFill>
                  <a:srgbClr val="FFFF00"/>
                </a:solidFill>
              </a:rPr>
              <a:t>) :</a:t>
            </a:r>
          </a:p>
          <a:p>
            <a:pPr marL="285750" indent="-285750">
              <a:buFont typeface="Wingdings" panose="05000000000000000000" pitchFamily="2" charset="2"/>
              <a:buChar char="Ø"/>
            </a:pPr>
            <a:r>
              <a:rPr lang="en-IN" b="1">
                <a:solidFill>
                  <a:schemeClr val="bg1"/>
                </a:solidFill>
              </a:rPr>
              <a:t>Executing the main module -Matrix Multiplier Module , Module of Multiplier ,PIPO Register and 9 bit MUX  .</a:t>
            </a:r>
          </a:p>
          <a:p>
            <a:pPr marL="285750" indent="-285750">
              <a:buFont typeface="Wingdings" panose="05000000000000000000" pitchFamily="2" charset="2"/>
              <a:buChar char="Ø"/>
            </a:pPr>
            <a:r>
              <a:rPr lang="en-IN" b="1">
                <a:solidFill>
                  <a:schemeClr val="bg1"/>
                </a:solidFill>
              </a:rPr>
              <a:t>Designed the main module for final submission and contributed for the same in mid eval submission.</a:t>
            </a:r>
          </a:p>
          <a:p>
            <a:pPr marL="285750" indent="-285750">
              <a:buFont typeface="Wingdings" panose="05000000000000000000" pitchFamily="2" charset="2"/>
              <a:buChar char="Ø"/>
            </a:pPr>
            <a:r>
              <a:rPr lang="en-IN" b="1">
                <a:solidFill>
                  <a:schemeClr val="bg1"/>
                </a:solidFill>
              </a:rPr>
              <a:t>Executed TESTBENCHES.</a:t>
            </a:r>
          </a:p>
          <a:p>
            <a:pPr marL="285750" indent="-285750">
              <a:buFont typeface="Wingdings" panose="05000000000000000000" pitchFamily="2" charset="2"/>
              <a:buChar char="Ø"/>
            </a:pPr>
            <a:r>
              <a:rPr lang="en-IN" b="1">
                <a:solidFill>
                  <a:schemeClr val="bg1"/>
                </a:solidFill>
              </a:rPr>
              <a:t>Handling of explanation part in ppt.</a:t>
            </a:r>
          </a:p>
          <a:p>
            <a:pPr marL="285750" indent="-285750">
              <a:buFont typeface="Wingdings" panose="05000000000000000000" pitchFamily="2" charset="2"/>
              <a:buChar char="Ø"/>
            </a:pPr>
            <a:r>
              <a:rPr lang="en-IN" b="1">
                <a:solidFill>
                  <a:schemeClr val="bg1"/>
                </a:solidFill>
              </a:rPr>
              <a:t>Attached files to Github through my account.</a:t>
            </a:r>
          </a:p>
          <a:p>
            <a:pPr marL="285750" indent="-285750">
              <a:buFont typeface="Wingdings" panose="05000000000000000000" pitchFamily="2" charset="2"/>
              <a:buChar char="Ø"/>
            </a:pPr>
            <a:endParaRPr lang="en-IN"/>
          </a:p>
          <a:p>
            <a:pPr marL="285750" indent="-285750">
              <a:buFont typeface="Wingdings" panose="05000000000000000000" pitchFamily="2" charset="2"/>
              <a:buChar char="Ø"/>
            </a:pPr>
            <a:endParaRPr lang="en-IN"/>
          </a:p>
          <a:p>
            <a:pPr marL="285750" indent="-285750">
              <a:buFont typeface="Wingdings" panose="05000000000000000000" pitchFamily="2" charset="2"/>
              <a:buChar char="Ø"/>
            </a:pPr>
            <a:endParaRPr lang="en-IN"/>
          </a:p>
        </p:txBody>
      </p:sp>
      <p:sp>
        <p:nvSpPr>
          <p:cNvPr id="6" name="TextBox 5">
            <a:extLst>
              <a:ext uri="{FF2B5EF4-FFF2-40B4-BE49-F238E27FC236}">
                <a16:creationId xmlns:a16="http://schemas.microsoft.com/office/drawing/2014/main" id="{62B4DB0C-1A7E-981C-2FAB-CB9088516A88}"/>
              </a:ext>
            </a:extLst>
          </p:cNvPr>
          <p:cNvSpPr txBox="1"/>
          <p:nvPr/>
        </p:nvSpPr>
        <p:spPr>
          <a:xfrm>
            <a:off x="0" y="4322683"/>
            <a:ext cx="11914632" cy="1754326"/>
          </a:xfrm>
          <a:prstGeom prst="rect">
            <a:avLst/>
          </a:prstGeom>
          <a:noFill/>
        </p:spPr>
        <p:txBody>
          <a:bodyPr wrap="square" rtlCol="0">
            <a:spAutoFit/>
          </a:bodyPr>
          <a:lstStyle/>
          <a:p>
            <a:pPr marL="285750" indent="-285750">
              <a:buFont typeface="Wingdings" panose="05000000000000000000" pitchFamily="2" charset="2"/>
              <a:buChar char="v"/>
            </a:pPr>
            <a:r>
              <a:rPr lang="en-IN" b="1" u="sng">
                <a:solidFill>
                  <a:srgbClr val="FFFF00"/>
                </a:solidFill>
              </a:rPr>
              <a:t>Sarvadnyee Ghogare (230002065):</a:t>
            </a:r>
          </a:p>
          <a:p>
            <a:pPr marL="285750" indent="-285750">
              <a:buFont typeface="Wingdings" panose="05000000000000000000" pitchFamily="2" charset="2"/>
              <a:buChar char="Ø"/>
            </a:pPr>
            <a:r>
              <a:rPr lang="en-IN" b="1">
                <a:solidFill>
                  <a:schemeClr val="bg1"/>
                </a:solidFill>
              </a:rPr>
              <a:t>Executed all other Modules required in implementation of Matrix Multiplier such as of adders , mux etc.</a:t>
            </a:r>
          </a:p>
          <a:p>
            <a:pPr marL="285750" indent="-285750">
              <a:buFont typeface="Wingdings" panose="05000000000000000000" pitchFamily="2" charset="2"/>
              <a:buChar char="Ø"/>
            </a:pPr>
            <a:r>
              <a:rPr lang="en-IN" b="1">
                <a:solidFill>
                  <a:schemeClr val="bg1"/>
                </a:solidFill>
              </a:rPr>
              <a:t>Contributed in designing main module of matrix multiplier of size 3x3  which was for mid eval submission .</a:t>
            </a:r>
          </a:p>
          <a:p>
            <a:pPr marL="285750" indent="-285750">
              <a:buFont typeface="Wingdings" panose="05000000000000000000" pitchFamily="2" charset="2"/>
              <a:buChar char="Ø"/>
            </a:pPr>
            <a:r>
              <a:rPr lang="en-IN" b="1">
                <a:solidFill>
                  <a:schemeClr val="bg1"/>
                </a:solidFill>
              </a:rPr>
              <a:t>Executed TESTBENCHES of those modules which are required in main module ,to check whether there code implementation is correct or not.</a:t>
            </a:r>
          </a:p>
          <a:p>
            <a:pPr marL="285750" indent="-285750">
              <a:buFont typeface="Wingdings" panose="05000000000000000000" pitchFamily="2" charset="2"/>
              <a:buChar char="Ø"/>
            </a:pPr>
            <a:r>
              <a:rPr lang="en-IN" b="1">
                <a:solidFill>
                  <a:schemeClr val="bg1"/>
                </a:solidFill>
              </a:rPr>
              <a:t>Presentation and handling of Project in a mannered way in form of ppt. </a:t>
            </a:r>
          </a:p>
        </p:txBody>
      </p:sp>
    </p:spTree>
    <p:extLst>
      <p:ext uri="{BB962C8B-B14F-4D97-AF65-F5344CB8AC3E}">
        <p14:creationId xmlns:p14="http://schemas.microsoft.com/office/powerpoint/2010/main" val="1372601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F856-AFD0-C5C5-04D4-AC70A035CFC0}"/>
              </a:ext>
            </a:extLst>
          </p:cNvPr>
          <p:cNvSpPr>
            <a:spLocks noGrp="1"/>
          </p:cNvSpPr>
          <p:nvPr>
            <p:ph type="title"/>
          </p:nvPr>
        </p:nvSpPr>
        <p:spPr/>
        <p:txBody>
          <a:bodyPr/>
          <a:lstStyle/>
          <a:p>
            <a:r>
              <a:rPr lang="en-IN">
                <a:solidFill>
                  <a:srgbClr val="FF0000"/>
                </a:solidFill>
              </a:rPr>
              <a:t>BIBLIOGRAPHY</a:t>
            </a:r>
          </a:p>
        </p:txBody>
      </p:sp>
      <p:sp>
        <p:nvSpPr>
          <p:cNvPr id="3" name="TextBox 2">
            <a:extLst>
              <a:ext uri="{FF2B5EF4-FFF2-40B4-BE49-F238E27FC236}">
                <a16:creationId xmlns:a16="http://schemas.microsoft.com/office/drawing/2014/main" id="{952AC6A9-F6B9-E633-F84C-5479FB3D16BD}"/>
              </a:ext>
            </a:extLst>
          </p:cNvPr>
          <p:cNvSpPr txBox="1"/>
          <p:nvPr/>
        </p:nvSpPr>
        <p:spPr>
          <a:xfrm>
            <a:off x="941832" y="1915543"/>
            <a:ext cx="9079992" cy="2893100"/>
          </a:xfrm>
          <a:prstGeom prst="rect">
            <a:avLst/>
          </a:prstGeom>
          <a:noFill/>
        </p:spPr>
        <p:txBody>
          <a:bodyPr wrap="square" rtlCol="0">
            <a:spAutoFit/>
          </a:bodyPr>
          <a:lstStyle/>
          <a:p>
            <a:r>
              <a:rPr lang="en-IN" sz="2000" b="1">
                <a:solidFill>
                  <a:srgbClr val="FFFF00"/>
                </a:solidFill>
              </a:rPr>
              <a:t>For completion of  this project . We have used following sources:</a:t>
            </a:r>
          </a:p>
          <a:p>
            <a:pPr marL="285750" indent="-285750">
              <a:buFont typeface="Arial" panose="020B0604020202020204" pitchFamily="34" charset="0"/>
              <a:buChar char="•"/>
            </a:pPr>
            <a:r>
              <a:rPr lang="en-IN">
                <a:solidFill>
                  <a:srgbClr val="00B0F0"/>
                </a:solidFill>
                <a:hlinkClick r:id="rId2">
                  <a:extLst>
                    <a:ext uri="{A12FA001-AC4F-418D-AE19-62706E023703}">
                      <ahyp:hlinkClr xmlns:ahyp="http://schemas.microsoft.com/office/drawing/2018/hyperlinkcolor" val="tx"/>
                    </a:ext>
                  </a:extLst>
                </a:hlinkClick>
              </a:rPr>
              <a:t>https://youtu.be/NCrlyaXMAn8?si=EW0wYZ2JKMJ0FE4V</a:t>
            </a:r>
            <a:endParaRPr lang="en-IN">
              <a:solidFill>
                <a:srgbClr val="00B0F0"/>
              </a:solidFill>
            </a:endParaRPr>
          </a:p>
          <a:p>
            <a:pPr marL="285750" indent="-285750">
              <a:buFont typeface="Arial" panose="020B0604020202020204" pitchFamily="34" charset="0"/>
              <a:buChar char="•"/>
            </a:pPr>
            <a:r>
              <a:rPr lang="en-IN">
                <a:solidFill>
                  <a:srgbClr val="00B0F0"/>
                </a:solidFill>
                <a:hlinkClick r:id="rId3">
                  <a:extLst>
                    <a:ext uri="{A12FA001-AC4F-418D-AE19-62706E023703}">
                      <ahyp:hlinkClr xmlns:ahyp="http://schemas.microsoft.com/office/drawing/2018/hyperlinkcolor" val="tx"/>
                    </a:ext>
                  </a:extLst>
                </a:hlinkClick>
              </a:rPr>
              <a:t>https://youtu.be/33PAoJGm2Fo?si=59G74QvJg13ZA2mF</a:t>
            </a:r>
            <a:endParaRPr lang="en-IN">
              <a:solidFill>
                <a:srgbClr val="00B0F0"/>
              </a:solidFill>
            </a:endParaRPr>
          </a:p>
          <a:p>
            <a:pPr marL="285750" indent="-285750">
              <a:buFont typeface="Arial" panose="020B0604020202020204" pitchFamily="34" charset="0"/>
              <a:buChar char="•"/>
            </a:pPr>
            <a:r>
              <a:rPr lang="en-IN">
                <a:solidFill>
                  <a:srgbClr val="00B0F0"/>
                </a:solidFill>
                <a:hlinkClick r:id="rId4">
                  <a:extLst>
                    <a:ext uri="{A12FA001-AC4F-418D-AE19-62706E023703}">
                      <ahyp:hlinkClr xmlns:ahyp="http://schemas.microsoft.com/office/drawing/2018/hyperlinkcolor" val="tx"/>
                    </a:ext>
                  </a:extLst>
                </a:hlinkClick>
              </a:rPr>
              <a:t>https://www.auhd.edu.ye/upfiles/elibrary/Azal2020-01-22-12-16-48-75016.pdf</a:t>
            </a:r>
            <a:r>
              <a:rPr lang="en-IN">
                <a:solidFill>
                  <a:srgbClr val="00B0F0"/>
                </a:solidFill>
              </a:rPr>
              <a:t> (MANO DIGITAL DESIGN BOOK)</a:t>
            </a:r>
          </a:p>
          <a:p>
            <a:pPr marL="285750" indent="-285750">
              <a:buFont typeface="Arial" panose="020B0604020202020204" pitchFamily="34" charset="0"/>
              <a:buChar char="•"/>
            </a:pPr>
            <a:r>
              <a:rPr lang="en-IN">
                <a:solidFill>
                  <a:srgbClr val="00B0F0"/>
                </a:solidFill>
              </a:rPr>
              <a:t>CHAT GPT </a:t>
            </a:r>
          </a:p>
          <a:p>
            <a:pPr marL="285750" indent="-285750">
              <a:buFont typeface="Arial" panose="020B0604020202020204" pitchFamily="34" charset="0"/>
              <a:buChar char="•"/>
            </a:pPr>
            <a:r>
              <a:rPr lang="en-IN">
                <a:solidFill>
                  <a:srgbClr val="00B0F0"/>
                </a:solidFill>
                <a:hlinkClick r:id="rId5">
                  <a:extLst>
                    <a:ext uri="{A12FA001-AC4F-418D-AE19-62706E023703}">
                      <ahyp:hlinkClr xmlns:ahyp="http://schemas.microsoft.com/office/drawing/2018/hyperlinkcolor" val="tx"/>
                    </a:ext>
                  </a:extLst>
                </a:hlinkClick>
              </a:rPr>
              <a:t>https://support.xilinx.com/s/question/0D52E00006hpkV6SAI/on-the-fly-syntax-checking-and-code-folding?language=en_US</a:t>
            </a:r>
            <a:endParaRPr lang="en-IN">
              <a:solidFill>
                <a:srgbClr val="00B0F0"/>
              </a:solidFill>
            </a:endParaRPr>
          </a:p>
          <a:p>
            <a:pPr marL="285750" indent="-285750">
              <a:buFont typeface="Arial" panose="020B0604020202020204" pitchFamily="34" charset="0"/>
              <a:buChar char="•"/>
            </a:pPr>
            <a:r>
              <a:rPr lang="en-IN">
                <a:solidFill>
                  <a:srgbClr val="00B0F0"/>
                </a:solidFill>
              </a:rPr>
              <a:t>XILINX VERILOG SOFTWARE.</a:t>
            </a:r>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317298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0D791-32A5-6D40-9E59-555D4DF337E6}"/>
              </a:ext>
            </a:extLst>
          </p:cNvPr>
          <p:cNvSpPr>
            <a:spLocks noGrp="1"/>
          </p:cNvSpPr>
          <p:nvPr>
            <p:ph type="ctrTitle" idx="4294967295"/>
          </p:nvPr>
        </p:nvSpPr>
        <p:spPr>
          <a:xfrm>
            <a:off x="1524000" y="1940510"/>
            <a:ext cx="9144000" cy="2387600"/>
          </a:xfrm>
        </p:spPr>
        <p:txBody>
          <a:bodyPr>
            <a:normAutofit/>
          </a:bodyPr>
          <a:lstStyle/>
          <a:p>
            <a:pPr algn="ctr"/>
            <a:r>
              <a:rPr lang="en-IN" sz="6000" b="1" u="sng">
                <a:solidFill>
                  <a:srgbClr val="FF0000"/>
                </a:solidFill>
                <a:latin typeface="Agency FB" panose="020B0503020202020204" pitchFamily="34" charset="0"/>
              </a:rPr>
              <a:t>MID EVAL SUBMISSION </a:t>
            </a:r>
          </a:p>
        </p:txBody>
      </p:sp>
    </p:spTree>
    <p:extLst>
      <p:ext uri="{BB962C8B-B14F-4D97-AF65-F5344CB8AC3E}">
        <p14:creationId xmlns:p14="http://schemas.microsoft.com/office/powerpoint/2010/main" val="318322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0E89-4B00-E0E9-537F-2E5820D9F536}"/>
              </a:ext>
            </a:extLst>
          </p:cNvPr>
          <p:cNvSpPr>
            <a:spLocks noGrp="1"/>
          </p:cNvSpPr>
          <p:nvPr>
            <p:ph type="title"/>
          </p:nvPr>
        </p:nvSpPr>
        <p:spPr>
          <a:xfrm>
            <a:off x="838200" y="365125"/>
            <a:ext cx="10515600" cy="924179"/>
          </a:xfrm>
        </p:spPr>
        <p:txBody>
          <a:bodyPr>
            <a:normAutofit/>
          </a:bodyPr>
          <a:lstStyle/>
          <a:p>
            <a:r>
              <a:rPr lang="en-IN">
                <a:solidFill>
                  <a:srgbClr val="FF0000"/>
                </a:solidFill>
              </a:rPr>
              <a:t>Underlying Principle:  [</a:t>
            </a:r>
            <a:r>
              <a:rPr lang="en-IN" sz="3100">
                <a:solidFill>
                  <a:srgbClr val="FFFF00"/>
                </a:solidFill>
              </a:rPr>
              <a:t>FOR PROJECT TILL MID-EVAL</a:t>
            </a:r>
            <a:r>
              <a:rPr lang="en-IN">
                <a:solidFill>
                  <a:srgbClr val="FF0000"/>
                </a:solidFill>
              </a:rPr>
              <a:t>]</a:t>
            </a:r>
          </a:p>
        </p:txBody>
      </p:sp>
      <p:sp>
        <p:nvSpPr>
          <p:cNvPr id="3" name="TextBox 2">
            <a:extLst>
              <a:ext uri="{FF2B5EF4-FFF2-40B4-BE49-F238E27FC236}">
                <a16:creationId xmlns:a16="http://schemas.microsoft.com/office/drawing/2014/main" id="{8BB9B968-F800-2745-2327-23FD74655F51}"/>
              </a:ext>
            </a:extLst>
          </p:cNvPr>
          <p:cNvSpPr txBox="1"/>
          <p:nvPr/>
        </p:nvSpPr>
        <p:spPr>
          <a:xfrm>
            <a:off x="577596" y="1490472"/>
            <a:ext cx="11510772" cy="6832640"/>
          </a:xfrm>
          <a:prstGeom prst="rect">
            <a:avLst/>
          </a:prstGeom>
          <a:noFill/>
        </p:spPr>
        <p:txBody>
          <a:bodyPr wrap="square" rtlCol="0">
            <a:spAutoFit/>
          </a:bodyPr>
          <a:lstStyle/>
          <a:p>
            <a:pPr marL="285750" indent="-285750">
              <a:buFont typeface="Wingdings" panose="05000000000000000000" pitchFamily="2" charset="2"/>
              <a:buChar char="Ø"/>
            </a:pPr>
            <a:r>
              <a:rPr lang="en-US" sz="2200">
                <a:solidFill>
                  <a:schemeClr val="bg1"/>
                </a:solidFill>
              </a:rPr>
              <a:t>This project implements a </a:t>
            </a:r>
            <a:r>
              <a:rPr lang="en-US" sz="2200">
                <a:solidFill>
                  <a:srgbClr val="FFFF00"/>
                </a:solidFill>
              </a:rPr>
              <a:t>matrix multiplier of size 3x3 and 3x3 (FOR MID-EVAL SUBMISSION)</a:t>
            </a:r>
            <a:r>
              <a:rPr lang="en-US" sz="2200" b="1">
                <a:solidFill>
                  <a:srgbClr val="00B0F0"/>
                </a:solidFill>
              </a:rPr>
              <a:t>  </a:t>
            </a:r>
            <a:r>
              <a:rPr lang="en-US" sz="2200">
                <a:solidFill>
                  <a:schemeClr val="bg1"/>
                </a:solidFill>
              </a:rPr>
              <a:t>in Verilog using </a:t>
            </a:r>
            <a:r>
              <a:rPr lang="en-US" sz="2200">
                <a:solidFill>
                  <a:srgbClr val="FFFF00"/>
                </a:solidFill>
              </a:rPr>
              <a:t>gate-level description </a:t>
            </a:r>
            <a:r>
              <a:rPr lang="en-US" sz="2200">
                <a:solidFill>
                  <a:schemeClr val="bg1"/>
                </a:solidFill>
              </a:rPr>
              <a:t>with 18 elements in total and each 3x3 containing 9 elements each of size 4 BITS.</a:t>
            </a:r>
          </a:p>
          <a:p>
            <a:pPr marL="285750" indent="-285750">
              <a:buFont typeface="Wingdings" panose="05000000000000000000" pitchFamily="2" charset="2"/>
              <a:buChar char="Ø"/>
            </a:pPr>
            <a:r>
              <a:rPr lang="en-US" sz="2200">
                <a:solidFill>
                  <a:schemeClr val="bg1"/>
                </a:solidFill>
              </a:rPr>
              <a:t>We have used 9 clock cycles , one clock cycle for each output element at at time.</a:t>
            </a:r>
            <a:endParaRPr lang="en-US" sz="2200">
              <a:solidFill>
                <a:srgbClr val="FFFF00"/>
              </a:solidFill>
            </a:endParaRPr>
          </a:p>
          <a:p>
            <a:pPr marL="285750" indent="-285750">
              <a:buFont typeface="Wingdings" panose="05000000000000000000" pitchFamily="2" charset="2"/>
              <a:buChar char="Ø"/>
            </a:pPr>
            <a:r>
              <a:rPr lang="en-US" sz="2200">
                <a:solidFill>
                  <a:schemeClr val="bg1"/>
                </a:solidFill>
              </a:rPr>
              <a:t> It includes modules of following for generating matrix multiplier :</a:t>
            </a:r>
          </a:p>
          <a:p>
            <a:pPr marL="342900" indent="-342900">
              <a:buFont typeface="Arial" panose="020B0604020202020204" pitchFamily="34" charset="0"/>
              <a:buChar char="•"/>
            </a:pPr>
            <a:r>
              <a:rPr lang="en-US" sz="2200">
                <a:solidFill>
                  <a:schemeClr val="bg1"/>
                </a:solidFill>
              </a:rPr>
              <a:t>Basic gates (AND , OR , XOR, NOT ).(Predefined)</a:t>
            </a:r>
          </a:p>
          <a:p>
            <a:pPr marL="342900" indent="-342900">
              <a:buFont typeface="Arial" panose="020B0604020202020204" pitchFamily="34" charset="0"/>
              <a:buChar char="•"/>
            </a:pPr>
            <a:r>
              <a:rPr lang="en-US" sz="2200">
                <a:solidFill>
                  <a:schemeClr val="bg1"/>
                </a:solidFill>
              </a:rPr>
              <a:t>Full adder.</a:t>
            </a:r>
          </a:p>
          <a:p>
            <a:pPr marL="342900" indent="-342900">
              <a:buFont typeface="Arial" panose="020B0604020202020204" pitchFamily="34" charset="0"/>
              <a:buChar char="•"/>
            </a:pPr>
            <a:r>
              <a:rPr lang="en-US" sz="2200">
                <a:solidFill>
                  <a:schemeClr val="bg1"/>
                </a:solidFill>
              </a:rPr>
              <a:t>4-bit Adder.</a:t>
            </a:r>
          </a:p>
          <a:p>
            <a:pPr marL="342900" indent="-342900">
              <a:buFont typeface="Arial" panose="020B0604020202020204" pitchFamily="34" charset="0"/>
              <a:buChar char="•"/>
            </a:pPr>
            <a:r>
              <a:rPr lang="en-US" sz="2200">
                <a:solidFill>
                  <a:schemeClr val="bg1"/>
                </a:solidFill>
              </a:rPr>
              <a:t>8-bit Adder.</a:t>
            </a:r>
          </a:p>
          <a:p>
            <a:pPr marL="342900" indent="-342900">
              <a:buFont typeface="Arial" panose="020B0604020202020204" pitchFamily="34" charset="0"/>
              <a:buChar char="•"/>
            </a:pPr>
            <a:r>
              <a:rPr lang="en-US" sz="2200">
                <a:solidFill>
                  <a:schemeClr val="bg1"/>
                </a:solidFill>
              </a:rPr>
              <a:t>4-bit Multiplier. </a:t>
            </a:r>
          </a:p>
          <a:p>
            <a:pPr marL="342900" indent="-342900">
              <a:buFont typeface="Arial" panose="020B0604020202020204" pitchFamily="34" charset="0"/>
              <a:buChar char="•"/>
            </a:pPr>
            <a:r>
              <a:rPr lang="en-US" sz="2200">
                <a:solidFill>
                  <a:srgbClr val="00B0F0"/>
                </a:solidFill>
              </a:rPr>
              <a:t>EXTRA-Examples of Test bench of 4 BIT ADDER &amp; 4 BIT MULTIPLIER</a:t>
            </a:r>
            <a:r>
              <a:rPr lang="en-US" sz="2200">
                <a:solidFill>
                  <a:schemeClr val="bg1"/>
                </a:solidFill>
              </a:rPr>
              <a:t>.</a:t>
            </a:r>
          </a:p>
          <a:p>
            <a:pPr marL="342900" indent="-342900">
              <a:buFont typeface="Arial" panose="020B0604020202020204" pitchFamily="34" charset="0"/>
              <a:buChar char="•"/>
            </a:pPr>
            <a:r>
              <a:rPr lang="en-US" sz="2200">
                <a:solidFill>
                  <a:schemeClr val="bg1"/>
                </a:solidFill>
              </a:rPr>
              <a:t>Matrix Multiplier producing one output at a time over 9 clock cycles.</a:t>
            </a:r>
          </a:p>
          <a:p>
            <a:pPr marL="342900" indent="-342900">
              <a:buFont typeface="Arial" panose="020B0604020202020204" pitchFamily="34" charset="0"/>
              <a:buChar char="•"/>
            </a:pPr>
            <a:r>
              <a:rPr lang="en-US" sz="2200">
                <a:solidFill>
                  <a:schemeClr val="bg1"/>
                </a:solidFill>
              </a:rPr>
              <a:t>Use of reset and clock inputs will be required.</a:t>
            </a:r>
          </a:p>
          <a:p>
            <a:pPr marL="342900" indent="-342900">
              <a:buFont typeface="Arial" panose="020B0604020202020204" pitchFamily="34" charset="0"/>
              <a:buChar char="•"/>
            </a:pPr>
            <a:r>
              <a:rPr lang="en-US" sz="2200">
                <a:solidFill>
                  <a:schemeClr val="bg1"/>
                </a:solidFill>
              </a:rPr>
              <a:t>Testbench (for simulation).</a:t>
            </a:r>
          </a:p>
          <a:p>
            <a:pPr marL="342900" indent="-342900">
              <a:buFont typeface="Wingdings" panose="05000000000000000000" pitchFamily="2" charset="2"/>
              <a:buChar char="Ø"/>
            </a:pPr>
            <a:r>
              <a:rPr lang="en-US" sz="2000">
                <a:solidFill>
                  <a:srgbClr val="00B0F0"/>
                </a:solidFill>
              </a:rPr>
              <a:t>NOTE- ALL THESE CODES ARE ALSO THERE IN XILINX SHEET ATTACHED IN GITHUB ITSELF.</a:t>
            </a:r>
          </a:p>
          <a:p>
            <a:pPr marL="342900" indent="-342900">
              <a:buFont typeface="Wingdings" panose="05000000000000000000" pitchFamily="2" charset="2"/>
              <a:buChar char="Ø"/>
            </a:pPr>
            <a:endParaRPr lang="en-US" sz="2200"/>
          </a:p>
          <a:p>
            <a:pPr marL="342900" indent="-342900">
              <a:buFont typeface="Arial" panose="020B0604020202020204" pitchFamily="34" charset="0"/>
              <a:buChar char="•"/>
            </a:pPr>
            <a:endParaRPr lang="en-US" sz="2200"/>
          </a:p>
          <a:p>
            <a:pPr marL="342900" indent="-342900">
              <a:buFont typeface="Arial" panose="020B0604020202020204" pitchFamily="34" charset="0"/>
              <a:buChar char="•"/>
            </a:pPr>
            <a:endParaRPr lang="en-US" sz="2200"/>
          </a:p>
          <a:p>
            <a:endParaRPr lang="en-US" sz="2200"/>
          </a:p>
          <a:p>
            <a:pPr marL="342900" indent="-342900">
              <a:buFont typeface="Wingdings" panose="05000000000000000000" pitchFamily="2" charset="2"/>
              <a:buChar char="Ø"/>
            </a:pPr>
            <a:endParaRPr lang="en-IN" sz="2200"/>
          </a:p>
        </p:txBody>
      </p:sp>
    </p:spTree>
    <p:extLst>
      <p:ext uri="{BB962C8B-B14F-4D97-AF65-F5344CB8AC3E}">
        <p14:creationId xmlns:p14="http://schemas.microsoft.com/office/powerpoint/2010/main" val="7523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A329CD-50F2-1DCA-1C15-7D280DB62A22}"/>
              </a:ext>
            </a:extLst>
          </p:cNvPr>
          <p:cNvSpPr>
            <a:spLocks noGrp="1"/>
          </p:cNvSpPr>
          <p:nvPr>
            <p:ph type="title"/>
          </p:nvPr>
        </p:nvSpPr>
        <p:spPr>
          <a:xfrm>
            <a:off x="839788" y="457200"/>
            <a:ext cx="3932237" cy="924560"/>
          </a:xfrm>
        </p:spPr>
        <p:txBody>
          <a:bodyPr>
            <a:normAutofit/>
          </a:bodyPr>
          <a:lstStyle/>
          <a:p>
            <a:r>
              <a:rPr lang="en-IN" sz="4400">
                <a:solidFill>
                  <a:srgbClr val="FF0000"/>
                </a:solidFill>
              </a:rPr>
              <a:t>FULL ADDER</a:t>
            </a:r>
          </a:p>
        </p:txBody>
      </p:sp>
      <p:pic>
        <p:nvPicPr>
          <p:cNvPr id="7" name="Content Placeholder 6">
            <a:extLst>
              <a:ext uri="{FF2B5EF4-FFF2-40B4-BE49-F238E27FC236}">
                <a16:creationId xmlns:a16="http://schemas.microsoft.com/office/drawing/2014/main" id="{6AEBFDD5-4503-660C-D774-E7CA2BE59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5705" y="2057400"/>
            <a:ext cx="6605693" cy="3234267"/>
          </a:xfrm>
          <a:noFill/>
          <a:effectLst>
            <a:glow rad="139700">
              <a:srgbClr val="FFFF00">
                <a:alpha val="40000"/>
              </a:srgbClr>
            </a:glow>
            <a:outerShdw blurRad="736600" dir="8220000" sx="101000" sy="101000" algn="ctr" rotWithShape="0">
              <a:schemeClr val="bg1"/>
            </a:outerShdw>
          </a:effectLst>
        </p:spPr>
      </p:pic>
      <p:sp>
        <p:nvSpPr>
          <p:cNvPr id="5" name="Text Placeholder 4">
            <a:extLst>
              <a:ext uri="{FF2B5EF4-FFF2-40B4-BE49-F238E27FC236}">
                <a16:creationId xmlns:a16="http://schemas.microsoft.com/office/drawing/2014/main" id="{2EEB5F58-3073-AB42-0828-68F5FC40A0A0}"/>
              </a:ext>
            </a:extLst>
          </p:cNvPr>
          <p:cNvSpPr>
            <a:spLocks noGrp="1"/>
          </p:cNvSpPr>
          <p:nvPr>
            <p:ph type="body" sz="half" idx="2"/>
          </p:nvPr>
        </p:nvSpPr>
        <p:spPr/>
        <p:txBody>
          <a:bodyPr>
            <a:normAutofit/>
          </a:bodyPr>
          <a:lstStyle/>
          <a:p>
            <a:r>
              <a:rPr lang="en-US">
                <a:solidFill>
                  <a:schemeClr val="bg1"/>
                </a:solidFill>
              </a:rPr>
              <a:t>module </a:t>
            </a:r>
            <a:r>
              <a:rPr lang="en-US" err="1">
                <a:solidFill>
                  <a:schemeClr val="bg1"/>
                </a:solidFill>
              </a:rPr>
              <a:t>Full_Adder</a:t>
            </a:r>
            <a:r>
              <a:rPr lang="en-US">
                <a:solidFill>
                  <a:schemeClr val="bg1"/>
                </a:solidFill>
              </a:rPr>
              <a:t>(Sum,</a:t>
            </a:r>
            <a:r>
              <a:rPr lang="en-US" err="1">
                <a:solidFill>
                  <a:schemeClr val="bg1"/>
                </a:solidFill>
              </a:rPr>
              <a:t>Cout,A,B,Cin</a:t>
            </a:r>
            <a:r>
              <a:rPr lang="en-US">
                <a:solidFill>
                  <a:schemeClr val="bg1"/>
                </a:solidFill>
              </a:rPr>
              <a:t>);</a:t>
            </a:r>
          </a:p>
          <a:p>
            <a:r>
              <a:rPr lang="en-US">
                <a:solidFill>
                  <a:schemeClr val="bg1"/>
                </a:solidFill>
              </a:rPr>
              <a:t>input </a:t>
            </a:r>
            <a:r>
              <a:rPr lang="en-US" err="1">
                <a:solidFill>
                  <a:schemeClr val="bg1"/>
                </a:solidFill>
              </a:rPr>
              <a:t>A,B,Cin</a:t>
            </a:r>
            <a:r>
              <a:rPr lang="en-US">
                <a:solidFill>
                  <a:schemeClr val="bg1"/>
                </a:solidFill>
              </a:rPr>
              <a:t>;</a:t>
            </a:r>
          </a:p>
          <a:p>
            <a:r>
              <a:rPr lang="en-US">
                <a:solidFill>
                  <a:schemeClr val="bg1"/>
                </a:solidFill>
              </a:rPr>
              <a:t>output Sum,</a:t>
            </a:r>
            <a:r>
              <a:rPr lang="en-US" err="1">
                <a:solidFill>
                  <a:schemeClr val="bg1"/>
                </a:solidFill>
              </a:rPr>
              <a:t>Cout</a:t>
            </a:r>
            <a:r>
              <a:rPr lang="en-US">
                <a:solidFill>
                  <a:schemeClr val="bg1"/>
                </a:solidFill>
              </a:rPr>
              <a:t>;</a:t>
            </a:r>
          </a:p>
          <a:p>
            <a:r>
              <a:rPr lang="en-US">
                <a:solidFill>
                  <a:schemeClr val="bg1"/>
                </a:solidFill>
              </a:rPr>
              <a:t>    wire S1, C1, C2;</a:t>
            </a:r>
          </a:p>
          <a:p>
            <a:r>
              <a:rPr lang="en-US">
                <a:solidFill>
                  <a:schemeClr val="bg1"/>
                </a:solidFill>
              </a:rPr>
              <a:t>    </a:t>
            </a:r>
            <a:r>
              <a:rPr lang="en-US" err="1">
                <a:solidFill>
                  <a:schemeClr val="bg1"/>
                </a:solidFill>
              </a:rPr>
              <a:t>xor</a:t>
            </a:r>
            <a:r>
              <a:rPr lang="en-US">
                <a:solidFill>
                  <a:schemeClr val="bg1"/>
                </a:solidFill>
              </a:rPr>
              <a:t> (S1, A, B);</a:t>
            </a:r>
          </a:p>
          <a:p>
            <a:r>
              <a:rPr lang="en-US">
                <a:solidFill>
                  <a:schemeClr val="bg1"/>
                </a:solidFill>
              </a:rPr>
              <a:t>    </a:t>
            </a:r>
            <a:r>
              <a:rPr lang="en-US" err="1">
                <a:solidFill>
                  <a:schemeClr val="bg1"/>
                </a:solidFill>
              </a:rPr>
              <a:t>xor</a:t>
            </a:r>
            <a:r>
              <a:rPr lang="en-US">
                <a:solidFill>
                  <a:schemeClr val="bg1"/>
                </a:solidFill>
              </a:rPr>
              <a:t> (Sum, S1, Cin);</a:t>
            </a:r>
          </a:p>
          <a:p>
            <a:r>
              <a:rPr lang="en-US">
                <a:solidFill>
                  <a:schemeClr val="bg1"/>
                </a:solidFill>
              </a:rPr>
              <a:t>    and (C1, A, B);</a:t>
            </a:r>
          </a:p>
          <a:p>
            <a:r>
              <a:rPr lang="en-US">
                <a:solidFill>
                  <a:schemeClr val="bg1"/>
                </a:solidFill>
              </a:rPr>
              <a:t>    and (C2, S1, Cin);</a:t>
            </a:r>
          </a:p>
          <a:p>
            <a:r>
              <a:rPr lang="en-US">
                <a:solidFill>
                  <a:schemeClr val="bg1"/>
                </a:solidFill>
              </a:rPr>
              <a:t>    or  (</a:t>
            </a:r>
            <a:r>
              <a:rPr lang="en-US" err="1">
                <a:solidFill>
                  <a:schemeClr val="bg1"/>
                </a:solidFill>
              </a:rPr>
              <a:t>Cout</a:t>
            </a:r>
            <a:r>
              <a:rPr lang="en-US">
                <a:solidFill>
                  <a:schemeClr val="bg1"/>
                </a:solidFill>
              </a:rPr>
              <a:t>, C1, C2);</a:t>
            </a:r>
          </a:p>
          <a:p>
            <a:r>
              <a:rPr lang="en-US" err="1">
                <a:solidFill>
                  <a:schemeClr val="bg1"/>
                </a:solidFill>
              </a:rPr>
              <a:t>endmodule</a:t>
            </a:r>
            <a:endParaRPr lang="en-US">
              <a:solidFill>
                <a:schemeClr val="bg1"/>
              </a:solidFill>
            </a:endParaRPr>
          </a:p>
          <a:p>
            <a:endParaRPr lang="en-US"/>
          </a:p>
          <a:p>
            <a:endParaRPr lang="en-US"/>
          </a:p>
        </p:txBody>
      </p:sp>
    </p:spTree>
    <p:extLst>
      <p:ext uri="{BB962C8B-B14F-4D97-AF65-F5344CB8AC3E}">
        <p14:creationId xmlns:p14="http://schemas.microsoft.com/office/powerpoint/2010/main" val="93469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A96E-4343-D6B0-5225-B72E1B57DD19}"/>
              </a:ext>
            </a:extLst>
          </p:cNvPr>
          <p:cNvSpPr>
            <a:spLocks noGrp="1"/>
          </p:cNvSpPr>
          <p:nvPr>
            <p:ph type="title"/>
          </p:nvPr>
        </p:nvSpPr>
        <p:spPr>
          <a:xfrm>
            <a:off x="839788" y="457200"/>
            <a:ext cx="3932237" cy="694267"/>
          </a:xfrm>
        </p:spPr>
        <p:txBody>
          <a:bodyPr>
            <a:noAutofit/>
          </a:bodyPr>
          <a:lstStyle/>
          <a:p>
            <a:r>
              <a:rPr lang="en-IN" sz="4400">
                <a:solidFill>
                  <a:srgbClr val="FF0000"/>
                </a:solidFill>
              </a:rPr>
              <a:t>4 BIT ADDER</a:t>
            </a:r>
          </a:p>
        </p:txBody>
      </p:sp>
      <p:sp>
        <p:nvSpPr>
          <p:cNvPr id="4" name="Text Placeholder 3">
            <a:extLst>
              <a:ext uri="{FF2B5EF4-FFF2-40B4-BE49-F238E27FC236}">
                <a16:creationId xmlns:a16="http://schemas.microsoft.com/office/drawing/2014/main" id="{1F4811F9-1145-3A2A-0235-4C80A8259F72}"/>
              </a:ext>
            </a:extLst>
          </p:cNvPr>
          <p:cNvSpPr>
            <a:spLocks noGrp="1"/>
          </p:cNvSpPr>
          <p:nvPr>
            <p:ph type="body" sz="half" idx="2"/>
          </p:nvPr>
        </p:nvSpPr>
        <p:spPr>
          <a:xfrm>
            <a:off x="839788" y="1778000"/>
            <a:ext cx="4621212" cy="4724400"/>
          </a:xfrm>
        </p:spPr>
        <p:txBody>
          <a:bodyPr/>
          <a:lstStyle/>
          <a:p>
            <a:r>
              <a:rPr lang="en-US">
                <a:solidFill>
                  <a:schemeClr val="bg1"/>
                </a:solidFill>
              </a:rPr>
              <a:t>module adder_4bit(S, Cout,  A, B,  Cin); </a:t>
            </a:r>
          </a:p>
          <a:p>
            <a:r>
              <a:rPr lang="en-US">
                <a:solidFill>
                  <a:schemeClr val="bg1"/>
                </a:solidFill>
              </a:rPr>
              <a:t>output [3:0] S;</a:t>
            </a:r>
          </a:p>
          <a:p>
            <a:r>
              <a:rPr lang="en-US">
                <a:solidFill>
                  <a:schemeClr val="bg1"/>
                </a:solidFill>
              </a:rPr>
              <a:t>output Cout;</a:t>
            </a:r>
          </a:p>
          <a:p>
            <a:r>
              <a:rPr lang="en-US">
                <a:solidFill>
                  <a:schemeClr val="bg1"/>
                </a:solidFill>
              </a:rPr>
              <a:t>input[3:0] A,B;</a:t>
            </a:r>
          </a:p>
          <a:p>
            <a:r>
              <a:rPr lang="en-US">
                <a:solidFill>
                  <a:schemeClr val="bg1"/>
                </a:solidFill>
              </a:rPr>
              <a:t>input Cin;</a:t>
            </a:r>
          </a:p>
          <a:p>
            <a:r>
              <a:rPr lang="en-US">
                <a:solidFill>
                  <a:schemeClr val="bg1"/>
                </a:solidFill>
              </a:rPr>
              <a:t>wire C1, C2, C3;  </a:t>
            </a:r>
          </a:p>
          <a:p>
            <a:r>
              <a:rPr lang="en-US">
                <a:solidFill>
                  <a:schemeClr val="bg1"/>
                </a:solidFill>
              </a:rPr>
              <a:t>//using instantiation</a:t>
            </a:r>
          </a:p>
          <a:p>
            <a:endParaRPr lang="en-US">
              <a:solidFill>
                <a:schemeClr val="bg1"/>
              </a:solidFill>
            </a:endParaRPr>
          </a:p>
          <a:p>
            <a:r>
              <a:rPr lang="en-US">
                <a:solidFill>
                  <a:schemeClr val="bg1"/>
                </a:solidFill>
              </a:rPr>
              <a:t>Full_Adder  FA0(S[0], C1, A[0], B[0], Cin); </a:t>
            </a:r>
          </a:p>
          <a:p>
            <a:r>
              <a:rPr lang="en-US">
                <a:solidFill>
                  <a:schemeClr val="bg1"/>
                </a:solidFill>
              </a:rPr>
              <a:t>Full_Adder FA1(S[1], C2, A[1], B[1], C1); </a:t>
            </a:r>
          </a:p>
          <a:p>
            <a:r>
              <a:rPr lang="en-US">
                <a:solidFill>
                  <a:schemeClr val="bg1"/>
                </a:solidFill>
              </a:rPr>
              <a:t>Full_Adder FA2(S[2], C3, A[2], B[2], C2);    </a:t>
            </a:r>
          </a:p>
          <a:p>
            <a:r>
              <a:rPr lang="en-US">
                <a:solidFill>
                  <a:schemeClr val="bg1"/>
                </a:solidFill>
              </a:rPr>
              <a:t>Full_Adder FA3(S[3], Cout, A[3], B[3], C3);</a:t>
            </a:r>
          </a:p>
          <a:p>
            <a:r>
              <a:rPr lang="en-US">
                <a:solidFill>
                  <a:schemeClr val="bg1"/>
                </a:solidFill>
              </a:rPr>
              <a:t>endmodule</a:t>
            </a:r>
            <a:endParaRPr lang="en-IN">
              <a:solidFill>
                <a:schemeClr val="bg1"/>
              </a:solidFill>
            </a:endParaRPr>
          </a:p>
        </p:txBody>
      </p:sp>
      <p:pic>
        <p:nvPicPr>
          <p:cNvPr id="8" name="Content Placeholder 7">
            <a:extLst>
              <a:ext uri="{FF2B5EF4-FFF2-40B4-BE49-F238E27FC236}">
                <a16:creationId xmlns:a16="http://schemas.microsoft.com/office/drawing/2014/main" id="{D4D56FE1-7FDF-7688-F917-F7CC8036F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6128" y="1417320"/>
            <a:ext cx="6217919" cy="3011805"/>
          </a:xfrm>
          <a:effectLst>
            <a:glow rad="520700">
              <a:schemeClr val="accent4">
                <a:satMod val="175000"/>
                <a:alpha val="40000"/>
              </a:schemeClr>
            </a:glow>
          </a:effectLst>
        </p:spPr>
      </p:pic>
    </p:spTree>
    <p:extLst>
      <p:ext uri="{BB962C8B-B14F-4D97-AF65-F5344CB8AC3E}">
        <p14:creationId xmlns:p14="http://schemas.microsoft.com/office/powerpoint/2010/main" val="81260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EFFC-89E2-1E0E-2D5F-F9C640D3D371}"/>
              </a:ext>
            </a:extLst>
          </p:cNvPr>
          <p:cNvSpPr>
            <a:spLocks noGrp="1"/>
          </p:cNvSpPr>
          <p:nvPr>
            <p:ph type="title"/>
          </p:nvPr>
        </p:nvSpPr>
        <p:spPr>
          <a:xfrm>
            <a:off x="839788" y="457200"/>
            <a:ext cx="3932237" cy="658368"/>
          </a:xfrm>
        </p:spPr>
        <p:txBody>
          <a:bodyPr>
            <a:noAutofit/>
          </a:bodyPr>
          <a:lstStyle/>
          <a:p>
            <a:r>
              <a:rPr lang="en-IN" sz="4800">
                <a:solidFill>
                  <a:srgbClr val="FF0000"/>
                </a:solidFill>
              </a:rPr>
              <a:t>8-BIT ADDER</a:t>
            </a:r>
            <a:endParaRPr lang="en-IN" sz="4800"/>
          </a:p>
        </p:txBody>
      </p:sp>
      <p:pic>
        <p:nvPicPr>
          <p:cNvPr id="6" name="Content Placeholder 5">
            <a:extLst>
              <a:ext uri="{FF2B5EF4-FFF2-40B4-BE49-F238E27FC236}">
                <a16:creationId xmlns:a16="http://schemas.microsoft.com/office/drawing/2014/main" id="{B6172CFA-1459-A359-49F9-1F48EA430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115569"/>
            <a:ext cx="6822884" cy="3072384"/>
          </a:xfrm>
          <a:effectLst>
            <a:glow rad="381000">
              <a:schemeClr val="accent4">
                <a:satMod val="175000"/>
                <a:alpha val="40000"/>
              </a:schemeClr>
            </a:glow>
          </a:effectLst>
        </p:spPr>
      </p:pic>
      <p:sp>
        <p:nvSpPr>
          <p:cNvPr id="4" name="Text Placeholder 3">
            <a:extLst>
              <a:ext uri="{FF2B5EF4-FFF2-40B4-BE49-F238E27FC236}">
                <a16:creationId xmlns:a16="http://schemas.microsoft.com/office/drawing/2014/main" id="{14421F15-2001-009F-0F07-ED5C0000F487}"/>
              </a:ext>
            </a:extLst>
          </p:cNvPr>
          <p:cNvSpPr>
            <a:spLocks noGrp="1"/>
          </p:cNvSpPr>
          <p:nvPr>
            <p:ph type="body" sz="half" idx="2"/>
          </p:nvPr>
        </p:nvSpPr>
        <p:spPr>
          <a:xfrm>
            <a:off x="502920" y="1298448"/>
            <a:ext cx="4269105" cy="5559552"/>
          </a:xfrm>
        </p:spPr>
        <p:txBody>
          <a:bodyPr>
            <a:noAutofit/>
          </a:bodyPr>
          <a:lstStyle/>
          <a:p>
            <a:endParaRPr lang="en-US">
              <a:solidFill>
                <a:schemeClr val="bg1"/>
              </a:solidFill>
            </a:endParaRPr>
          </a:p>
          <a:p>
            <a:r>
              <a:rPr lang="en-US" sz="2000">
                <a:solidFill>
                  <a:schemeClr val="bg1"/>
                </a:solidFill>
              </a:rPr>
              <a:t>module adder_8bit(S,Cout1,A,B,Cin);</a:t>
            </a:r>
          </a:p>
          <a:p>
            <a:r>
              <a:rPr lang="en-US" sz="2000">
                <a:solidFill>
                  <a:schemeClr val="bg1"/>
                </a:solidFill>
              </a:rPr>
              <a:t>input [7:0]A ,B;</a:t>
            </a:r>
          </a:p>
          <a:p>
            <a:r>
              <a:rPr lang="en-US" sz="2000">
                <a:solidFill>
                  <a:schemeClr val="bg1"/>
                </a:solidFill>
              </a:rPr>
              <a:t>input Cin;</a:t>
            </a:r>
          </a:p>
          <a:p>
            <a:r>
              <a:rPr lang="en-US" sz="2000">
                <a:solidFill>
                  <a:schemeClr val="bg1"/>
                </a:solidFill>
              </a:rPr>
              <a:t>output [7:0]S;</a:t>
            </a:r>
          </a:p>
          <a:p>
            <a:r>
              <a:rPr lang="en-US" sz="2000">
                <a:solidFill>
                  <a:schemeClr val="bg1"/>
                </a:solidFill>
              </a:rPr>
              <a:t>output Cout1;</a:t>
            </a:r>
          </a:p>
          <a:p>
            <a:r>
              <a:rPr lang="en-US" sz="2000">
                <a:solidFill>
                  <a:schemeClr val="bg1"/>
                </a:solidFill>
              </a:rPr>
              <a:t> wire Cout2; </a:t>
            </a:r>
          </a:p>
          <a:p>
            <a:r>
              <a:rPr lang="en-US" sz="2000">
                <a:solidFill>
                  <a:schemeClr val="bg1"/>
                </a:solidFill>
              </a:rPr>
              <a:t> adder_4bit A0(S[3:0],Cout2,A[3:0],B[3:0],Cin); </a:t>
            </a:r>
          </a:p>
          <a:p>
            <a:r>
              <a:rPr lang="en-US" sz="2000">
                <a:solidFill>
                  <a:schemeClr val="bg1"/>
                </a:solidFill>
              </a:rPr>
              <a:t> adder_4bit A1(S[7:4],Cout1,A[7:4],B[7:4],Cout2);  </a:t>
            </a:r>
          </a:p>
          <a:p>
            <a:r>
              <a:rPr lang="en-US" sz="2000">
                <a:solidFill>
                  <a:schemeClr val="bg1"/>
                </a:solidFill>
              </a:rPr>
              <a:t>endmodule</a:t>
            </a:r>
            <a:endParaRPr lang="en-IN" sz="2000">
              <a:solidFill>
                <a:schemeClr val="bg1"/>
              </a:solidFill>
            </a:endParaRPr>
          </a:p>
          <a:p>
            <a:endParaRPr lang="en-IN">
              <a:solidFill>
                <a:schemeClr val="bg1"/>
              </a:solidFill>
            </a:endParaRPr>
          </a:p>
          <a:p>
            <a:endParaRPr lang="en-IN">
              <a:solidFill>
                <a:schemeClr val="bg1"/>
              </a:solidFill>
            </a:endParaRPr>
          </a:p>
        </p:txBody>
      </p:sp>
    </p:spTree>
    <p:extLst>
      <p:ext uri="{BB962C8B-B14F-4D97-AF65-F5344CB8AC3E}">
        <p14:creationId xmlns:p14="http://schemas.microsoft.com/office/powerpoint/2010/main" val="37932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TEAM-10 PS-2 MID EVAL SUBMISSION PPT^</Template>
  <TotalTime>596</TotalTime>
  <Words>9085</Words>
  <Application>Microsoft Office PowerPoint</Application>
  <PresentationFormat>Widescreen</PresentationFormat>
  <Paragraphs>736</Paragraphs>
  <Slides>45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Agency FB</vt:lpstr>
      <vt:lpstr>Algerian</vt:lpstr>
      <vt:lpstr>Aptos</vt:lpstr>
      <vt:lpstr>Arial</vt:lpstr>
      <vt:lpstr>Calibri</vt:lpstr>
      <vt:lpstr>Calibri Light</vt:lpstr>
      <vt:lpstr>Wingdings</vt:lpstr>
      <vt:lpstr>Office Theme</vt:lpstr>
      <vt:lpstr>  MATRIX MULTIPLIER ACCELERATOR</vt:lpstr>
      <vt:lpstr>Project Task:</vt:lpstr>
      <vt:lpstr>TIMELINE OF PROJECT WORK:</vt:lpstr>
      <vt:lpstr>PowerPoint Presentation</vt:lpstr>
      <vt:lpstr>MID EVAL SUBMISSION </vt:lpstr>
      <vt:lpstr>Underlying Principle:  [FOR PROJECT TILL MID-EVAL]</vt:lpstr>
      <vt:lpstr>FULL ADDER</vt:lpstr>
      <vt:lpstr>4 BIT ADDER</vt:lpstr>
      <vt:lpstr>8-BIT ADDER</vt:lpstr>
      <vt:lpstr>4 BIT-MULTIPLIER CODE </vt:lpstr>
      <vt:lpstr>Examples of TESTBENCH:</vt:lpstr>
      <vt:lpstr>MATRIX MULTPLIER (3X3 EACH) CODE:-</vt:lpstr>
      <vt:lpstr>PowerPoint Presentation</vt:lpstr>
      <vt:lpstr>PowerPoint Presentation</vt:lpstr>
      <vt:lpstr>PowerPoint Presentation</vt:lpstr>
      <vt:lpstr>PowerPoint Presentation</vt:lpstr>
      <vt:lpstr>TESTBENCH</vt:lpstr>
      <vt:lpstr>PowerPoint Presentation</vt:lpstr>
      <vt:lpstr>EXPLANATION:  [FOR PROJECT TILL MID-EVAL]</vt:lpstr>
      <vt:lpstr>PowerPoint Presentation</vt:lpstr>
      <vt:lpstr>FINAL SUBMISSION</vt:lpstr>
      <vt:lpstr>PRINCIPLE:</vt:lpstr>
      <vt:lpstr>Mux 2:1 </vt:lpstr>
      <vt:lpstr>Mux 2:1 (FOR 4-BITS OF INPUTS)</vt:lpstr>
      <vt:lpstr>MUX 9:1 (FOR A MATRIX INPUTS)</vt:lpstr>
      <vt:lpstr>MUX 9:1 (FOR B MATRIX INPUTS) </vt:lpstr>
      <vt:lpstr>PIPO REGISTER:</vt:lpstr>
      <vt:lpstr>MATRIX MULTIPLIER:  [size -(MxN NxP)]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TESTBENCH-1 : [size 3x3 and 3x3] </vt:lpstr>
      <vt:lpstr>PowerPoint Presentation</vt:lpstr>
      <vt:lpstr>TESTBENCH-2: [size 2x3 and 3x3]</vt:lpstr>
      <vt:lpstr>PowerPoint Presentation</vt:lpstr>
      <vt:lpstr>EXPLANATION:</vt:lpstr>
      <vt:lpstr>PowerPoint Presentation</vt:lpstr>
      <vt:lpstr>PowerPoint Presentation</vt:lpstr>
      <vt:lpstr>PowerPoint Presentation</vt:lpstr>
      <vt:lpstr>TEAM WORK:</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Naman Goyal</dc:creator>
  <cp:lastModifiedBy>Naman Goyal</cp:lastModifiedBy>
  <cp:revision>10</cp:revision>
  <dcterms:created xsi:type="dcterms:W3CDTF">2024-07-01T16:47:28Z</dcterms:created>
  <dcterms:modified xsi:type="dcterms:W3CDTF">2024-07-25T08:27:07Z</dcterms:modified>
</cp:coreProperties>
</file>