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52"/>
    <p:restoredTop sz="94715"/>
  </p:normalViewPr>
  <p:slideViewPr>
    <p:cSldViewPr snapToGrid="0">
      <p:cViewPr varScale="1">
        <p:scale>
          <a:sx n="119" d="100"/>
          <a:sy n="119" d="100"/>
        </p:scale>
        <p:origin x="216"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GB"/>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83777B7E-42D7-8E49-905D-41C8AD2CFDED}" type="datetimeFigureOut">
              <a:rPr lang="en-US" smtClean="0"/>
              <a:t>1/11/25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CCD2B76-5D1C-F54B-8BAF-569A9EC45231}" type="slidenum">
              <a:rPr lang="en-US" smtClean="0"/>
              <a:t>‹#›</a:t>
            </a:fld>
            <a:endParaRPr lang="en-US"/>
          </a:p>
        </p:txBody>
      </p:sp>
    </p:spTree>
    <p:extLst>
      <p:ext uri="{BB962C8B-B14F-4D97-AF65-F5344CB8AC3E}">
        <p14:creationId xmlns:p14="http://schemas.microsoft.com/office/powerpoint/2010/main" val="1625028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83777B7E-42D7-8E49-905D-41C8AD2CFDED}" type="datetimeFigureOut">
              <a:rPr lang="en-US" smtClean="0"/>
              <a:t>1/11/25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CD2B76-5D1C-F54B-8BAF-569A9EC45231}" type="slidenum">
              <a:rPr lang="en-US" smtClean="0"/>
              <a:t>‹#›</a:t>
            </a:fld>
            <a:endParaRPr lang="en-US"/>
          </a:p>
        </p:txBody>
      </p:sp>
    </p:spTree>
    <p:extLst>
      <p:ext uri="{BB962C8B-B14F-4D97-AF65-F5344CB8AC3E}">
        <p14:creationId xmlns:p14="http://schemas.microsoft.com/office/powerpoint/2010/main" val="329062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3777B7E-42D7-8E49-905D-41C8AD2CFDED}" type="datetimeFigureOut">
              <a:rPr lang="en-US" smtClean="0"/>
              <a:t>1/11/25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CD2B76-5D1C-F54B-8BAF-569A9EC45231}" type="slidenum">
              <a:rPr lang="en-US" smtClean="0"/>
              <a:t>‹#›</a:t>
            </a:fld>
            <a:endParaRPr lang="en-US"/>
          </a:p>
        </p:txBody>
      </p:sp>
    </p:spTree>
    <p:extLst>
      <p:ext uri="{BB962C8B-B14F-4D97-AF65-F5344CB8AC3E}">
        <p14:creationId xmlns:p14="http://schemas.microsoft.com/office/powerpoint/2010/main" val="208214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3777B7E-42D7-8E49-905D-41C8AD2CFDED}" type="datetimeFigureOut">
              <a:rPr lang="en-US" smtClean="0"/>
              <a:t>1/11/25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CD2B76-5D1C-F54B-8BAF-569A9EC45231}" type="slidenum">
              <a:rPr lang="en-US" smtClean="0"/>
              <a:t>‹#›</a:t>
            </a:fld>
            <a:endParaRPr lang="en-US"/>
          </a:p>
        </p:txBody>
      </p:sp>
    </p:spTree>
    <p:extLst>
      <p:ext uri="{BB962C8B-B14F-4D97-AF65-F5344CB8AC3E}">
        <p14:creationId xmlns:p14="http://schemas.microsoft.com/office/powerpoint/2010/main" val="2660546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GB"/>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83777B7E-42D7-8E49-905D-41C8AD2CFDED}" type="datetimeFigureOut">
              <a:rPr lang="en-US" smtClean="0"/>
              <a:t>1/11/25</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CCD2B76-5D1C-F54B-8BAF-569A9EC45231}" type="slidenum">
              <a:rPr lang="en-US" smtClean="0"/>
              <a:t>‹#›</a:t>
            </a:fld>
            <a:endParaRPr lang="en-US"/>
          </a:p>
        </p:txBody>
      </p:sp>
    </p:spTree>
    <p:extLst>
      <p:ext uri="{BB962C8B-B14F-4D97-AF65-F5344CB8AC3E}">
        <p14:creationId xmlns:p14="http://schemas.microsoft.com/office/powerpoint/2010/main" val="42522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83777B7E-42D7-8E49-905D-41C8AD2CFDED}" type="datetimeFigureOut">
              <a:rPr lang="en-US" smtClean="0"/>
              <a:t>1/11/25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CD2B76-5D1C-F54B-8BAF-569A9EC45231}" type="slidenum">
              <a:rPr lang="en-US" smtClean="0"/>
              <a:t>‹#›</a:t>
            </a:fld>
            <a:endParaRPr lang="en-US"/>
          </a:p>
        </p:txBody>
      </p:sp>
    </p:spTree>
    <p:extLst>
      <p:ext uri="{BB962C8B-B14F-4D97-AF65-F5344CB8AC3E}">
        <p14:creationId xmlns:p14="http://schemas.microsoft.com/office/powerpoint/2010/main" val="2807305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83777B7E-42D7-8E49-905D-41C8AD2CFDED}" type="datetimeFigureOut">
              <a:rPr lang="en-US" smtClean="0"/>
              <a:t>1/11/25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CD2B76-5D1C-F54B-8BAF-569A9EC45231}"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571903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3777B7E-42D7-8E49-905D-41C8AD2CFDED}" type="datetimeFigureOut">
              <a:rPr lang="en-US" smtClean="0"/>
              <a:t>1/11/25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CD2B76-5D1C-F54B-8BAF-569A9EC45231}" type="slidenum">
              <a:rPr lang="en-US" smtClean="0"/>
              <a:t>‹#›</a:t>
            </a:fld>
            <a:endParaRPr lang="en-US"/>
          </a:p>
        </p:txBody>
      </p:sp>
      <p:sp>
        <p:nvSpPr>
          <p:cNvPr id="6" name="Title 5"/>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3992338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777B7E-42D7-8E49-905D-41C8AD2CFDED}" type="datetimeFigureOut">
              <a:rPr lang="en-US" smtClean="0"/>
              <a:t>1/11/25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CD2B76-5D1C-F54B-8BAF-569A9EC45231}" type="slidenum">
              <a:rPr lang="en-US" smtClean="0"/>
              <a:t>‹#›</a:t>
            </a:fld>
            <a:endParaRPr lang="en-US"/>
          </a:p>
        </p:txBody>
      </p:sp>
    </p:spTree>
    <p:extLst>
      <p:ext uri="{BB962C8B-B14F-4D97-AF65-F5344CB8AC3E}">
        <p14:creationId xmlns:p14="http://schemas.microsoft.com/office/powerpoint/2010/main" val="731937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83777B7E-42D7-8E49-905D-41C8AD2CFDED}" type="datetimeFigureOut">
              <a:rPr lang="en-US" smtClean="0"/>
              <a:t>1/11/25</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CCCD2B76-5D1C-F54B-8BAF-569A9EC45231}" type="slidenum">
              <a:rPr lang="en-US" smtClean="0"/>
              <a:t>‹#›</a:t>
            </a:fld>
            <a:endParaRPr lang="en-US"/>
          </a:p>
        </p:txBody>
      </p:sp>
    </p:spTree>
    <p:extLst>
      <p:ext uri="{BB962C8B-B14F-4D97-AF65-F5344CB8AC3E}">
        <p14:creationId xmlns:p14="http://schemas.microsoft.com/office/powerpoint/2010/main" val="4044432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83777B7E-42D7-8E49-905D-41C8AD2CFDED}" type="datetimeFigureOut">
              <a:rPr lang="en-US" smtClean="0"/>
              <a:t>1/11/25</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CCCD2B76-5D1C-F54B-8BAF-569A9EC45231}" type="slidenum">
              <a:rPr lang="en-US" smtClean="0"/>
              <a:t>‹#›</a:t>
            </a:fld>
            <a:endParaRPr lang="en-US"/>
          </a:p>
        </p:txBody>
      </p:sp>
    </p:spTree>
    <p:extLst>
      <p:ext uri="{BB962C8B-B14F-4D97-AF65-F5344CB8AC3E}">
        <p14:creationId xmlns:p14="http://schemas.microsoft.com/office/powerpoint/2010/main" val="1274879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3777B7E-42D7-8E49-905D-41C8AD2CFDED}" type="datetimeFigureOut">
              <a:rPr lang="en-US" smtClean="0"/>
              <a:t>1/11/25</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CCD2B76-5D1C-F54B-8BAF-569A9EC45231}" type="slidenum">
              <a:rPr lang="en-US" smtClean="0"/>
              <a:t>‹#›</a:t>
            </a:fld>
            <a:endParaRPr lang="en-US"/>
          </a:p>
        </p:txBody>
      </p:sp>
    </p:spTree>
    <p:extLst>
      <p:ext uri="{BB962C8B-B14F-4D97-AF65-F5344CB8AC3E}">
        <p14:creationId xmlns:p14="http://schemas.microsoft.com/office/powerpoint/2010/main" val="32977793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8F0AA-50EF-69BA-F50A-94B572CD3001}"/>
              </a:ext>
            </a:extLst>
          </p:cNvPr>
          <p:cNvSpPr>
            <a:spLocks noGrp="1"/>
          </p:cNvSpPr>
          <p:nvPr>
            <p:ph type="ctrTitle"/>
          </p:nvPr>
        </p:nvSpPr>
        <p:spPr>
          <a:xfrm>
            <a:off x="1069848" y="1804090"/>
            <a:ext cx="9966960" cy="2182346"/>
          </a:xfrm>
        </p:spPr>
        <p:txBody>
          <a:bodyPr/>
          <a:lstStyle/>
          <a:p>
            <a:pPr algn="just"/>
            <a:r>
              <a:rPr lang="en-US" dirty="0"/>
              <a:t>Faculty Bio-gen</a:t>
            </a:r>
          </a:p>
        </p:txBody>
      </p:sp>
      <p:sp>
        <p:nvSpPr>
          <p:cNvPr id="3" name="Subtitle 2">
            <a:extLst>
              <a:ext uri="{FF2B5EF4-FFF2-40B4-BE49-F238E27FC236}">
                <a16:creationId xmlns:a16="http://schemas.microsoft.com/office/drawing/2014/main" id="{98342C42-3CD8-A4EB-78C8-062CD958C9C9}"/>
              </a:ext>
            </a:extLst>
          </p:cNvPr>
          <p:cNvSpPr>
            <a:spLocks noGrp="1"/>
          </p:cNvSpPr>
          <p:nvPr>
            <p:ph type="subTitle" idx="1"/>
          </p:nvPr>
        </p:nvSpPr>
        <p:spPr>
          <a:xfrm>
            <a:off x="1069848" y="4453666"/>
            <a:ext cx="8289305" cy="1463040"/>
          </a:xfrm>
        </p:spPr>
        <p:txBody>
          <a:bodyPr/>
          <a:lstStyle/>
          <a:p>
            <a:pPr algn="just"/>
            <a:r>
              <a:rPr lang="en-US" dirty="0"/>
              <a:t>Mentored by - Dr. Surender Singh Samant(Professor)</a:t>
            </a:r>
          </a:p>
          <a:p>
            <a:pPr algn="just"/>
            <a:r>
              <a:rPr lang="en-US" dirty="0"/>
              <a:t>Submitted by - Naman Gupta(B-Tech 5</a:t>
            </a:r>
            <a:r>
              <a:rPr lang="en-US" baseline="30000" dirty="0"/>
              <a:t>th</a:t>
            </a:r>
            <a:r>
              <a:rPr lang="en-US" dirty="0"/>
              <a:t> Sem)</a:t>
            </a:r>
          </a:p>
          <a:p>
            <a:pPr algn="just"/>
            <a:r>
              <a:rPr lang="en-US" dirty="0"/>
              <a:t>University Roll No. - 2021319</a:t>
            </a:r>
          </a:p>
        </p:txBody>
      </p:sp>
    </p:spTree>
    <p:extLst>
      <p:ext uri="{BB962C8B-B14F-4D97-AF65-F5344CB8AC3E}">
        <p14:creationId xmlns:p14="http://schemas.microsoft.com/office/powerpoint/2010/main" val="3831124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AA279-554F-6832-FBC0-1DABCD8AA3FE}"/>
              </a:ext>
            </a:extLst>
          </p:cNvPr>
          <p:cNvSpPr>
            <a:spLocks noGrp="1"/>
          </p:cNvSpPr>
          <p:nvPr>
            <p:ph type="title"/>
          </p:nvPr>
        </p:nvSpPr>
        <p:spPr>
          <a:xfrm>
            <a:off x="1066800" y="261142"/>
            <a:ext cx="10058400" cy="849316"/>
          </a:xfrm>
        </p:spPr>
        <p:txBody>
          <a:bodyPr>
            <a:normAutofit/>
          </a:bodyPr>
          <a:lstStyle/>
          <a:p>
            <a:pPr algn="ctr"/>
            <a:r>
              <a:rPr lang="en-US" sz="4400" dirty="0"/>
              <a:t>Conclusion and future work</a:t>
            </a:r>
          </a:p>
        </p:txBody>
      </p:sp>
      <p:sp>
        <p:nvSpPr>
          <p:cNvPr id="3" name="Content Placeholder 2">
            <a:extLst>
              <a:ext uri="{FF2B5EF4-FFF2-40B4-BE49-F238E27FC236}">
                <a16:creationId xmlns:a16="http://schemas.microsoft.com/office/drawing/2014/main" id="{F9375D42-5B88-12B0-E757-5B693754629D}"/>
              </a:ext>
            </a:extLst>
          </p:cNvPr>
          <p:cNvSpPr>
            <a:spLocks noGrp="1"/>
          </p:cNvSpPr>
          <p:nvPr>
            <p:ph idx="1"/>
          </p:nvPr>
        </p:nvSpPr>
        <p:spPr>
          <a:xfrm>
            <a:off x="567466" y="1194100"/>
            <a:ext cx="11057068" cy="5238974"/>
          </a:xfrm>
        </p:spPr>
        <p:txBody>
          <a:bodyPr/>
          <a:lstStyle/>
          <a:p>
            <a:pPr marL="0" indent="0" algn="just">
              <a:buNone/>
            </a:pPr>
            <a:r>
              <a:rPr lang="en-IN" dirty="0">
                <a:solidFill>
                  <a:srgbClr val="0E0E0E"/>
                </a:solidFill>
                <a:effectLst/>
              </a:rPr>
              <a:t>The Faculty Bio-Generation System successfully addresses the challenge of retrieving concise and accurate faculty profiles. By leveraging advanced technologies such as Hugging Face transformers, FAISS, LangChain, and Streamlit, the system ensures efficient, user-friendly, and context-aware bio generation. It streamlines access to faculty information, reducing manual effort and improving operational efficiency for academic institutions.</a:t>
            </a:r>
          </a:p>
          <a:p>
            <a:pPr marL="0" indent="0">
              <a:buNone/>
            </a:pPr>
            <a:r>
              <a:rPr lang="en-IN" b="1" dirty="0">
                <a:solidFill>
                  <a:srgbClr val="0E0E0E"/>
                </a:solidFill>
                <a:effectLst/>
              </a:rPr>
              <a:t>Future Work :</a:t>
            </a:r>
            <a:endParaRPr lang="en-IN" dirty="0">
              <a:solidFill>
                <a:srgbClr val="0E0E0E"/>
              </a:solidFill>
              <a:effectLst/>
            </a:endParaRPr>
          </a:p>
          <a:p>
            <a:pPr marL="0" indent="0">
              <a:buNone/>
            </a:pPr>
            <a:r>
              <a:rPr lang="en-IN" dirty="0">
                <a:solidFill>
                  <a:srgbClr val="0E0E0E"/>
                </a:solidFill>
                <a:effectLst/>
              </a:rPr>
              <a:t>• </a:t>
            </a:r>
            <a:r>
              <a:rPr lang="en-IN" b="1" dirty="0">
                <a:solidFill>
                  <a:srgbClr val="0E0E0E"/>
                </a:solidFill>
                <a:effectLst/>
              </a:rPr>
              <a:t>Enhanced Query Understanding</a:t>
            </a:r>
            <a:r>
              <a:rPr lang="en-IN" dirty="0">
                <a:solidFill>
                  <a:srgbClr val="0E0E0E"/>
                </a:solidFill>
                <a:effectLst/>
              </a:rPr>
              <a:t>: Incorporate advanced natural language understanding to handle more complex and nuanced queries.</a:t>
            </a:r>
          </a:p>
          <a:p>
            <a:pPr marL="0" indent="0">
              <a:buNone/>
            </a:pPr>
            <a:r>
              <a:rPr lang="en-IN" dirty="0">
                <a:solidFill>
                  <a:srgbClr val="0E0E0E"/>
                </a:solidFill>
                <a:effectLst/>
              </a:rPr>
              <a:t>• </a:t>
            </a:r>
            <a:r>
              <a:rPr lang="en-IN" b="1" dirty="0">
                <a:solidFill>
                  <a:srgbClr val="0E0E0E"/>
                </a:solidFill>
                <a:effectLst/>
              </a:rPr>
              <a:t>Dynamic Data Updates</a:t>
            </a:r>
            <a:r>
              <a:rPr lang="en-IN" dirty="0">
                <a:solidFill>
                  <a:srgbClr val="0E0E0E"/>
                </a:solidFill>
                <a:effectLst/>
              </a:rPr>
              <a:t>: Integrate real-time updates to keep faculty information current without manual intervention.</a:t>
            </a:r>
          </a:p>
          <a:p>
            <a:pPr marL="0" indent="0">
              <a:buNone/>
            </a:pPr>
            <a:r>
              <a:rPr lang="en-IN" dirty="0">
                <a:solidFill>
                  <a:srgbClr val="0E0E0E"/>
                </a:solidFill>
                <a:effectLst/>
              </a:rPr>
              <a:t>• </a:t>
            </a:r>
            <a:r>
              <a:rPr lang="en-IN" b="1" dirty="0">
                <a:solidFill>
                  <a:srgbClr val="0E0E0E"/>
                </a:solidFill>
                <a:effectLst/>
              </a:rPr>
              <a:t>Broader Applications</a:t>
            </a:r>
            <a:r>
              <a:rPr lang="en-IN" dirty="0">
                <a:solidFill>
                  <a:srgbClr val="0E0E0E"/>
                </a:solidFill>
                <a:effectLst/>
              </a:rPr>
              <a:t>: Expand the system to include additional use cases, such as student profiling or research topic recommendations.</a:t>
            </a:r>
          </a:p>
          <a:p>
            <a:pPr marL="0" indent="0">
              <a:buNone/>
            </a:pPr>
            <a:r>
              <a:rPr lang="en-IN" dirty="0">
                <a:solidFill>
                  <a:srgbClr val="0E0E0E"/>
                </a:solidFill>
                <a:effectLst/>
              </a:rPr>
              <a:t>• </a:t>
            </a:r>
            <a:r>
              <a:rPr lang="en-IN" b="1" dirty="0">
                <a:solidFill>
                  <a:srgbClr val="0E0E0E"/>
                </a:solidFill>
                <a:effectLst/>
              </a:rPr>
              <a:t>Multilingual Support</a:t>
            </a:r>
            <a:r>
              <a:rPr lang="en-IN" dirty="0">
                <a:solidFill>
                  <a:srgbClr val="0E0E0E"/>
                </a:solidFill>
                <a:effectLst/>
              </a:rPr>
              <a:t>: Enable responses in multiple languages to cater to diverse user groups.</a:t>
            </a:r>
          </a:p>
          <a:p>
            <a:pPr marL="0" indent="0">
              <a:buNone/>
            </a:pPr>
            <a:r>
              <a:rPr lang="en-IN" dirty="0">
                <a:solidFill>
                  <a:srgbClr val="0E0E0E"/>
                </a:solidFill>
                <a:effectLst/>
              </a:rPr>
              <a:t>• </a:t>
            </a:r>
            <a:r>
              <a:rPr lang="en-IN" b="1" dirty="0">
                <a:solidFill>
                  <a:srgbClr val="0E0E0E"/>
                </a:solidFill>
                <a:effectLst/>
              </a:rPr>
              <a:t>Mobile Compatibility</a:t>
            </a:r>
            <a:r>
              <a:rPr lang="en-IN" dirty="0">
                <a:solidFill>
                  <a:srgbClr val="0E0E0E"/>
                </a:solidFill>
                <a:effectLst/>
              </a:rPr>
              <a:t>: Develop a mobile-friendly version for on-the-go accessibility.</a:t>
            </a:r>
          </a:p>
          <a:p>
            <a:pPr marL="0" indent="0">
              <a:buNone/>
            </a:pPr>
            <a:endParaRPr lang="en-US" dirty="0"/>
          </a:p>
        </p:txBody>
      </p:sp>
    </p:spTree>
    <p:extLst>
      <p:ext uri="{BB962C8B-B14F-4D97-AF65-F5344CB8AC3E}">
        <p14:creationId xmlns:p14="http://schemas.microsoft.com/office/powerpoint/2010/main" val="1408993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98873-2DDC-75C8-DB1A-CD79AE8FB77D}"/>
              </a:ext>
            </a:extLst>
          </p:cNvPr>
          <p:cNvSpPr>
            <a:spLocks noGrp="1"/>
          </p:cNvSpPr>
          <p:nvPr>
            <p:ph type="title"/>
          </p:nvPr>
        </p:nvSpPr>
        <p:spPr>
          <a:xfrm>
            <a:off x="1066800" y="2453281"/>
            <a:ext cx="10058400" cy="1609344"/>
          </a:xfrm>
        </p:spPr>
        <p:txBody>
          <a:bodyPr/>
          <a:lstStyle/>
          <a:p>
            <a:r>
              <a:rPr lang="en-US" dirty="0"/>
              <a:t>Thank You</a:t>
            </a:r>
          </a:p>
        </p:txBody>
      </p:sp>
    </p:spTree>
    <p:extLst>
      <p:ext uri="{BB962C8B-B14F-4D97-AF65-F5344CB8AC3E}">
        <p14:creationId xmlns:p14="http://schemas.microsoft.com/office/powerpoint/2010/main" val="1364072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88D68-D450-5F87-6A90-5DA180CE9DE8}"/>
              </a:ext>
            </a:extLst>
          </p:cNvPr>
          <p:cNvSpPr>
            <a:spLocks noGrp="1"/>
          </p:cNvSpPr>
          <p:nvPr>
            <p:ph type="title"/>
          </p:nvPr>
        </p:nvSpPr>
        <p:spPr>
          <a:xfrm>
            <a:off x="1182175" y="234248"/>
            <a:ext cx="9827648" cy="838558"/>
          </a:xfrm>
        </p:spPr>
        <p:txBody>
          <a:bodyPr>
            <a:normAutofit/>
          </a:bodyPr>
          <a:lstStyle/>
          <a:p>
            <a:pPr algn="ctr"/>
            <a:r>
              <a:rPr lang="en-US" sz="4400" dirty="0"/>
              <a:t>Introduction</a:t>
            </a:r>
          </a:p>
        </p:txBody>
      </p:sp>
      <p:sp>
        <p:nvSpPr>
          <p:cNvPr id="3" name="Content Placeholder 2">
            <a:extLst>
              <a:ext uri="{FF2B5EF4-FFF2-40B4-BE49-F238E27FC236}">
                <a16:creationId xmlns:a16="http://schemas.microsoft.com/office/drawing/2014/main" id="{153468C7-6794-6C2F-5BBF-78C192C0A647}"/>
              </a:ext>
            </a:extLst>
          </p:cNvPr>
          <p:cNvSpPr>
            <a:spLocks noGrp="1"/>
          </p:cNvSpPr>
          <p:nvPr>
            <p:ph idx="1"/>
          </p:nvPr>
        </p:nvSpPr>
        <p:spPr>
          <a:xfrm>
            <a:off x="809198" y="1194099"/>
            <a:ext cx="10573601" cy="5163671"/>
          </a:xfrm>
        </p:spPr>
        <p:txBody>
          <a:bodyPr>
            <a:normAutofit fontScale="62500" lnSpcReduction="20000"/>
          </a:bodyPr>
          <a:lstStyle/>
          <a:p>
            <a:pPr marL="0" indent="0" algn="just">
              <a:buNone/>
            </a:pPr>
            <a:r>
              <a:rPr lang="en-IN" sz="2900" dirty="0">
                <a:solidFill>
                  <a:srgbClr val="0E0E0E"/>
                </a:solidFill>
                <a:effectLst/>
              </a:rPr>
              <a:t>In academic institutions, faculty profiles are essential for showcasing the expertise, achievements, and contributions of faculty members. These profiles provide students, researchers, and administrators with insights into a faculty member’s professional background. However, accessing concise and relevant information about faculty members often poses challenges:</a:t>
            </a:r>
          </a:p>
          <a:p>
            <a:pPr marL="0" indent="0" algn="just">
              <a:buNone/>
            </a:pPr>
            <a:r>
              <a:rPr lang="en-IN" sz="2900" dirty="0">
                <a:solidFill>
                  <a:srgbClr val="0E0E0E"/>
                </a:solidFill>
                <a:effectLst/>
              </a:rPr>
              <a:t>1. </a:t>
            </a:r>
            <a:r>
              <a:rPr lang="en-IN" sz="2900" b="1" dirty="0">
                <a:solidFill>
                  <a:srgbClr val="0E0E0E"/>
                </a:solidFill>
                <a:effectLst/>
              </a:rPr>
              <a:t>Scattered Information</a:t>
            </a:r>
            <a:r>
              <a:rPr lang="en-IN" sz="2900" dirty="0">
                <a:solidFill>
                  <a:srgbClr val="0E0E0E"/>
                </a:solidFill>
                <a:effectLst/>
              </a:rPr>
              <a:t>:</a:t>
            </a:r>
          </a:p>
          <a:p>
            <a:pPr marL="0" indent="0" algn="just">
              <a:buNone/>
            </a:pPr>
            <a:r>
              <a:rPr lang="en-IN" sz="2900" dirty="0">
                <a:solidFill>
                  <a:srgbClr val="0E0E0E"/>
                </a:solidFill>
                <a:effectLst/>
              </a:rPr>
              <a:t>    • Faculty data is typically stored in various formats or systems, making it difficult to retrieve specific details quickly.</a:t>
            </a:r>
          </a:p>
          <a:p>
            <a:pPr marL="0" indent="0" algn="just">
              <a:buNone/>
            </a:pPr>
            <a:r>
              <a:rPr lang="en-IN" sz="2900" dirty="0">
                <a:solidFill>
                  <a:srgbClr val="0E0E0E"/>
                </a:solidFill>
                <a:effectLst/>
              </a:rPr>
              <a:t>2. </a:t>
            </a:r>
            <a:r>
              <a:rPr lang="en-IN" sz="2900" b="1" dirty="0">
                <a:solidFill>
                  <a:srgbClr val="0E0E0E"/>
                </a:solidFill>
                <a:effectLst/>
              </a:rPr>
              <a:t>Lack of Summarization</a:t>
            </a:r>
            <a:r>
              <a:rPr lang="en-IN" sz="2900" dirty="0">
                <a:solidFill>
                  <a:srgbClr val="0E0E0E"/>
                </a:solidFill>
                <a:effectLst/>
              </a:rPr>
              <a:t>:</a:t>
            </a:r>
          </a:p>
          <a:p>
            <a:pPr marL="0" indent="0" algn="just">
              <a:buNone/>
            </a:pPr>
            <a:r>
              <a:rPr lang="en-IN" sz="2900" dirty="0">
                <a:solidFill>
                  <a:srgbClr val="0E0E0E"/>
                </a:solidFill>
                <a:effectLst/>
              </a:rPr>
              <a:t>    • Users often need to sift through large amounts of data to find relevant information.</a:t>
            </a:r>
          </a:p>
          <a:p>
            <a:pPr marL="0" indent="0" algn="just">
              <a:buNone/>
            </a:pPr>
            <a:r>
              <a:rPr lang="en-IN" sz="2900" dirty="0">
                <a:solidFill>
                  <a:srgbClr val="0E0E0E"/>
                </a:solidFill>
                <a:effectLst/>
              </a:rPr>
              <a:t>    • There is no efficient way to provide a concise summary or bio tailored to specific queries.</a:t>
            </a:r>
          </a:p>
          <a:p>
            <a:pPr marL="0" indent="0" algn="just">
              <a:buNone/>
            </a:pPr>
            <a:r>
              <a:rPr lang="en-IN" sz="2900" dirty="0">
                <a:solidFill>
                  <a:srgbClr val="0E0E0E"/>
                </a:solidFill>
                <a:effectLst/>
              </a:rPr>
              <a:t>3. </a:t>
            </a:r>
            <a:r>
              <a:rPr lang="en-IN" sz="2900" b="1" dirty="0">
                <a:solidFill>
                  <a:srgbClr val="0E0E0E"/>
                </a:solidFill>
                <a:effectLst/>
              </a:rPr>
              <a:t>Inefficient Retrieval</a:t>
            </a:r>
            <a:r>
              <a:rPr lang="en-IN" sz="2900" dirty="0">
                <a:solidFill>
                  <a:srgbClr val="0E0E0E"/>
                </a:solidFill>
                <a:effectLst/>
              </a:rPr>
              <a:t>:</a:t>
            </a:r>
          </a:p>
          <a:p>
            <a:pPr marL="0" indent="0" algn="just">
              <a:buNone/>
            </a:pPr>
            <a:r>
              <a:rPr lang="en-IN" sz="2900" dirty="0">
                <a:solidFill>
                  <a:srgbClr val="0E0E0E"/>
                </a:solidFill>
                <a:effectLst/>
              </a:rPr>
              <a:t>     • Current systems lack the ability to provide direct, context-aware responses about faculty members.</a:t>
            </a:r>
          </a:p>
          <a:p>
            <a:pPr marL="0" indent="0" algn="just">
              <a:buNone/>
            </a:pPr>
            <a:r>
              <a:rPr lang="en-IN" sz="2900" dirty="0">
                <a:solidFill>
                  <a:srgbClr val="0E0E0E"/>
                </a:solidFill>
              </a:rPr>
              <a:t>     </a:t>
            </a:r>
            <a:r>
              <a:rPr lang="en-IN" sz="2900" dirty="0">
                <a:solidFill>
                  <a:srgbClr val="0E0E0E"/>
                </a:solidFill>
                <a:effectLst/>
              </a:rPr>
              <a:t>• This creates delays and reduces accessibility for users seeking quick information.</a:t>
            </a:r>
          </a:p>
          <a:p>
            <a:pPr marL="0" indent="0" algn="just">
              <a:buNone/>
            </a:pPr>
            <a:r>
              <a:rPr lang="en-IN" sz="2900" dirty="0">
                <a:solidFill>
                  <a:srgbClr val="0E0E0E"/>
                </a:solidFill>
                <a:effectLst/>
              </a:rPr>
              <a:t>4. </a:t>
            </a:r>
            <a:r>
              <a:rPr lang="en-IN" sz="2900" b="1" dirty="0">
                <a:solidFill>
                  <a:srgbClr val="0E0E0E"/>
                </a:solidFill>
                <a:effectLst/>
              </a:rPr>
              <a:t>User Experience</a:t>
            </a:r>
            <a:r>
              <a:rPr lang="en-IN" sz="2900" dirty="0">
                <a:solidFill>
                  <a:srgbClr val="0E0E0E"/>
                </a:solidFill>
                <a:effectLst/>
              </a:rPr>
              <a:t>:</a:t>
            </a:r>
          </a:p>
          <a:p>
            <a:pPr marL="0" indent="0" algn="just">
              <a:buNone/>
            </a:pPr>
            <a:r>
              <a:rPr lang="en-IN" sz="2900" dirty="0">
                <a:solidFill>
                  <a:srgbClr val="0E0E0E"/>
                </a:solidFill>
                <a:effectLst/>
              </a:rPr>
              <a:t>     • The absence of a streamlined and interactive interface makes it challenging for users to access the    information they need easily.</a:t>
            </a:r>
          </a:p>
          <a:p>
            <a:pPr marL="0" indent="0">
              <a:buNone/>
            </a:pPr>
            <a:endParaRPr lang="en-US" dirty="0"/>
          </a:p>
        </p:txBody>
      </p:sp>
    </p:spTree>
    <p:extLst>
      <p:ext uri="{BB962C8B-B14F-4D97-AF65-F5344CB8AC3E}">
        <p14:creationId xmlns:p14="http://schemas.microsoft.com/office/powerpoint/2010/main" val="1078546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23035F-7FF9-50D6-4AE2-AD8405F85AE4}"/>
              </a:ext>
            </a:extLst>
          </p:cNvPr>
          <p:cNvSpPr>
            <a:spLocks noGrp="1"/>
          </p:cNvSpPr>
          <p:nvPr>
            <p:ph idx="1"/>
          </p:nvPr>
        </p:nvSpPr>
        <p:spPr>
          <a:xfrm>
            <a:off x="757204" y="628986"/>
            <a:ext cx="10677592" cy="5600027"/>
          </a:xfrm>
        </p:spPr>
        <p:txBody>
          <a:bodyPr>
            <a:normAutofit/>
          </a:bodyPr>
          <a:lstStyle/>
          <a:p>
            <a:pPr marL="0" indent="0" algn="just">
              <a:buNone/>
            </a:pPr>
            <a:r>
              <a:rPr lang="en-IN" dirty="0">
                <a:solidFill>
                  <a:srgbClr val="0E0E0E"/>
                </a:solidFill>
                <a:effectLst/>
              </a:rPr>
              <a:t>The </a:t>
            </a:r>
            <a:r>
              <a:rPr lang="en-IN" b="1" dirty="0">
                <a:solidFill>
                  <a:srgbClr val="0E0E0E"/>
                </a:solidFill>
                <a:effectLst/>
              </a:rPr>
              <a:t>Faculty Bio-Generation System</a:t>
            </a:r>
            <a:r>
              <a:rPr lang="en-IN" dirty="0">
                <a:solidFill>
                  <a:srgbClr val="0E0E0E"/>
                </a:solidFill>
                <a:effectLst/>
              </a:rPr>
              <a:t> simplifies the process of accessing faculty information by focusing on summarization and contextual retrieval:</a:t>
            </a:r>
          </a:p>
          <a:p>
            <a:pPr marL="0" indent="0" algn="just">
              <a:buNone/>
            </a:pPr>
            <a:r>
              <a:rPr lang="en-IN" dirty="0">
                <a:solidFill>
                  <a:srgbClr val="0E0E0E"/>
                </a:solidFill>
                <a:effectLst/>
              </a:rPr>
              <a:t>• </a:t>
            </a:r>
            <a:r>
              <a:rPr lang="en-IN" b="1" dirty="0">
                <a:solidFill>
                  <a:srgbClr val="0E0E0E"/>
                </a:solidFill>
                <a:effectLst/>
              </a:rPr>
              <a:t>Bio Summarization</a:t>
            </a:r>
            <a:r>
              <a:rPr lang="en-IN" dirty="0">
                <a:solidFill>
                  <a:srgbClr val="0E0E0E"/>
                </a:solidFill>
                <a:effectLst/>
              </a:rPr>
              <a:t>:</a:t>
            </a:r>
          </a:p>
          <a:p>
            <a:pPr marL="0" indent="0" algn="just">
              <a:buNone/>
            </a:pPr>
            <a:r>
              <a:rPr lang="en-IN" dirty="0">
                <a:solidFill>
                  <a:srgbClr val="0E0E0E"/>
                </a:solidFill>
                <a:effectLst/>
              </a:rPr>
              <a:t>   • Generates concise summaries of faculty members’ profiles based on specific queries.</a:t>
            </a:r>
          </a:p>
          <a:p>
            <a:pPr marL="0" indent="0" algn="just">
              <a:buNone/>
            </a:pPr>
            <a:r>
              <a:rPr lang="en-IN" dirty="0">
                <a:solidFill>
                  <a:srgbClr val="0E0E0E"/>
                </a:solidFill>
                <a:effectLst/>
              </a:rPr>
              <a:t>   • Ensures users get relevant and to-the-point information without navigating through lengthy records.</a:t>
            </a:r>
          </a:p>
          <a:p>
            <a:pPr marL="0" indent="0" algn="just">
              <a:buNone/>
            </a:pPr>
            <a:r>
              <a:rPr lang="en-IN" dirty="0">
                <a:solidFill>
                  <a:srgbClr val="0E0E0E"/>
                </a:solidFill>
                <a:effectLst/>
              </a:rPr>
              <a:t>• </a:t>
            </a:r>
            <a:r>
              <a:rPr lang="en-IN" b="1" dirty="0">
                <a:solidFill>
                  <a:srgbClr val="0E0E0E"/>
                </a:solidFill>
                <a:effectLst/>
              </a:rPr>
              <a:t>Efficient Data Retrieval</a:t>
            </a:r>
            <a:r>
              <a:rPr lang="en-IN" dirty="0">
                <a:solidFill>
                  <a:srgbClr val="0E0E0E"/>
                </a:solidFill>
                <a:effectLst/>
              </a:rPr>
              <a:t>:</a:t>
            </a:r>
          </a:p>
          <a:p>
            <a:pPr marL="0" indent="0" algn="just">
              <a:buNone/>
            </a:pPr>
            <a:r>
              <a:rPr lang="en-IN" dirty="0">
                <a:solidFill>
                  <a:srgbClr val="0E0E0E"/>
                </a:solidFill>
                <a:effectLst/>
              </a:rPr>
              <a:t>   • Utilizes advanced technologies like Large Language Models (LLMs) and vector databases to provide precise and context-aware responses.</a:t>
            </a:r>
          </a:p>
          <a:p>
            <a:pPr marL="0" indent="0" algn="just">
              <a:buNone/>
            </a:pPr>
            <a:r>
              <a:rPr lang="en-IN" dirty="0">
                <a:solidFill>
                  <a:srgbClr val="0E0E0E"/>
                </a:solidFill>
                <a:effectLst/>
              </a:rPr>
              <a:t>   • Processes faculty data stored in a structured text file to ensure quick access.</a:t>
            </a:r>
          </a:p>
          <a:p>
            <a:pPr marL="0" indent="0" algn="just">
              <a:buNone/>
            </a:pPr>
            <a:r>
              <a:rPr lang="en-IN" dirty="0">
                <a:solidFill>
                  <a:srgbClr val="0E0E0E"/>
                </a:solidFill>
                <a:effectLst/>
              </a:rPr>
              <a:t>• </a:t>
            </a:r>
            <a:r>
              <a:rPr lang="en-IN" b="1" dirty="0">
                <a:solidFill>
                  <a:srgbClr val="0E0E0E"/>
                </a:solidFill>
                <a:effectLst/>
              </a:rPr>
              <a:t>Enhanced User Experience</a:t>
            </a:r>
            <a:r>
              <a:rPr lang="en-IN" dirty="0">
                <a:solidFill>
                  <a:srgbClr val="0E0E0E"/>
                </a:solidFill>
                <a:effectLst/>
              </a:rPr>
              <a:t>:</a:t>
            </a:r>
          </a:p>
          <a:p>
            <a:pPr marL="0" indent="0" algn="just">
              <a:buNone/>
            </a:pPr>
            <a:r>
              <a:rPr lang="en-IN" dirty="0">
                <a:solidFill>
                  <a:srgbClr val="0E0E0E"/>
                </a:solidFill>
                <a:effectLst/>
              </a:rPr>
              <a:t>   • Offers an intuitive interface for users to interact with the system and retrieve faculty bios effortlessly.</a:t>
            </a:r>
          </a:p>
        </p:txBody>
      </p:sp>
    </p:spTree>
    <p:extLst>
      <p:ext uri="{BB962C8B-B14F-4D97-AF65-F5344CB8AC3E}">
        <p14:creationId xmlns:p14="http://schemas.microsoft.com/office/powerpoint/2010/main" val="158472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D14FE-4F1A-493B-07DC-98DAAB259DB5}"/>
              </a:ext>
            </a:extLst>
          </p:cNvPr>
          <p:cNvSpPr>
            <a:spLocks noGrp="1"/>
          </p:cNvSpPr>
          <p:nvPr>
            <p:ph type="title"/>
          </p:nvPr>
        </p:nvSpPr>
        <p:spPr>
          <a:xfrm>
            <a:off x="1066800" y="258721"/>
            <a:ext cx="10058400" cy="795528"/>
          </a:xfrm>
        </p:spPr>
        <p:txBody>
          <a:bodyPr>
            <a:normAutofit/>
          </a:bodyPr>
          <a:lstStyle/>
          <a:p>
            <a:pPr algn="ctr"/>
            <a:r>
              <a:rPr lang="en-US" sz="4400" dirty="0"/>
              <a:t>METHODOLOGY</a:t>
            </a:r>
          </a:p>
        </p:txBody>
      </p:sp>
      <p:sp>
        <p:nvSpPr>
          <p:cNvPr id="3" name="Content Placeholder 2">
            <a:extLst>
              <a:ext uri="{FF2B5EF4-FFF2-40B4-BE49-F238E27FC236}">
                <a16:creationId xmlns:a16="http://schemas.microsoft.com/office/drawing/2014/main" id="{37371DE8-9390-C392-C174-CF798BF9644C}"/>
              </a:ext>
            </a:extLst>
          </p:cNvPr>
          <p:cNvSpPr>
            <a:spLocks noGrp="1"/>
          </p:cNvSpPr>
          <p:nvPr>
            <p:ph idx="1"/>
          </p:nvPr>
        </p:nvSpPr>
        <p:spPr>
          <a:xfrm>
            <a:off x="778719" y="1172584"/>
            <a:ext cx="10634561" cy="5335792"/>
          </a:xfrm>
        </p:spPr>
        <p:txBody>
          <a:bodyPr/>
          <a:lstStyle/>
          <a:p>
            <a:pPr marL="0" indent="0" algn="just">
              <a:buNone/>
            </a:pPr>
            <a:r>
              <a:rPr lang="en-IN" dirty="0">
                <a:solidFill>
                  <a:srgbClr val="0E0E0E"/>
                </a:solidFill>
                <a:effectLst/>
              </a:rPr>
              <a:t>The Faculty Bio-Generation System is built to retrieve and display concise summaries of faculty profiles based on user queries. The development of this project involved several key steps and technologies to ensure accuracy, efficiency, and a user-friendly experience. The methodology can be divided into the following stages:</a:t>
            </a:r>
          </a:p>
          <a:p>
            <a:pPr marL="0" indent="0">
              <a:buNone/>
            </a:pPr>
            <a:r>
              <a:rPr lang="en-IN" b="1" dirty="0">
                <a:solidFill>
                  <a:srgbClr val="0E0E0E"/>
                </a:solidFill>
                <a:effectLst/>
              </a:rPr>
              <a:t>1. Data Collection and Preparation</a:t>
            </a:r>
            <a:endParaRPr lang="en-IN" dirty="0">
              <a:solidFill>
                <a:srgbClr val="0E0E0E"/>
              </a:solidFill>
              <a:effectLst/>
            </a:endParaRPr>
          </a:p>
          <a:p>
            <a:pPr marL="0" indent="0">
              <a:buNone/>
            </a:pPr>
            <a:r>
              <a:rPr lang="en-IN" dirty="0">
                <a:solidFill>
                  <a:srgbClr val="0E0E0E"/>
                </a:solidFill>
                <a:effectLst/>
              </a:rPr>
              <a:t>   • A structured text file was created to store detailed information about faculty members.</a:t>
            </a:r>
          </a:p>
          <a:p>
            <a:pPr marL="0" indent="0">
              <a:buNone/>
            </a:pPr>
            <a:r>
              <a:rPr lang="en-IN" dirty="0">
                <a:solidFill>
                  <a:srgbClr val="0E0E0E"/>
                </a:solidFill>
                <a:effectLst/>
              </a:rPr>
              <a:t>   • This file contains data such as faculty names, titles, research fields, achievements, and publications.</a:t>
            </a:r>
          </a:p>
          <a:p>
            <a:pPr marL="0" indent="0">
              <a:buNone/>
            </a:pPr>
            <a:r>
              <a:rPr lang="en-IN" dirty="0">
                <a:solidFill>
                  <a:srgbClr val="0E0E0E"/>
                </a:solidFill>
                <a:effectLst/>
              </a:rPr>
              <a:t>   • The data was pre-processed to ensure consistency and readiness for vectorization.</a:t>
            </a:r>
          </a:p>
          <a:p>
            <a:pPr marL="0" indent="0">
              <a:buNone/>
            </a:pPr>
            <a:r>
              <a:rPr lang="en-IN" b="1" dirty="0">
                <a:solidFill>
                  <a:srgbClr val="0E0E0E"/>
                </a:solidFill>
                <a:effectLst/>
              </a:rPr>
              <a:t>2. Data Vectorization</a:t>
            </a:r>
            <a:endParaRPr lang="en-IN" dirty="0">
              <a:solidFill>
                <a:srgbClr val="0E0E0E"/>
              </a:solidFill>
              <a:effectLst/>
            </a:endParaRPr>
          </a:p>
          <a:p>
            <a:pPr marL="0" indent="0">
              <a:buNone/>
            </a:pPr>
            <a:r>
              <a:rPr lang="en-IN" dirty="0">
                <a:solidFill>
                  <a:srgbClr val="0E0E0E"/>
                </a:solidFill>
                <a:effectLst/>
              </a:rPr>
              <a:t>   • Faculty data was transformed into high-dimensional embeddings using </a:t>
            </a:r>
            <a:r>
              <a:rPr lang="en-IN" b="1" dirty="0">
                <a:solidFill>
                  <a:srgbClr val="0E0E0E"/>
                </a:solidFill>
                <a:effectLst/>
              </a:rPr>
              <a:t>Hugging Face Transformers</a:t>
            </a:r>
            <a:r>
              <a:rPr lang="en-IN" dirty="0">
                <a:solidFill>
                  <a:srgbClr val="0E0E0E"/>
                </a:solidFill>
                <a:effectLst/>
              </a:rPr>
              <a:t>.</a:t>
            </a:r>
          </a:p>
          <a:p>
            <a:pPr marL="0" indent="0">
              <a:buNone/>
            </a:pPr>
            <a:r>
              <a:rPr lang="en-IN" dirty="0">
                <a:solidFill>
                  <a:srgbClr val="0E0E0E"/>
                </a:solidFill>
                <a:effectLst/>
              </a:rPr>
              <a:t>   • This step captures the contextual and semantic meaning of the textual content.</a:t>
            </a:r>
          </a:p>
          <a:p>
            <a:pPr marL="0" indent="0">
              <a:buNone/>
            </a:pPr>
            <a:endParaRPr lang="en-US" dirty="0"/>
          </a:p>
        </p:txBody>
      </p:sp>
    </p:spTree>
    <p:extLst>
      <p:ext uri="{BB962C8B-B14F-4D97-AF65-F5344CB8AC3E}">
        <p14:creationId xmlns:p14="http://schemas.microsoft.com/office/powerpoint/2010/main" val="561061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E3F6D0-E563-65AE-DA08-E4DFBDCADCAF}"/>
              </a:ext>
            </a:extLst>
          </p:cNvPr>
          <p:cNvSpPr>
            <a:spLocks noGrp="1"/>
          </p:cNvSpPr>
          <p:nvPr>
            <p:ph idx="1"/>
          </p:nvPr>
        </p:nvSpPr>
        <p:spPr>
          <a:xfrm>
            <a:off x="833090" y="884144"/>
            <a:ext cx="10525820" cy="5089712"/>
          </a:xfrm>
        </p:spPr>
        <p:txBody>
          <a:bodyPr/>
          <a:lstStyle/>
          <a:p>
            <a:pPr marL="0" indent="0">
              <a:buNone/>
            </a:pPr>
            <a:r>
              <a:rPr lang="en-IN" b="1" dirty="0">
                <a:solidFill>
                  <a:srgbClr val="0E0E0E"/>
                </a:solidFill>
                <a:effectLst/>
              </a:rPr>
              <a:t>3. Vector Database Integration</a:t>
            </a:r>
            <a:endParaRPr lang="en-IN" dirty="0">
              <a:solidFill>
                <a:srgbClr val="0E0E0E"/>
              </a:solidFill>
              <a:effectLst/>
            </a:endParaRPr>
          </a:p>
          <a:p>
            <a:pPr marL="0" indent="0">
              <a:buNone/>
            </a:pPr>
            <a:r>
              <a:rPr lang="en-IN" dirty="0">
                <a:solidFill>
                  <a:srgbClr val="0E0E0E"/>
                </a:solidFill>
                <a:effectLst/>
              </a:rPr>
              <a:t>   • The embeddings were stored and indexed using </a:t>
            </a:r>
            <a:r>
              <a:rPr lang="en-IN" b="1" dirty="0">
                <a:solidFill>
                  <a:srgbClr val="0E0E0E"/>
                </a:solidFill>
                <a:effectLst/>
              </a:rPr>
              <a:t>FAISS (Facebook AI Similarity Search)</a:t>
            </a:r>
            <a:r>
              <a:rPr lang="en-IN" dirty="0">
                <a:solidFill>
                  <a:srgbClr val="0E0E0E"/>
                </a:solidFill>
                <a:effectLst/>
              </a:rPr>
              <a:t>, a high-performance vector database.</a:t>
            </a:r>
          </a:p>
          <a:p>
            <a:pPr marL="0" indent="0">
              <a:buNone/>
            </a:pPr>
            <a:r>
              <a:rPr lang="en-IN" dirty="0">
                <a:solidFill>
                  <a:srgbClr val="0E0E0E"/>
                </a:solidFill>
                <a:effectLst/>
              </a:rPr>
              <a:t>   • FAISS enables efficient similarity searches to match user queries with the most relevant faculty profiles.</a:t>
            </a:r>
          </a:p>
          <a:p>
            <a:pPr marL="0" indent="0">
              <a:buNone/>
            </a:pPr>
            <a:r>
              <a:rPr lang="en-IN" dirty="0">
                <a:solidFill>
                  <a:srgbClr val="0E0E0E"/>
                </a:solidFill>
                <a:effectLst/>
              </a:rPr>
              <a:t>   • This integration ensures that queries can be processed quickly, even with a large dataset.</a:t>
            </a:r>
          </a:p>
          <a:p>
            <a:pPr marL="0" indent="0">
              <a:buNone/>
            </a:pPr>
            <a:r>
              <a:rPr lang="en-IN" b="1" dirty="0">
                <a:solidFill>
                  <a:srgbClr val="0E0E0E"/>
                </a:solidFill>
                <a:effectLst/>
              </a:rPr>
              <a:t>4. LLM Integration for Query Processing</a:t>
            </a:r>
            <a:endParaRPr lang="en-IN" dirty="0">
              <a:solidFill>
                <a:srgbClr val="0E0E0E"/>
              </a:solidFill>
              <a:effectLst/>
            </a:endParaRPr>
          </a:p>
          <a:p>
            <a:pPr marL="0" indent="0">
              <a:buNone/>
            </a:pPr>
            <a:r>
              <a:rPr lang="en-IN" dirty="0">
                <a:solidFill>
                  <a:srgbClr val="0E0E0E"/>
                </a:solidFill>
                <a:effectLst/>
              </a:rPr>
              <a:t>   • A </a:t>
            </a:r>
            <a:r>
              <a:rPr lang="en-IN" b="1" dirty="0">
                <a:solidFill>
                  <a:srgbClr val="0E0E0E"/>
                </a:solidFill>
                <a:effectLst/>
              </a:rPr>
              <a:t>Large Language Model (LLM)</a:t>
            </a:r>
            <a:r>
              <a:rPr lang="en-IN" dirty="0">
                <a:solidFill>
                  <a:srgbClr val="0E0E0E"/>
                </a:solidFill>
                <a:effectLst/>
              </a:rPr>
              <a:t> was integrated into the system using </a:t>
            </a:r>
            <a:r>
              <a:rPr lang="en-IN" b="1" dirty="0">
                <a:solidFill>
                  <a:srgbClr val="0E0E0E"/>
                </a:solidFill>
                <a:effectLst/>
              </a:rPr>
              <a:t>LangChain</a:t>
            </a:r>
            <a:r>
              <a:rPr lang="en-IN" dirty="0">
                <a:solidFill>
                  <a:srgbClr val="0E0E0E"/>
                </a:solidFill>
                <a:effectLst/>
              </a:rPr>
              <a:t>, a framework that facilitates interaction between LLMs and external data sources.</a:t>
            </a:r>
          </a:p>
          <a:p>
            <a:pPr marL="0" indent="0">
              <a:buNone/>
            </a:pPr>
            <a:r>
              <a:rPr lang="en-IN" dirty="0">
                <a:solidFill>
                  <a:srgbClr val="0E0E0E"/>
                </a:solidFill>
                <a:effectLst/>
              </a:rPr>
              <a:t>   • The LLM processes user queries, interprets their intent, and retrieves the most relevant faculty bio from the vector database.</a:t>
            </a:r>
          </a:p>
          <a:p>
            <a:pPr marL="0" indent="0">
              <a:buNone/>
            </a:pPr>
            <a:r>
              <a:rPr lang="en-IN" dirty="0">
                <a:solidFill>
                  <a:srgbClr val="0E0E0E"/>
                </a:solidFill>
                <a:effectLst/>
              </a:rPr>
              <a:t>   • Prompt engineering was employed to craft clear and specific instructions for the LLM, ensuring precise and concise responses.</a:t>
            </a:r>
          </a:p>
          <a:p>
            <a:pPr marL="0" indent="0">
              <a:buNone/>
            </a:pPr>
            <a:endParaRPr lang="en-US" dirty="0"/>
          </a:p>
        </p:txBody>
      </p:sp>
    </p:spTree>
    <p:extLst>
      <p:ext uri="{BB962C8B-B14F-4D97-AF65-F5344CB8AC3E}">
        <p14:creationId xmlns:p14="http://schemas.microsoft.com/office/powerpoint/2010/main" val="690260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4A67E3-F858-DAED-00E9-C3B9604AF081}"/>
              </a:ext>
            </a:extLst>
          </p:cNvPr>
          <p:cNvSpPr>
            <a:spLocks noGrp="1"/>
          </p:cNvSpPr>
          <p:nvPr>
            <p:ph idx="1"/>
          </p:nvPr>
        </p:nvSpPr>
        <p:spPr>
          <a:xfrm>
            <a:off x="827711" y="622599"/>
            <a:ext cx="10536577" cy="5612802"/>
          </a:xfrm>
        </p:spPr>
        <p:txBody>
          <a:bodyPr>
            <a:normAutofit/>
          </a:bodyPr>
          <a:lstStyle/>
          <a:p>
            <a:pPr marL="0" indent="0">
              <a:buNone/>
            </a:pPr>
            <a:r>
              <a:rPr lang="en-IN" b="1" dirty="0">
                <a:solidFill>
                  <a:srgbClr val="0E0E0E"/>
                </a:solidFill>
                <a:effectLst/>
              </a:rPr>
              <a:t>5. User Interface Development</a:t>
            </a:r>
            <a:endParaRPr lang="en-IN" dirty="0">
              <a:solidFill>
                <a:srgbClr val="0E0E0E"/>
              </a:solidFill>
              <a:effectLst/>
            </a:endParaRPr>
          </a:p>
          <a:p>
            <a:pPr marL="0" indent="0">
              <a:buNone/>
            </a:pPr>
            <a:r>
              <a:rPr lang="en-IN" dirty="0">
                <a:solidFill>
                  <a:srgbClr val="0E0E0E"/>
                </a:solidFill>
                <a:effectLst/>
              </a:rPr>
              <a:t>   • A user-friendly interface was developed using </a:t>
            </a:r>
            <a:r>
              <a:rPr lang="en-IN" b="1" dirty="0">
                <a:solidFill>
                  <a:srgbClr val="0E0E0E"/>
                </a:solidFill>
                <a:effectLst/>
              </a:rPr>
              <a:t>Streamlit</a:t>
            </a:r>
            <a:r>
              <a:rPr lang="en-IN" dirty="0">
                <a:solidFill>
                  <a:srgbClr val="0E0E0E"/>
                </a:solidFill>
                <a:effectLst/>
              </a:rPr>
              <a:t>, a Python-based framework for building interactive web applications.</a:t>
            </a:r>
          </a:p>
          <a:p>
            <a:pPr marL="0" indent="0">
              <a:buNone/>
            </a:pPr>
            <a:r>
              <a:rPr lang="en-IN" dirty="0">
                <a:solidFill>
                  <a:srgbClr val="0E0E0E"/>
                </a:solidFill>
                <a:effectLst/>
              </a:rPr>
              <a:t>   • The interface allows users to input queries about faculty members and view the generated summaries.</a:t>
            </a:r>
          </a:p>
          <a:p>
            <a:pPr marL="0" indent="0">
              <a:buNone/>
            </a:pPr>
            <a:r>
              <a:rPr lang="en-IN" dirty="0">
                <a:solidFill>
                  <a:srgbClr val="0E0E0E"/>
                </a:solidFill>
                <a:effectLst/>
              </a:rPr>
              <a:t>   • The design emphasizes simplicity and responsiveness, making it accessible to a wide range of users.</a:t>
            </a:r>
          </a:p>
          <a:p>
            <a:pPr marL="0" indent="0">
              <a:buNone/>
            </a:pPr>
            <a:r>
              <a:rPr lang="en-IN" b="1" dirty="0">
                <a:solidFill>
                  <a:srgbClr val="0E0E0E"/>
                </a:solidFill>
                <a:effectLst/>
              </a:rPr>
              <a:t>6. System Workflow</a:t>
            </a:r>
            <a:endParaRPr lang="en-IN" dirty="0">
              <a:solidFill>
                <a:srgbClr val="0E0E0E"/>
              </a:solidFill>
              <a:effectLst/>
            </a:endParaRPr>
          </a:p>
          <a:p>
            <a:pPr marL="0" indent="0">
              <a:buNone/>
            </a:pPr>
            <a:r>
              <a:rPr lang="en-IN" dirty="0">
                <a:solidFill>
                  <a:srgbClr val="0E0E0E"/>
                </a:solidFill>
                <a:effectLst/>
              </a:rPr>
              <a:t>   The system operates through the following pipeline:</a:t>
            </a:r>
          </a:p>
          <a:p>
            <a:pPr marL="0" indent="0">
              <a:buNone/>
            </a:pPr>
            <a:r>
              <a:rPr lang="en-IN" dirty="0">
                <a:solidFill>
                  <a:srgbClr val="0E0E0E"/>
                </a:solidFill>
                <a:effectLst/>
              </a:rPr>
              <a:t>   1. </a:t>
            </a:r>
            <a:r>
              <a:rPr lang="en-IN" b="1" dirty="0">
                <a:solidFill>
                  <a:srgbClr val="0E0E0E"/>
                </a:solidFill>
                <a:effectLst/>
              </a:rPr>
              <a:t>User Query</a:t>
            </a:r>
            <a:r>
              <a:rPr lang="en-IN" dirty="0">
                <a:solidFill>
                  <a:srgbClr val="0E0E0E"/>
                </a:solidFill>
                <a:effectLst/>
              </a:rPr>
              <a:t>: The user inputs a query about a specific faculty member or topic.</a:t>
            </a:r>
          </a:p>
          <a:p>
            <a:pPr marL="0" indent="0">
              <a:buNone/>
            </a:pPr>
            <a:r>
              <a:rPr lang="en-IN" dirty="0">
                <a:solidFill>
                  <a:srgbClr val="0E0E0E"/>
                </a:solidFill>
                <a:effectLst/>
              </a:rPr>
              <a:t>   2. </a:t>
            </a:r>
            <a:r>
              <a:rPr lang="en-IN" b="1" dirty="0">
                <a:solidFill>
                  <a:srgbClr val="0E0E0E"/>
                </a:solidFill>
                <a:effectLst/>
              </a:rPr>
              <a:t>Vector Search</a:t>
            </a:r>
            <a:r>
              <a:rPr lang="en-IN" dirty="0">
                <a:solidFill>
                  <a:srgbClr val="0E0E0E"/>
                </a:solidFill>
                <a:effectLst/>
              </a:rPr>
              <a:t>: The query is converted into an embedding and matched against the stored faculty data in the FAISS vector database.</a:t>
            </a:r>
          </a:p>
          <a:p>
            <a:pPr marL="0" indent="0">
              <a:buNone/>
            </a:pPr>
            <a:r>
              <a:rPr lang="en-IN" dirty="0">
                <a:solidFill>
                  <a:srgbClr val="0E0E0E"/>
                </a:solidFill>
                <a:effectLst/>
              </a:rPr>
              <a:t>   3. </a:t>
            </a:r>
            <a:r>
              <a:rPr lang="en-IN" b="1" dirty="0">
                <a:solidFill>
                  <a:srgbClr val="0E0E0E"/>
                </a:solidFill>
                <a:effectLst/>
              </a:rPr>
              <a:t>LLM Processing</a:t>
            </a:r>
            <a:r>
              <a:rPr lang="en-IN" dirty="0">
                <a:solidFill>
                  <a:srgbClr val="0E0E0E"/>
                </a:solidFill>
                <a:effectLst/>
              </a:rPr>
              <a:t>: The LLM refines the retrieved data and generates a concise summary or bio based on the query.</a:t>
            </a:r>
          </a:p>
          <a:p>
            <a:pPr marL="0" indent="0">
              <a:buNone/>
            </a:pPr>
            <a:r>
              <a:rPr lang="en-IN" dirty="0">
                <a:solidFill>
                  <a:srgbClr val="0E0E0E"/>
                </a:solidFill>
                <a:effectLst/>
              </a:rPr>
              <a:t>   4. </a:t>
            </a:r>
            <a:r>
              <a:rPr lang="en-IN" b="1" dirty="0">
                <a:solidFill>
                  <a:srgbClr val="0E0E0E"/>
                </a:solidFill>
                <a:effectLst/>
              </a:rPr>
              <a:t>Result Display</a:t>
            </a:r>
            <a:r>
              <a:rPr lang="en-IN" dirty="0">
                <a:solidFill>
                  <a:srgbClr val="0E0E0E"/>
                </a:solidFill>
                <a:effectLst/>
              </a:rPr>
              <a:t>: The summary is displayed on the Streamlit interface for the user.</a:t>
            </a:r>
          </a:p>
          <a:p>
            <a:pPr marL="0" indent="0">
              <a:buNone/>
            </a:pPr>
            <a:endParaRPr lang="en-US" dirty="0"/>
          </a:p>
        </p:txBody>
      </p:sp>
    </p:spTree>
    <p:extLst>
      <p:ext uri="{BB962C8B-B14F-4D97-AF65-F5344CB8AC3E}">
        <p14:creationId xmlns:p14="http://schemas.microsoft.com/office/powerpoint/2010/main" val="831609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4B77E-E3C5-034F-C31D-6E481B7A6E44}"/>
              </a:ext>
            </a:extLst>
          </p:cNvPr>
          <p:cNvSpPr>
            <a:spLocks noGrp="1"/>
          </p:cNvSpPr>
          <p:nvPr>
            <p:ph type="title"/>
          </p:nvPr>
        </p:nvSpPr>
        <p:spPr>
          <a:xfrm>
            <a:off x="1069848" y="282657"/>
            <a:ext cx="10058400" cy="806286"/>
          </a:xfrm>
        </p:spPr>
        <p:txBody>
          <a:bodyPr>
            <a:normAutofit/>
          </a:bodyPr>
          <a:lstStyle/>
          <a:p>
            <a:pPr algn="ctr"/>
            <a:r>
              <a:rPr lang="en-US" sz="4400" dirty="0"/>
              <a:t>Result and discussion</a:t>
            </a:r>
          </a:p>
        </p:txBody>
      </p:sp>
      <p:sp>
        <p:nvSpPr>
          <p:cNvPr id="3" name="Content Placeholder 2">
            <a:extLst>
              <a:ext uri="{FF2B5EF4-FFF2-40B4-BE49-F238E27FC236}">
                <a16:creationId xmlns:a16="http://schemas.microsoft.com/office/drawing/2014/main" id="{FB506F21-0887-29B6-3913-CD030622DE6D}"/>
              </a:ext>
            </a:extLst>
          </p:cNvPr>
          <p:cNvSpPr>
            <a:spLocks noGrp="1"/>
          </p:cNvSpPr>
          <p:nvPr>
            <p:ph idx="1"/>
          </p:nvPr>
        </p:nvSpPr>
        <p:spPr>
          <a:xfrm>
            <a:off x="523539" y="1212118"/>
            <a:ext cx="11144922" cy="5387161"/>
          </a:xfrm>
        </p:spPr>
        <p:txBody>
          <a:bodyPr/>
          <a:lstStyle/>
          <a:p>
            <a:pPr marL="0" indent="0" algn="just">
              <a:buNone/>
            </a:pPr>
            <a:r>
              <a:rPr lang="en-IN" dirty="0">
                <a:solidFill>
                  <a:srgbClr val="0E0E0E"/>
                </a:solidFill>
                <a:effectLst/>
              </a:rPr>
              <a:t>The Faculty Bio-Generation System successfully demonstrates its ability to provide concise and accurate summaries of faculty profiles based on user queries. The results of the project highlight the system’s efficiency, reliability, and practical utility in academic settings. Below are the key outcomes and observations:</a:t>
            </a:r>
          </a:p>
          <a:p>
            <a:pPr marL="0" indent="0" algn="just">
              <a:buNone/>
            </a:pPr>
            <a:r>
              <a:rPr lang="en-IN" b="1" dirty="0">
                <a:solidFill>
                  <a:srgbClr val="0E0E0E"/>
                </a:solidFill>
                <a:effectLst/>
              </a:rPr>
              <a:t>1. System Accuracy</a:t>
            </a:r>
            <a:endParaRPr lang="en-IN" dirty="0">
              <a:solidFill>
                <a:srgbClr val="0E0E0E"/>
              </a:solidFill>
              <a:effectLst/>
            </a:endParaRPr>
          </a:p>
          <a:p>
            <a:pPr marL="0" indent="0" algn="just">
              <a:buNone/>
            </a:pPr>
            <a:r>
              <a:rPr lang="en-IN" dirty="0">
                <a:solidFill>
                  <a:srgbClr val="0E0E0E"/>
                </a:solidFill>
                <a:effectLst/>
              </a:rPr>
              <a:t>   • The system accurately retrieves relevant faculty profiles based on user inputs.</a:t>
            </a:r>
          </a:p>
          <a:p>
            <a:pPr marL="0" indent="0" algn="just">
              <a:buNone/>
            </a:pPr>
            <a:r>
              <a:rPr lang="en-IN" dirty="0">
                <a:solidFill>
                  <a:srgbClr val="0E0E0E"/>
                </a:solidFill>
                <a:effectLst/>
              </a:rPr>
              <a:t>   • Queries such as “Tell me about </a:t>
            </a:r>
            <a:r>
              <a:rPr lang="en-IN" dirty="0" err="1">
                <a:solidFill>
                  <a:srgbClr val="0E0E0E"/>
                </a:solidFill>
                <a:effectLst/>
              </a:rPr>
              <a:t>Dr.</a:t>
            </a:r>
            <a:r>
              <a:rPr lang="en-IN" dirty="0">
                <a:solidFill>
                  <a:srgbClr val="0E0E0E"/>
                </a:solidFill>
                <a:effectLst/>
              </a:rPr>
              <a:t> John Doe’s research work” return detailed and precise summaries of the faculty member’s research, achievements, and other requested details.</a:t>
            </a:r>
          </a:p>
          <a:p>
            <a:pPr marL="0" indent="0" algn="just">
              <a:buNone/>
            </a:pPr>
            <a:r>
              <a:rPr lang="en-IN" dirty="0">
                <a:solidFill>
                  <a:srgbClr val="0E0E0E"/>
                </a:solidFill>
                <a:effectLst/>
              </a:rPr>
              <a:t>   • The integration of vector embeddings with FAISS ensures contextually relevant matches, even for complex or vague queries.</a:t>
            </a:r>
          </a:p>
          <a:p>
            <a:pPr marL="0" indent="0" algn="just">
              <a:buNone/>
            </a:pPr>
            <a:r>
              <a:rPr lang="en-IN" b="1" dirty="0">
                <a:solidFill>
                  <a:srgbClr val="0E0E0E"/>
                </a:solidFill>
                <a:effectLst/>
              </a:rPr>
              <a:t>2. Response Quality</a:t>
            </a:r>
            <a:endParaRPr lang="en-IN" dirty="0">
              <a:solidFill>
                <a:srgbClr val="0E0E0E"/>
              </a:solidFill>
              <a:effectLst/>
            </a:endParaRPr>
          </a:p>
          <a:p>
            <a:pPr marL="0" indent="0" algn="just">
              <a:buNone/>
            </a:pPr>
            <a:r>
              <a:rPr lang="en-IN" dirty="0">
                <a:solidFill>
                  <a:srgbClr val="0E0E0E"/>
                </a:solidFill>
                <a:effectLst/>
              </a:rPr>
              <a:t>   • The Large Language Model (LLM), integrated with LangChain, refines retrieved data into crisp and professional summaries.</a:t>
            </a:r>
          </a:p>
          <a:p>
            <a:pPr marL="0" indent="0" algn="just">
              <a:buNone/>
            </a:pPr>
            <a:r>
              <a:rPr lang="en-IN" dirty="0">
                <a:solidFill>
                  <a:srgbClr val="0E0E0E"/>
                </a:solidFill>
                <a:effectLst/>
              </a:rPr>
              <a:t>   • The generated bios are well-structured and provide comprehensive answers without overwhelming the user with excessive information.</a:t>
            </a:r>
          </a:p>
          <a:p>
            <a:pPr marL="0" indent="0" algn="just">
              <a:buNone/>
            </a:pPr>
            <a:endParaRPr lang="en-IN" dirty="0">
              <a:solidFill>
                <a:srgbClr val="0E0E0E"/>
              </a:solidFill>
              <a:effectLst/>
              <a:latin typeface=".AppleSystemUIFont"/>
            </a:endParaRPr>
          </a:p>
          <a:p>
            <a:pPr marL="0" indent="0" algn="just">
              <a:buNone/>
            </a:pPr>
            <a:endParaRPr lang="en-US" dirty="0"/>
          </a:p>
        </p:txBody>
      </p:sp>
    </p:spTree>
    <p:extLst>
      <p:ext uri="{BB962C8B-B14F-4D97-AF65-F5344CB8AC3E}">
        <p14:creationId xmlns:p14="http://schemas.microsoft.com/office/powerpoint/2010/main" val="1559982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CF28B8-A8A6-99BA-7D2B-4B26B0897880}"/>
              </a:ext>
            </a:extLst>
          </p:cNvPr>
          <p:cNvSpPr>
            <a:spLocks noGrp="1"/>
          </p:cNvSpPr>
          <p:nvPr>
            <p:ph idx="1"/>
          </p:nvPr>
        </p:nvSpPr>
        <p:spPr>
          <a:xfrm>
            <a:off x="660385" y="395343"/>
            <a:ext cx="10871230" cy="6067313"/>
          </a:xfrm>
        </p:spPr>
        <p:txBody>
          <a:bodyPr/>
          <a:lstStyle/>
          <a:p>
            <a:pPr marL="0" indent="0" algn="just">
              <a:buNone/>
            </a:pPr>
            <a:r>
              <a:rPr lang="en-IN" b="1" dirty="0">
                <a:solidFill>
                  <a:srgbClr val="0E0E0E"/>
                </a:solidFill>
                <a:effectLst/>
              </a:rPr>
              <a:t>3. Efficiency and Performance</a:t>
            </a:r>
            <a:endParaRPr lang="en-IN" dirty="0">
              <a:solidFill>
                <a:srgbClr val="0E0E0E"/>
              </a:solidFill>
              <a:effectLst/>
            </a:endParaRPr>
          </a:p>
          <a:p>
            <a:pPr marL="0" indent="0" algn="just">
              <a:buNone/>
            </a:pPr>
            <a:r>
              <a:rPr lang="en-IN" dirty="0">
                <a:solidFill>
                  <a:srgbClr val="0E0E0E"/>
                </a:solidFill>
                <a:effectLst/>
              </a:rPr>
              <a:t>   • The system demonstrates low latency in processing user queries and generating results.</a:t>
            </a:r>
          </a:p>
          <a:p>
            <a:pPr marL="0" indent="0" algn="just">
              <a:buNone/>
            </a:pPr>
            <a:r>
              <a:rPr lang="en-IN" dirty="0">
                <a:solidFill>
                  <a:srgbClr val="0E0E0E"/>
                </a:solidFill>
                <a:effectLst/>
              </a:rPr>
              <a:t>   • Even with a growing dataset of faculty profiles, the use of FAISS ensures fast and efficient retrieval.</a:t>
            </a:r>
          </a:p>
          <a:p>
            <a:pPr marL="0" indent="0" algn="just">
              <a:buNone/>
            </a:pPr>
            <a:r>
              <a:rPr lang="en-IN" dirty="0">
                <a:solidFill>
                  <a:srgbClr val="0E0E0E"/>
                </a:solidFill>
                <a:effectLst/>
              </a:rPr>
              <a:t>   • Streamlit provides a responsive and intuitive interface, enabling smooth interaction for users.</a:t>
            </a:r>
          </a:p>
          <a:p>
            <a:pPr marL="0" indent="0" algn="just">
              <a:buNone/>
            </a:pPr>
            <a:r>
              <a:rPr lang="en-IN" b="1" dirty="0">
                <a:solidFill>
                  <a:srgbClr val="0E0E0E"/>
                </a:solidFill>
                <a:effectLst/>
              </a:rPr>
              <a:t>4. User Accessibility</a:t>
            </a:r>
            <a:endParaRPr lang="en-IN" dirty="0">
              <a:solidFill>
                <a:srgbClr val="0E0E0E"/>
              </a:solidFill>
              <a:effectLst/>
            </a:endParaRPr>
          </a:p>
          <a:p>
            <a:pPr marL="0" indent="0" algn="just">
              <a:buNone/>
            </a:pPr>
            <a:r>
              <a:rPr lang="en-IN" dirty="0">
                <a:solidFill>
                  <a:srgbClr val="0E0E0E"/>
                </a:solidFill>
                <a:effectLst/>
              </a:rPr>
              <a:t>   • The system is designed to be user-friendly and accessible, allowing users to retrieve information with minimal effort.</a:t>
            </a:r>
          </a:p>
          <a:p>
            <a:pPr marL="0" indent="0" algn="just">
              <a:buNone/>
            </a:pPr>
            <a:r>
              <a:rPr lang="en-IN" dirty="0">
                <a:solidFill>
                  <a:srgbClr val="0E0E0E"/>
                </a:solidFill>
                <a:effectLst/>
              </a:rPr>
              <a:t>   • Students, researchers, and administrators can easily access faculty bios without navigating through complex databases.</a:t>
            </a:r>
          </a:p>
          <a:p>
            <a:pPr marL="0" indent="0" algn="just">
              <a:buNone/>
            </a:pPr>
            <a:r>
              <a:rPr lang="en-IN" b="1" dirty="0">
                <a:solidFill>
                  <a:srgbClr val="0E0E0E"/>
                </a:solidFill>
                <a:effectLst/>
              </a:rPr>
              <a:t>5. Scalability</a:t>
            </a:r>
            <a:endParaRPr lang="en-IN" b="1" dirty="0">
              <a:solidFill>
                <a:srgbClr val="0E0E0E"/>
              </a:solidFill>
            </a:endParaRPr>
          </a:p>
          <a:p>
            <a:pPr marL="0" indent="0" algn="just">
              <a:buNone/>
            </a:pPr>
            <a:r>
              <a:rPr lang="en-IN" b="1" dirty="0">
                <a:solidFill>
                  <a:srgbClr val="0E0E0E"/>
                </a:solidFill>
                <a:effectLst/>
              </a:rPr>
              <a:t>   </a:t>
            </a:r>
            <a:r>
              <a:rPr lang="en-IN" dirty="0">
                <a:solidFill>
                  <a:srgbClr val="0E0E0E"/>
                </a:solidFill>
                <a:effectLst/>
              </a:rPr>
              <a:t>• The project is scalable and can handle an increasing volume of faculty data without compromising performance.</a:t>
            </a:r>
          </a:p>
          <a:p>
            <a:pPr marL="0" indent="0" algn="just">
              <a:buNone/>
            </a:pPr>
            <a:r>
              <a:rPr lang="en-IN" dirty="0">
                <a:solidFill>
                  <a:srgbClr val="0E0E0E"/>
                </a:solidFill>
                <a:effectLst/>
              </a:rPr>
              <a:t>   • Additional faculty profiles can be added to the text file and vectorized seamlessly.</a:t>
            </a:r>
          </a:p>
          <a:p>
            <a:pPr marL="0" indent="0" algn="just">
              <a:buNone/>
            </a:pPr>
            <a:endParaRPr lang="en-US" dirty="0"/>
          </a:p>
        </p:txBody>
      </p:sp>
    </p:spTree>
    <p:extLst>
      <p:ext uri="{BB962C8B-B14F-4D97-AF65-F5344CB8AC3E}">
        <p14:creationId xmlns:p14="http://schemas.microsoft.com/office/powerpoint/2010/main" val="1747066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FCA2D3-8E7F-26F4-8698-B0C2E64675BE}"/>
              </a:ext>
            </a:extLst>
          </p:cNvPr>
          <p:cNvSpPr>
            <a:spLocks noGrp="1"/>
          </p:cNvSpPr>
          <p:nvPr>
            <p:ph idx="1"/>
          </p:nvPr>
        </p:nvSpPr>
        <p:spPr>
          <a:xfrm>
            <a:off x="800817" y="547295"/>
            <a:ext cx="10590366" cy="5763409"/>
          </a:xfrm>
        </p:spPr>
        <p:txBody>
          <a:bodyPr/>
          <a:lstStyle/>
          <a:p>
            <a:pPr marL="0" indent="0" algn="just">
              <a:buNone/>
            </a:pPr>
            <a:r>
              <a:rPr lang="en-IN" b="1" dirty="0">
                <a:solidFill>
                  <a:srgbClr val="0E0E0E"/>
                </a:solidFill>
                <a:effectLst/>
              </a:rPr>
              <a:t>6. Limitations</a:t>
            </a:r>
            <a:endParaRPr lang="en-IN" dirty="0">
              <a:solidFill>
                <a:srgbClr val="0E0E0E"/>
              </a:solidFill>
              <a:effectLst/>
            </a:endParaRPr>
          </a:p>
          <a:p>
            <a:pPr marL="0" indent="0" algn="just">
              <a:buNone/>
            </a:pPr>
            <a:r>
              <a:rPr lang="en-IN" dirty="0">
                <a:solidFill>
                  <a:srgbClr val="0E0E0E"/>
                </a:solidFill>
                <a:effectLst/>
              </a:rPr>
              <a:t>   • The system is reliant on the accuracy and completeness of the initial dataset.</a:t>
            </a:r>
          </a:p>
          <a:p>
            <a:pPr marL="0" indent="0" algn="just">
              <a:buNone/>
            </a:pPr>
            <a:r>
              <a:rPr lang="en-IN" dirty="0">
                <a:solidFill>
                  <a:srgbClr val="0E0E0E"/>
                </a:solidFill>
                <a:effectLst/>
              </a:rPr>
              <a:t>   • If the input text file lacks certain details, the generated bios may be incomplete or less informative.</a:t>
            </a:r>
          </a:p>
          <a:p>
            <a:pPr marL="0" indent="0" algn="just">
              <a:buNone/>
            </a:pPr>
            <a:r>
              <a:rPr lang="en-IN" dirty="0">
                <a:solidFill>
                  <a:srgbClr val="0E0E0E"/>
                </a:solidFill>
                <a:effectLst/>
              </a:rPr>
              <a:t>   • Complex queries requiring deep reasoning may occasionally result in generic responses, highlighting the dependency on the LLM’s capabilities.</a:t>
            </a:r>
          </a:p>
          <a:p>
            <a:pPr marL="0" indent="0" algn="just">
              <a:buNone/>
            </a:pPr>
            <a:endParaRPr lang="en-US" dirty="0"/>
          </a:p>
          <a:p>
            <a:pPr marL="0" indent="0" algn="just">
              <a:buNone/>
            </a:pPr>
            <a:r>
              <a:rPr lang="en-IN" b="1" dirty="0">
                <a:solidFill>
                  <a:srgbClr val="0E0E0E"/>
                </a:solidFill>
                <a:effectLst/>
              </a:rPr>
              <a:t>7. Practical Utility</a:t>
            </a:r>
            <a:endParaRPr lang="en-IN" dirty="0">
              <a:solidFill>
                <a:srgbClr val="0E0E0E"/>
              </a:solidFill>
              <a:effectLst/>
            </a:endParaRPr>
          </a:p>
          <a:p>
            <a:pPr marL="0" indent="0" algn="just">
              <a:buNone/>
            </a:pPr>
            <a:r>
              <a:rPr lang="en-IN" dirty="0">
                <a:solidFill>
                  <a:srgbClr val="0E0E0E"/>
                </a:solidFill>
                <a:effectLst/>
              </a:rPr>
              <a:t>   • The system is particularly useful for academic institutions to streamline the process of retrieving faculty information for:</a:t>
            </a:r>
          </a:p>
          <a:p>
            <a:pPr marL="0" indent="0" algn="just">
              <a:buNone/>
            </a:pPr>
            <a:r>
              <a:rPr lang="en-IN" dirty="0">
                <a:solidFill>
                  <a:srgbClr val="0E0E0E"/>
                </a:solidFill>
                <a:effectLst/>
              </a:rPr>
              <a:t>   • University websites.</a:t>
            </a:r>
          </a:p>
          <a:p>
            <a:pPr marL="0" indent="0" algn="just">
              <a:buNone/>
            </a:pPr>
            <a:r>
              <a:rPr lang="en-IN" dirty="0">
                <a:solidFill>
                  <a:srgbClr val="0E0E0E"/>
                </a:solidFill>
                <a:effectLst/>
              </a:rPr>
              <a:t>   • Research collaborations.</a:t>
            </a:r>
          </a:p>
          <a:p>
            <a:pPr marL="0" indent="0" algn="just">
              <a:buNone/>
            </a:pPr>
            <a:r>
              <a:rPr lang="en-IN" dirty="0">
                <a:solidFill>
                  <a:srgbClr val="0E0E0E"/>
                </a:solidFill>
                <a:effectLst/>
              </a:rPr>
              <a:t>   • Administrative tasks.</a:t>
            </a:r>
          </a:p>
          <a:p>
            <a:pPr marL="0" indent="0" algn="just">
              <a:buNone/>
            </a:pPr>
            <a:r>
              <a:rPr lang="en-IN" dirty="0">
                <a:solidFill>
                  <a:srgbClr val="0E0E0E"/>
                </a:solidFill>
                <a:effectLst/>
              </a:rPr>
              <a:t>   • It reduces the manual effort required to manage and retrieve faculty data, improving operational efficiency.</a:t>
            </a:r>
          </a:p>
          <a:p>
            <a:pPr marL="0" indent="0" algn="just">
              <a:buNone/>
            </a:pPr>
            <a:endParaRPr lang="en-US" dirty="0"/>
          </a:p>
        </p:txBody>
      </p:sp>
    </p:spTree>
    <p:extLst>
      <p:ext uri="{BB962C8B-B14F-4D97-AF65-F5344CB8AC3E}">
        <p14:creationId xmlns:p14="http://schemas.microsoft.com/office/powerpoint/2010/main" val="22424098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{D0762F69-507C-3844-89A3-00538F6DD210}tf10001070</Template>
  <TotalTime>34</TotalTime>
  <Words>1370</Words>
  <Application>Microsoft Macintosh PowerPoint</Application>
  <PresentationFormat>Widescreen</PresentationFormat>
  <Paragraphs>91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.AppleSystemUIFont</vt:lpstr>
      <vt:lpstr>Calibri</vt:lpstr>
      <vt:lpstr>Rockwell</vt:lpstr>
      <vt:lpstr>Rockwell Condensed</vt:lpstr>
      <vt:lpstr>Rockwell Extra Bold</vt:lpstr>
      <vt:lpstr>Wingdings</vt:lpstr>
      <vt:lpstr>Wood Type</vt:lpstr>
      <vt:lpstr>Faculty Bio-gen</vt:lpstr>
      <vt:lpstr>Introduction</vt:lpstr>
      <vt:lpstr>PowerPoint Presentation</vt:lpstr>
      <vt:lpstr>METHODOLOGY</vt:lpstr>
      <vt:lpstr>PowerPoint Presentation</vt:lpstr>
      <vt:lpstr>PowerPoint Presentation</vt:lpstr>
      <vt:lpstr>Result and discussion</vt:lpstr>
      <vt:lpstr>PowerPoint Presentation</vt:lpstr>
      <vt:lpstr>PowerPoint Presentation</vt:lpstr>
      <vt:lpstr>Conclusion and 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Faculty Bio-gen</dc:title>
  <dc:creator>Naman Gupta</dc:creator>
  <cp:lastModifiedBy>Naman Gupta</cp:lastModifiedBy>
  <cp:revision>6</cp:revision>
  <dcterms:created xsi:type="dcterms:W3CDTF">2025-01-10T19:21:54Z</dcterms:created>
  <dcterms:modified xsi:type="dcterms:W3CDTF">2025-01-10T19:56:38Z</dcterms:modified>
</cp:coreProperties>
</file>