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onio Ultra-Bold" charset="1" panose="02000803000000000000"/>
      <p:regular r:id="rId15"/>
    </p:embeddedFont>
    <p:embeddedFont>
      <p:font typeface="Montserrat Medium" charset="1" panose="00000600000000000000"/>
      <p:regular r:id="rId16"/>
    </p:embeddedFont>
    <p:embeddedFont>
      <p:font typeface="League Spartan" charset="1" panose="00000800000000000000"/>
      <p:regular r:id="rId17"/>
    </p:embeddedFont>
    <p:embeddedFont>
      <p:font typeface="Raleway Medium" charset="1" panose="00000000000000000000"/>
      <p:regular r:id="rId18"/>
    </p:embeddedFont>
    <p:embeddedFont>
      <p:font typeface="Antonio Light" charset="1" panose="02000303000000000000"/>
      <p:regular r:id="rId19"/>
    </p:embeddedFont>
    <p:embeddedFont>
      <p:font typeface="Raleway Bold" charset="1" panose="00000000000000000000"/>
      <p:regular r:id="rId20"/>
    </p:embeddedFont>
    <p:embeddedFont>
      <p:font typeface="Telegraf Medium" charset="1" panose="00000600000000000000"/>
      <p:regular r:id="rId21"/>
    </p:embeddedFont>
    <p:embeddedFont>
      <p:font typeface="Raleway Ultra-Bold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jpeg" Type="http://schemas.openxmlformats.org/officeDocument/2006/relationships/image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93042" y="1236964"/>
            <a:ext cx="7137321" cy="71373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16390" y="0"/>
            <a:ext cx="7624796" cy="8142986"/>
          </a:xfrm>
          <a:custGeom>
            <a:avLst/>
            <a:gdLst/>
            <a:ahLst/>
            <a:cxnLst/>
            <a:rect r="r" b="b" t="t" l="l"/>
            <a:pathLst>
              <a:path h="8142986" w="7624796">
                <a:moveTo>
                  <a:pt x="0" y="0"/>
                </a:moveTo>
                <a:lnTo>
                  <a:pt x="7624797" y="0"/>
                </a:lnTo>
                <a:lnTo>
                  <a:pt x="7624797" y="8142986"/>
                </a:lnTo>
                <a:lnTo>
                  <a:pt x="0" y="814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599105" y="5143500"/>
            <a:ext cx="4884164" cy="48841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83559" y="3540245"/>
            <a:ext cx="3587414" cy="2530757"/>
          </a:xfrm>
          <a:custGeom>
            <a:avLst/>
            <a:gdLst/>
            <a:ahLst/>
            <a:cxnLst/>
            <a:rect r="r" b="b" t="t" l="l"/>
            <a:pathLst>
              <a:path h="2530757" w="3587414">
                <a:moveTo>
                  <a:pt x="0" y="0"/>
                </a:moveTo>
                <a:lnTo>
                  <a:pt x="3587414" y="0"/>
                </a:lnTo>
                <a:lnTo>
                  <a:pt x="3587414" y="2530758"/>
                </a:lnTo>
                <a:lnTo>
                  <a:pt x="0" y="25307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030363" y="886894"/>
            <a:ext cx="2680687" cy="897724"/>
            <a:chOff x="0" y="0"/>
            <a:chExt cx="706025" cy="2364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4012" y="1402431"/>
            <a:ext cx="6995030" cy="487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192"/>
              </a:lnSpc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JAVA </a:t>
            </a:r>
          </a:p>
          <a:p>
            <a:pPr algn="just">
              <a:lnSpc>
                <a:spcPts val="19192"/>
              </a:lnSpc>
              <a:spcBef>
                <a:spcPct val="0"/>
              </a:spcBef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01/9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0753" y="7393347"/>
            <a:ext cx="10129630" cy="168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8"/>
              </a:lnSpc>
              <a:spcBef>
                <a:spcPct val="0"/>
              </a:spcBef>
            </a:pPr>
            <a:r>
              <a:rPr lang="en-US" sz="571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UNIVERSITY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21630" y="2670677"/>
            <a:ext cx="5246370" cy="52463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7"/>
              <a:stretch>
                <a:fillRect l="-25000" t="0" r="-25000" b="0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18828" y="3287770"/>
            <a:ext cx="5355018" cy="486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  <a:spcBef>
                <a:spcPct val="0"/>
              </a:spcBef>
            </a:pPr>
            <a:r>
              <a:rPr lang="en-US" b="true" sz="2791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Welcome to UNIVERSITY MANAGEMENT SYSTEM , the comprehensive University Management System designed to streamline and revolutionize academic and administrative operations. Our mission is to empower universities, colleges, and educational institutions with cutting-edge technology that enhances efficiency, transparency, and collaboration.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353217" y="5418722"/>
            <a:ext cx="1776216" cy="936546"/>
            <a:chOff x="0" y="0"/>
            <a:chExt cx="467810" cy="2466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85309" y="1448871"/>
            <a:ext cx="609698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02/9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53164" y="3553773"/>
            <a:ext cx="4976321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ABOUT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53164" y="5040763"/>
            <a:ext cx="1701086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sz="1177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US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42430" y="4060098"/>
            <a:ext cx="7645195" cy="4420313"/>
          </a:xfrm>
          <a:custGeom>
            <a:avLst/>
            <a:gdLst/>
            <a:ahLst/>
            <a:cxnLst/>
            <a:rect r="r" b="b" t="t" l="l"/>
            <a:pathLst>
              <a:path h="4420313" w="7645195">
                <a:moveTo>
                  <a:pt x="0" y="0"/>
                </a:moveTo>
                <a:lnTo>
                  <a:pt x="7645195" y="0"/>
                </a:lnTo>
                <a:lnTo>
                  <a:pt x="7645195" y="4420313"/>
                </a:lnTo>
                <a:lnTo>
                  <a:pt x="0" y="44203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06326" y="4009832"/>
            <a:ext cx="3692982" cy="3692982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24712" t="0" r="-2471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85309" y="1448871"/>
            <a:ext cx="2807763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Studio Shodwe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03/9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69725" y="2183984"/>
            <a:ext cx="6187406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sz="10393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IMPORTANCE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937098" y="4271007"/>
            <a:ext cx="3692982" cy="3692982"/>
            <a:chOff x="0" y="0"/>
            <a:chExt cx="14840029" cy="148400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-24712" t="0" r="-24712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798742" y="4271007"/>
            <a:ext cx="6523632" cy="201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</a:p>
          <a:p>
            <a:pPr algn="ctr">
              <a:lnSpc>
                <a:spcPts val="2668"/>
              </a:lnSpc>
            </a:pPr>
            <a:r>
              <a:rPr lang="en-US" sz="2300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 University Management System (UMS) is essential for modern educational institutions as it plays a pivotal role in streamlining administrative and academic processes.</a:t>
            </a:r>
          </a:p>
          <a:p>
            <a:pPr algn="ctr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679486" y="4569497"/>
            <a:ext cx="1148007" cy="11480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300184" y="7190525"/>
            <a:ext cx="1148007" cy="11480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124155" y="6098448"/>
            <a:ext cx="5872806" cy="179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     </a:t>
            </a:r>
            <a:r>
              <a:rPr lang="en-US" b="true" sz="24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1. Efficiency in Administrative Tasks</a:t>
            </a:r>
          </a:p>
          <a:p>
            <a:pPr algn="ctr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2. Centralized Data Management</a:t>
            </a:r>
          </a:p>
          <a:p>
            <a:pPr algn="ctr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3. Enhanced Student Experience</a:t>
            </a:r>
          </a:p>
          <a:p>
            <a:pPr algn="ctr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4. Data Security and Compliance</a:t>
            </a:r>
          </a:p>
          <a:p>
            <a:pPr algn="ctr">
              <a:lnSpc>
                <a:spcPts val="27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8531" y="4066889"/>
            <a:ext cx="5790071" cy="1717844"/>
            <a:chOff x="0" y="0"/>
            <a:chExt cx="1929913" cy="572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9913" cy="572582"/>
            </a:xfrm>
            <a:custGeom>
              <a:avLst/>
              <a:gdLst/>
              <a:ahLst/>
              <a:cxnLst/>
              <a:rect r="r" b="b" t="t" l="l"/>
              <a:pathLst>
                <a:path h="572582" w="1929913">
                  <a:moveTo>
                    <a:pt x="0" y="0"/>
                  </a:moveTo>
                  <a:lnTo>
                    <a:pt x="1929913" y="0"/>
                  </a:lnTo>
                  <a:lnTo>
                    <a:pt x="1929913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929913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10741914" y="-3252602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111950" y="896714"/>
            <a:ext cx="2680687" cy="897724"/>
            <a:chOff x="0" y="0"/>
            <a:chExt cx="706025" cy="2364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52362" y="3810651"/>
            <a:ext cx="2108633" cy="2108633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-11609" t="0" r="-11609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3058880" y="6359200"/>
            <a:ext cx="5829722" cy="1717844"/>
            <a:chOff x="0" y="0"/>
            <a:chExt cx="1943129" cy="5725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43129" cy="572582"/>
            </a:xfrm>
            <a:custGeom>
              <a:avLst/>
              <a:gdLst/>
              <a:ahLst/>
              <a:cxnLst/>
              <a:rect r="r" b="b" t="t" l="l"/>
              <a:pathLst>
                <a:path h="572582" w="1943129">
                  <a:moveTo>
                    <a:pt x="0" y="0"/>
                  </a:moveTo>
                  <a:lnTo>
                    <a:pt x="1943129" y="0"/>
                  </a:lnTo>
                  <a:lnTo>
                    <a:pt x="1943129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943129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952362" y="6163806"/>
            <a:ext cx="2108633" cy="2108633"/>
            <a:chOff x="0" y="0"/>
            <a:chExt cx="14840029" cy="148400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20202" t="0" r="-20202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472088" y="4066889"/>
            <a:ext cx="5790071" cy="1717844"/>
            <a:chOff x="0" y="0"/>
            <a:chExt cx="1929913" cy="5725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29913" cy="572582"/>
            </a:xfrm>
            <a:custGeom>
              <a:avLst/>
              <a:gdLst/>
              <a:ahLst/>
              <a:cxnLst/>
              <a:rect r="r" b="b" t="t" l="l"/>
              <a:pathLst>
                <a:path h="572582" w="1929913">
                  <a:moveTo>
                    <a:pt x="0" y="0"/>
                  </a:moveTo>
                  <a:lnTo>
                    <a:pt x="1929913" y="0"/>
                  </a:lnTo>
                  <a:lnTo>
                    <a:pt x="1929913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1929913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365570" y="3871495"/>
            <a:ext cx="2108633" cy="2108633"/>
            <a:chOff x="0" y="0"/>
            <a:chExt cx="14840029" cy="148400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2336" t="0" r="-2336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432437" y="6359200"/>
            <a:ext cx="5829722" cy="1717844"/>
            <a:chOff x="0" y="0"/>
            <a:chExt cx="1943129" cy="5725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43129" cy="572582"/>
            </a:xfrm>
            <a:custGeom>
              <a:avLst/>
              <a:gdLst/>
              <a:ahLst/>
              <a:cxnLst/>
              <a:rect r="r" b="b" t="t" l="l"/>
              <a:pathLst>
                <a:path h="572582" w="1943129">
                  <a:moveTo>
                    <a:pt x="0" y="0"/>
                  </a:moveTo>
                  <a:lnTo>
                    <a:pt x="1943129" y="0"/>
                  </a:lnTo>
                  <a:lnTo>
                    <a:pt x="1943129" y="572582"/>
                  </a:lnTo>
                  <a:lnTo>
                    <a:pt x="0" y="572582"/>
                  </a:lnTo>
                  <a:close/>
                </a:path>
              </a:pathLst>
            </a:custGeom>
            <a:solidFill>
              <a:srgbClr val="00BBDE">
                <a:alpha val="3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1943129" cy="591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9325919" y="6163806"/>
            <a:ext cx="2108633" cy="2108633"/>
            <a:chOff x="0" y="0"/>
            <a:chExt cx="14840029" cy="148400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-9528" t="0" r="-9528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2685309" y="1448871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04/9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212108" y="2183984"/>
            <a:ext cx="2446146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b="true" sz="103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BEST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58254" y="2183984"/>
            <a:ext cx="4625621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sz="10393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PRACTICES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40142" y="4590905"/>
            <a:ext cx="4748460" cy="138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</a:pPr>
            <a:r>
              <a:rPr lang="en-US" sz="1594" b="true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Student class is designed to:</a:t>
            </a:r>
          </a:p>
          <a:p>
            <a:pPr algn="l" marL="344163" indent="-172082" lvl="1">
              <a:lnSpc>
                <a:spcPts val="1849"/>
              </a:lnSpc>
              <a:buAutoNum type="arabicPeriod" startAt="1"/>
            </a:pPr>
            <a:r>
              <a:rPr lang="en-US" b="true" sz="1594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Represent a student with specific details (like ID, name, and email).</a:t>
            </a:r>
          </a:p>
          <a:p>
            <a:pPr algn="l" marL="344163" indent="-172082" lvl="1">
              <a:lnSpc>
                <a:spcPts val="1849"/>
              </a:lnSpc>
              <a:buAutoNum type="arabicPeriod" startAt="1"/>
            </a:pPr>
            <a:r>
              <a:rPr lang="en-US" b="true" sz="1594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Provide flexibility in creating or modifying student objects.</a:t>
            </a:r>
          </a:p>
          <a:p>
            <a:pPr algn="l">
              <a:lnSpc>
                <a:spcPts val="1849"/>
              </a:lnSpc>
              <a:spcBef>
                <a:spcPct val="0"/>
              </a:spcBef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4339334" y="4191953"/>
            <a:ext cx="3948001" cy="32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b="true" sz="2117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Student Management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299683" y="6984944"/>
            <a:ext cx="3987652" cy="93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  <a:spcBef>
                <a:spcPct val="0"/>
              </a:spcBef>
            </a:pPr>
            <a:r>
              <a:rPr lang="en-US" b="true" sz="1594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299683" y="6484263"/>
            <a:ext cx="2478300" cy="32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b="true" sz="2117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Fee Structure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712891" y="4705045"/>
            <a:ext cx="3948001" cy="93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  <a:spcBef>
                <a:spcPct val="0"/>
              </a:spcBef>
            </a:pPr>
            <a:r>
              <a:rPr lang="en-US" b="true" sz="1594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73240" y="6984944"/>
            <a:ext cx="3987652" cy="93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9"/>
              </a:lnSpc>
              <a:spcBef>
                <a:spcPct val="0"/>
              </a:spcBef>
            </a:pPr>
            <a:r>
              <a:rPr lang="en-US" b="true" sz="1594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673240" y="6484263"/>
            <a:ext cx="4588920" cy="32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b="true" sz="2117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Course &amp; Enrollment Management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712891" y="4208514"/>
            <a:ext cx="3534464" cy="32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6"/>
              </a:lnSpc>
              <a:spcBef>
                <a:spcPct val="0"/>
              </a:spcBef>
            </a:pPr>
            <a:r>
              <a:rPr lang="en-US" b="true" sz="2117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Attendence Management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0143" y="3589367"/>
            <a:ext cx="5397808" cy="6521791"/>
          </a:xfrm>
          <a:custGeom>
            <a:avLst/>
            <a:gdLst/>
            <a:ahLst/>
            <a:cxnLst/>
            <a:rect r="r" b="b" t="t" l="l"/>
            <a:pathLst>
              <a:path h="6521791" w="5397808">
                <a:moveTo>
                  <a:pt x="0" y="0"/>
                </a:moveTo>
                <a:lnTo>
                  <a:pt x="5397808" y="0"/>
                </a:lnTo>
                <a:lnTo>
                  <a:pt x="5397808" y="6521791"/>
                </a:lnTo>
                <a:lnTo>
                  <a:pt x="0" y="6521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2" r="0" b="-2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07303" y="3589367"/>
            <a:ext cx="6339108" cy="6521791"/>
          </a:xfrm>
          <a:custGeom>
            <a:avLst/>
            <a:gdLst/>
            <a:ahLst/>
            <a:cxnLst/>
            <a:rect r="r" b="b" t="t" l="l"/>
            <a:pathLst>
              <a:path h="6521791" w="6339108">
                <a:moveTo>
                  <a:pt x="0" y="0"/>
                </a:moveTo>
                <a:lnTo>
                  <a:pt x="6339108" y="0"/>
                </a:lnTo>
                <a:lnTo>
                  <a:pt x="6339108" y="6521791"/>
                </a:lnTo>
                <a:lnTo>
                  <a:pt x="0" y="65217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85309" y="1448871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88751" y="1822906"/>
            <a:ext cx="815363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111950" y="896714"/>
            <a:ext cx="2680687" cy="897724"/>
            <a:chOff x="0" y="0"/>
            <a:chExt cx="706025" cy="236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05/9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95628" y="3535133"/>
            <a:ext cx="10487106" cy="6474306"/>
          </a:xfrm>
          <a:custGeom>
            <a:avLst/>
            <a:gdLst/>
            <a:ahLst/>
            <a:cxnLst/>
            <a:rect r="r" b="b" t="t" l="l"/>
            <a:pathLst>
              <a:path h="6474306" w="10487106">
                <a:moveTo>
                  <a:pt x="0" y="0"/>
                </a:moveTo>
                <a:lnTo>
                  <a:pt x="10487107" y="0"/>
                </a:lnTo>
                <a:lnTo>
                  <a:pt x="10487107" y="6474306"/>
                </a:lnTo>
                <a:lnTo>
                  <a:pt x="0" y="6474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3" r="0" b="-102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85309" y="1448871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77148" y="1622988"/>
            <a:ext cx="617684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Page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05/9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111950" y="1039294"/>
            <a:ext cx="2680687" cy="897724"/>
            <a:chOff x="0" y="0"/>
            <a:chExt cx="706025" cy="2364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782480" y="13422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06/9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9154" y="478738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990" y="3407355"/>
            <a:ext cx="5763843" cy="2391235"/>
          </a:xfrm>
          <a:custGeom>
            <a:avLst/>
            <a:gdLst/>
            <a:ahLst/>
            <a:cxnLst/>
            <a:rect r="r" b="b" t="t" l="l"/>
            <a:pathLst>
              <a:path h="2391235" w="5763843">
                <a:moveTo>
                  <a:pt x="0" y="0"/>
                </a:moveTo>
                <a:lnTo>
                  <a:pt x="5763843" y="0"/>
                </a:lnTo>
                <a:lnTo>
                  <a:pt x="5763843" y="2391235"/>
                </a:lnTo>
                <a:lnTo>
                  <a:pt x="0" y="2391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6914" y="3407355"/>
            <a:ext cx="4596326" cy="2391235"/>
          </a:xfrm>
          <a:custGeom>
            <a:avLst/>
            <a:gdLst/>
            <a:ahLst/>
            <a:cxnLst/>
            <a:rect r="r" b="b" t="t" l="l"/>
            <a:pathLst>
              <a:path h="2391235" w="4596326">
                <a:moveTo>
                  <a:pt x="0" y="0"/>
                </a:moveTo>
                <a:lnTo>
                  <a:pt x="4596326" y="0"/>
                </a:lnTo>
                <a:lnTo>
                  <a:pt x="4596326" y="2391235"/>
                </a:lnTo>
                <a:lnTo>
                  <a:pt x="0" y="23912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90321" y="3407355"/>
            <a:ext cx="4014201" cy="2391235"/>
          </a:xfrm>
          <a:custGeom>
            <a:avLst/>
            <a:gdLst/>
            <a:ahLst/>
            <a:cxnLst/>
            <a:rect r="r" b="b" t="t" l="l"/>
            <a:pathLst>
              <a:path h="2391235" w="4014201">
                <a:moveTo>
                  <a:pt x="0" y="0"/>
                </a:moveTo>
                <a:lnTo>
                  <a:pt x="4014201" y="0"/>
                </a:lnTo>
                <a:lnTo>
                  <a:pt x="4014201" y="2391235"/>
                </a:lnTo>
                <a:lnTo>
                  <a:pt x="0" y="2391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7970" y="7014711"/>
            <a:ext cx="3819896" cy="3272289"/>
          </a:xfrm>
          <a:custGeom>
            <a:avLst/>
            <a:gdLst/>
            <a:ahLst/>
            <a:cxnLst/>
            <a:rect r="r" b="b" t="t" l="l"/>
            <a:pathLst>
              <a:path h="3272289" w="3819896">
                <a:moveTo>
                  <a:pt x="0" y="0"/>
                </a:moveTo>
                <a:lnTo>
                  <a:pt x="3819896" y="0"/>
                </a:lnTo>
                <a:lnTo>
                  <a:pt x="3819896" y="3272289"/>
                </a:lnTo>
                <a:lnTo>
                  <a:pt x="0" y="32722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87782" y="7122877"/>
            <a:ext cx="10550440" cy="4270847"/>
          </a:xfrm>
          <a:custGeom>
            <a:avLst/>
            <a:gdLst/>
            <a:ahLst/>
            <a:cxnLst/>
            <a:rect r="r" b="b" t="t" l="l"/>
            <a:pathLst>
              <a:path h="4270847" w="10550440">
                <a:moveTo>
                  <a:pt x="0" y="0"/>
                </a:moveTo>
                <a:lnTo>
                  <a:pt x="10550439" y="0"/>
                </a:lnTo>
                <a:lnTo>
                  <a:pt x="10550439" y="4270846"/>
                </a:lnTo>
                <a:lnTo>
                  <a:pt x="0" y="42708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21299" y="737715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7970" y="1685247"/>
            <a:ext cx="1774404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DATABASES AND SAMPLE SCHEMAS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4853" y="2826965"/>
            <a:ext cx="22661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STUDENTS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63851" y="2845380"/>
            <a:ext cx="20322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COURSES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2062" y="2826965"/>
            <a:ext cx="28907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ATTENDANCE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71590" y="6434321"/>
            <a:ext cx="36716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FEES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9682" y="6227215"/>
            <a:ext cx="31964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ENROLLMENTS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170" y="3693114"/>
            <a:ext cx="6755014" cy="5565186"/>
          </a:xfrm>
          <a:custGeom>
            <a:avLst/>
            <a:gdLst/>
            <a:ahLst/>
            <a:cxnLst/>
            <a:rect r="r" b="b" t="t" l="l"/>
            <a:pathLst>
              <a:path h="5565186" w="6755014">
                <a:moveTo>
                  <a:pt x="0" y="0"/>
                </a:moveTo>
                <a:lnTo>
                  <a:pt x="6755014" y="0"/>
                </a:lnTo>
                <a:lnTo>
                  <a:pt x="6755014" y="5565186"/>
                </a:lnTo>
                <a:lnTo>
                  <a:pt x="0" y="5565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058" t="0" r="-1805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85309" y="1448871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76521" y="1622988"/>
            <a:ext cx="47780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3511" y="3398326"/>
            <a:ext cx="9936639" cy="6743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b="true" sz="379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1.</a:t>
            </a:r>
            <a:r>
              <a:rPr lang="en-US" b="true" sz="379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Servlet Container: Runs Java servlets and JSPs to handle dynamic web content.</a:t>
            </a: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b="true" sz="379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2. Lightweight: A fast, efficient, and easy-to-use alternative to full Java EE servers</a:t>
            </a: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b="true" sz="379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3. Cross-Platform: Runs on any system with a JVM (Java Virtual Machine).</a:t>
            </a: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b="true" sz="379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4. Extensible: Supports various plugins and extensions for features like security, connection pooling, and monitoring.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93277" y="3529945"/>
            <a:ext cx="7194824" cy="252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40"/>
              </a:lnSpc>
              <a:spcBef>
                <a:spcPct val="0"/>
              </a:spcBef>
            </a:pPr>
            <a:r>
              <a:rPr lang="en-US" b="true" sz="17017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53489" y="2403386"/>
            <a:ext cx="2138817" cy="21388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18340" y="5816046"/>
            <a:ext cx="4883544" cy="279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6"/>
              </a:lnSpc>
              <a:spcBef>
                <a:spcPct val="0"/>
              </a:spcBef>
            </a:pPr>
            <a:r>
              <a:rPr lang="en-US" sz="1891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85309" y="1448871"/>
            <a:ext cx="6680261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UNIVERSITY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09/9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DAGXmCjWbsY</dc:identifier>
  <dcterms:modified xsi:type="dcterms:W3CDTF">2011-08-01T06:04:30Z</dcterms:modified>
  <cp:revision>1</cp:revision>
  <dc:title>Java project</dc:title>
</cp:coreProperties>
</file>