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49"/>
  </p:notesMasterIdLst>
  <p:sldIdLst>
    <p:sldId id="256" r:id="rId3"/>
    <p:sldId id="261" r:id="rId4"/>
    <p:sldId id="257" r:id="rId5"/>
    <p:sldId id="291" r:id="rId6"/>
    <p:sldId id="276" r:id="rId7"/>
    <p:sldId id="296" r:id="rId8"/>
    <p:sldId id="297" r:id="rId9"/>
    <p:sldId id="292" r:id="rId10"/>
    <p:sldId id="293" r:id="rId11"/>
    <p:sldId id="294" r:id="rId12"/>
    <p:sldId id="295" r:id="rId13"/>
    <p:sldId id="298" r:id="rId14"/>
    <p:sldId id="299" r:id="rId15"/>
    <p:sldId id="300" r:id="rId16"/>
    <p:sldId id="301" r:id="rId17"/>
    <p:sldId id="258" r:id="rId18"/>
    <p:sldId id="259" r:id="rId19"/>
    <p:sldId id="260"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52730-1477-49C3-96F5-1E0910A35351}">
  <a:tblStyle styleId="{79D52730-1477-49C3-96F5-1E0910A35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1960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36158c818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36158c818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6158c818b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6158c818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6158c818b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6158c818b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6158c818b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6158c818b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6158c818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6158c818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36158c818b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36158c818b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36158c818b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36158c818b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36158c818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36158c818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6158c818b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6158c818b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36158c818b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36158c818b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36158c818b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36158c818b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36158c818b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36158c818b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36158c818b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36158c818b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36158c818b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36158c818b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36158c818b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36158c818b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36158c818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36158c818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36158c818b_0_2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36158c818b_0_2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36158c818b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36158c818b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6158c818b_0_2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6158c818b_0_2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36158c818b_0_2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36158c818b_0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347697288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347697288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347697288c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347697288c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7697288c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7697288c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4769728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4769728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3476972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47697288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47697288c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47697288c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36158c818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36158c81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8" name="Google Shape;88;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ctrTitle"/>
          </p:nvPr>
        </p:nvSpPr>
        <p:spPr>
          <a:xfrm>
            <a:off x="1218633" y="1368608"/>
            <a:ext cx="6295617"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Automatic Traffic Signal Control System</a:t>
            </a:r>
            <a:endParaRPr sz="4800" b="1" dirty="0">
              <a:solidFill>
                <a:srgbClr val="FFFFFF"/>
              </a:solidFill>
            </a:endParaRPr>
          </a:p>
          <a:p>
            <a:pPr marL="0" lvl="0" indent="0" algn="r" rtl="0">
              <a:spcBef>
                <a:spcPts val="0"/>
              </a:spcBef>
              <a:spcAft>
                <a:spcPts val="0"/>
              </a:spcAft>
              <a:buNone/>
            </a:pPr>
            <a:r>
              <a:rPr lang="en" sz="1900" dirty="0">
                <a:solidFill>
                  <a:srgbClr val="FFFFFF"/>
                </a:solidFill>
              </a:rPr>
              <a:t>Using Deep Learning</a:t>
            </a:r>
            <a:endParaRPr sz="1900" dirty="0">
              <a:solidFill>
                <a:srgbClr val="FFFFFF"/>
              </a:solidFill>
            </a:endParaRPr>
          </a:p>
        </p:txBody>
      </p:sp>
      <p:sp>
        <p:nvSpPr>
          <p:cNvPr id="230" name="Google Shape;230;p15"/>
          <p:cNvSpPr txBox="1">
            <a:spLocks noGrp="1"/>
          </p:cNvSpPr>
          <p:nvPr>
            <p:ph type="subTitle" idx="1"/>
          </p:nvPr>
        </p:nvSpPr>
        <p:spPr>
          <a:xfrm>
            <a:off x="5095812" y="3428059"/>
            <a:ext cx="2940045" cy="890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a:t>
            </a:r>
          </a:p>
          <a:p>
            <a:pPr marL="0" lvl="0" indent="0" algn="l" rtl="0">
              <a:spcBef>
                <a:spcPts val="0"/>
              </a:spcBef>
              <a:spcAft>
                <a:spcPts val="0"/>
              </a:spcAft>
              <a:buClr>
                <a:schemeClr val="dk1"/>
              </a:buClr>
              <a:buSzPts val="1100"/>
              <a:buFont typeface="Arial"/>
              <a:buNone/>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GAN and Multi-Agent DRL Based Decentralized Traffic Light Signal Control</a:t>
            </a:r>
          </a:p>
          <a:p>
            <a:pPr marL="158750" indent="0" algn="ctr">
              <a:buNone/>
            </a:pPr>
            <a:r>
              <a:rPr lang="en-US" sz="1400" u="sng" dirty="0">
                <a:solidFill>
                  <a:schemeClr val="tx1"/>
                </a:solidFill>
              </a:rPr>
              <a:t>Published Date:</a:t>
            </a:r>
            <a:r>
              <a:rPr lang="en-IN" dirty="0"/>
              <a:t>  2 FEBRUARY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develop a communication-efficient decentralized ATSC framework for traffic networks with multiple intersections, where each intersection only exchanges traffic statistics with its neighboring intersections. In particular, the proposed framework consists of a generative adversarial network (GAN) based algorithm for traffic data recovery, and a multi-agent deep reinforcement learning (DRL) based decentralized ATSC algorithm for traffic efficiency enhancement.</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R. </a:t>
            </a:r>
            <a:r>
              <a:rPr lang="en-IN" dirty="0" err="1"/>
              <a:t>Zhong</a:t>
            </a:r>
            <a:r>
              <a:rPr lang="en-IN" dirty="0"/>
              <a:t>, R. </a:t>
            </a:r>
            <a:r>
              <a:rPr lang="en-IN" dirty="0" err="1"/>
              <a:t>Xu</a:t>
            </a:r>
            <a:r>
              <a:rPr lang="en-IN" dirty="0"/>
              <a:t>, A. </a:t>
            </a:r>
            <a:r>
              <a:rPr lang="en-IN" dirty="0" err="1"/>
              <a:t>Sumalee</a:t>
            </a:r>
            <a:r>
              <a:rPr lang="en-IN" dirty="0"/>
              <a:t>, S. </a:t>
            </a:r>
            <a:r>
              <a:rPr lang="en-IN" dirty="0" err="1"/>
              <a:t>Ou</a:t>
            </a:r>
            <a:r>
              <a:rPr lang="en-IN" dirty="0"/>
              <a:t>, and Z. Chen, “Pricing environmental externality in traffic networks mixed with fuel vehicles and electric </a:t>
            </a:r>
            <a:r>
              <a:rPr lang="en-IN" dirty="0" err="1"/>
              <a:t>vehicles</a:t>
            </a:r>
            <a:r>
              <a:rPr lang="en-IN" dirty="0"/>
              <a:t>,” IEEE Trans. </a:t>
            </a:r>
            <a:r>
              <a:rPr lang="en-IN" dirty="0" err="1"/>
              <a:t>Intell</a:t>
            </a:r>
            <a:r>
              <a:rPr lang="en-IN" dirty="0"/>
              <a:t>. Transp. Syst., vol. 22, no. 9, pp. 5535–5554, Sep. 2021, </a:t>
            </a:r>
            <a:r>
              <a:rPr lang="en-IN" dirty="0" err="1"/>
              <a:t>doi</a:t>
            </a:r>
            <a:r>
              <a:rPr lang="en-IN" dirty="0"/>
              <a:t>: 10.1109/TITS.2020.2987832.</a:t>
            </a:r>
          </a:p>
        </p:txBody>
      </p:sp>
    </p:spTree>
    <p:extLst>
      <p:ext uri="{BB962C8B-B14F-4D97-AF65-F5344CB8AC3E}">
        <p14:creationId xmlns:p14="http://schemas.microsoft.com/office/powerpoint/2010/main" val="199584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25" y="274064"/>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846764"/>
            <a:ext cx="8024350" cy="3744286"/>
          </a:xfrm>
        </p:spPr>
        <p:txBody>
          <a:bodyPr/>
          <a:lstStyle/>
          <a:p>
            <a:pPr>
              <a:lnSpc>
                <a:spcPct val="100000"/>
              </a:lnSpc>
            </a:pPr>
            <a:r>
              <a:rPr lang="en-US" sz="1400" dirty="0"/>
              <a:t>MERITS:</a:t>
            </a:r>
          </a:p>
          <a:p>
            <a:pPr lvl="1">
              <a:lnSpc>
                <a:spcPct val="100000"/>
              </a:lnSpc>
            </a:pPr>
            <a:r>
              <a:rPr lang="en-US" sz="1200" dirty="0"/>
              <a:t>we observed the “</a:t>
            </a:r>
            <a:r>
              <a:rPr lang="en-US" sz="1200" dirty="0" err="1"/>
              <a:t>greenwave</a:t>
            </a:r>
            <a:r>
              <a:rPr lang="en-US" sz="1200" dirty="0"/>
              <a:t>” phenomenon that depicts the ability of the proposed algorithm in achieving collaboration among the neighboring intersections.</a:t>
            </a:r>
          </a:p>
          <a:p>
            <a:pPr lvl="1">
              <a:lnSpc>
                <a:spcPct val="100000"/>
              </a:lnSpc>
            </a:pPr>
            <a:r>
              <a:rPr lang="en-US" sz="1200" dirty="0"/>
              <a:t>With a combination of GAN and multi-agent DRL, a novel ATSC framework that is capable of achieving decentralized training and decentralized execution was developed to collaboratively control the traffic light signals .</a:t>
            </a:r>
          </a:p>
          <a:p>
            <a:pPr lvl="1">
              <a:lnSpc>
                <a:spcPct val="100000"/>
              </a:lnSpc>
            </a:pPr>
            <a:r>
              <a:rPr lang="en-US" sz="1200" dirty="0"/>
              <a:t>In particular, the proposed GDATSC algorithm reduced the average accumulated waiting time by 50% when compared with fixed-time scheduling under the dynamic traffic flow</a:t>
            </a:r>
            <a:r>
              <a:rPr lang="en-US" dirty="0"/>
              <a:t>.</a:t>
            </a:r>
            <a:endParaRPr lang="en-US" sz="1200" dirty="0"/>
          </a:p>
        </p:txBody>
      </p:sp>
    </p:spTree>
    <p:extLst>
      <p:ext uri="{BB962C8B-B14F-4D97-AF65-F5344CB8AC3E}">
        <p14:creationId xmlns:p14="http://schemas.microsoft.com/office/powerpoint/2010/main" val="107611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278720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79753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124451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156742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- 1</a:t>
            </a:r>
            <a:endParaRPr dirty="0"/>
          </a:p>
        </p:txBody>
      </p:sp>
      <p:sp>
        <p:nvSpPr>
          <p:cNvPr id="276" name="Google Shape;276;p17"/>
          <p:cNvSpPr/>
          <p:nvPr/>
        </p:nvSpPr>
        <p:spPr>
          <a:xfrm>
            <a:off x="3961518" y="199513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961518" y="297958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961518" y="3876424"/>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961518" y="1057536"/>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303" name="Google Shape;303;p17"/>
          <p:cNvCxnSpPr>
            <a:stCxn id="290" idx="3"/>
            <a:endCxn id="279" idx="2"/>
          </p:cNvCxnSpPr>
          <p:nvPr/>
        </p:nvCxnSpPr>
        <p:spPr>
          <a:xfrm>
            <a:off x="2871225" y="1307850"/>
            <a:ext cx="1090293" cy="1410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4" name="Google Shape;304;p17"/>
          <p:cNvCxnSpPr>
            <a:stCxn id="276" idx="6"/>
            <a:endCxn id="287" idx="1"/>
          </p:cNvCxnSpPr>
          <p:nvPr/>
        </p:nvCxnSpPr>
        <p:spPr>
          <a:xfrm flipV="1">
            <a:off x="4744218" y="2160151"/>
            <a:ext cx="1516132" cy="2263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5" name="Google Shape;305;p17"/>
          <p:cNvCxnSpPr>
            <a:stCxn id="281" idx="3"/>
            <a:endCxn id="277" idx="2"/>
          </p:cNvCxnSpPr>
          <p:nvPr/>
        </p:nvCxnSpPr>
        <p:spPr>
          <a:xfrm>
            <a:off x="2871225" y="3012452"/>
            <a:ext cx="1090293" cy="358485"/>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6" name="Google Shape;306;p17"/>
          <p:cNvCxnSpPr>
            <a:stCxn id="278" idx="6"/>
            <a:endCxn id="284" idx="1"/>
          </p:cNvCxnSpPr>
          <p:nvPr/>
        </p:nvCxnSpPr>
        <p:spPr>
          <a:xfrm flipV="1">
            <a:off x="4744218" y="3856650"/>
            <a:ext cx="1516157" cy="41112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7" name="Google Shape;307;p17"/>
          <p:cNvCxnSpPr>
            <a:stCxn id="279" idx="4"/>
            <a:endCxn id="276" idx="0"/>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308" name="Google Shape;308;p17"/>
          <p:cNvCxnSpPr>
            <a:stCxn id="276" idx="4"/>
            <a:endCxn id="277" idx="0"/>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309" name="Google Shape;309;p17"/>
          <p:cNvCxnSpPr>
            <a:stCxn id="278" idx="0"/>
            <a:endCxn id="277" idx="4"/>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Driving center company profile infographics</a:t>
            </a:r>
            <a:endParaRPr dirty="0"/>
          </a:p>
        </p:txBody>
      </p:sp>
      <p:sp>
        <p:nvSpPr>
          <p:cNvPr id="315" name="Google Shape;315;p18"/>
          <p:cNvSpPr/>
          <p:nvPr/>
        </p:nvSpPr>
        <p:spPr>
          <a:xfrm rot="5400000">
            <a:off x="3852013" y="953653"/>
            <a:ext cx="1704726" cy="3157302"/>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8"/>
          <p:cNvGrpSpPr/>
          <p:nvPr/>
        </p:nvGrpSpPr>
        <p:grpSpPr>
          <a:xfrm>
            <a:off x="917383" y="2084335"/>
            <a:ext cx="1758084" cy="985803"/>
            <a:chOff x="-96567" y="2948110"/>
            <a:chExt cx="1694240" cy="895953"/>
          </a:xfrm>
        </p:grpSpPr>
        <p:sp>
          <p:nvSpPr>
            <p:cNvPr id="327" name="Google Shape;327;p18"/>
            <p:cNvSpPr/>
            <p:nvPr/>
          </p:nvSpPr>
          <p:spPr>
            <a:xfrm rot="5400157">
              <a:off x="-64944" y="3545086"/>
              <a:ext cx="75309" cy="13855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5400157">
              <a:off x="-64940" y="3108583"/>
              <a:ext cx="75309" cy="13855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5400157">
              <a:off x="327952" y="3636963"/>
              <a:ext cx="104215" cy="30995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5400157">
              <a:off x="1015508" y="3637079"/>
              <a:ext cx="104215" cy="309738"/>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5400157">
              <a:off x="327932" y="2845273"/>
              <a:ext cx="104270" cy="30995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5400157">
              <a:off x="1015487" y="2845389"/>
              <a:ext cx="104270" cy="309738"/>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rot="5400157">
              <a:off x="357880" y="2569687"/>
              <a:ext cx="826535" cy="165301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5400157">
              <a:off x="1060430" y="3189988"/>
              <a:ext cx="595013" cy="412198"/>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rot="5400157">
              <a:off x="885735" y="3026747"/>
              <a:ext cx="381043" cy="738939"/>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rot="5400157">
              <a:off x="384398" y="2874966"/>
              <a:ext cx="604228" cy="104220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5400157">
              <a:off x="910665" y="2931009"/>
              <a:ext cx="251103" cy="405561"/>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5400157">
              <a:off x="146866" y="3046466"/>
              <a:ext cx="166086" cy="191427"/>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5400157">
              <a:off x="708538" y="3095893"/>
              <a:ext cx="187477" cy="41905"/>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rot="5400157">
              <a:off x="487105" y="3103789"/>
              <a:ext cx="203110" cy="41741"/>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rot="5400157">
              <a:off x="280180" y="3103815"/>
              <a:ext cx="203110" cy="41686"/>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rot="5400157">
              <a:off x="910578" y="3455740"/>
              <a:ext cx="251268" cy="405561"/>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400157">
              <a:off x="146861" y="3554549"/>
              <a:ext cx="166086" cy="191427"/>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rot="5400157">
              <a:off x="708533" y="3654659"/>
              <a:ext cx="187477" cy="41905"/>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0157">
              <a:off x="486990" y="3646813"/>
              <a:ext cx="203329" cy="41741"/>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157">
              <a:off x="280065" y="3646839"/>
              <a:ext cx="203329" cy="41686"/>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157">
              <a:off x="378528" y="3028114"/>
              <a:ext cx="479444" cy="736197"/>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157">
              <a:off x="426467" y="3101616"/>
              <a:ext cx="383511" cy="589144"/>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157">
              <a:off x="1058129" y="3235574"/>
              <a:ext cx="185832" cy="58854"/>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157">
              <a:off x="978023" y="2958603"/>
              <a:ext cx="104215" cy="104215"/>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5400157">
              <a:off x="978015" y="3729642"/>
              <a:ext cx="104215" cy="104215"/>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157">
              <a:off x="561271" y="2690537"/>
              <a:ext cx="29509" cy="692207"/>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157">
              <a:off x="788129" y="3016306"/>
              <a:ext cx="28303" cy="41905"/>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157">
              <a:off x="574512" y="3016386"/>
              <a:ext cx="28303" cy="41741"/>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157">
              <a:off x="367587" y="3016411"/>
              <a:ext cx="28303" cy="41686"/>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157">
              <a:off x="561237" y="3409440"/>
              <a:ext cx="29564" cy="692207"/>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157">
              <a:off x="787985" y="3734111"/>
              <a:ext cx="28577" cy="41905"/>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157">
              <a:off x="574368" y="3734192"/>
              <a:ext cx="28577" cy="41741"/>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157">
              <a:off x="367444" y="3734217"/>
              <a:ext cx="28577" cy="41686"/>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157">
              <a:off x="1456760" y="3044120"/>
              <a:ext cx="156542" cy="122864"/>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157">
              <a:off x="1491892" y="3063127"/>
              <a:ext cx="86224" cy="67520"/>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157">
              <a:off x="1456727" y="3625237"/>
              <a:ext cx="156597" cy="122864"/>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157">
              <a:off x="1491996" y="3661659"/>
              <a:ext cx="86005" cy="67520"/>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4"/>
                  </a:solidFill>
                  <a:latin typeface="Krona One"/>
                  <a:ea typeface="Krona One"/>
                  <a:cs typeface="Krona One"/>
                  <a:sym typeface="Krona One"/>
                </a:rPr>
                <a:t>STEP 3</a:t>
              </a:r>
              <a:endParaRPr sz="1200" dirty="0">
                <a:solidFill>
                  <a:schemeClr val="accent4"/>
                </a:solidFill>
                <a:latin typeface="Krona One"/>
                <a:ea typeface="Krona One"/>
                <a:cs typeface="Krona One"/>
                <a:sym typeface="Krona One"/>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7509325" cy="3519450"/>
        </p:xfrm>
        <a:graphic>
          <a:graphicData uri="http://schemas.openxmlformats.org/drawingml/2006/table">
            <a:tbl>
              <a:tblPr>
                <a:noFill/>
                <a:tableStyleId>{79D52730-1477-49C3-96F5-1E0910A35351}</a:tableStyleId>
              </a:tblPr>
              <a:tblGrid>
                <a:gridCol w="1073400">
                  <a:extLst>
                    <a:ext uri="{9D8B030D-6E8A-4147-A177-3AD203B41FA5}">
                      <a16:colId xmlns:a16="http://schemas.microsoft.com/office/drawing/2014/main" val="20000"/>
                    </a:ext>
                  </a:extLst>
                </a:gridCol>
                <a:gridCol w="1118500">
                  <a:extLst>
                    <a:ext uri="{9D8B030D-6E8A-4147-A177-3AD203B41FA5}">
                      <a16:colId xmlns:a16="http://schemas.microsoft.com/office/drawing/2014/main" val="20001"/>
                    </a:ext>
                  </a:extLst>
                </a:gridCol>
                <a:gridCol w="1141025">
                  <a:extLst>
                    <a:ext uri="{9D8B030D-6E8A-4147-A177-3AD203B41FA5}">
                      <a16:colId xmlns:a16="http://schemas.microsoft.com/office/drawing/2014/main" val="20002"/>
                    </a:ext>
                  </a:extLst>
                </a:gridCol>
                <a:gridCol w="1163575">
                  <a:extLst>
                    <a:ext uri="{9D8B030D-6E8A-4147-A177-3AD203B41FA5}">
                      <a16:colId xmlns:a16="http://schemas.microsoft.com/office/drawing/2014/main" val="20003"/>
                    </a:ext>
                  </a:extLst>
                </a:gridCol>
                <a:gridCol w="3012825">
                  <a:extLst>
                    <a:ext uri="{9D8B030D-6E8A-4147-A177-3AD203B41FA5}">
                      <a16:colId xmlns:a16="http://schemas.microsoft.com/office/drawing/2014/main" val="20004"/>
                    </a:ext>
                  </a:extLst>
                </a:gridCol>
              </a:tblGrid>
              <a:tr h="496675">
                <a:tc gridSpan="4">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51525">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Q1</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514250">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PEDESTRIANS</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8" name="Google Shape;388;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1" name="Google Shape;39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0" name="Google Shape;40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3" name="Google Shape;403;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6" name="Google Shape;406;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9" name="Google Shape;40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6" name="Google Shape;436;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avLst/>
                <a:gdLst/>
                <a:ahLst/>
                <a:cxnLst/>
                <a:rect l="l" t="t" r="r" b="b"/>
                <a:pathLst>
                  <a:path w="7826" h="7826" extrusionOk="0">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712479" y="1508954"/>
                <a:ext cx="634856" cy="634990"/>
              </a:xfrm>
              <a:custGeom>
                <a:avLst/>
                <a:gdLst/>
                <a:ahLst/>
                <a:cxnLst/>
                <a:rect l="l" t="t" r="r" b="b"/>
                <a:pathLst>
                  <a:path w="4709" h="4710" extrusionOk="0">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1785415" y="1590923"/>
                <a:ext cx="488983" cy="471052"/>
              </a:xfrm>
              <a:custGeom>
                <a:avLst/>
                <a:gdLst/>
                <a:ahLst/>
                <a:cxnLst/>
                <a:rect l="l" t="t" r="r" b="b"/>
                <a:pathLst>
                  <a:path w="3627" h="3494" extrusionOk="0">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030107" y="1298775"/>
                <a:ext cx="527271" cy="1055082"/>
              </a:xfrm>
              <a:custGeom>
                <a:avLst/>
                <a:gdLst/>
                <a:ahLst/>
                <a:cxnLst/>
                <a:rect l="l" t="t" r="r" b="b"/>
                <a:pathLst>
                  <a:path w="3911" h="7826" extrusionOk="0">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030107" y="1508954"/>
                <a:ext cx="317226" cy="634990"/>
              </a:xfrm>
              <a:custGeom>
                <a:avLst/>
                <a:gdLst/>
                <a:ahLst/>
                <a:cxnLst/>
                <a:rect l="l" t="t" r="r" b="b"/>
                <a:pathLst>
                  <a:path w="2353" h="4710" extrusionOk="0">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030107" y="1590923"/>
                <a:ext cx="244289" cy="471052"/>
              </a:xfrm>
              <a:custGeom>
                <a:avLst/>
                <a:gdLst/>
                <a:ahLst/>
                <a:cxnLst/>
                <a:rect l="l" t="t" r="r" b="b"/>
                <a:pathLst>
                  <a:path w="1812" h="3494" extrusionOk="0">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Road Of Contents</a:t>
            </a:r>
            <a:endParaRPr dirty="0"/>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0"/>
          <p:cNvGrpSpPr/>
          <p:nvPr/>
        </p:nvGrpSpPr>
        <p:grpSpPr>
          <a:xfrm>
            <a:off x="2576328" y="1909978"/>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- 1 </a:t>
              </a:r>
              <a:endParaRPr sz="12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Vehicle Detection</a:t>
              </a:r>
              <a:endParaRPr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91762" y="2159984"/>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- 2</a:t>
              </a:r>
              <a:endParaRPr sz="12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Traffic Signal System</a:t>
              </a:r>
              <a:endParaRPr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32" y="1898300"/>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Introduction</a:t>
              </a:r>
              <a:endParaRPr sz="12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741079" y="2834306"/>
            <a:ext cx="1570800" cy="658525"/>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dk1"/>
                  </a:solidFill>
                  <a:latin typeface="Krona One"/>
                  <a:ea typeface="Krona One"/>
                  <a:cs typeface="Krona One"/>
                  <a:sym typeface="Krona One"/>
                </a:rPr>
                <a:t>Conclusion</a:t>
              </a:r>
              <a:endParaRPr sz="12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p:nvPr/>
        </p:nvSpPr>
        <p:spPr>
          <a:xfrm>
            <a:off x="1442250"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4220913"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054225"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2"/>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2"/>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22"/>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3" name="Google Shape;563;p22"/>
          <p:cNvSpPr/>
          <p:nvPr/>
        </p:nvSpPr>
        <p:spPr>
          <a:xfrm>
            <a:off x="4233713" y="11060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2"/>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2"/>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w="38100" cap="flat" cmpd="sng">
            <a:solidFill>
              <a:srgbClr val="FFFFFF"/>
            </a:solidFill>
            <a:prstDash val="dash"/>
            <a:round/>
            <a:headEnd type="none" w="med" len="med"/>
            <a:tailEnd type="none" w="med" len="med"/>
          </a:ln>
        </p:spPr>
      </p:cxnSp>
      <p:cxnSp>
        <p:nvCxnSpPr>
          <p:cNvPr id="579" name="Google Shape;579;p22"/>
          <p:cNvCxnSpPr>
            <a:stCxn id="568" idx="2"/>
            <a:endCxn id="570" idx="0"/>
          </p:cNvCxnSpPr>
          <p:nvPr/>
        </p:nvCxnSpPr>
        <p:spPr>
          <a:xfrm rot="-5400000" flipH="1">
            <a:off x="4276320" y="2659575"/>
            <a:ext cx="591900" cy="600"/>
          </a:xfrm>
          <a:prstGeom prst="bentConnector3">
            <a:avLst>
              <a:gd name="adj1" fmla="val 50001"/>
            </a:avLst>
          </a:prstGeom>
          <a:noFill/>
          <a:ln w="38100" cap="flat" cmpd="sng">
            <a:solidFill>
              <a:srgbClr val="FFFFFF"/>
            </a:solidFill>
            <a:prstDash val="dash"/>
            <a:round/>
            <a:headEnd type="none" w="med" len="med"/>
            <a:tailEnd type="none" w="med" len="med"/>
          </a:ln>
        </p:spPr>
      </p:cxnSp>
      <p:cxnSp>
        <p:nvCxnSpPr>
          <p:cNvPr id="580" name="Google Shape;580;p22"/>
          <p:cNvCxnSpPr>
            <a:stCxn id="568" idx="3"/>
            <a:endCxn id="573" idx="0"/>
          </p:cNvCxnSpPr>
          <p:nvPr/>
        </p:nvCxnSpPr>
        <p:spPr>
          <a:xfrm>
            <a:off x="5513670" y="2162175"/>
            <a:ext cx="1891500" cy="793800"/>
          </a:xfrm>
          <a:prstGeom prst="bentConnector2">
            <a:avLst/>
          </a:prstGeom>
          <a:noFill/>
          <a:ln w="38100" cap="flat" cmpd="sng">
            <a:solidFill>
              <a:srgbClr val="FFFFFF"/>
            </a:solidFill>
            <a:prstDash val="dash"/>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2700308" y="5957338"/>
                <a:ext cx="150196" cy="276325"/>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3896205" y="4973996"/>
                <a:ext cx="207846" cy="61817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3896205" y="3602962"/>
                <a:ext cx="207846" cy="617739"/>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317210" y="4973996"/>
                <a:ext cx="207955" cy="61817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317210" y="3602962"/>
                <a:ext cx="207955" cy="617739"/>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386675" y="2854708"/>
                <a:ext cx="1648436" cy="3296762"/>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2617278" y="2921767"/>
                <a:ext cx="1186690" cy="82208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830925" y="3157729"/>
                <a:ext cx="759950" cy="1473736"/>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608089" y="3632608"/>
                <a:ext cx="1205068" cy="2078567"/>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2437106" y="3570035"/>
                <a:ext cx="500799" cy="808848"/>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538624" y="5391662"/>
                <a:ext cx="331240" cy="38178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466752" y="4399241"/>
                <a:ext cx="373904" cy="83576"/>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466752" y="4825439"/>
                <a:ext cx="405080" cy="83248"/>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466752" y="5238182"/>
                <a:ext cx="405080" cy="83138"/>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483461" y="3570035"/>
                <a:ext cx="501127" cy="808848"/>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551941" y="5391662"/>
                <a:ext cx="331240" cy="38178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3581150" y="4399241"/>
                <a:ext cx="373904" cy="83576"/>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549535" y="4825439"/>
                <a:ext cx="405518" cy="83248"/>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3549535" y="5238182"/>
                <a:ext cx="405518" cy="83138"/>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732798" y="4073903"/>
                <a:ext cx="956200" cy="1468266"/>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828409" y="4220600"/>
                <a:ext cx="764872" cy="117498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763866" y="3686758"/>
                <a:ext cx="370622" cy="117378"/>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338104" y="3882683"/>
                <a:ext cx="207846" cy="207846"/>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875857" y="3882683"/>
                <a:ext cx="207846" cy="207846"/>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2464345" y="4202003"/>
                <a:ext cx="58853" cy="1380533"/>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466752" y="4399241"/>
                <a:ext cx="56447" cy="83576"/>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466752" y="4825439"/>
                <a:ext cx="56447" cy="83248"/>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466752" y="5238182"/>
                <a:ext cx="56447" cy="83138"/>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898064" y="4202003"/>
                <a:ext cx="58963" cy="1380533"/>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898064" y="4399241"/>
                <a:ext cx="56993" cy="83576"/>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064" y="4825439"/>
                <a:ext cx="56993" cy="83248"/>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898064" y="5238182"/>
                <a:ext cx="56993" cy="83138"/>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475066" y="2857115"/>
                <a:ext cx="312206" cy="245039"/>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527903" y="2912359"/>
                <a:ext cx="171965" cy="134662"/>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633987" y="2857115"/>
                <a:ext cx="312316" cy="245039"/>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721831" y="2912359"/>
                <a:ext cx="171527" cy="134662"/>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355194" y="6171859"/>
                <a:ext cx="114753" cy="205549"/>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6583143" y="5274064"/>
                <a:ext cx="196141" cy="673530"/>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6583143" y="3549469"/>
                <a:ext cx="196141" cy="673530"/>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5054579" y="5274064"/>
                <a:ext cx="196360" cy="673530"/>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054579" y="3549469"/>
                <a:ext cx="196360" cy="673530"/>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115731" y="2642593"/>
                <a:ext cx="1602928" cy="3721533"/>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5340098" y="2747940"/>
                <a:ext cx="1153653" cy="50014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5241643" y="3213082"/>
                <a:ext cx="1350779" cy="822960"/>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99308" y="3151056"/>
                <a:ext cx="401689" cy="74966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5161457" y="3824376"/>
                <a:ext cx="384186" cy="83576"/>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233082" y="3151056"/>
                <a:ext cx="401580" cy="74966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288436" y="3824376"/>
                <a:ext cx="384624" cy="83576"/>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5418315" y="3581959"/>
                <a:ext cx="997441" cy="2485616"/>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5518410" y="3685008"/>
                <a:ext cx="797690" cy="2331592"/>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5473668" y="3261982"/>
                <a:ext cx="391516" cy="71105"/>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5241643" y="4181218"/>
                <a:ext cx="176778" cy="1835387"/>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6415661" y="4167544"/>
                <a:ext cx="176778" cy="1849061"/>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498501" y="6112130"/>
                <a:ext cx="837071" cy="12974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885865" y="6044197"/>
                <a:ext cx="62244" cy="294813"/>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981723" y="3421806"/>
                <a:ext cx="208065" cy="20795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644295" y="3421806"/>
                <a:ext cx="207846" cy="20795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5304217" y="4247292"/>
                <a:ext cx="45726" cy="1703788"/>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6484032" y="4247292"/>
                <a:ext cx="46273" cy="1703788"/>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5177538" y="2761504"/>
                <a:ext cx="299626" cy="259151"/>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5227531" y="2819702"/>
                <a:ext cx="165073" cy="142757"/>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6356807" y="2761504"/>
                <a:ext cx="299735" cy="259151"/>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6441259" y="2819702"/>
                <a:ext cx="165292" cy="142757"/>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avLst/>
                <a:gdLst/>
                <a:ahLst/>
                <a:cxnLst/>
                <a:rect l="l" t="t" r="r" b="b"/>
                <a:pathLst>
                  <a:path w="8814" h="5509" extrusionOk="0">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avLst/>
                <a:gdLst/>
                <a:ahLst/>
                <a:cxnLst/>
                <a:rect l="l" t="t" r="r" b="b"/>
                <a:pathLst>
                  <a:path w="11292" h="3856" extrusionOk="0">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avLst/>
                <a:gdLst/>
                <a:ahLst/>
                <a:cxnLst/>
                <a:rect l="l" t="t" r="r" b="b"/>
                <a:pathLst>
                  <a:path w="5784" h="7437" extrusionOk="0">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avLst/>
                <a:gdLst/>
                <a:ahLst/>
                <a:cxnLst/>
                <a:rect l="l" t="t" r="r" b="b"/>
                <a:pathLst>
                  <a:path w="7436" h="9364" extrusionOk="0">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avLst/>
                <a:gdLst/>
                <a:ahLst/>
                <a:cxnLst/>
                <a:rect l="l" t="t" r="r" b="b"/>
                <a:pathLst>
                  <a:path w="11017" h="4957" extrusionOk="0">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avLst/>
                <a:gdLst/>
                <a:ahLst/>
                <a:cxnLst/>
                <a:rect l="l" t="t" r="r" b="b"/>
                <a:pathLst>
                  <a:path w="8813" h="8263" extrusionOk="0">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5761300" cy="3403925"/>
        </p:xfrm>
        <a:graphic>
          <a:graphicData uri="http://schemas.openxmlformats.org/drawingml/2006/table">
            <a:tbl>
              <a:tblPr>
                <a:noFill/>
                <a:tableStyleId>{79D52730-1477-49C3-96F5-1E0910A35351}</a:tableStyleId>
              </a:tblPr>
              <a:tblGrid>
                <a:gridCol w="627125">
                  <a:extLst>
                    <a:ext uri="{9D8B030D-6E8A-4147-A177-3AD203B41FA5}">
                      <a16:colId xmlns:a16="http://schemas.microsoft.com/office/drawing/2014/main" val="20000"/>
                    </a:ext>
                  </a:extLst>
                </a:gridCol>
                <a:gridCol w="2747600">
                  <a:extLst>
                    <a:ext uri="{9D8B030D-6E8A-4147-A177-3AD203B41FA5}">
                      <a16:colId xmlns:a16="http://schemas.microsoft.com/office/drawing/2014/main" val="20001"/>
                    </a:ext>
                  </a:extLst>
                </a:gridCol>
                <a:gridCol w="2386575">
                  <a:extLst>
                    <a:ext uri="{9D8B030D-6E8A-4147-A177-3AD203B41FA5}">
                      <a16:colId xmlns:a16="http://schemas.microsoft.com/office/drawing/2014/main" val="20002"/>
                    </a:ext>
                  </a:extLst>
                </a:gridCol>
              </a:tblGrid>
              <a:tr h="486275">
                <a:tc gridSpan="3">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WHAT TO DO IN CASE OF AN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01</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STOP THE CAR</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THE POLICE</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TAKE PHOTOS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04</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DESCRIBE THE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05</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FIND WITNESSES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06</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A LAWYER</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DOS</a:t>
              </a:r>
              <a:endParaRPr sz="1200" b="1">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DON’TS</a:t>
              </a:r>
              <a:endParaRPr sz="1200" b="1">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4"/>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name="adj1" fmla="val 50003"/>
            </a:avLst>
          </a:prstGeom>
          <a:noFill/>
          <a:ln w="38100" cap="flat" cmpd="sng">
            <a:solidFill>
              <a:schemeClr val="dk2"/>
            </a:solidFill>
            <a:prstDash val="dash"/>
            <a:round/>
            <a:headEnd type="none" w="med" len="med"/>
            <a:tailEnd type="none" w="med" len="med"/>
          </a:ln>
        </p:spPr>
      </p:cxnSp>
      <p:cxnSp>
        <p:nvCxnSpPr>
          <p:cNvPr id="739" name="Google Shape;739;p24"/>
          <p:cNvCxnSpPr>
            <a:stCxn id="731" idx="6"/>
            <a:endCxn id="671" idx="1"/>
          </p:cNvCxnSpPr>
          <p:nvPr/>
        </p:nvCxnSpPr>
        <p:spPr>
          <a:xfrm rot="10800000" flipH="1">
            <a:off x="4936175" y="1313950"/>
            <a:ext cx="788100" cy="1314000"/>
          </a:xfrm>
          <a:prstGeom prst="bentConnector3">
            <a:avLst>
              <a:gd name="adj1" fmla="val 50001"/>
            </a:avLst>
          </a:prstGeom>
          <a:noFill/>
          <a:ln w="38100" cap="flat" cmpd="sng">
            <a:solidFill>
              <a:schemeClr val="dk2"/>
            </a:solidFill>
            <a:prstDash val="dash"/>
            <a:round/>
            <a:headEnd type="none" w="med" len="med"/>
            <a:tailEnd type="none" w="med" len="med"/>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2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2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2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7" name="Google Shape;767;p25"/>
          <p:cNvCxnSpPr>
            <a:stCxn id="764" idx="6"/>
            <a:endCxn id="758" idx="1"/>
          </p:cNvCxnSpPr>
          <p:nvPr/>
        </p:nvCxnSpPr>
        <p:spPr>
          <a:xfrm>
            <a:off x="1765725" y="268374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8" name="Google Shape;768;p25"/>
          <p:cNvCxnSpPr>
            <a:stCxn id="765" idx="6"/>
            <a:endCxn id="762" idx="1"/>
          </p:cNvCxnSpPr>
          <p:nvPr/>
        </p:nvCxnSpPr>
        <p:spPr>
          <a:xfrm>
            <a:off x="1765716" y="3748975"/>
            <a:ext cx="2774400" cy="0"/>
          </a:xfrm>
          <a:prstGeom prst="straightConnector1">
            <a:avLst/>
          </a:prstGeom>
          <a:noFill/>
          <a:ln w="38100" cap="flat" cmpd="sng">
            <a:solidFill>
              <a:schemeClr val="dk2"/>
            </a:solidFill>
            <a:prstDash val="dash"/>
            <a:round/>
            <a:headEnd type="none" w="med" len="med"/>
            <a:tailEnd type="none" w="med" len="med"/>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2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2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2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2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574566" y="1423497"/>
              <a:ext cx="197696" cy="41475"/>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1574566" y="1499097"/>
              <a:ext cx="197696" cy="41475"/>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1574566" y="1574697"/>
              <a:ext cx="197696" cy="41402"/>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574566" y="1650225"/>
              <a:ext cx="197696" cy="41475"/>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avLst/>
              <a:gdLst/>
              <a:ahLst/>
              <a:cxnLst/>
              <a:rect l="l" t="t" r="r" b="b"/>
              <a:pathLst>
                <a:path w="5198" h="5610" extrusionOk="0">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137331" y="2125074"/>
              <a:ext cx="377928" cy="408198"/>
            </a:xfrm>
            <a:custGeom>
              <a:avLst/>
              <a:gdLst/>
              <a:ahLst/>
              <a:cxnLst/>
              <a:rect l="l" t="t" r="r" b="b"/>
              <a:pathLst>
                <a:path w="5194" h="5610" extrusionOk="0">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42" name="Google Shape;842;p27"/>
          <p:cNvCxnSpPr>
            <a:stCxn id="832" idx="3"/>
            <a:endCxn id="836" idx="1"/>
          </p:cNvCxnSpPr>
          <p:nvPr/>
        </p:nvCxnSpPr>
        <p:spPr>
          <a:xfrm>
            <a:off x="5876420"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43" name="Google Shape;843;p27"/>
          <p:cNvCxnSpPr>
            <a:stCxn id="836" idx="3"/>
          </p:cNvCxnSpPr>
          <p:nvPr/>
        </p:nvCxnSpPr>
        <p:spPr>
          <a:xfrm>
            <a:off x="7860776" y="2523948"/>
            <a:ext cx="1338000" cy="0"/>
          </a:xfrm>
          <a:prstGeom prst="straightConnector1">
            <a:avLst/>
          </a:prstGeom>
          <a:noFill/>
          <a:ln w="38100" cap="flat" cmpd="sng">
            <a:solidFill>
              <a:schemeClr val="dk2"/>
            </a:solidFill>
            <a:prstDash val="dash"/>
            <a:round/>
            <a:headEnd type="none" w="med" len="med"/>
            <a:tailEnd type="none" w="med" len="med"/>
          </a:ln>
        </p:spPr>
      </p:cxnSp>
      <p:cxnSp>
        <p:nvCxnSpPr>
          <p:cNvPr id="844" name="Google Shape;844;p27"/>
          <p:cNvCxnSpPr>
            <a:stCxn id="839" idx="2"/>
            <a:endCxn id="837" idx="0"/>
          </p:cNvCxnSpPr>
          <p:nvPr/>
        </p:nvCxnSpPr>
        <p:spPr>
          <a:xfrm>
            <a:off x="3554300"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5" name="Google Shape;845;p27"/>
          <p:cNvCxnSpPr>
            <a:stCxn id="832" idx="2"/>
            <a:endCxn id="830" idx="0"/>
          </p:cNvCxnSpPr>
          <p:nvPr/>
        </p:nvCxnSpPr>
        <p:spPr>
          <a:xfrm>
            <a:off x="5538620"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6" name="Google Shape;846;p27"/>
          <p:cNvCxnSpPr>
            <a:stCxn id="836" idx="2"/>
            <a:endCxn id="834" idx="0"/>
          </p:cNvCxnSpPr>
          <p:nvPr/>
        </p:nvCxnSpPr>
        <p:spPr>
          <a:xfrm>
            <a:off x="7522976"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7" name="Google Shape;847;p27"/>
          <p:cNvCxnSpPr>
            <a:stCxn id="837" idx="2"/>
            <a:endCxn id="838" idx="0"/>
          </p:cNvCxnSpPr>
          <p:nvPr/>
        </p:nvCxnSpPr>
        <p:spPr>
          <a:xfrm>
            <a:off x="3554200"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8" name="Google Shape;848;p27"/>
          <p:cNvCxnSpPr>
            <a:stCxn id="830" idx="2"/>
            <a:endCxn id="831" idx="0"/>
          </p:cNvCxnSpPr>
          <p:nvPr/>
        </p:nvCxnSpPr>
        <p:spPr>
          <a:xfrm>
            <a:off x="553860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9" name="Google Shape;849;p27"/>
          <p:cNvCxnSpPr>
            <a:stCxn id="834" idx="2"/>
            <a:endCxn id="835" idx="0"/>
          </p:cNvCxnSpPr>
          <p:nvPr/>
        </p:nvCxnSpPr>
        <p:spPr>
          <a:xfrm>
            <a:off x="752305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50" name="Google Shape;850;p27"/>
          <p:cNvCxnSpPr>
            <a:stCxn id="839" idx="1"/>
            <a:endCxn id="851" idx="3"/>
          </p:cNvCxnSpPr>
          <p:nvPr/>
        </p:nvCxnSpPr>
        <p:spPr>
          <a:xfrm flipH="1">
            <a:off x="1907900" y="2523948"/>
            <a:ext cx="1308600" cy="600"/>
          </a:xfrm>
          <a:prstGeom prst="bentConnector3">
            <a:avLst>
              <a:gd name="adj1" fmla="val 50005"/>
            </a:avLst>
          </a:prstGeom>
          <a:noFill/>
          <a:ln w="38100" cap="flat" cmpd="sng">
            <a:solidFill>
              <a:schemeClr val="dk2"/>
            </a:solidFill>
            <a:prstDash val="dash"/>
            <a:round/>
            <a:headEnd type="none" w="med" len="med"/>
            <a:tailEnd type="none" w="med" len="med"/>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1" name="Google Shape;851;p27"/>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avLst/>
              <a:gdLst/>
              <a:ahLst/>
              <a:cxnLst/>
              <a:rect l="l" t="t" r="r" b="b"/>
              <a:pathLst>
                <a:path w="11774" h="9502" extrusionOk="0">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avLst/>
              <a:gdLst/>
              <a:ahLst/>
              <a:cxnLst/>
              <a:rect l="l" t="t" r="r" b="b"/>
              <a:pathLst>
                <a:path w="8882" h="8745" extrusionOk="0">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81" name="Google Shape;881;p28"/>
          <p:cNvCxnSpPr>
            <a:stCxn id="870" idx="3"/>
            <a:endCxn id="874" idx="1"/>
          </p:cNvCxnSpPr>
          <p:nvPr/>
        </p:nvCxnSpPr>
        <p:spPr>
          <a:xfrm>
            <a:off x="3963045"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82" name="Google Shape;882;p28"/>
          <p:cNvCxnSpPr>
            <a:stCxn id="878" idx="2"/>
            <a:endCxn id="876" idx="0"/>
          </p:cNvCxnSpPr>
          <p:nvPr/>
        </p:nvCxnSpPr>
        <p:spPr>
          <a:xfrm>
            <a:off x="1640925"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3" name="Google Shape;883;p28"/>
          <p:cNvCxnSpPr>
            <a:stCxn id="870" idx="2"/>
            <a:endCxn id="868" idx="0"/>
          </p:cNvCxnSpPr>
          <p:nvPr/>
        </p:nvCxnSpPr>
        <p:spPr>
          <a:xfrm>
            <a:off x="3625245"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4" name="Google Shape;884;p28"/>
          <p:cNvCxnSpPr>
            <a:stCxn id="874" idx="2"/>
            <a:endCxn id="872" idx="0"/>
          </p:cNvCxnSpPr>
          <p:nvPr/>
        </p:nvCxnSpPr>
        <p:spPr>
          <a:xfrm>
            <a:off x="5609601"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5" name="Google Shape;885;p28"/>
          <p:cNvCxnSpPr>
            <a:stCxn id="876" idx="2"/>
            <a:endCxn id="877" idx="0"/>
          </p:cNvCxnSpPr>
          <p:nvPr/>
        </p:nvCxnSpPr>
        <p:spPr>
          <a:xfrm>
            <a:off x="1640825"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6" name="Google Shape;886;p28"/>
          <p:cNvCxnSpPr>
            <a:stCxn id="868" idx="2"/>
            <a:endCxn id="869" idx="0"/>
          </p:cNvCxnSpPr>
          <p:nvPr/>
        </p:nvCxnSpPr>
        <p:spPr>
          <a:xfrm>
            <a:off x="362522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7" name="Google Shape;887;p28"/>
          <p:cNvCxnSpPr>
            <a:stCxn id="872" idx="2"/>
            <a:endCxn id="873" idx="0"/>
          </p:cNvCxnSpPr>
          <p:nvPr/>
        </p:nvCxnSpPr>
        <p:spPr>
          <a:xfrm>
            <a:off x="560967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8" name="Google Shape;888;p28"/>
          <p:cNvCxnSpPr>
            <a:stCxn id="878" idx="1"/>
          </p:cNvCxnSpPr>
          <p:nvPr/>
        </p:nvCxnSpPr>
        <p:spPr>
          <a:xfrm rot="10800000">
            <a:off x="13725" y="2523948"/>
            <a:ext cx="1289400" cy="0"/>
          </a:xfrm>
          <a:prstGeom prst="straightConnector1">
            <a:avLst/>
          </a:prstGeom>
          <a:noFill/>
          <a:ln w="38100" cap="flat" cmpd="sng">
            <a:solidFill>
              <a:schemeClr val="dk2"/>
            </a:solidFill>
            <a:prstDash val="dash"/>
            <a:round/>
            <a:headEnd type="none" w="med" len="med"/>
            <a:tailEnd type="none" w="med" len="med"/>
          </a:ln>
        </p:spPr>
      </p:cxnSp>
      <p:cxnSp>
        <p:nvCxnSpPr>
          <p:cNvPr id="889" name="Google Shape;889;p28"/>
          <p:cNvCxnSpPr>
            <a:stCxn id="874" idx="3"/>
            <a:endCxn id="890" idx="1"/>
          </p:cNvCxnSpPr>
          <p:nvPr/>
        </p:nvCxnSpPr>
        <p:spPr>
          <a:xfrm>
            <a:off x="5947401" y="2523948"/>
            <a:ext cx="13164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0" name="Google Shape;890;p28"/>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2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7509375" cy="3403900"/>
        </p:xfrm>
        <a:graphic>
          <a:graphicData uri="http://schemas.openxmlformats.org/drawingml/2006/table">
            <a:tbl>
              <a:tblPr>
                <a:noFill/>
                <a:tableStyleId>{79D52730-1477-49C3-96F5-1E0910A35351}</a:tableStyleId>
              </a:tblPr>
              <a:tblGrid>
                <a:gridCol w="891675">
                  <a:extLst>
                    <a:ext uri="{9D8B030D-6E8A-4147-A177-3AD203B41FA5}">
                      <a16:colId xmlns:a16="http://schemas.microsoft.com/office/drawing/2014/main" val="20000"/>
                    </a:ext>
                  </a:extLst>
                </a:gridCol>
                <a:gridCol w="1808550">
                  <a:extLst>
                    <a:ext uri="{9D8B030D-6E8A-4147-A177-3AD203B41FA5}">
                      <a16:colId xmlns:a16="http://schemas.microsoft.com/office/drawing/2014/main" val="20001"/>
                    </a:ext>
                  </a:extLst>
                </a:gridCol>
                <a:gridCol w="1603050">
                  <a:extLst>
                    <a:ext uri="{9D8B030D-6E8A-4147-A177-3AD203B41FA5}">
                      <a16:colId xmlns:a16="http://schemas.microsoft.com/office/drawing/2014/main" val="20002"/>
                    </a:ext>
                  </a:extLst>
                </a:gridCol>
                <a:gridCol w="1603050">
                  <a:extLst>
                    <a:ext uri="{9D8B030D-6E8A-4147-A177-3AD203B41FA5}">
                      <a16:colId xmlns:a16="http://schemas.microsoft.com/office/drawing/2014/main" val="20003"/>
                    </a:ext>
                  </a:extLst>
                </a:gridCol>
                <a:gridCol w="1603050">
                  <a:extLst>
                    <a:ext uri="{9D8B030D-6E8A-4147-A177-3AD203B41FA5}">
                      <a16:colId xmlns:a16="http://schemas.microsoft.com/office/drawing/2014/main" val="20004"/>
                    </a:ext>
                  </a:extLst>
                </a:gridCol>
              </a:tblGrid>
              <a:tr h="850975">
                <a:tc gridSpan="2">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29"/>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29"/>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9" name="Google Shape;909;p29"/>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10" name="Google Shape;910;p29"/>
          <p:cNvSpPr/>
          <p:nvPr/>
        </p:nvSpPr>
        <p:spPr>
          <a:xfrm>
            <a:off x="1079834" y="2201776"/>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3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2" name="Google Shape;1072;p3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3" name="Google Shape;1073;p3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a:stCxn id="1066" idx="3"/>
            <a:endCxn id="1068" idx="2"/>
          </p:cNvCxnSpPr>
          <p:nvPr/>
        </p:nvCxnSpPr>
        <p:spPr>
          <a:xfrm rot="10800000" flipH="1">
            <a:off x="2775576" y="2971075"/>
            <a:ext cx="863400" cy="903600"/>
          </a:xfrm>
          <a:prstGeom prst="bentConnector3">
            <a:avLst>
              <a:gd name="adj1" fmla="val 49992"/>
            </a:avLst>
          </a:prstGeom>
          <a:noFill/>
          <a:ln w="38100" cap="flat" cmpd="sng">
            <a:solidFill>
              <a:schemeClr val="dk2"/>
            </a:solidFill>
            <a:prstDash val="dash"/>
            <a:round/>
            <a:headEnd type="none" w="med" len="med"/>
            <a:tailEnd type="none" w="med" len="med"/>
          </a:ln>
        </p:spPr>
      </p:cxnSp>
      <p:cxnSp>
        <p:nvCxnSpPr>
          <p:cNvPr id="1076" name="Google Shape;1076;p31"/>
          <p:cNvCxnSpPr>
            <a:stCxn id="1068" idx="0"/>
            <a:endCxn id="1063" idx="1"/>
          </p:cNvCxnSpPr>
          <p:nvPr/>
        </p:nvCxnSpPr>
        <p:spPr>
          <a:xfrm>
            <a:off x="5505150" y="2971200"/>
            <a:ext cx="876900" cy="898500"/>
          </a:xfrm>
          <a:prstGeom prst="bentConnector3">
            <a:avLst>
              <a:gd name="adj1" fmla="val 50006"/>
            </a:avLst>
          </a:prstGeom>
          <a:noFill/>
          <a:ln w="38100" cap="flat" cmpd="sng">
            <a:solidFill>
              <a:schemeClr val="dk2"/>
            </a:solidFill>
            <a:prstDash val="dash"/>
            <a:round/>
            <a:headEnd type="none" w="med" len="med"/>
            <a:tailEnd type="none" w="med" len="med"/>
          </a:ln>
        </p:spPr>
      </p:cxnSp>
      <p:cxnSp>
        <p:nvCxnSpPr>
          <p:cNvPr id="1077" name="Google Shape;1077;p31"/>
          <p:cNvCxnSpPr>
            <a:stCxn id="1061" idx="2"/>
            <a:endCxn id="1068" idx="3"/>
          </p:cNvCxnSpPr>
          <p:nvPr/>
        </p:nvCxnSpPr>
        <p:spPr>
          <a:xfrm rot="-5400000" flipH="1">
            <a:off x="4393650" y="2492025"/>
            <a:ext cx="357300" cy="600"/>
          </a:xfrm>
          <a:prstGeom prst="bentConnector3">
            <a:avLst>
              <a:gd name="adj1" fmla="val 49987"/>
            </a:avLst>
          </a:prstGeom>
          <a:noFill/>
          <a:ln w="38100" cap="flat" cmpd="sng">
            <a:solidFill>
              <a:schemeClr val="dk2"/>
            </a:solidFill>
            <a:prstDash val="dash"/>
            <a:round/>
            <a:headEnd type="none" w="med" len="med"/>
            <a:tailEnd type="none" w="med" len="med"/>
          </a:ln>
        </p:spPr>
      </p:cxnSp>
      <p:cxnSp>
        <p:nvCxnSpPr>
          <p:cNvPr id="1078" name="Google Shape;1078;p31"/>
          <p:cNvCxnSpPr>
            <a:stCxn id="1057" idx="4"/>
            <a:endCxn id="1066" idx="0"/>
          </p:cNvCxnSpPr>
          <p:nvPr/>
        </p:nvCxnSpPr>
        <p:spPr>
          <a:xfrm rot="-5400000" flipH="1">
            <a:off x="1082379" y="2865588"/>
            <a:ext cx="1725600" cy="600"/>
          </a:xfrm>
          <a:prstGeom prst="bentConnector3">
            <a:avLst>
              <a:gd name="adj1" fmla="val 49997"/>
            </a:avLst>
          </a:prstGeom>
          <a:noFill/>
          <a:ln w="38100" cap="flat" cmpd="sng">
            <a:solidFill>
              <a:schemeClr val="dk2"/>
            </a:solidFill>
            <a:prstDash val="dash"/>
            <a:round/>
            <a:headEnd type="none" w="med" len="med"/>
            <a:tailEnd type="triangle" w="med" len="med"/>
          </a:ln>
        </p:spPr>
      </p:cxnSp>
      <p:cxnSp>
        <p:nvCxnSpPr>
          <p:cNvPr id="1079" name="Google Shape;1079;p31"/>
          <p:cNvCxnSpPr>
            <a:endCxn id="1063" idx="0"/>
          </p:cNvCxnSpPr>
          <p:nvPr/>
        </p:nvCxnSpPr>
        <p:spPr>
          <a:xfrm rot="-5400000" flipH="1">
            <a:off x="6353942" y="2861300"/>
            <a:ext cx="1717200" cy="600"/>
          </a:xfrm>
          <a:prstGeom prst="bentConnector3">
            <a:avLst>
              <a:gd name="adj1" fmla="val 50000"/>
            </a:avLst>
          </a:prstGeom>
          <a:noFill/>
          <a:ln w="38100" cap="flat" cmpd="sng">
            <a:solidFill>
              <a:schemeClr val="dk2"/>
            </a:solidFill>
            <a:prstDash val="dash"/>
            <a:round/>
            <a:headEnd type="none" w="med" len="med"/>
            <a:tailEnd type="triangle" w="med" len="med"/>
          </a:ln>
        </p:spPr>
      </p:cxnSp>
      <p:sp>
        <p:nvSpPr>
          <p:cNvPr id="1080" name="Google Shape;1080;p31"/>
          <p:cNvSpPr/>
          <p:nvPr/>
        </p:nvSpPr>
        <p:spPr>
          <a:xfrm>
            <a:off x="4213925" y="3733984"/>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1" name="Google Shape;1081;p31"/>
          <p:cNvCxnSpPr>
            <a:stCxn id="1068" idx="1"/>
            <a:endCxn id="1080" idx="0"/>
          </p:cNvCxnSpPr>
          <p:nvPr/>
        </p:nvCxnSpPr>
        <p:spPr>
          <a:xfrm rot="-5400000" flipH="1">
            <a:off x="4341000" y="3502500"/>
            <a:ext cx="462600" cy="600"/>
          </a:xfrm>
          <a:prstGeom prst="bentConnector3">
            <a:avLst>
              <a:gd name="adj1" fmla="val 49989"/>
            </a:avLst>
          </a:prstGeom>
          <a:noFill/>
          <a:ln w="38100" cap="flat" cmpd="sng">
            <a:solidFill>
              <a:schemeClr val="dk2"/>
            </a:solidFill>
            <a:prstDash val="dash"/>
            <a:round/>
            <a:headEnd type="none" w="med" len="med"/>
            <a:tailEnd type="triangle" w="med" len="med"/>
          </a:ln>
        </p:spPr>
      </p:cxnSp>
      <p:cxnSp>
        <p:nvCxnSpPr>
          <p:cNvPr id="1082" name="Google Shape;1082;p31"/>
          <p:cNvCxnSpPr>
            <a:stCxn id="1057" idx="6"/>
            <a:endCxn id="1060" idx="1"/>
          </p:cNvCxnSpPr>
          <p:nvPr/>
        </p:nvCxnSpPr>
        <p:spPr>
          <a:xfrm>
            <a:off x="2302929" y="1645038"/>
            <a:ext cx="1438500" cy="600"/>
          </a:xfrm>
          <a:prstGeom prst="bentConnector3">
            <a:avLst>
              <a:gd name="adj1" fmla="val 49995"/>
            </a:avLst>
          </a:prstGeom>
          <a:noFill/>
          <a:ln w="38100" cap="flat" cmpd="sng">
            <a:solidFill>
              <a:schemeClr val="dk2"/>
            </a:solidFill>
            <a:prstDash val="dash"/>
            <a:round/>
            <a:headEnd type="none" w="med" len="med"/>
            <a:tailEnd type="none" w="med" len="med"/>
          </a:ln>
        </p:spPr>
      </p:cxnSp>
      <p:cxnSp>
        <p:nvCxnSpPr>
          <p:cNvPr id="1083" name="Google Shape;1083;p31"/>
          <p:cNvCxnSpPr>
            <a:stCxn id="1060" idx="3"/>
            <a:endCxn id="1074" idx="2"/>
          </p:cNvCxnSpPr>
          <p:nvPr/>
        </p:nvCxnSpPr>
        <p:spPr>
          <a:xfrm>
            <a:off x="5402688" y="1645050"/>
            <a:ext cx="14520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450759" y="3637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9" name="Google Shape;269;p16"/>
          <p:cNvSpPr txBox="1">
            <a:spLocks noGrp="1"/>
          </p:cNvSpPr>
          <p:nvPr>
            <p:ph type="body" idx="1"/>
          </p:nvPr>
        </p:nvSpPr>
        <p:spPr>
          <a:xfrm>
            <a:off x="713225" y="936477"/>
            <a:ext cx="7717500" cy="2711648"/>
          </a:xfrm>
          <a:prstGeom prst="rect">
            <a:avLst/>
          </a:prstGeom>
        </p:spPr>
        <p:txBody>
          <a:bodyPr spcFirstLastPara="1" wrap="square" lIns="91425" tIns="91425" rIns="91425" bIns="91425" anchor="t" anchorCtr="0">
            <a:noAutofit/>
          </a:bodyPr>
          <a:lstStyle/>
          <a:p>
            <a:pPr marL="0" lvl="0" indent="0" algn="just">
              <a:buNone/>
            </a:pPr>
            <a:r>
              <a:rPr lang="en-US" sz="1600" dirty="0"/>
              <a:t>In recent years, there has been a significant rise in the overall economic losses owing to increasing traffic congestion. For instance, the total time lost owing to traffic congestion in Japan in 2012 was approximately 5 billion hours per year. The economic loss in terms of total lost time is estimated to be approximately 10 trillion yen per year, and it is calculated by converting cash wages in 2012 to time. Therefore, there is a need to realize a traffic signal control system (TSCS) that automatically obtains a better control law considering multiple factors using deep reinforcement learning</a:t>
            </a:r>
            <a:endParaRPr lang="en-US" dirty="0"/>
          </a:p>
        </p:txBody>
      </p:sp>
      <p:sp>
        <p:nvSpPr>
          <p:cNvPr id="270" name="Google Shape;270;p16"/>
          <p:cNvSpPr txBox="1"/>
          <p:nvPr/>
        </p:nvSpPr>
        <p:spPr>
          <a:xfrm>
            <a:off x="713225" y="4083619"/>
            <a:ext cx="7717500" cy="3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latin typeface="Ubuntu"/>
                <a:ea typeface="Ubuntu"/>
                <a:cs typeface="Ubuntu"/>
                <a:sym typeface="Ubuntu"/>
              </a:rPr>
              <a:t>You can delete this slide when you’re done editing the presentation.</a:t>
            </a:r>
            <a:endParaRPr>
              <a:solidFill>
                <a:srgbClr val="FFFFFF"/>
              </a:solidFill>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7704000" cy="2296300"/>
        </p:xfrm>
        <a:graphic>
          <a:graphicData uri="http://schemas.openxmlformats.org/drawingml/2006/table">
            <a:tbl>
              <a:tblPr>
                <a:noFill/>
                <a:tableStyleId>{79D52730-1477-49C3-96F5-1E0910A35351}</a:tableStyleId>
              </a:tblPr>
              <a:tblGrid>
                <a:gridCol w="642000">
                  <a:extLst>
                    <a:ext uri="{9D8B030D-6E8A-4147-A177-3AD203B41FA5}">
                      <a16:colId xmlns:a16="http://schemas.microsoft.com/office/drawing/2014/main" val="20000"/>
                    </a:ext>
                  </a:extLst>
                </a:gridCol>
                <a:gridCol w="642000">
                  <a:extLst>
                    <a:ext uri="{9D8B030D-6E8A-4147-A177-3AD203B41FA5}">
                      <a16:colId xmlns:a16="http://schemas.microsoft.com/office/drawing/2014/main" val="20001"/>
                    </a:ext>
                  </a:extLst>
                </a:gridCol>
                <a:gridCol w="642000">
                  <a:extLst>
                    <a:ext uri="{9D8B030D-6E8A-4147-A177-3AD203B41FA5}">
                      <a16:colId xmlns:a16="http://schemas.microsoft.com/office/drawing/2014/main" val="20002"/>
                    </a:ext>
                  </a:extLst>
                </a:gridCol>
                <a:gridCol w="642000">
                  <a:extLst>
                    <a:ext uri="{9D8B030D-6E8A-4147-A177-3AD203B41FA5}">
                      <a16:colId xmlns:a16="http://schemas.microsoft.com/office/drawing/2014/main" val="20003"/>
                    </a:ext>
                  </a:extLst>
                </a:gridCol>
                <a:gridCol w="642000">
                  <a:extLst>
                    <a:ext uri="{9D8B030D-6E8A-4147-A177-3AD203B41FA5}">
                      <a16:colId xmlns:a16="http://schemas.microsoft.com/office/drawing/2014/main" val="20004"/>
                    </a:ext>
                  </a:extLst>
                </a:gridCol>
                <a:gridCol w="642000">
                  <a:extLst>
                    <a:ext uri="{9D8B030D-6E8A-4147-A177-3AD203B41FA5}">
                      <a16:colId xmlns:a16="http://schemas.microsoft.com/office/drawing/2014/main" val="20005"/>
                    </a:ext>
                  </a:extLst>
                </a:gridCol>
                <a:gridCol w="642000">
                  <a:extLst>
                    <a:ext uri="{9D8B030D-6E8A-4147-A177-3AD203B41FA5}">
                      <a16:colId xmlns:a16="http://schemas.microsoft.com/office/drawing/2014/main" val="20006"/>
                    </a:ext>
                  </a:extLst>
                </a:gridCol>
                <a:gridCol w="642000">
                  <a:extLst>
                    <a:ext uri="{9D8B030D-6E8A-4147-A177-3AD203B41FA5}">
                      <a16:colId xmlns:a16="http://schemas.microsoft.com/office/drawing/2014/main" val="20007"/>
                    </a:ext>
                  </a:extLst>
                </a:gridCol>
                <a:gridCol w="642000">
                  <a:extLst>
                    <a:ext uri="{9D8B030D-6E8A-4147-A177-3AD203B41FA5}">
                      <a16:colId xmlns:a16="http://schemas.microsoft.com/office/drawing/2014/main" val="20008"/>
                    </a:ext>
                  </a:extLst>
                </a:gridCol>
                <a:gridCol w="642000">
                  <a:extLst>
                    <a:ext uri="{9D8B030D-6E8A-4147-A177-3AD203B41FA5}">
                      <a16:colId xmlns:a16="http://schemas.microsoft.com/office/drawing/2014/main" val="20009"/>
                    </a:ext>
                  </a:extLst>
                </a:gridCol>
                <a:gridCol w="642000">
                  <a:extLst>
                    <a:ext uri="{9D8B030D-6E8A-4147-A177-3AD203B41FA5}">
                      <a16:colId xmlns:a16="http://schemas.microsoft.com/office/drawing/2014/main" val="20010"/>
                    </a:ext>
                  </a:extLst>
                </a:gridCol>
                <a:gridCol w="642000">
                  <a:extLst>
                    <a:ext uri="{9D8B030D-6E8A-4147-A177-3AD203B41FA5}">
                      <a16:colId xmlns:a16="http://schemas.microsoft.com/office/drawing/2014/main" val="20011"/>
                    </a:ext>
                  </a:extLst>
                </a:gridCol>
              </a:tblGrid>
              <a:tr h="574075">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w="38100" cap="flat" cmpd="sng">
            <a:solidFill>
              <a:schemeClr val="dk2"/>
            </a:solidFill>
            <a:prstDash val="dash"/>
            <a:round/>
            <a:headEnd type="none" w="med" len="med"/>
            <a:tailEnd type="none" w="med" len="med"/>
          </a:ln>
        </p:spPr>
      </p:cxnSp>
      <p:cxnSp>
        <p:nvCxnSpPr>
          <p:cNvPr id="1184" name="Google Shape;1184;p34"/>
          <p:cNvCxnSpPr>
            <a:stCxn id="1178" idx="1"/>
            <a:endCxn id="1172" idx="6"/>
          </p:cNvCxnSpPr>
          <p:nvPr/>
        </p:nvCxnSpPr>
        <p:spPr>
          <a:xfrm rot="10800000">
            <a:off x="3903598" y="2157766"/>
            <a:ext cx="2448000" cy="3582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185" name="Google Shape;1185;p34"/>
          <p:cNvCxnSpPr>
            <a:endCxn id="1173" idx="6"/>
          </p:cNvCxnSpPr>
          <p:nvPr/>
        </p:nvCxnSpPr>
        <p:spPr>
          <a:xfrm rot="10800000">
            <a:off x="5653904" y="3764063"/>
            <a:ext cx="543300" cy="18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186" name="Google Shape;1186;p34"/>
          <p:cNvSpPr/>
          <p:nvPr/>
        </p:nvSpPr>
        <p:spPr>
          <a:xfrm>
            <a:off x="1329354" y="221141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34"/>
          <p:cNvSpPr/>
          <p:nvPr/>
        </p:nvSpPr>
        <p:spPr>
          <a:xfrm>
            <a:off x="3365922" y="1979701"/>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JUNIOR 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4163600" cy="3282000"/>
        </p:xfrm>
        <a:graphic>
          <a:graphicData uri="http://schemas.openxmlformats.org/drawingml/2006/table">
            <a:tbl>
              <a:tblPr>
                <a:noFill/>
                <a:tableStyleId>{79D52730-1477-49C3-96F5-1E0910A35351}</a:tableStyleId>
              </a:tblPr>
              <a:tblGrid>
                <a:gridCol w="594800">
                  <a:extLst>
                    <a:ext uri="{9D8B030D-6E8A-4147-A177-3AD203B41FA5}">
                      <a16:colId xmlns:a16="http://schemas.microsoft.com/office/drawing/2014/main" val="20000"/>
                    </a:ext>
                  </a:extLst>
                </a:gridCol>
                <a:gridCol w="594800">
                  <a:extLst>
                    <a:ext uri="{9D8B030D-6E8A-4147-A177-3AD203B41FA5}">
                      <a16:colId xmlns:a16="http://schemas.microsoft.com/office/drawing/2014/main" val="20001"/>
                    </a:ext>
                  </a:extLst>
                </a:gridCol>
                <a:gridCol w="594800">
                  <a:extLst>
                    <a:ext uri="{9D8B030D-6E8A-4147-A177-3AD203B41FA5}">
                      <a16:colId xmlns:a16="http://schemas.microsoft.com/office/drawing/2014/main" val="20002"/>
                    </a:ext>
                  </a:extLst>
                </a:gridCol>
                <a:gridCol w="594800">
                  <a:extLst>
                    <a:ext uri="{9D8B030D-6E8A-4147-A177-3AD203B41FA5}">
                      <a16:colId xmlns:a16="http://schemas.microsoft.com/office/drawing/2014/main" val="20003"/>
                    </a:ext>
                  </a:extLst>
                </a:gridCol>
                <a:gridCol w="594800">
                  <a:extLst>
                    <a:ext uri="{9D8B030D-6E8A-4147-A177-3AD203B41FA5}">
                      <a16:colId xmlns:a16="http://schemas.microsoft.com/office/drawing/2014/main" val="20004"/>
                    </a:ext>
                  </a:extLst>
                </a:gridCol>
                <a:gridCol w="594800">
                  <a:extLst>
                    <a:ext uri="{9D8B030D-6E8A-4147-A177-3AD203B41FA5}">
                      <a16:colId xmlns:a16="http://schemas.microsoft.com/office/drawing/2014/main" val="20005"/>
                    </a:ext>
                  </a:extLst>
                </a:gridCol>
                <a:gridCol w="594800">
                  <a:extLst>
                    <a:ext uri="{9D8B030D-6E8A-4147-A177-3AD203B41FA5}">
                      <a16:colId xmlns:a16="http://schemas.microsoft.com/office/drawing/2014/main" val="20006"/>
                    </a:ext>
                  </a:extLst>
                </a:gridCol>
              </a:tblGrid>
              <a:tr h="410250">
                <a:tc gridSpan="7">
                  <a:txBody>
                    <a:bodyPr/>
                    <a:lstStyle/>
                    <a:p>
                      <a:pPr marL="0" lvl="0" indent="0" algn="ctr" rtl="0">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250">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10250">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05</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22</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5999834" y="2564343"/>
              <a:ext cx="894047" cy="343597"/>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618837" y="2602704"/>
              <a:ext cx="223243" cy="266568"/>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9701" y="2564343"/>
              <a:ext cx="884180" cy="184146"/>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42112" y="2516484"/>
              <a:ext cx="41742" cy="59871"/>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195743" y="2584994"/>
              <a:ext cx="344582" cy="33827"/>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025907"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776233" y="2582053"/>
              <a:ext cx="86474"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776233" y="2582053"/>
              <a:ext cx="36659"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8808" y="2584994"/>
              <a:ext cx="29542" cy="45225"/>
            </a:xfrm>
            <a:custGeom>
              <a:avLst/>
              <a:gdLst/>
              <a:ahLst/>
              <a:cxnLst/>
              <a:rect l="l" t="t" r="r" b="b"/>
              <a:pathLst>
                <a:path w="494" h="738" extrusionOk="0">
                  <a:moveTo>
                    <a:pt x="0" y="0"/>
                  </a:moveTo>
                  <a:lnTo>
                    <a:pt x="0" y="738"/>
                  </a:lnTo>
                  <a:lnTo>
                    <a:pt x="493" y="738"/>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240056" y="2589651"/>
              <a:ext cx="7236" cy="40567"/>
            </a:xfrm>
            <a:custGeom>
              <a:avLst/>
              <a:gdLst/>
              <a:ahLst/>
              <a:cxnLst/>
              <a:rect l="l" t="t" r="r" b="b"/>
              <a:pathLst>
                <a:path w="121" h="662" extrusionOk="0">
                  <a:moveTo>
                    <a:pt x="0" y="0"/>
                  </a:moveTo>
                  <a:lnTo>
                    <a:pt x="0" y="662"/>
                  </a:lnTo>
                  <a:lnTo>
                    <a:pt x="121" y="662"/>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542112"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383399" y="2650011"/>
              <a:ext cx="83963" cy="171952"/>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507068" y="2603991"/>
              <a:ext cx="157759" cy="263994"/>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593062" y="2603991"/>
              <a:ext cx="71763" cy="263994"/>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098327" y="2620230"/>
              <a:ext cx="125585" cy="231822"/>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95743" y="2853458"/>
              <a:ext cx="344582"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025907" y="2823860"/>
              <a:ext cx="51610" cy="62077"/>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776233" y="2829130"/>
              <a:ext cx="86474"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776233" y="2873558"/>
              <a:ext cx="36659"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6368808" y="2842060"/>
              <a:ext cx="29542" cy="53926"/>
            </a:xfrm>
            <a:custGeom>
              <a:avLst/>
              <a:gdLst/>
              <a:ahLst/>
              <a:cxnLst/>
              <a:rect l="l" t="t" r="r" b="b"/>
              <a:pathLst>
                <a:path w="494" h="880" extrusionOk="0">
                  <a:moveTo>
                    <a:pt x="0" y="0"/>
                  </a:moveTo>
                  <a:lnTo>
                    <a:pt x="0" y="879"/>
                  </a:lnTo>
                  <a:lnTo>
                    <a:pt x="493" y="879"/>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240056" y="2842060"/>
              <a:ext cx="7236" cy="53926"/>
            </a:xfrm>
            <a:custGeom>
              <a:avLst/>
              <a:gdLst/>
              <a:ahLst/>
              <a:cxnLst/>
              <a:rect l="l" t="t" r="r" b="b"/>
              <a:pathLst>
                <a:path w="121" h="880" extrusionOk="0">
                  <a:moveTo>
                    <a:pt x="0" y="0"/>
                  </a:moveTo>
                  <a:lnTo>
                    <a:pt x="0" y="879"/>
                  </a:lnTo>
                  <a:lnTo>
                    <a:pt x="121" y="879"/>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037808" y="2621578"/>
              <a:ext cx="74634"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037808" y="2821899"/>
              <a:ext cx="74634"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530989" y="2694929"/>
              <a:ext cx="22845"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6024831" y="2656262"/>
              <a:ext cx="61058" cy="155100"/>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37"/>
          <p:cNvGrpSpPr/>
          <p:nvPr/>
        </p:nvGrpSpPr>
        <p:grpSpPr>
          <a:xfrm rot="10800000" flipH="1">
            <a:off x="7449474" y="3920746"/>
            <a:ext cx="877242" cy="467321"/>
            <a:chOff x="7449474" y="4042590"/>
            <a:chExt cx="877242" cy="467321"/>
          </a:xfrm>
        </p:grpSpPr>
        <p:sp>
          <p:nvSpPr>
            <p:cNvPr id="1325" name="Google Shape;1325;p37"/>
            <p:cNvSpPr/>
            <p:nvPr/>
          </p:nvSpPr>
          <p:spPr>
            <a:xfrm rot="10800000">
              <a:off x="7475188" y="4042590"/>
              <a:ext cx="851528" cy="439071"/>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rot="10800000">
              <a:off x="8285812" y="4346111"/>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rot="10800000">
              <a:off x="8285812" y="4188379"/>
              <a:ext cx="15429" cy="52027"/>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rot="10800000">
              <a:off x="7449474" y="4096517"/>
              <a:ext cx="847282" cy="388025"/>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rot="10800000">
              <a:off x="7449474" y="4278396"/>
              <a:ext cx="846983" cy="206146"/>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rot="10800000">
              <a:off x="8296158" y="4259647"/>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rot="10800000">
              <a:off x="7483936" y="4413151"/>
              <a:ext cx="59862" cy="424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rot="10800000">
              <a:off x="7479987" y="4363391"/>
              <a:ext cx="162603" cy="82054"/>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rot="10800000">
              <a:off x="7741494" y="4429635"/>
              <a:ext cx="358337"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rot="10800000">
              <a:off x="7743773" y="4459784"/>
              <a:ext cx="44194" cy="50127"/>
            </a:xfrm>
            <a:custGeom>
              <a:avLst/>
              <a:gdLst/>
              <a:ahLst/>
              <a:cxnLst/>
              <a:rect l="l" t="t" r="r" b="b"/>
              <a:pathLst>
                <a:path w="739" h="818" extrusionOk="0">
                  <a:moveTo>
                    <a:pt x="1" y="1"/>
                  </a:moveTo>
                  <a:lnTo>
                    <a:pt x="72" y="818"/>
                  </a:lnTo>
                  <a:lnTo>
                    <a:pt x="738" y="818"/>
                  </a:lnTo>
                  <a:lnTo>
                    <a:pt x="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rot="10800000">
              <a:off x="7855835" y="4354323"/>
              <a:ext cx="288308" cy="13849"/>
            </a:xfrm>
            <a:custGeom>
              <a:avLst/>
              <a:gdLst/>
              <a:ahLst/>
              <a:cxnLst/>
              <a:rect l="l" t="t" r="r" b="b"/>
              <a:pathLst>
                <a:path w="4821" h="226"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rot="10800000">
              <a:off x="7855835" y="4317004"/>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rot="10800000">
              <a:off x="7780970" y="4459784"/>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rot="10800000">
              <a:off x="7641391" y="4135614"/>
              <a:ext cx="163799" cy="30964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rot="10800000">
              <a:off x="7641392" y="4135614"/>
              <a:ext cx="76966" cy="30964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rot="10800000">
              <a:off x="7483936" y="4125507"/>
              <a:ext cx="59743" cy="424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rot="10800000">
              <a:off x="7480047" y="4135311"/>
              <a:ext cx="162663" cy="82054"/>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rot="10800000">
              <a:off x="7741434" y="4120359"/>
              <a:ext cx="358396"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rot="10800000">
              <a:off x="7743773" y="4070846"/>
              <a:ext cx="44194" cy="50433"/>
            </a:xfrm>
            <a:custGeom>
              <a:avLst/>
              <a:gdLst/>
              <a:ahLst/>
              <a:cxnLst/>
              <a:rect l="l" t="t" r="r" b="b"/>
              <a:pathLst>
                <a:path w="739" h="823" extrusionOk="0">
                  <a:moveTo>
                    <a:pt x="72" y="1"/>
                  </a:moveTo>
                  <a:lnTo>
                    <a:pt x="1" y="822"/>
                  </a:lnTo>
                  <a:lnTo>
                    <a:pt x="493" y="822"/>
                  </a:lnTo>
                  <a:lnTo>
                    <a:pt x="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rot="10800000">
              <a:off x="8115674" y="4137084"/>
              <a:ext cx="158237" cy="306706"/>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rot="10800000">
              <a:off x="7855835" y="4212585"/>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rot="10800000">
              <a:off x="7855835" y="4249842"/>
              <a:ext cx="288308" cy="13911"/>
            </a:xfrm>
            <a:custGeom>
              <a:avLst/>
              <a:gdLst/>
              <a:ahLst/>
              <a:cxnLst/>
              <a:rect l="l" t="t" r="r" b="b"/>
              <a:pathLst>
                <a:path w="4821" h="227"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rot="10800000">
              <a:off x="7780970" y="4080650"/>
              <a:ext cx="9628" cy="40629"/>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rot="10800000">
              <a:off x="7770624" y="4244939"/>
              <a:ext cx="20991" cy="75681"/>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rot="10800000">
              <a:off x="7527232" y="4354323"/>
              <a:ext cx="85039" cy="12256"/>
            </a:xfrm>
            <a:custGeom>
              <a:avLst/>
              <a:gdLst/>
              <a:ahLst/>
              <a:cxnLst/>
              <a:rect l="l" t="t" r="r" b="b"/>
              <a:pathLst>
                <a:path w="1422" h="200" extrusionOk="0">
                  <a:moveTo>
                    <a:pt x="1" y="1"/>
                  </a:moveTo>
                  <a:lnTo>
                    <a:pt x="58" y="200"/>
                  </a:lnTo>
                  <a:lnTo>
                    <a:pt x="1422" y="1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rot="10800000">
              <a:off x="7527232" y="4214239"/>
              <a:ext cx="85039" cy="12501"/>
            </a:xfrm>
            <a:custGeom>
              <a:avLst/>
              <a:gdLst/>
              <a:ahLst/>
              <a:cxnLst/>
              <a:rect l="l" t="t" r="r" b="b"/>
              <a:pathLst>
                <a:path w="1422" h="204" extrusionOk="0">
                  <a:moveTo>
                    <a:pt x="58" y="0"/>
                  </a:moveTo>
                  <a:lnTo>
                    <a:pt x="1" y="204"/>
                  </a:lnTo>
                  <a:lnTo>
                    <a:pt x="1422" y="36"/>
                  </a:lnTo>
                  <a:lnTo>
                    <a:pt x="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rot="10800000">
              <a:off x="7593074" y="4354323"/>
              <a:ext cx="31337" cy="55520"/>
            </a:xfrm>
            <a:custGeom>
              <a:avLst/>
              <a:gdLst/>
              <a:ahLst/>
              <a:cxnLst/>
              <a:rect l="l" t="t" r="r" b="b"/>
              <a:pathLst>
                <a:path w="524" h="906" extrusionOk="0">
                  <a:moveTo>
                    <a:pt x="0" y="0"/>
                  </a:moveTo>
                  <a:lnTo>
                    <a:pt x="261" y="906"/>
                  </a:lnTo>
                  <a:lnTo>
                    <a:pt x="523" y="906"/>
                  </a:lnTo>
                  <a:lnTo>
                    <a:pt x="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rot="10800000">
              <a:off x="7593074" y="4170914"/>
              <a:ext cx="31337" cy="55826"/>
            </a:xfrm>
            <a:custGeom>
              <a:avLst/>
              <a:gdLst/>
              <a:ahLst/>
              <a:cxnLst/>
              <a:rect l="l" t="t" r="r" b="b"/>
              <a:pathLst>
                <a:path w="524" h="911" extrusionOk="0">
                  <a:moveTo>
                    <a:pt x="261" y="0"/>
                  </a:moveTo>
                  <a:lnTo>
                    <a:pt x="0" y="910"/>
                  </a:lnTo>
                  <a:lnTo>
                    <a:pt x="261" y="910"/>
                  </a:lnTo>
                  <a:lnTo>
                    <a:pt x="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{79D52730-1477-49C3-96F5-1E0910A35351}</a:tableStyleId>
              </a:tblPr>
              <a:tblGrid>
                <a:gridCol w="1877350">
                  <a:extLst>
                    <a:ext uri="{9D8B030D-6E8A-4147-A177-3AD203B41FA5}">
                      <a16:colId xmlns:a16="http://schemas.microsoft.com/office/drawing/2014/main" val="20000"/>
                    </a:ext>
                  </a:extLst>
                </a:gridCol>
                <a:gridCol w="18773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1877350">
                  <a:extLst>
                    <a:ext uri="{9D8B030D-6E8A-4147-A177-3AD203B41FA5}">
                      <a16:colId xmlns:a16="http://schemas.microsoft.com/office/drawing/2014/main" val="20003"/>
                    </a:ext>
                  </a:extLst>
                </a:gridCol>
              </a:tblGrid>
              <a:tr h="8509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6"/>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6"/>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avLst/>
              <a:gdLst/>
              <a:ahLst/>
              <a:cxnLst/>
              <a:rect l="l" t="t" r="r" b="b"/>
              <a:pathLst>
                <a:path w="729" h="890" extrusionOk="0">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484616" y="1983914"/>
              <a:ext cx="108271" cy="68833"/>
            </a:xfrm>
            <a:custGeom>
              <a:avLst/>
              <a:gdLst/>
              <a:ahLst/>
              <a:cxnLst/>
              <a:rect l="l" t="t" r="r" b="b"/>
              <a:pathLst>
                <a:path w="1488" h="946" extrusionOk="0">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607368" y="1990972"/>
              <a:ext cx="157021" cy="95683"/>
            </a:xfrm>
            <a:custGeom>
              <a:avLst/>
              <a:gdLst/>
              <a:ahLst/>
              <a:cxnLst/>
              <a:rect l="l" t="t" r="r" b="b"/>
              <a:pathLst>
                <a:path w="2158" h="1315" extrusionOk="0">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868297" y="2047436"/>
              <a:ext cx="53335" cy="64759"/>
            </a:xfrm>
            <a:custGeom>
              <a:avLst/>
              <a:gdLst/>
              <a:ahLst/>
              <a:cxnLst/>
              <a:rect l="l" t="t" r="r" b="b"/>
              <a:pathLst>
                <a:path w="733" h="890" extrusionOk="0">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778871" y="1983914"/>
              <a:ext cx="107907" cy="68833"/>
            </a:xfrm>
            <a:custGeom>
              <a:avLst/>
              <a:gdLst/>
              <a:ahLst/>
              <a:cxnLst/>
              <a:rect l="l" t="t" r="r" b="b"/>
              <a:pathLst>
                <a:path w="1483" h="946" extrusionOk="0">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65142" y="2228979"/>
              <a:ext cx="41402" cy="100194"/>
            </a:xfrm>
            <a:custGeom>
              <a:avLst/>
              <a:gdLst/>
              <a:ahLst/>
              <a:cxnLst/>
              <a:rect l="l" t="t" r="r" b="b"/>
              <a:pathLst>
                <a:path w="569" h="1377" extrusionOk="0">
                  <a:moveTo>
                    <a:pt x="1" y="1"/>
                  </a:moveTo>
                  <a:lnTo>
                    <a:pt x="1" y="1377"/>
                  </a:lnTo>
                  <a:lnTo>
                    <a:pt x="568" y="1377"/>
                  </a:lnTo>
                  <a:lnTo>
                    <a:pt x="5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665142" y="2353622"/>
              <a:ext cx="41402" cy="56973"/>
            </a:xfrm>
            <a:custGeom>
              <a:avLst/>
              <a:gdLst/>
              <a:ahLst/>
              <a:cxnLst/>
              <a:rect l="l" t="t" r="r" b="b"/>
              <a:pathLst>
                <a:path w="569" h="783" extrusionOk="0">
                  <a:moveTo>
                    <a:pt x="1" y="0"/>
                  </a:moveTo>
                  <a:lnTo>
                    <a:pt x="1" y="782"/>
                  </a:lnTo>
                  <a:lnTo>
                    <a:pt x="568" y="78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323810" y="2103027"/>
              <a:ext cx="721804" cy="488673"/>
            </a:xfrm>
            <a:custGeom>
              <a:avLst/>
              <a:gdLst/>
              <a:ahLst/>
              <a:cxnLst/>
              <a:rect l="l" t="t" r="r" b="b"/>
              <a:pathLst>
                <a:path w="9920" h="6716" extrusionOk="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avLst/>
              <a:gdLst/>
              <a:ahLst/>
              <a:cxnLst/>
              <a:rect l="l" t="t" r="r" b="b"/>
              <a:pathLst>
                <a:path w="10383" h="4678" extrusionOk="0">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3830301" y="1607004"/>
              <a:ext cx="77274" cy="115983"/>
            </a:xfrm>
            <a:custGeom>
              <a:avLst/>
              <a:gdLst/>
              <a:ahLst/>
              <a:cxnLst/>
              <a:rect l="l" t="t" r="r" b="b"/>
              <a:pathLst>
                <a:path w="1062" h="1594" extrusionOk="0">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362229" y="1356118"/>
              <a:ext cx="203589" cy="392117"/>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avLst/>
              <a:gdLst/>
              <a:ahLst/>
              <a:cxnLst/>
              <a:rect l="l" t="t" r="r" b="b"/>
              <a:pathLst>
                <a:path w="8859" h="5495" extrusionOk="0">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863377" y="3873124"/>
              <a:ext cx="160296" cy="41402"/>
            </a:xfrm>
            <a:custGeom>
              <a:avLst/>
              <a:gdLst/>
              <a:ahLst/>
              <a:cxnLst/>
              <a:rect l="l" t="t" r="r" b="b"/>
              <a:pathLst>
                <a:path w="2203" h="569" extrusionOk="0">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194450" y="3813677"/>
              <a:ext cx="160587" cy="160296"/>
            </a:xfrm>
            <a:custGeom>
              <a:avLst/>
              <a:gdLst/>
              <a:ahLst/>
              <a:cxnLst/>
              <a:rect l="l" t="t" r="r" b="b"/>
              <a:pathLst>
                <a:path w="2207" h="2203" extrusionOk="0">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863377" y="3608923"/>
              <a:ext cx="160296" cy="41475"/>
            </a:xfrm>
            <a:custGeom>
              <a:avLst/>
              <a:gdLst/>
              <a:ahLst/>
              <a:cxnLst/>
              <a:rect l="l" t="t" r="r" b="b"/>
              <a:pathLst>
                <a:path w="2203" h="570" extrusionOk="0">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94450" y="3608923"/>
              <a:ext cx="160587" cy="41475"/>
            </a:xfrm>
            <a:custGeom>
              <a:avLst/>
              <a:gdLst/>
              <a:ahLst/>
              <a:cxnLst/>
              <a:rect l="l" t="t" r="r" b="b"/>
              <a:pathLst>
                <a:path w="2207" h="570" extrusionOk="0">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40"/>
          <p:cNvCxnSpPr>
            <a:stCxn id="1417" idx="6"/>
            <a:endCxn id="1419" idx="2"/>
          </p:cNvCxnSpPr>
          <p:nvPr/>
        </p:nvCxnSpPr>
        <p:spPr>
          <a:xfrm rot="10800000" flipH="1">
            <a:off x="5215925" y="1749375"/>
            <a:ext cx="999000" cy="287400"/>
          </a:xfrm>
          <a:prstGeom prst="bentConnector2">
            <a:avLst/>
          </a:prstGeom>
          <a:noFill/>
          <a:ln w="38100" cap="flat" cmpd="sng">
            <a:solidFill>
              <a:schemeClr val="dk2"/>
            </a:solidFill>
            <a:prstDash val="dash"/>
            <a:round/>
            <a:headEnd type="none" w="med" len="med"/>
            <a:tailEnd type="none" w="med" len="med"/>
          </a:ln>
        </p:spPr>
      </p:cxnSp>
      <p:sp>
        <p:nvSpPr>
          <p:cNvPr id="1420" name="Google Shape;1420;p40"/>
          <p:cNvSpPr/>
          <p:nvPr/>
        </p:nvSpPr>
        <p:spPr>
          <a:xfrm>
            <a:off x="50333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w="38100" cap="flat" cmpd="sng">
            <a:solidFill>
              <a:schemeClr val="dk2"/>
            </a:solidFill>
            <a:prstDash val="dash"/>
            <a:round/>
            <a:headEnd type="none" w="med" len="med"/>
            <a:tailEnd type="none" w="med" len="med"/>
          </a:ln>
        </p:spPr>
      </p:cxnSp>
      <p:sp>
        <p:nvSpPr>
          <p:cNvPr id="1423" name="Google Shape;1423;p40"/>
          <p:cNvSpPr/>
          <p:nvPr/>
        </p:nvSpPr>
        <p:spPr>
          <a:xfrm>
            <a:off x="39669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280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w="38100" cap="flat" cmpd="sng">
            <a:solidFill>
              <a:schemeClr val="dk2"/>
            </a:solidFill>
            <a:prstDash val="dash"/>
            <a:round/>
            <a:headEnd type="none" w="med" len="med"/>
            <a:tailEnd type="none" w="med" len="med"/>
          </a:ln>
        </p:spPr>
      </p:cxnSp>
      <p:cxnSp>
        <p:nvCxnSpPr>
          <p:cNvPr id="1427" name="Google Shape;1427;p40"/>
          <p:cNvCxnSpPr>
            <a:stCxn id="1428" idx="2"/>
            <a:endCxn id="1423" idx="2"/>
          </p:cNvCxnSpPr>
          <p:nvPr/>
        </p:nvCxnSpPr>
        <p:spPr>
          <a:xfrm rot="-5400000" flipH="1">
            <a:off x="3304638" y="1374275"/>
            <a:ext cx="287400" cy="1037400"/>
          </a:xfrm>
          <a:prstGeom prst="bentConnector2">
            <a:avLst/>
          </a:prstGeom>
          <a:noFill/>
          <a:ln w="38100" cap="flat" cmpd="sng">
            <a:solidFill>
              <a:schemeClr val="dk2"/>
            </a:solidFill>
            <a:prstDash val="dash"/>
            <a:round/>
            <a:headEnd type="none" w="med" len="med"/>
            <a:tailEnd type="none" w="med" len="med"/>
          </a:ln>
        </p:spPr>
      </p:cxnSp>
      <p:sp>
        <p:nvSpPr>
          <p:cNvPr id="1429" name="Google Shape;1429;p40"/>
          <p:cNvSpPr txBox="1"/>
          <p:nvPr/>
        </p:nvSpPr>
        <p:spPr>
          <a:xfrm>
            <a:off x="3771600" y="2344800"/>
            <a:ext cx="1600800" cy="45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4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rot="10800000" flipH="1">
            <a:off x="5498213" y="12292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6" name="Google Shape;1456;p41"/>
          <p:cNvCxnSpPr>
            <a:stCxn id="1455" idx="3"/>
            <a:endCxn id="1447" idx="1"/>
          </p:cNvCxnSpPr>
          <p:nvPr/>
        </p:nvCxnSpPr>
        <p:spPr>
          <a:xfrm>
            <a:off x="5498213" y="15478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7" name="Google Shape;1457;p41"/>
          <p:cNvCxnSpPr>
            <a:stCxn id="1458" idx="3"/>
            <a:endCxn id="1449" idx="1"/>
          </p:cNvCxnSpPr>
          <p:nvPr/>
        </p:nvCxnSpPr>
        <p:spPr>
          <a:xfrm rot="10800000" flipH="1">
            <a:off x="5498313" y="25031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59" name="Google Shape;1459;p41"/>
          <p:cNvCxnSpPr>
            <a:stCxn id="1458" idx="3"/>
            <a:endCxn id="1450" idx="1"/>
          </p:cNvCxnSpPr>
          <p:nvPr/>
        </p:nvCxnSpPr>
        <p:spPr>
          <a:xfrm>
            <a:off x="5498313" y="28217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0" name="Google Shape;1460;p41"/>
          <p:cNvCxnSpPr>
            <a:stCxn id="1461" idx="3"/>
            <a:endCxn id="1452" idx="1"/>
          </p:cNvCxnSpPr>
          <p:nvPr/>
        </p:nvCxnSpPr>
        <p:spPr>
          <a:xfrm rot="10800000" flipH="1">
            <a:off x="5498313" y="37770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2" name="Google Shape;1462;p41"/>
          <p:cNvCxnSpPr>
            <a:stCxn id="1461" idx="3"/>
            <a:endCxn id="1453" idx="1"/>
          </p:cNvCxnSpPr>
          <p:nvPr/>
        </p:nvCxnSpPr>
        <p:spPr>
          <a:xfrm>
            <a:off x="5498313" y="40956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w="38100" cap="flat" cmpd="sng">
            <a:solidFill>
              <a:schemeClr val="lt1"/>
            </a:solidFill>
            <a:prstDash val="dash"/>
            <a:round/>
            <a:headEnd type="none" w="med" len="med"/>
            <a:tailEnd type="none" w="med" len="med"/>
          </a:ln>
        </p:spPr>
      </p:cxnSp>
      <p:cxnSp>
        <p:nvCxnSpPr>
          <p:cNvPr id="1464" name="Google Shape;1464;p41"/>
          <p:cNvCxnSpPr>
            <a:stCxn id="1444" idx="3"/>
            <a:endCxn id="1458" idx="1"/>
          </p:cNvCxnSpPr>
          <p:nvPr/>
        </p:nvCxnSpPr>
        <p:spPr>
          <a:xfrm>
            <a:off x="2663625" y="2821775"/>
            <a:ext cx="994500" cy="600"/>
          </a:xfrm>
          <a:prstGeom prst="bentConnector3">
            <a:avLst>
              <a:gd name="adj1" fmla="val 49999"/>
            </a:avLst>
          </a:prstGeom>
          <a:noFill/>
          <a:ln w="38100" cap="flat" cmpd="sng">
            <a:solidFill>
              <a:schemeClr val="lt1"/>
            </a:solidFill>
            <a:prstDash val="dash"/>
            <a:round/>
            <a:headEnd type="none" w="med" len="med"/>
            <a:tailEnd type="none" w="med" len="med"/>
          </a:ln>
        </p:spPr>
      </p:cxnSp>
      <p:cxnSp>
        <p:nvCxnSpPr>
          <p:cNvPr id="1465" name="Google Shape;1465;p41"/>
          <p:cNvCxnSpPr>
            <a:stCxn id="1444" idx="2"/>
            <a:endCxn id="1461" idx="1"/>
          </p:cNvCxnSpPr>
          <p:nvPr/>
        </p:nvCxnSpPr>
        <p:spPr>
          <a:xfrm rot="-5400000" flipH="1">
            <a:off x="2163525" y="2601125"/>
            <a:ext cx="1074600" cy="1914600"/>
          </a:xfrm>
          <a:prstGeom prst="bentConnector2">
            <a:avLst/>
          </a:prstGeom>
          <a:noFill/>
          <a:ln w="38100" cap="flat" cmpd="sng">
            <a:solidFill>
              <a:schemeClr val="lt1"/>
            </a:solidFill>
            <a:prstDash val="dash"/>
            <a:round/>
            <a:headEnd type="none" w="med" len="med"/>
            <a:tailEnd type="none" w="med" len="med"/>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LICENSES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50%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Krona One"/>
                  <a:ea typeface="Krona One"/>
                  <a:cs typeface="Krona One"/>
                  <a:sym typeface="Krona One"/>
                </a:rPr>
                <a:t>TRUCK LICENSES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rot="10800000">
            <a:off x="7853250" y="3350850"/>
            <a:ext cx="285900" cy="571500"/>
          </a:xfrm>
          <a:prstGeom prst="up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9" y="338377"/>
            <a:ext cx="7717500" cy="572700"/>
          </a:xfrm>
        </p:spPr>
        <p:txBody>
          <a:bodyPr/>
          <a:lstStyle/>
          <a:p>
            <a:r>
              <a:rPr lang="en-US" sz="2400" dirty="0"/>
              <a:t>Details Of Traffic Signal Control System (TSCS)</a:t>
            </a:r>
            <a:endParaRPr lang="en-IN" sz="2400" dirty="0"/>
          </a:p>
        </p:txBody>
      </p:sp>
      <p:sp>
        <p:nvSpPr>
          <p:cNvPr id="3" name="Text Placeholder 2"/>
          <p:cNvSpPr>
            <a:spLocks noGrp="1"/>
          </p:cNvSpPr>
          <p:nvPr>
            <p:ph type="body" idx="1"/>
          </p:nvPr>
        </p:nvSpPr>
        <p:spPr>
          <a:xfrm>
            <a:off x="567217" y="851810"/>
            <a:ext cx="7863508" cy="3334858"/>
          </a:xfrm>
        </p:spPr>
        <p:txBody>
          <a:bodyPr/>
          <a:lstStyle/>
          <a:p>
            <a:r>
              <a:rPr lang="en-US" sz="1800" dirty="0"/>
              <a:t>The TSCS proposed in this study has the following characteristics:</a:t>
            </a:r>
            <a:br>
              <a:rPr lang="en-US" sz="1800" dirty="0"/>
            </a:br>
            <a:r>
              <a:rPr lang="en-US" sz="1800" dirty="0"/>
              <a:t>• No information is transmitted between traffic signals.</a:t>
            </a:r>
            <a:br>
              <a:rPr lang="en-US" sz="1800" dirty="0"/>
            </a:br>
            <a:r>
              <a:rPr lang="en-US" sz="1800" dirty="0"/>
              <a:t>• Predicts information on adjacent signals by using changes in congestion within an intersection</a:t>
            </a:r>
          </a:p>
          <a:p>
            <a:endParaRPr lang="en-US" sz="1800" dirty="0"/>
          </a:p>
          <a:p>
            <a:r>
              <a:rPr lang="en-US" sz="1800" dirty="0"/>
              <a:t>Under the TSCS, the following contributions can be obtained By using DTA.</a:t>
            </a:r>
            <a:br>
              <a:rPr lang="en-US" sz="1800" dirty="0"/>
            </a:br>
            <a:r>
              <a:rPr lang="en-US" sz="1800" dirty="0"/>
              <a:t>• The number of trials and errors required for learning convergence does not increase.</a:t>
            </a:r>
            <a:br>
              <a:rPr lang="en-US" sz="1800" dirty="0"/>
            </a:br>
            <a:r>
              <a:rPr lang="en-US" sz="1800" dirty="0"/>
              <a:t>• Reduced latency by 33% in the learned model.</a:t>
            </a:r>
            <a:br>
              <a:rPr lang="en-US" sz="1800" dirty="0"/>
            </a:br>
            <a:r>
              <a:rPr lang="en-US" sz="1800" dirty="0"/>
              <a:t>• The least variation in learning results per experiment.</a:t>
            </a:r>
            <a:endParaRPr lang="en-IN" sz="1800" dirty="0"/>
          </a:p>
        </p:txBody>
      </p:sp>
    </p:spTree>
    <p:extLst>
      <p:ext uri="{BB962C8B-B14F-4D97-AF65-F5344CB8AC3E}">
        <p14:creationId xmlns:p14="http://schemas.microsoft.com/office/powerpoint/2010/main" val="4243297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4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name="adj1" fmla="val 49999"/>
            </a:avLst>
          </a:prstGeom>
          <a:noFill/>
          <a:ln w="38100" cap="flat" cmpd="sng">
            <a:solidFill>
              <a:schemeClr val="dk2"/>
            </a:solidFill>
            <a:prstDash val="dash"/>
            <a:round/>
            <a:headEnd type="none" w="med" len="med"/>
            <a:tailEnd type="none" w="med" len="med"/>
          </a:ln>
        </p:spPr>
      </p:cxnSp>
      <p:cxnSp>
        <p:nvCxnSpPr>
          <p:cNvPr id="1516" name="Google Shape;1516;p43"/>
          <p:cNvCxnSpPr>
            <a:stCxn id="1512" idx="3"/>
            <a:endCxn id="1517" idx="1"/>
          </p:cNvCxnSpPr>
          <p:nvPr/>
        </p:nvCxnSpPr>
        <p:spPr>
          <a:xfrm>
            <a:off x="5527225" y="1450234"/>
            <a:ext cx="895200" cy="600"/>
          </a:xfrm>
          <a:prstGeom prst="bentConnector3">
            <a:avLst>
              <a:gd name="adj1" fmla="val 49998"/>
            </a:avLst>
          </a:prstGeom>
          <a:noFill/>
          <a:ln w="38100" cap="flat" cmpd="sng">
            <a:solidFill>
              <a:schemeClr val="dk2"/>
            </a:solidFill>
            <a:prstDash val="dash"/>
            <a:round/>
            <a:headEnd type="none" w="med" len="med"/>
            <a:tailEnd type="none" w="med" len="med"/>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7" name="Google Shape;1547;p44"/>
          <p:cNvCxnSpPr>
            <a:stCxn id="1545" idx="3"/>
            <a:endCxn id="1548" idx="0"/>
          </p:cNvCxnSpPr>
          <p:nvPr/>
        </p:nvCxnSpPr>
        <p:spPr>
          <a:xfrm>
            <a:off x="58665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9" name="Google Shape;1549;p44"/>
          <p:cNvCxnSpPr>
            <a:stCxn id="1542" idx="2"/>
            <a:endCxn id="1539" idx="0"/>
          </p:cNvCxnSpPr>
          <p:nvPr/>
        </p:nvCxnSpPr>
        <p:spPr>
          <a:xfrm rot="5400000">
            <a:off x="1544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0" name="Google Shape;1550;p44"/>
          <p:cNvCxnSpPr>
            <a:stCxn id="1542" idx="2"/>
            <a:endCxn id="1541" idx="0"/>
          </p:cNvCxnSpPr>
          <p:nvPr/>
        </p:nvCxnSpPr>
        <p:spPr>
          <a:xfrm rot="-5400000" flipH="1">
            <a:off x="23223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1" name="Google Shape;1551;p44"/>
          <p:cNvCxnSpPr>
            <a:stCxn id="1548" idx="2"/>
            <a:endCxn id="1552" idx="0"/>
          </p:cNvCxnSpPr>
          <p:nvPr/>
        </p:nvCxnSpPr>
        <p:spPr>
          <a:xfrm rot="5400000">
            <a:off x="59075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3" name="Google Shape;1553;p44"/>
          <p:cNvCxnSpPr>
            <a:stCxn id="1548" idx="2"/>
            <a:endCxn id="1554" idx="0"/>
          </p:cNvCxnSpPr>
          <p:nvPr/>
        </p:nvCxnSpPr>
        <p:spPr>
          <a:xfrm rot="-5400000" flipH="1">
            <a:off x="6685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5" name="Google Shape;1585;p44"/>
          <p:cNvSpPr txBox="1"/>
          <p:nvPr/>
        </p:nvSpPr>
        <p:spPr>
          <a:xfrm>
            <a:off x="678466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avLst/>
              <a:gdLst/>
              <a:ahLst/>
              <a:cxnLst/>
              <a:rect l="l" t="t" r="r" b="b"/>
              <a:pathLst>
                <a:path w="7915" h="7914" extrusionOk="0">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49821" y="1368284"/>
              <a:ext cx="746679" cy="746791"/>
            </a:xfrm>
            <a:custGeom>
              <a:avLst/>
              <a:gdLst/>
              <a:ahLst/>
              <a:cxnLst/>
              <a:rect l="l" t="t" r="r" b="b"/>
              <a:pathLst>
                <a:path w="6654" h="6655" extrusionOk="0">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34432" y="1441561"/>
              <a:ext cx="576897" cy="305449"/>
            </a:xfrm>
            <a:custGeom>
              <a:avLst/>
              <a:gdLst/>
              <a:ahLst/>
              <a:cxnLst/>
              <a:rect l="l" t="t" r="r" b="b"/>
              <a:pathLst>
                <a:path w="5141" h="2722" extrusionOk="0">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918353" y="1673623"/>
              <a:ext cx="209281" cy="364699"/>
            </a:xfrm>
            <a:custGeom>
              <a:avLst/>
              <a:gdLst/>
              <a:ahLst/>
              <a:cxnLst/>
              <a:rect l="l" t="t" r="r" b="b"/>
              <a:pathLst>
                <a:path w="1865" h="3250" extrusionOk="0">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22938" y="1297700"/>
              <a:ext cx="444371" cy="888070"/>
            </a:xfrm>
            <a:custGeom>
              <a:avLst/>
              <a:gdLst/>
              <a:ahLst/>
              <a:cxnLst/>
              <a:rect l="l" t="t" r="r" b="b"/>
              <a:pathLst>
                <a:path w="3960" h="7914" extrusionOk="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22938" y="1368284"/>
              <a:ext cx="373564" cy="746791"/>
            </a:xfrm>
            <a:custGeom>
              <a:avLst/>
              <a:gdLst/>
              <a:ahLst/>
              <a:cxnLst/>
              <a:rect l="l" t="t" r="r" b="b"/>
              <a:pathLst>
                <a:path w="3329" h="6655" extrusionOk="0">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22938" y="1441561"/>
              <a:ext cx="288393" cy="305449"/>
            </a:xfrm>
            <a:custGeom>
              <a:avLst/>
              <a:gdLst/>
              <a:ahLst/>
              <a:cxnLst/>
              <a:rect l="l" t="t" r="r" b="b"/>
              <a:pathLst>
                <a:path w="2570" h="2722" extrusionOk="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22938" y="1673623"/>
              <a:ext cx="104697" cy="364699"/>
            </a:xfrm>
            <a:custGeom>
              <a:avLst/>
              <a:gdLst/>
              <a:ahLst/>
              <a:cxnLst/>
              <a:rect l="l" t="t" r="r" b="b"/>
              <a:pathLst>
                <a:path w="933" h="3250" extrusionOk="0">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nice 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1" name="Google Shape;1611;p45"/>
          <p:cNvCxnSpPr>
            <a:stCxn id="1612" idx="0"/>
            <a:endCxn id="1609" idx="6"/>
          </p:cNvCxnSpPr>
          <p:nvPr/>
        </p:nvCxnSpPr>
        <p:spPr>
          <a:xfrm rot="5400000" flipH="1">
            <a:off x="3735700" y="1164050"/>
            <a:ext cx="435300" cy="1215900"/>
          </a:xfrm>
          <a:prstGeom prst="bentConnector2">
            <a:avLst/>
          </a:prstGeom>
          <a:noFill/>
          <a:ln w="38100" cap="flat" cmpd="sng">
            <a:solidFill>
              <a:schemeClr val="lt1"/>
            </a:solidFill>
            <a:prstDash val="dash"/>
            <a:round/>
            <a:headEnd type="none" w="med" len="med"/>
            <a:tailEnd type="none" w="med" len="med"/>
          </a:ln>
        </p:spPr>
      </p:cxnSp>
      <p:cxnSp>
        <p:nvCxnSpPr>
          <p:cNvPr id="1613" name="Google Shape;1613;p45"/>
          <p:cNvCxnSpPr>
            <a:stCxn id="1612" idx="4"/>
            <a:endCxn id="1610" idx="2"/>
          </p:cNvCxnSpPr>
          <p:nvPr/>
        </p:nvCxnSpPr>
        <p:spPr>
          <a:xfrm rot="-5400000" flipH="1">
            <a:off x="4966300" y="3072950"/>
            <a:ext cx="426300" cy="1236300"/>
          </a:xfrm>
          <a:prstGeom prst="bentConnector2">
            <a:avLst/>
          </a:prstGeom>
          <a:noFill/>
          <a:ln w="38100" cap="flat" cmpd="sng">
            <a:solidFill>
              <a:schemeClr val="lt1"/>
            </a:solidFill>
            <a:prstDash val="dash"/>
            <a:round/>
            <a:headEnd type="none" w="med" len="med"/>
            <a:tailEnd type="none" w="med" len="med"/>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avLst/>
                <a:gdLst/>
                <a:ahLst/>
                <a:cxnLst/>
                <a:rect l="l" t="t" r="r" b="b"/>
                <a:pathLst>
                  <a:path w="1505" h="1081" extrusionOk="0">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1242808" y="1430572"/>
                <a:ext cx="990660" cy="586282"/>
              </a:xfrm>
              <a:custGeom>
                <a:avLst/>
                <a:gdLst/>
                <a:ahLst/>
                <a:cxnLst/>
                <a:rect l="l" t="t" r="r" b="b"/>
                <a:pathLst>
                  <a:path w="7374" h="4364" extrusionOk="0">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1190950" y="2016725"/>
                <a:ext cx="1094240" cy="165782"/>
              </a:xfrm>
              <a:custGeom>
                <a:avLst/>
                <a:gdLst/>
                <a:ahLst/>
                <a:cxnLst/>
                <a:rect l="l" t="t" r="r" b="b"/>
                <a:pathLst>
                  <a:path w="8145" h="1234" extrusionOk="0">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87633" y="1537915"/>
                <a:ext cx="239268" cy="239268"/>
              </a:xfrm>
              <a:custGeom>
                <a:avLst/>
                <a:gdLst/>
                <a:ahLst/>
                <a:cxnLst/>
                <a:rect l="l" t="t" r="r" b="b"/>
                <a:pathLst>
                  <a:path w="1781" h="1781" extrusionOk="0">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867786" y="1315975"/>
                <a:ext cx="202189" cy="114731"/>
              </a:xfrm>
              <a:custGeom>
                <a:avLst/>
                <a:gdLst/>
                <a:ahLst/>
                <a:cxnLst/>
                <a:rect l="l" t="t" r="r" b="b"/>
                <a:pathLst>
                  <a:path w="1505" h="854" extrusionOk="0">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738277" y="1430572"/>
                <a:ext cx="495196" cy="586282"/>
              </a:xfrm>
              <a:custGeom>
                <a:avLst/>
                <a:gdLst/>
                <a:ahLst/>
                <a:cxnLst/>
                <a:rect l="l" t="t" r="r" b="b"/>
                <a:pathLst>
                  <a:path w="3686" h="4364" extrusionOk="0">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738277" y="2016725"/>
                <a:ext cx="546918" cy="165782"/>
              </a:xfrm>
              <a:custGeom>
                <a:avLst/>
                <a:gdLst/>
                <a:ahLst/>
                <a:cxnLst/>
                <a:rect l="l" t="t" r="r" b="b"/>
                <a:pathLst>
                  <a:path w="4071" h="1234" extrusionOk="0">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849247" y="1617179"/>
                <a:ext cx="239268" cy="80607"/>
              </a:xfrm>
              <a:custGeom>
                <a:avLst/>
                <a:gdLst/>
                <a:ahLst/>
                <a:cxnLst/>
                <a:rect l="l" t="t" r="r" b="b"/>
                <a:pathLst>
                  <a:path w="1781" h="600" extrusionOk="0">
                    <a:moveTo>
                      <a:pt x="0" y="0"/>
                    </a:moveTo>
                    <a:lnTo>
                      <a:pt x="0" y="600"/>
                    </a:lnTo>
                    <a:lnTo>
                      <a:pt x="1780" y="600"/>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62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9" name="Google Shape;1629;p4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name="adj1" fmla="val 49993"/>
            </a:avLst>
          </a:prstGeom>
          <a:noFill/>
          <a:ln w="38100" cap="flat" cmpd="sng">
            <a:solidFill>
              <a:schemeClr val="dk2"/>
            </a:solidFill>
            <a:prstDash val="dash"/>
            <a:round/>
            <a:headEnd type="none" w="med" len="med"/>
            <a:tailEnd type="none" w="med" len="med"/>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txBox="1"/>
            <p:nvPr/>
          </p:nvSpPr>
          <p:spPr>
            <a:xfrm>
              <a:off x="3089852" y="3828700"/>
              <a:ext cx="11940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txBox="1"/>
            <p:nvPr/>
          </p:nvSpPr>
          <p:spPr>
            <a:xfrm>
              <a:off x="5684777" y="200125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40%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w="38100" cap="flat" cmpd="sng">
            <a:solidFill>
              <a:schemeClr val="dk2"/>
            </a:solidFill>
            <a:prstDash val="dash"/>
            <a:round/>
            <a:headEnd type="none" w="med" len="med"/>
            <a:tailEnd type="none" w="med" len="med"/>
          </a:ln>
        </p:spPr>
      </p:cxnSp>
      <p:cxnSp>
        <p:nvCxnSpPr>
          <p:cNvPr id="1648" name="Google Shape;1648;p46"/>
          <p:cNvCxnSpPr>
            <a:stCxn id="1649" idx="3"/>
            <a:endCxn id="1642" idx="1"/>
          </p:cNvCxnSpPr>
          <p:nvPr/>
        </p:nvCxnSpPr>
        <p:spPr>
          <a:xfrm>
            <a:off x="1468879" y="3187625"/>
            <a:ext cx="1837800" cy="404400"/>
          </a:xfrm>
          <a:prstGeom prst="bentConnector2">
            <a:avLst/>
          </a:prstGeom>
          <a:noFill/>
          <a:ln w="38100" cap="flat" cmpd="sng">
            <a:solidFill>
              <a:schemeClr val="dk2"/>
            </a:solidFill>
            <a:prstDash val="dash"/>
            <a:round/>
            <a:headEnd type="none" w="med" len="med"/>
            <a:tailEnd type="none" w="med" len="med"/>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Krona One"/>
                  <a:ea typeface="Krona One"/>
                  <a:cs typeface="Krona One"/>
                  <a:sym typeface="Krona One"/>
                </a:rPr>
                <a:t>01</a:t>
              </a:r>
              <a:endParaRPr sz="1200" b="1">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u="sng">
                <a:solidFill>
                  <a:schemeClr val="hlink"/>
                </a:solidFill>
              </a:rPr>
              <a:t>S</a:t>
            </a:r>
            <a:r>
              <a:rPr lang="en" sz="1000" b="1" u="sng">
                <a:solidFill>
                  <a:schemeClr val="hlink"/>
                </a:solidFill>
                <a:hlinkClick r:id="rId3"/>
              </a:rPr>
              <a:t>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6"/>
        <p:cNvGrpSpPr/>
        <p:nvPr/>
      </p:nvGrpSpPr>
      <p:grpSpPr>
        <a:xfrm>
          <a:off x="0" y="0"/>
          <a:ext cx="0" cy="0"/>
          <a:chOff x="0" y="0"/>
          <a:chExt cx="0" cy="0"/>
        </a:xfrm>
      </p:grpSpPr>
      <p:sp>
        <p:nvSpPr>
          <p:cNvPr id="1687" name="Google Shape;1687;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Chart:</a:t>
            </a:r>
            <a:endParaRPr dirty="0"/>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7" name="Google Shape;1217;p35"/>
          <p:cNvSpPr/>
          <p:nvPr/>
        </p:nvSpPr>
        <p:spPr>
          <a:xfrm>
            <a:off x="3629741" y="268273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703232" y="124537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35"/>
          <p:cNvSpPr/>
          <p:nvPr/>
        </p:nvSpPr>
        <p:spPr>
          <a:xfrm>
            <a:off x="3869362" y="1448822"/>
            <a:ext cx="365373" cy="355306"/>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0;p17"/>
          <p:cNvGrpSpPr/>
          <p:nvPr/>
        </p:nvGrpSpPr>
        <p:grpSpPr>
          <a:xfrm>
            <a:off x="586051" y="3318767"/>
            <a:ext cx="2207949" cy="922474"/>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68" name="Google Shape;283;p17"/>
          <p:cNvGrpSpPr/>
          <p:nvPr/>
        </p:nvGrpSpPr>
        <p:grpSpPr>
          <a:xfrm>
            <a:off x="6641845" y="3211155"/>
            <a:ext cx="2163100" cy="922474"/>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71" name="Google Shape;286;p17"/>
          <p:cNvGrpSpPr/>
          <p:nvPr/>
        </p:nvGrpSpPr>
        <p:grpSpPr>
          <a:xfrm>
            <a:off x="6446227" y="1381553"/>
            <a:ext cx="2163100" cy="930578"/>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74" name="Google Shape;289;p17"/>
          <p:cNvGrpSpPr/>
          <p:nvPr/>
        </p:nvGrpSpPr>
        <p:grpSpPr>
          <a:xfrm>
            <a:off x="539822" y="1106307"/>
            <a:ext cx="2151775" cy="930578"/>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2691597" y="1308057"/>
            <a:ext cx="1011635" cy="295371"/>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5513141" y="1583303"/>
            <a:ext cx="933086" cy="62911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2794001" y="3040787"/>
            <a:ext cx="835741" cy="47972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5513141" y="3412905"/>
            <a:ext cx="1128704" cy="44817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4539034" y="1044713"/>
            <a:ext cx="45719" cy="33651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126777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242743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8407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488955673"/>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3224</Words>
  <Application>Microsoft Office PowerPoint</Application>
  <PresentationFormat>On-screen Show (16:9)</PresentationFormat>
  <Paragraphs>517</Paragraphs>
  <Slides>46</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46</vt:i4>
      </vt:variant>
    </vt:vector>
  </HeadingPairs>
  <TitlesOfParts>
    <vt:vector size="58" baseType="lpstr">
      <vt:lpstr>Arial</vt:lpstr>
      <vt:lpstr>Krona One</vt:lpstr>
      <vt:lpstr>Lato</vt:lpstr>
      <vt:lpstr>Lato Light</vt:lpstr>
      <vt:lpstr>Montserrat Medium</vt:lpstr>
      <vt:lpstr>Muli</vt:lpstr>
      <vt:lpstr>Proxima Nova</vt:lpstr>
      <vt:lpstr>Proxima Nova Semibold</vt:lpstr>
      <vt:lpstr>Ubuntu</vt:lpstr>
      <vt:lpstr>Ubuntu Medium</vt:lpstr>
      <vt:lpstr>Driving Center Infographics by Slidesgo</vt:lpstr>
      <vt:lpstr>Slidesgo Final Pages</vt:lpstr>
      <vt:lpstr>Automatic Traffic Signal Control System Using Deep Learning</vt:lpstr>
      <vt:lpstr>Road Of Contents</vt:lpstr>
      <vt:lpstr>INTRODUCTION</vt:lpstr>
      <vt:lpstr>Details Of Traffic Signal Control System (TSCS)</vt:lpstr>
      <vt:lpstr>Flow Chart:</vt:lpstr>
      <vt:lpstr>BASE PAPER:</vt:lpstr>
      <vt:lpstr>MERITS &amp; DE-MERITS:</vt:lpstr>
      <vt:lpstr>BASE PAPER:</vt:lpstr>
      <vt:lpstr>MERITS &amp; DE-MERITS:</vt:lpstr>
      <vt:lpstr>Next PAPER:</vt:lpstr>
      <vt:lpstr>MERITS &amp; DE-MERITS:</vt:lpstr>
      <vt:lpstr>BASE PAPER:</vt:lpstr>
      <vt:lpstr>MERITS &amp; DE-MERITS:</vt:lpstr>
      <vt:lpstr>BASE PAPER:</vt:lpstr>
      <vt:lpstr>MERITS &amp; DE-MERITS:</vt:lpstr>
      <vt:lpstr>Module - 1</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dllab</dc:creator>
  <cp:lastModifiedBy>Namasivaayam L</cp:lastModifiedBy>
  <cp:revision>21</cp:revision>
  <dcterms:modified xsi:type="dcterms:W3CDTF">2023-01-24T17:56:00Z</dcterms:modified>
</cp:coreProperties>
</file>