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sldIdLst>
    <p:sldId id="257" r:id="rId3"/>
    <p:sldId id="261" r:id="rId4"/>
    <p:sldId id="262" r:id="rId5"/>
    <p:sldId id="276" r:id="rId6"/>
    <p:sldId id="294" r:id="rId7"/>
    <p:sldId id="295" r:id="rId8"/>
    <p:sldId id="298" r:id="rId9"/>
    <p:sldId id="299" r:id="rId10"/>
    <p:sldId id="300" r:id="rId11"/>
    <p:sldId id="301" r:id="rId12"/>
    <p:sldId id="296" r:id="rId13"/>
    <p:sldId id="297" r:id="rId14"/>
    <p:sldId id="302" r:id="rId15"/>
    <p:sldId id="303" r:id="rId16"/>
    <p:sldId id="308" r:id="rId17"/>
    <p:sldId id="309" r:id="rId18"/>
    <p:sldId id="306" r:id="rId19"/>
    <p:sldId id="307" r:id="rId20"/>
    <p:sldId id="310" r:id="rId21"/>
    <p:sldId id="311" r:id="rId22"/>
    <p:sldId id="292" r:id="rId23"/>
    <p:sldId id="293" r:id="rId24"/>
    <p:sldId id="304" r:id="rId25"/>
    <p:sldId id="305" r:id="rId26"/>
    <p:sldId id="312"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E7335-0920-48D3-9FEA-EE5511A97C69}" type="datetimeFigureOut">
              <a:rPr lang="en-US" smtClean="0"/>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EBA1A-CF2B-4824-863A-F2628372B94D}" type="slidenum">
              <a:rPr lang="en-US" smtClean="0"/>
              <a:t>‹#›</a:t>
            </a:fld>
            <a:endParaRPr lang="en-US"/>
          </a:p>
        </p:txBody>
      </p:sp>
    </p:spTree>
    <p:extLst>
      <p:ext uri="{BB962C8B-B14F-4D97-AF65-F5344CB8AC3E}">
        <p14:creationId xmlns:p14="http://schemas.microsoft.com/office/powerpoint/2010/main" val="217099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47697288c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47697288c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36158c818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36158c818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36158c818b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36158c818b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113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Driving Center Company Profile by Slidesgo">
    <p:spTree>
      <p:nvGrpSpPr>
        <p:cNvPr id="1" name="Shape 8"/>
        <p:cNvGrpSpPr/>
        <p:nvPr/>
      </p:nvGrpSpPr>
      <p:grpSpPr>
        <a:xfrm>
          <a:off x="0" y="0"/>
          <a:ext cx="0" cy="0"/>
          <a:chOff x="0" y="0"/>
          <a:chExt cx="0" cy="0"/>
        </a:xfrm>
      </p:grpSpPr>
      <p:sp>
        <p:nvSpPr>
          <p:cNvPr id="9" name="Google Shape;9;p2"/>
          <p:cNvSpPr/>
          <p:nvPr/>
        </p:nvSpPr>
        <p:spPr>
          <a:xfrm rot="10800000">
            <a:off x="9768400" y="0"/>
            <a:ext cx="2423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2033" y="-183600"/>
            <a:ext cx="9252000" cy="706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5819133" y="1090600"/>
            <a:ext cx="40200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6933">
                <a:latin typeface="Krona One"/>
                <a:ea typeface="Krona One"/>
                <a:cs typeface="Krona One"/>
                <a:sym typeface="Krona On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2" name="Google Shape;12;p2"/>
          <p:cNvSpPr txBox="1">
            <a:spLocks noGrp="1"/>
          </p:cNvSpPr>
          <p:nvPr>
            <p:ph type="subTitle" idx="1"/>
          </p:nvPr>
        </p:nvSpPr>
        <p:spPr>
          <a:xfrm>
            <a:off x="7431533" y="3947200"/>
            <a:ext cx="2407600" cy="83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867">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3" name="Google Shape;13;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1A3E5B3-F81A-4CEE-9484-64C6E5E5514E}" type="slidenum">
              <a:rPr lang="en-US" smtClean="0"/>
              <a:t>‹#›</a:t>
            </a:fld>
            <a:endParaRPr lang="en-US"/>
          </a:p>
        </p:txBody>
      </p:sp>
      <p:grpSp>
        <p:nvGrpSpPr>
          <p:cNvPr id="14" name="Google Shape;14;p2"/>
          <p:cNvGrpSpPr/>
          <p:nvPr/>
        </p:nvGrpSpPr>
        <p:grpSpPr>
          <a:xfrm flipH="1">
            <a:off x="11941778" y="2407"/>
            <a:ext cx="328036" cy="6990029"/>
            <a:chOff x="-66750" y="-99025"/>
            <a:chExt cx="246027" cy="5242522"/>
          </a:xfrm>
        </p:grpSpPr>
        <p:sp>
          <p:nvSpPr>
            <p:cNvPr id="15" name="Google Shape;15;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 name="Google Shape;17;p2"/>
          <p:cNvSpPr/>
          <p:nvPr/>
        </p:nvSpPr>
        <p:spPr>
          <a:xfrm flipH="1">
            <a:off x="10182778" y="846114"/>
            <a:ext cx="2707613" cy="10203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flipH="1">
            <a:off x="10871383" y="2310266"/>
            <a:ext cx="2708381" cy="10203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rot="10800000" flipH="1">
            <a:off x="10412480" y="3774417"/>
            <a:ext cx="2708125" cy="10203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rot="10800000">
            <a:off x="10188168" y="1345702"/>
            <a:ext cx="2693795" cy="520837"/>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rot="10800000">
            <a:off x="10419652" y="4273968"/>
            <a:ext cx="2693795" cy="520837"/>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rot="10800000" flipH="1">
            <a:off x="10878685" y="2809835"/>
            <a:ext cx="2693795" cy="520837"/>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 name="Google Shape;23;p2"/>
          <p:cNvGrpSpPr/>
          <p:nvPr/>
        </p:nvGrpSpPr>
        <p:grpSpPr>
          <a:xfrm rot="420230" flipH="1">
            <a:off x="-334143" y="5252866"/>
            <a:ext cx="2709829" cy="1748876"/>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rot="-1799716">
              <a:off x="8810156" y="4042080"/>
              <a:ext cx="1345393"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5329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9"/>
        <p:cNvGrpSpPr/>
        <p:nvPr/>
      </p:nvGrpSpPr>
      <p:grpSpPr>
        <a:xfrm>
          <a:off x="0" y="0"/>
          <a:ext cx="0" cy="0"/>
          <a:chOff x="0" y="0"/>
          <a:chExt cx="0" cy="0"/>
        </a:xfrm>
      </p:grpSpPr>
      <p:sp>
        <p:nvSpPr>
          <p:cNvPr id="140" name="Google Shape;140;p11"/>
          <p:cNvSpPr/>
          <p:nvPr/>
        </p:nvSpPr>
        <p:spPr>
          <a:xfrm rot="-2046914">
            <a:off x="9539597" y="-1392495"/>
            <a:ext cx="13799545" cy="10949305"/>
          </a:xfrm>
          <a:prstGeom prst="ellipse">
            <a:avLst/>
          </a:pr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11"/>
          <p:cNvSpPr/>
          <p:nvPr/>
        </p:nvSpPr>
        <p:spPr>
          <a:xfrm rot="-2046914">
            <a:off x="-10450203" y="-5430862"/>
            <a:ext cx="13799545" cy="10949305"/>
          </a:xfrm>
          <a:prstGeom prst="ellipse">
            <a:avLst/>
          </a:prstGeom>
          <a:solidFill>
            <a:srgbClr val="336574">
              <a:alpha val="122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11"/>
          <p:cNvSpPr/>
          <p:nvPr/>
        </p:nvSpPr>
        <p:spPr>
          <a:xfrm>
            <a:off x="10146081" y="6018191"/>
            <a:ext cx="83372" cy="671855"/>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11"/>
          <p:cNvSpPr/>
          <p:nvPr/>
        </p:nvSpPr>
        <p:spPr>
          <a:xfrm>
            <a:off x="9981683" y="6440119"/>
            <a:ext cx="428964" cy="228247"/>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1"/>
          <p:cNvSpPr/>
          <p:nvPr/>
        </p:nvSpPr>
        <p:spPr>
          <a:xfrm>
            <a:off x="9977973" y="6298956"/>
            <a:ext cx="441460" cy="29677"/>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11"/>
          <p:cNvSpPr/>
          <p:nvPr/>
        </p:nvSpPr>
        <p:spPr>
          <a:xfrm>
            <a:off x="10007649" y="6348548"/>
            <a:ext cx="382104" cy="24172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1"/>
          <p:cNvSpPr/>
          <p:nvPr/>
        </p:nvSpPr>
        <p:spPr>
          <a:xfrm>
            <a:off x="9977973" y="6328438"/>
            <a:ext cx="441460" cy="20305"/>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1"/>
          <p:cNvSpPr/>
          <p:nvPr/>
        </p:nvSpPr>
        <p:spPr>
          <a:xfrm>
            <a:off x="8131329" y="6018191"/>
            <a:ext cx="83372" cy="671855"/>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1"/>
          <p:cNvSpPr/>
          <p:nvPr/>
        </p:nvSpPr>
        <p:spPr>
          <a:xfrm>
            <a:off x="7965955" y="6440119"/>
            <a:ext cx="429940" cy="228247"/>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 name="Google Shape;149;p11"/>
          <p:cNvSpPr/>
          <p:nvPr/>
        </p:nvSpPr>
        <p:spPr>
          <a:xfrm>
            <a:off x="7963417" y="6298956"/>
            <a:ext cx="440289" cy="29677"/>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11"/>
          <p:cNvSpPr/>
          <p:nvPr/>
        </p:nvSpPr>
        <p:spPr>
          <a:xfrm>
            <a:off x="7992703" y="6348548"/>
            <a:ext cx="381519" cy="24172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11"/>
          <p:cNvSpPr/>
          <p:nvPr/>
        </p:nvSpPr>
        <p:spPr>
          <a:xfrm>
            <a:off x="7963417" y="6328438"/>
            <a:ext cx="440289" cy="20305"/>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11"/>
          <p:cNvSpPr/>
          <p:nvPr/>
        </p:nvSpPr>
        <p:spPr>
          <a:xfrm>
            <a:off x="3955391" y="6018191"/>
            <a:ext cx="83372" cy="671855"/>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1"/>
          <p:cNvSpPr/>
          <p:nvPr/>
        </p:nvSpPr>
        <p:spPr>
          <a:xfrm>
            <a:off x="3790603" y="6440119"/>
            <a:ext cx="430136" cy="228247"/>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1"/>
          <p:cNvSpPr/>
          <p:nvPr/>
        </p:nvSpPr>
        <p:spPr>
          <a:xfrm>
            <a:off x="3788261" y="6298956"/>
            <a:ext cx="440289" cy="29677"/>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1"/>
          <p:cNvSpPr/>
          <p:nvPr/>
        </p:nvSpPr>
        <p:spPr>
          <a:xfrm>
            <a:off x="3816766" y="6348548"/>
            <a:ext cx="382300" cy="24172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1"/>
          <p:cNvSpPr/>
          <p:nvPr/>
        </p:nvSpPr>
        <p:spPr>
          <a:xfrm>
            <a:off x="3788261" y="6328438"/>
            <a:ext cx="440289" cy="20305"/>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1"/>
          <p:cNvSpPr/>
          <p:nvPr/>
        </p:nvSpPr>
        <p:spPr>
          <a:xfrm>
            <a:off x="1940445" y="6018191"/>
            <a:ext cx="83372" cy="671855"/>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1"/>
          <p:cNvSpPr/>
          <p:nvPr/>
        </p:nvSpPr>
        <p:spPr>
          <a:xfrm>
            <a:off x="1774875" y="6440119"/>
            <a:ext cx="430136" cy="228247"/>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1"/>
          <p:cNvSpPr/>
          <p:nvPr/>
        </p:nvSpPr>
        <p:spPr>
          <a:xfrm>
            <a:off x="1772533" y="6298956"/>
            <a:ext cx="440484" cy="29677"/>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11"/>
          <p:cNvSpPr/>
          <p:nvPr/>
        </p:nvSpPr>
        <p:spPr>
          <a:xfrm>
            <a:off x="1802014" y="6348548"/>
            <a:ext cx="382300" cy="24172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11"/>
          <p:cNvSpPr/>
          <p:nvPr/>
        </p:nvSpPr>
        <p:spPr>
          <a:xfrm>
            <a:off x="1772533" y="6328438"/>
            <a:ext cx="440484" cy="20305"/>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11"/>
          <p:cNvSpPr/>
          <p:nvPr/>
        </p:nvSpPr>
        <p:spPr>
          <a:xfrm>
            <a:off x="5723155" y="5770228"/>
            <a:ext cx="722229" cy="4721536"/>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11"/>
          <p:cNvSpPr/>
          <p:nvPr/>
        </p:nvSpPr>
        <p:spPr>
          <a:xfrm>
            <a:off x="5723155" y="5770228"/>
            <a:ext cx="233324" cy="4721536"/>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11"/>
          <p:cNvSpPr/>
          <p:nvPr/>
        </p:nvSpPr>
        <p:spPr>
          <a:xfrm>
            <a:off x="6231968" y="5770228"/>
            <a:ext cx="213408" cy="4721536"/>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11"/>
          <p:cNvSpPr/>
          <p:nvPr/>
        </p:nvSpPr>
        <p:spPr>
          <a:xfrm>
            <a:off x="5956280" y="6009405"/>
            <a:ext cx="275888" cy="574035"/>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11"/>
          <p:cNvSpPr/>
          <p:nvPr/>
        </p:nvSpPr>
        <p:spPr>
          <a:xfrm>
            <a:off x="5723155" y="6009406"/>
            <a:ext cx="233324" cy="462157"/>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11"/>
          <p:cNvSpPr/>
          <p:nvPr/>
        </p:nvSpPr>
        <p:spPr>
          <a:xfrm>
            <a:off x="6231968" y="6009405"/>
            <a:ext cx="213408" cy="660531"/>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11"/>
          <p:cNvSpPr/>
          <p:nvPr/>
        </p:nvSpPr>
        <p:spPr>
          <a:xfrm>
            <a:off x="950934" y="763131"/>
            <a:ext cx="10290065" cy="5329739"/>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11"/>
          <p:cNvSpPr/>
          <p:nvPr/>
        </p:nvSpPr>
        <p:spPr>
          <a:xfrm>
            <a:off x="11094199" y="876764"/>
            <a:ext cx="39245" cy="5102859"/>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11"/>
          <p:cNvSpPr/>
          <p:nvPr/>
        </p:nvSpPr>
        <p:spPr>
          <a:xfrm>
            <a:off x="1061052" y="876764"/>
            <a:ext cx="10069237" cy="36512"/>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11"/>
          <p:cNvSpPr/>
          <p:nvPr/>
        </p:nvSpPr>
        <p:spPr>
          <a:xfrm>
            <a:off x="1059295" y="5941069"/>
            <a:ext cx="10072557" cy="38464"/>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11"/>
          <p:cNvSpPr/>
          <p:nvPr/>
        </p:nvSpPr>
        <p:spPr>
          <a:xfrm>
            <a:off x="1058515" y="876764"/>
            <a:ext cx="37293" cy="5102859"/>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11"/>
          <p:cNvSpPr/>
          <p:nvPr/>
        </p:nvSpPr>
        <p:spPr>
          <a:xfrm>
            <a:off x="950934" y="763131"/>
            <a:ext cx="10289284" cy="113831"/>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11"/>
          <p:cNvSpPr/>
          <p:nvPr/>
        </p:nvSpPr>
        <p:spPr>
          <a:xfrm>
            <a:off x="11129928" y="763131"/>
            <a:ext cx="110901" cy="532895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5" name="Google Shape;175;p11"/>
          <p:cNvSpPr/>
          <p:nvPr/>
        </p:nvSpPr>
        <p:spPr>
          <a:xfrm>
            <a:off x="950934" y="5979337"/>
            <a:ext cx="10290065" cy="11344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11"/>
          <p:cNvSpPr/>
          <p:nvPr/>
        </p:nvSpPr>
        <p:spPr>
          <a:xfrm>
            <a:off x="950934" y="763132"/>
            <a:ext cx="110316" cy="5328177"/>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11"/>
          <p:cNvSpPr/>
          <p:nvPr/>
        </p:nvSpPr>
        <p:spPr>
          <a:xfrm>
            <a:off x="11129928" y="763131"/>
            <a:ext cx="110901" cy="113831"/>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11"/>
          <p:cNvSpPr/>
          <p:nvPr/>
        </p:nvSpPr>
        <p:spPr>
          <a:xfrm>
            <a:off x="11132271" y="5979337"/>
            <a:ext cx="108559" cy="11344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951716" y="763131"/>
            <a:ext cx="111097" cy="113831"/>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951715" y="5979337"/>
            <a:ext cx="108559" cy="11344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1095724" y="912986"/>
            <a:ext cx="9999729" cy="5030031"/>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2" name="Google Shape;182;p11"/>
          <p:cNvGrpSpPr/>
          <p:nvPr/>
        </p:nvGrpSpPr>
        <p:grpSpPr>
          <a:xfrm flipH="1">
            <a:off x="2943593" y="923527"/>
            <a:ext cx="5711100" cy="5020805"/>
            <a:chOff x="3647700" y="1418025"/>
            <a:chExt cx="3459875" cy="3042175"/>
          </a:xfrm>
        </p:grpSpPr>
        <p:sp>
          <p:nvSpPr>
            <p:cNvPr id="183" name="Google Shape;183;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6" name="Google Shape;216;p11"/>
          <p:cNvSpPr txBox="1">
            <a:spLocks noGrp="1"/>
          </p:cNvSpPr>
          <p:nvPr>
            <p:ph type="title" hasCustomPrompt="1"/>
          </p:nvPr>
        </p:nvSpPr>
        <p:spPr>
          <a:xfrm>
            <a:off x="953067" y="1923184"/>
            <a:ext cx="10286400" cy="1944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7" name="Google Shape;217;p11"/>
          <p:cNvSpPr txBox="1">
            <a:spLocks noGrp="1"/>
          </p:cNvSpPr>
          <p:nvPr>
            <p:ph type="subTitle" idx="1"/>
          </p:nvPr>
        </p:nvSpPr>
        <p:spPr>
          <a:xfrm>
            <a:off x="2189200" y="3991581"/>
            <a:ext cx="7813600" cy="6096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2400">
                <a:solidFill>
                  <a:schemeClr val="accent4"/>
                </a:solidFill>
                <a:latin typeface="Krona One"/>
                <a:ea typeface="Krona One"/>
                <a:cs typeface="Krona One"/>
                <a:sym typeface="Krona One"/>
              </a:defRPr>
            </a:lvl1pPr>
            <a:lvl2pPr lvl="1" algn="ctr">
              <a:spcBef>
                <a:spcPts val="2133"/>
              </a:spcBef>
              <a:spcAft>
                <a:spcPts val="0"/>
              </a:spcAft>
              <a:buNone/>
              <a:defRPr sz="2400">
                <a:solidFill>
                  <a:schemeClr val="accent4"/>
                </a:solidFill>
                <a:latin typeface="Krona One"/>
                <a:ea typeface="Krona One"/>
                <a:cs typeface="Krona One"/>
                <a:sym typeface="Krona One"/>
              </a:defRPr>
            </a:lvl2pPr>
            <a:lvl3pPr lvl="2" algn="ctr">
              <a:spcBef>
                <a:spcPts val="2133"/>
              </a:spcBef>
              <a:spcAft>
                <a:spcPts val="0"/>
              </a:spcAft>
              <a:buNone/>
              <a:defRPr sz="2400">
                <a:solidFill>
                  <a:schemeClr val="accent4"/>
                </a:solidFill>
                <a:latin typeface="Krona One"/>
                <a:ea typeface="Krona One"/>
                <a:cs typeface="Krona One"/>
                <a:sym typeface="Krona One"/>
              </a:defRPr>
            </a:lvl3pPr>
            <a:lvl4pPr lvl="3" algn="ctr">
              <a:spcBef>
                <a:spcPts val="2133"/>
              </a:spcBef>
              <a:spcAft>
                <a:spcPts val="0"/>
              </a:spcAft>
              <a:buNone/>
              <a:defRPr sz="2400">
                <a:solidFill>
                  <a:schemeClr val="accent4"/>
                </a:solidFill>
                <a:latin typeface="Krona One"/>
                <a:ea typeface="Krona One"/>
                <a:cs typeface="Krona One"/>
                <a:sym typeface="Krona One"/>
              </a:defRPr>
            </a:lvl4pPr>
            <a:lvl5pPr lvl="4" algn="ctr">
              <a:spcBef>
                <a:spcPts val="2133"/>
              </a:spcBef>
              <a:spcAft>
                <a:spcPts val="0"/>
              </a:spcAft>
              <a:buNone/>
              <a:defRPr sz="2400">
                <a:solidFill>
                  <a:schemeClr val="accent4"/>
                </a:solidFill>
                <a:latin typeface="Krona One"/>
                <a:ea typeface="Krona One"/>
                <a:cs typeface="Krona One"/>
                <a:sym typeface="Krona One"/>
              </a:defRPr>
            </a:lvl5pPr>
            <a:lvl6pPr lvl="5" algn="ctr">
              <a:spcBef>
                <a:spcPts val="2133"/>
              </a:spcBef>
              <a:spcAft>
                <a:spcPts val="0"/>
              </a:spcAft>
              <a:buNone/>
              <a:defRPr sz="2400">
                <a:solidFill>
                  <a:schemeClr val="accent4"/>
                </a:solidFill>
                <a:latin typeface="Krona One"/>
                <a:ea typeface="Krona One"/>
                <a:cs typeface="Krona One"/>
                <a:sym typeface="Krona One"/>
              </a:defRPr>
            </a:lvl6pPr>
            <a:lvl7pPr lvl="6" algn="ctr">
              <a:spcBef>
                <a:spcPts val="2133"/>
              </a:spcBef>
              <a:spcAft>
                <a:spcPts val="0"/>
              </a:spcAft>
              <a:buNone/>
              <a:defRPr sz="2400">
                <a:solidFill>
                  <a:schemeClr val="accent4"/>
                </a:solidFill>
                <a:latin typeface="Krona One"/>
                <a:ea typeface="Krona One"/>
                <a:cs typeface="Krona One"/>
                <a:sym typeface="Krona One"/>
              </a:defRPr>
            </a:lvl7pPr>
            <a:lvl8pPr lvl="7" algn="ctr">
              <a:spcBef>
                <a:spcPts val="2133"/>
              </a:spcBef>
              <a:spcAft>
                <a:spcPts val="0"/>
              </a:spcAft>
              <a:buNone/>
              <a:defRPr sz="2400">
                <a:solidFill>
                  <a:schemeClr val="accent4"/>
                </a:solidFill>
                <a:latin typeface="Krona One"/>
                <a:ea typeface="Krona One"/>
                <a:cs typeface="Krona One"/>
                <a:sym typeface="Krona One"/>
              </a:defRPr>
            </a:lvl8pPr>
            <a:lvl9pPr lvl="8" algn="ctr">
              <a:spcBef>
                <a:spcPts val="2133"/>
              </a:spcBef>
              <a:spcAft>
                <a:spcPts val="2133"/>
              </a:spcAft>
              <a:buNone/>
              <a:defRPr sz="2400">
                <a:solidFill>
                  <a:schemeClr val="accent4"/>
                </a:solidFill>
                <a:latin typeface="Krona One"/>
                <a:ea typeface="Krona One"/>
                <a:cs typeface="Krona One"/>
                <a:sym typeface="Krona One"/>
              </a:defRPr>
            </a:lvl9pPr>
          </a:lstStyle>
          <a:p>
            <a:r>
              <a:rPr lang="en-US"/>
              <a:t>Click to edit Master subtitle style</a:t>
            </a:r>
            <a:endParaRPr/>
          </a:p>
        </p:txBody>
      </p:sp>
      <p:sp>
        <p:nvSpPr>
          <p:cNvPr id="218" name="Google Shape;218;p11"/>
          <p:cNvSpPr/>
          <p:nvPr/>
        </p:nvSpPr>
        <p:spPr>
          <a:xfrm rot="10800000">
            <a:off x="7656567" y="923520"/>
            <a:ext cx="3438800" cy="1517600"/>
          </a:xfrm>
          <a:prstGeom prst="rtTriangle">
            <a:avLst/>
          </a:prstGeom>
          <a:solidFill>
            <a:srgbClr val="1F424C">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1"/>
          <p:cNvSpPr/>
          <p:nvPr/>
        </p:nvSpPr>
        <p:spPr>
          <a:xfrm rot="5400000">
            <a:off x="135200" y="1884120"/>
            <a:ext cx="3438800" cy="1517600"/>
          </a:xfrm>
          <a:prstGeom prst="rtTriangle">
            <a:avLst/>
          </a:prstGeom>
          <a:solidFill>
            <a:srgbClr val="1F424C">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0792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extLst>
      <p:ext uri="{BB962C8B-B14F-4D97-AF65-F5344CB8AC3E}">
        <p14:creationId xmlns:p14="http://schemas.microsoft.com/office/powerpoint/2010/main" val="199227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24"/>
        <p:cNvGrpSpPr/>
        <p:nvPr/>
      </p:nvGrpSpPr>
      <p:grpSpPr>
        <a:xfrm>
          <a:off x="0" y="0"/>
          <a:ext cx="0" cy="0"/>
          <a:chOff x="0" y="0"/>
          <a:chExt cx="0" cy="0"/>
        </a:xfrm>
      </p:grpSpPr>
    </p:spTree>
    <p:extLst>
      <p:ext uri="{BB962C8B-B14F-4D97-AF65-F5344CB8AC3E}">
        <p14:creationId xmlns:p14="http://schemas.microsoft.com/office/powerpoint/2010/main" val="420738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
          <p:cNvSpPr/>
          <p:nvPr/>
        </p:nvSpPr>
        <p:spPr>
          <a:xfrm>
            <a:off x="6096000" y="-167"/>
            <a:ext cx="60960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3"/>
          <p:cNvSpPr txBox="1">
            <a:spLocks noGrp="1"/>
          </p:cNvSpPr>
          <p:nvPr>
            <p:ph type="subTitle" idx="1"/>
          </p:nvPr>
        </p:nvSpPr>
        <p:spPr>
          <a:xfrm>
            <a:off x="1169167" y="2046051"/>
            <a:ext cx="40520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4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9" name="Google Shape;29;p3"/>
          <p:cNvSpPr/>
          <p:nvPr/>
        </p:nvSpPr>
        <p:spPr>
          <a:xfrm>
            <a:off x="6085384" y="0"/>
            <a:ext cx="1081200" cy="68580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3"/>
          <p:cNvSpPr txBox="1">
            <a:spLocks noGrp="1"/>
          </p:cNvSpPr>
          <p:nvPr>
            <p:ph type="title" hasCustomPrompt="1"/>
          </p:nvPr>
        </p:nvSpPr>
        <p:spPr>
          <a:xfrm>
            <a:off x="2411600" y="795752"/>
            <a:ext cx="1592800" cy="9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333">
                <a:solidFill>
                  <a:schemeClr val="dk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1" name="Google Shape;31;p3"/>
          <p:cNvSpPr/>
          <p:nvPr/>
        </p:nvSpPr>
        <p:spPr>
          <a:xfrm>
            <a:off x="175999" y="5539000"/>
            <a:ext cx="6064000" cy="29616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5626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2"/>
        <p:cNvGrpSpPr/>
        <p:nvPr/>
      </p:nvGrpSpPr>
      <p:grpSpPr>
        <a:xfrm>
          <a:off x="0" y="0"/>
          <a:ext cx="0" cy="0"/>
          <a:chOff x="0" y="0"/>
          <a:chExt cx="0" cy="0"/>
        </a:xfrm>
      </p:grpSpPr>
      <p:sp>
        <p:nvSpPr>
          <p:cNvPr id="33" name="Google Shape;33;p4"/>
          <p:cNvSpPr/>
          <p:nvPr/>
        </p:nvSpPr>
        <p:spPr>
          <a:xfrm flipH="1">
            <a:off x="-910500" y="2831033"/>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4"/>
          <p:cNvSpPr txBox="1">
            <a:spLocks noGrp="1"/>
          </p:cNvSpPr>
          <p:nvPr>
            <p:ph type="title"/>
          </p:nvPr>
        </p:nvSpPr>
        <p:spPr>
          <a:xfrm>
            <a:off x="950967" y="51890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267"/>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35" name="Google Shape;35;p4"/>
          <p:cNvSpPr txBox="1">
            <a:spLocks noGrp="1"/>
          </p:cNvSpPr>
          <p:nvPr>
            <p:ph type="body" idx="1"/>
          </p:nvPr>
        </p:nvSpPr>
        <p:spPr>
          <a:xfrm>
            <a:off x="950967" y="1536633"/>
            <a:ext cx="10290000" cy="3833600"/>
          </a:xfrm>
          <a:prstGeom prst="rect">
            <a:avLst/>
          </a:prstGeom>
        </p:spPr>
        <p:txBody>
          <a:bodyPr spcFirstLastPara="1" wrap="square" lIns="91425" tIns="91425" rIns="91425" bIns="91425" anchor="t" anchorCtr="0">
            <a:noAutofit/>
          </a:bodyPr>
          <a:lstStyle>
            <a:lvl1pPr marL="609585" lvl="0" indent="-397923">
              <a:spcBef>
                <a:spcPts val="0"/>
              </a:spcBef>
              <a:spcAft>
                <a:spcPts val="0"/>
              </a:spcAft>
              <a:buClr>
                <a:schemeClr val="lt1"/>
              </a:buClr>
              <a:buSzPts val="1100"/>
              <a:buFont typeface="Lato"/>
              <a:buAutoNum type="arabicPeriod"/>
              <a:defRPr sz="1600"/>
            </a:lvl1pPr>
            <a:lvl2pPr marL="1219170" lvl="1" indent="-397923">
              <a:spcBef>
                <a:spcPts val="2133"/>
              </a:spcBef>
              <a:spcAft>
                <a:spcPts val="0"/>
              </a:spcAft>
              <a:buClr>
                <a:schemeClr val="lt1"/>
              </a:buClr>
              <a:buSzPts val="1100"/>
              <a:buFont typeface="Muli"/>
              <a:buAutoNum type="alphaLcPeriod"/>
              <a:defRPr/>
            </a:lvl2pPr>
            <a:lvl3pPr marL="1828754" lvl="2" indent="-397923">
              <a:spcBef>
                <a:spcPts val="2133"/>
              </a:spcBef>
              <a:spcAft>
                <a:spcPts val="0"/>
              </a:spcAft>
              <a:buClr>
                <a:schemeClr val="lt1"/>
              </a:buClr>
              <a:buSzPts val="1100"/>
              <a:buFont typeface="Muli"/>
              <a:buAutoNum type="romanLcPeriod"/>
              <a:defRPr/>
            </a:lvl3pPr>
            <a:lvl4pPr marL="2438339" lvl="3" indent="-397923">
              <a:spcBef>
                <a:spcPts val="2133"/>
              </a:spcBef>
              <a:spcAft>
                <a:spcPts val="0"/>
              </a:spcAft>
              <a:buClr>
                <a:schemeClr val="lt1"/>
              </a:buClr>
              <a:buSzPts val="1100"/>
              <a:buFont typeface="Muli"/>
              <a:buAutoNum type="arabicPeriod"/>
              <a:defRPr/>
            </a:lvl4pPr>
            <a:lvl5pPr marL="3047924" lvl="4" indent="-397923">
              <a:spcBef>
                <a:spcPts val="2133"/>
              </a:spcBef>
              <a:spcAft>
                <a:spcPts val="0"/>
              </a:spcAft>
              <a:buClr>
                <a:schemeClr val="lt1"/>
              </a:buClr>
              <a:buSzPts val="1100"/>
              <a:buFont typeface="Muli"/>
              <a:buAutoNum type="alphaLcPeriod"/>
              <a:defRPr/>
            </a:lvl5pPr>
            <a:lvl6pPr marL="3657509" lvl="5" indent="-397923">
              <a:spcBef>
                <a:spcPts val="2133"/>
              </a:spcBef>
              <a:spcAft>
                <a:spcPts val="0"/>
              </a:spcAft>
              <a:buClr>
                <a:schemeClr val="lt1"/>
              </a:buClr>
              <a:buSzPts val="1100"/>
              <a:buFont typeface="Muli"/>
              <a:buAutoNum type="romanLcPeriod"/>
              <a:defRPr/>
            </a:lvl6pPr>
            <a:lvl7pPr marL="4267093" lvl="6" indent="-397923">
              <a:spcBef>
                <a:spcPts val="2133"/>
              </a:spcBef>
              <a:spcAft>
                <a:spcPts val="0"/>
              </a:spcAft>
              <a:buClr>
                <a:schemeClr val="lt1"/>
              </a:buClr>
              <a:buSzPts val="1100"/>
              <a:buFont typeface="Muli"/>
              <a:buAutoNum type="arabicPeriod"/>
              <a:defRPr/>
            </a:lvl7pPr>
            <a:lvl8pPr marL="4876678" lvl="7" indent="-397923">
              <a:spcBef>
                <a:spcPts val="2133"/>
              </a:spcBef>
              <a:spcAft>
                <a:spcPts val="0"/>
              </a:spcAft>
              <a:buClr>
                <a:schemeClr val="lt1"/>
              </a:buClr>
              <a:buSzPts val="1100"/>
              <a:buFont typeface="Muli"/>
              <a:buAutoNum type="alphaLcPeriod"/>
              <a:defRPr/>
            </a:lvl8pPr>
            <a:lvl9pPr marL="5486263" lvl="8" indent="-397923">
              <a:spcBef>
                <a:spcPts val="2133"/>
              </a:spcBef>
              <a:spcAft>
                <a:spcPts val="2133"/>
              </a:spcAft>
              <a:buClr>
                <a:schemeClr val="lt1"/>
              </a:buClr>
              <a:buSzPts val="1100"/>
              <a:buFont typeface="Muli"/>
              <a:buAutoNum type="romanLcPeriod"/>
              <a:defRPr/>
            </a:lvl9pPr>
          </a:lstStyle>
          <a:p>
            <a:pPr lvl="0"/>
            <a:r>
              <a:rPr lang="en-US"/>
              <a:t>Click to edit Master text styles</a:t>
            </a:r>
          </a:p>
        </p:txBody>
      </p:sp>
      <p:sp>
        <p:nvSpPr>
          <p:cNvPr id="36" name="Google Shape;36;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1A3E5B3-F81A-4CEE-9484-64C6E5E5514E}" type="slidenum">
              <a:rPr lang="en-US" smtClean="0"/>
              <a:t>‹#›</a:t>
            </a:fld>
            <a:endParaRPr lang="en-US"/>
          </a:p>
        </p:txBody>
      </p:sp>
      <p:sp>
        <p:nvSpPr>
          <p:cNvPr id="37" name="Google Shape;37;p4"/>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4"/>
          <p:cNvSpPr/>
          <p:nvPr/>
        </p:nvSpPr>
        <p:spPr>
          <a:xfrm>
            <a:off x="3667" y="6132565"/>
            <a:ext cx="12192000" cy="719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0846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950976" y="518948"/>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41" name="Google Shape;41;p5"/>
          <p:cNvSpPr txBox="1">
            <a:spLocks noGrp="1"/>
          </p:cNvSpPr>
          <p:nvPr>
            <p:ph type="subTitle" idx="1"/>
          </p:nvPr>
        </p:nvSpPr>
        <p:spPr>
          <a:xfrm>
            <a:off x="2588764" y="2473933"/>
            <a:ext cx="3310400" cy="43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r>
              <a:rPr lang="en-US"/>
              <a:t>Click to edit Master subtitle style</a:t>
            </a:r>
            <a:endParaRPr/>
          </a:p>
        </p:txBody>
      </p:sp>
      <p:sp>
        <p:nvSpPr>
          <p:cNvPr id="42" name="Google Shape;42;p5"/>
          <p:cNvSpPr txBox="1">
            <a:spLocks noGrp="1"/>
          </p:cNvSpPr>
          <p:nvPr>
            <p:ph type="subTitle" idx="2"/>
          </p:nvPr>
        </p:nvSpPr>
        <p:spPr>
          <a:xfrm>
            <a:off x="2578367" y="3327400"/>
            <a:ext cx="3148800" cy="12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accent4"/>
                </a:solidFill>
              </a:defRPr>
            </a:lvl1pPr>
            <a:lvl2pPr lvl="1" rtl="0">
              <a:lnSpc>
                <a:spcPct val="100000"/>
              </a:lnSpc>
              <a:spcBef>
                <a:spcPts val="0"/>
              </a:spcBef>
              <a:spcAft>
                <a:spcPts val="0"/>
              </a:spcAft>
              <a:buNone/>
              <a:defRPr sz="1600">
                <a:solidFill>
                  <a:schemeClr val="accent4"/>
                </a:solidFill>
              </a:defRPr>
            </a:lvl2pPr>
            <a:lvl3pPr lvl="2" rtl="0">
              <a:lnSpc>
                <a:spcPct val="100000"/>
              </a:lnSpc>
              <a:spcBef>
                <a:spcPts val="0"/>
              </a:spcBef>
              <a:spcAft>
                <a:spcPts val="0"/>
              </a:spcAft>
              <a:buNone/>
              <a:defRPr sz="1600">
                <a:solidFill>
                  <a:schemeClr val="accent4"/>
                </a:solidFill>
              </a:defRPr>
            </a:lvl3pPr>
            <a:lvl4pPr lvl="3" rtl="0">
              <a:lnSpc>
                <a:spcPct val="100000"/>
              </a:lnSpc>
              <a:spcBef>
                <a:spcPts val="0"/>
              </a:spcBef>
              <a:spcAft>
                <a:spcPts val="0"/>
              </a:spcAft>
              <a:buNone/>
              <a:defRPr sz="1600">
                <a:solidFill>
                  <a:schemeClr val="accent4"/>
                </a:solidFill>
              </a:defRPr>
            </a:lvl4pPr>
            <a:lvl5pPr lvl="4" rtl="0">
              <a:lnSpc>
                <a:spcPct val="100000"/>
              </a:lnSpc>
              <a:spcBef>
                <a:spcPts val="0"/>
              </a:spcBef>
              <a:spcAft>
                <a:spcPts val="0"/>
              </a:spcAft>
              <a:buNone/>
              <a:defRPr sz="1600">
                <a:solidFill>
                  <a:schemeClr val="accent4"/>
                </a:solidFill>
              </a:defRPr>
            </a:lvl5pPr>
            <a:lvl6pPr lvl="5" rtl="0">
              <a:lnSpc>
                <a:spcPct val="100000"/>
              </a:lnSpc>
              <a:spcBef>
                <a:spcPts val="0"/>
              </a:spcBef>
              <a:spcAft>
                <a:spcPts val="0"/>
              </a:spcAft>
              <a:buNone/>
              <a:defRPr sz="1600">
                <a:solidFill>
                  <a:schemeClr val="accent4"/>
                </a:solidFill>
              </a:defRPr>
            </a:lvl6pPr>
            <a:lvl7pPr lvl="6" rtl="0">
              <a:lnSpc>
                <a:spcPct val="100000"/>
              </a:lnSpc>
              <a:spcBef>
                <a:spcPts val="0"/>
              </a:spcBef>
              <a:spcAft>
                <a:spcPts val="0"/>
              </a:spcAft>
              <a:buNone/>
              <a:defRPr sz="1600">
                <a:solidFill>
                  <a:schemeClr val="accent4"/>
                </a:solidFill>
              </a:defRPr>
            </a:lvl7pPr>
            <a:lvl8pPr lvl="7" rtl="0">
              <a:lnSpc>
                <a:spcPct val="100000"/>
              </a:lnSpc>
              <a:spcBef>
                <a:spcPts val="0"/>
              </a:spcBef>
              <a:spcAft>
                <a:spcPts val="0"/>
              </a:spcAft>
              <a:buNone/>
              <a:defRPr sz="1600">
                <a:solidFill>
                  <a:schemeClr val="accent4"/>
                </a:solidFill>
              </a:defRPr>
            </a:lvl8pPr>
            <a:lvl9pPr lvl="8" rtl="0">
              <a:lnSpc>
                <a:spcPct val="100000"/>
              </a:lnSpc>
              <a:spcBef>
                <a:spcPts val="0"/>
              </a:spcBef>
              <a:spcAft>
                <a:spcPts val="0"/>
              </a:spcAft>
              <a:buNone/>
              <a:defRPr sz="1600">
                <a:solidFill>
                  <a:schemeClr val="accent4"/>
                </a:solidFill>
              </a:defRPr>
            </a:lvl9pPr>
          </a:lstStyle>
          <a:p>
            <a:r>
              <a:rPr lang="en-US"/>
              <a:t>Click to edit Master subtitle style</a:t>
            </a:r>
            <a:endParaRPr/>
          </a:p>
        </p:txBody>
      </p:sp>
      <p:sp>
        <p:nvSpPr>
          <p:cNvPr id="43" name="Google Shape;43;p5"/>
          <p:cNvSpPr txBox="1">
            <a:spLocks noGrp="1"/>
          </p:cNvSpPr>
          <p:nvPr>
            <p:ph type="subTitle" idx="3"/>
          </p:nvPr>
        </p:nvSpPr>
        <p:spPr>
          <a:xfrm>
            <a:off x="7830355" y="2470912"/>
            <a:ext cx="3316400" cy="4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r>
              <a:rPr lang="en-US"/>
              <a:t>Click to edit Master subtitle style</a:t>
            </a:r>
            <a:endParaRPr/>
          </a:p>
        </p:txBody>
      </p:sp>
      <p:sp>
        <p:nvSpPr>
          <p:cNvPr id="44" name="Google Shape;44;p5"/>
          <p:cNvSpPr txBox="1">
            <a:spLocks noGrp="1"/>
          </p:cNvSpPr>
          <p:nvPr>
            <p:ph type="subTitle" idx="4"/>
          </p:nvPr>
        </p:nvSpPr>
        <p:spPr>
          <a:xfrm>
            <a:off x="7830367" y="3323867"/>
            <a:ext cx="3148800" cy="12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accent4"/>
                </a:solidFill>
              </a:defRPr>
            </a:lvl1pPr>
            <a:lvl2pPr lvl="1" rtl="0">
              <a:lnSpc>
                <a:spcPct val="100000"/>
              </a:lnSpc>
              <a:spcBef>
                <a:spcPts val="0"/>
              </a:spcBef>
              <a:spcAft>
                <a:spcPts val="0"/>
              </a:spcAft>
              <a:buNone/>
              <a:defRPr sz="1600">
                <a:solidFill>
                  <a:schemeClr val="accent4"/>
                </a:solidFill>
              </a:defRPr>
            </a:lvl2pPr>
            <a:lvl3pPr lvl="2" rtl="0">
              <a:lnSpc>
                <a:spcPct val="100000"/>
              </a:lnSpc>
              <a:spcBef>
                <a:spcPts val="0"/>
              </a:spcBef>
              <a:spcAft>
                <a:spcPts val="0"/>
              </a:spcAft>
              <a:buNone/>
              <a:defRPr sz="1600">
                <a:solidFill>
                  <a:schemeClr val="accent4"/>
                </a:solidFill>
              </a:defRPr>
            </a:lvl3pPr>
            <a:lvl4pPr lvl="3" rtl="0">
              <a:lnSpc>
                <a:spcPct val="100000"/>
              </a:lnSpc>
              <a:spcBef>
                <a:spcPts val="0"/>
              </a:spcBef>
              <a:spcAft>
                <a:spcPts val="0"/>
              </a:spcAft>
              <a:buNone/>
              <a:defRPr sz="1600">
                <a:solidFill>
                  <a:schemeClr val="accent4"/>
                </a:solidFill>
              </a:defRPr>
            </a:lvl4pPr>
            <a:lvl5pPr lvl="4" rtl="0">
              <a:lnSpc>
                <a:spcPct val="100000"/>
              </a:lnSpc>
              <a:spcBef>
                <a:spcPts val="0"/>
              </a:spcBef>
              <a:spcAft>
                <a:spcPts val="0"/>
              </a:spcAft>
              <a:buNone/>
              <a:defRPr sz="1600">
                <a:solidFill>
                  <a:schemeClr val="accent4"/>
                </a:solidFill>
              </a:defRPr>
            </a:lvl5pPr>
            <a:lvl6pPr lvl="5" rtl="0">
              <a:lnSpc>
                <a:spcPct val="100000"/>
              </a:lnSpc>
              <a:spcBef>
                <a:spcPts val="0"/>
              </a:spcBef>
              <a:spcAft>
                <a:spcPts val="0"/>
              </a:spcAft>
              <a:buNone/>
              <a:defRPr sz="1600">
                <a:solidFill>
                  <a:schemeClr val="accent4"/>
                </a:solidFill>
              </a:defRPr>
            </a:lvl6pPr>
            <a:lvl7pPr lvl="6" rtl="0">
              <a:lnSpc>
                <a:spcPct val="100000"/>
              </a:lnSpc>
              <a:spcBef>
                <a:spcPts val="0"/>
              </a:spcBef>
              <a:spcAft>
                <a:spcPts val="0"/>
              </a:spcAft>
              <a:buNone/>
              <a:defRPr sz="1600">
                <a:solidFill>
                  <a:schemeClr val="accent4"/>
                </a:solidFill>
              </a:defRPr>
            </a:lvl7pPr>
            <a:lvl8pPr lvl="7" rtl="0">
              <a:lnSpc>
                <a:spcPct val="100000"/>
              </a:lnSpc>
              <a:spcBef>
                <a:spcPts val="0"/>
              </a:spcBef>
              <a:spcAft>
                <a:spcPts val="0"/>
              </a:spcAft>
              <a:buNone/>
              <a:defRPr sz="1600">
                <a:solidFill>
                  <a:schemeClr val="accent4"/>
                </a:solidFill>
              </a:defRPr>
            </a:lvl8pPr>
            <a:lvl9pPr lvl="8" rtl="0">
              <a:lnSpc>
                <a:spcPct val="100000"/>
              </a:lnSpc>
              <a:spcBef>
                <a:spcPts val="0"/>
              </a:spcBef>
              <a:spcAft>
                <a:spcPts val="0"/>
              </a:spcAft>
              <a:buNone/>
              <a:defRPr sz="1600">
                <a:solidFill>
                  <a:schemeClr val="accent4"/>
                </a:solidFill>
              </a:defRPr>
            </a:lvl9pPr>
          </a:lstStyle>
          <a:p>
            <a:r>
              <a:rPr lang="en-US"/>
              <a:t>Click to edit Master subtitle style</a:t>
            </a:r>
            <a:endParaRPr/>
          </a:p>
        </p:txBody>
      </p:sp>
      <p:sp>
        <p:nvSpPr>
          <p:cNvPr id="45" name="Google Shape;45;p5"/>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5"/>
          <p:cNvSpPr/>
          <p:nvPr/>
        </p:nvSpPr>
        <p:spPr>
          <a:xfrm flipH="1">
            <a:off x="-928812" y="2831033"/>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5"/>
          <p:cNvSpPr/>
          <p:nvPr/>
        </p:nvSpPr>
        <p:spPr>
          <a:xfrm>
            <a:off x="0" y="5801200"/>
            <a:ext cx="12192000" cy="1056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5"/>
          <p:cNvSpPr/>
          <p:nvPr/>
        </p:nvSpPr>
        <p:spPr>
          <a:xfrm>
            <a:off x="5237167" y="5796639"/>
            <a:ext cx="516800" cy="262000"/>
          </a:xfrm>
          <a:prstGeom prst="parallelogram">
            <a:avLst>
              <a:gd name="adj" fmla="val 91488"/>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 name="Google Shape;49;p5"/>
          <p:cNvGrpSpPr/>
          <p:nvPr/>
        </p:nvGrpSpPr>
        <p:grpSpPr>
          <a:xfrm>
            <a:off x="4519659" y="6346040"/>
            <a:ext cx="751725" cy="520825"/>
            <a:chOff x="3394506" y="4742861"/>
            <a:chExt cx="563794" cy="390619"/>
          </a:xfrm>
        </p:grpSpPr>
        <p:sp>
          <p:nvSpPr>
            <p:cNvPr id="50" name="Google Shape;50;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4046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950976" y="53761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533"/>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54" name="Google Shape;54;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1A3E5B3-F81A-4CEE-9484-64C6E5E5514E}" type="slidenum">
              <a:rPr lang="en-US" smtClean="0"/>
              <a:t>‹#›</a:t>
            </a:fld>
            <a:endParaRPr lang="en-US"/>
          </a:p>
        </p:txBody>
      </p:sp>
    </p:spTree>
    <p:extLst>
      <p:ext uri="{BB962C8B-B14F-4D97-AF65-F5344CB8AC3E}">
        <p14:creationId xmlns:p14="http://schemas.microsoft.com/office/powerpoint/2010/main" val="150795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1097900" y="1563833"/>
            <a:ext cx="4471200" cy="768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57" name="Google Shape;57;p7"/>
          <p:cNvSpPr txBox="1">
            <a:spLocks noGrp="1"/>
          </p:cNvSpPr>
          <p:nvPr>
            <p:ph type="body" idx="1"/>
          </p:nvPr>
        </p:nvSpPr>
        <p:spPr>
          <a:xfrm>
            <a:off x="1097900" y="3073767"/>
            <a:ext cx="4094400" cy="2220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a:solidFill>
                  <a:srgbClr val="FFFFFF"/>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58" name="Google Shape;58;p7"/>
          <p:cNvSpPr/>
          <p:nvPr/>
        </p:nvSpPr>
        <p:spPr>
          <a:xfrm rot="10800000" flipH="1">
            <a:off x="0" y="-10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7"/>
          <p:cNvSpPr txBox="1">
            <a:spLocks noGrp="1"/>
          </p:cNvSpPr>
          <p:nvPr>
            <p:ph type="title" idx="2"/>
          </p:nvPr>
        </p:nvSpPr>
        <p:spPr>
          <a:xfrm>
            <a:off x="1097900" y="2680633"/>
            <a:ext cx="4094400" cy="429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1"/>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51693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0"/>
        <p:cNvGrpSpPr/>
        <p:nvPr/>
      </p:nvGrpSpPr>
      <p:grpSpPr>
        <a:xfrm>
          <a:off x="0" y="0"/>
          <a:ext cx="0" cy="0"/>
          <a:chOff x="0" y="0"/>
          <a:chExt cx="0" cy="0"/>
        </a:xfrm>
      </p:grpSpPr>
      <p:sp>
        <p:nvSpPr>
          <p:cNvPr id="61" name="Google Shape;61;p8"/>
          <p:cNvSpPr/>
          <p:nvPr/>
        </p:nvSpPr>
        <p:spPr>
          <a:xfrm flipH="1">
            <a:off x="0" y="-104"/>
            <a:ext cx="12192000" cy="68520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2" name="Google Shape;62;p8"/>
          <p:cNvGrpSpPr/>
          <p:nvPr/>
        </p:nvGrpSpPr>
        <p:grpSpPr>
          <a:xfrm rot="-748857">
            <a:off x="9851833" y="5453129"/>
            <a:ext cx="3214743" cy="2120352"/>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 name="Google Shape;65;p8"/>
          <p:cNvSpPr/>
          <p:nvPr/>
        </p:nvSpPr>
        <p:spPr>
          <a:xfrm rot="-2046914">
            <a:off x="-10145403" y="-5474647"/>
            <a:ext cx="13799545" cy="10949305"/>
          </a:xfrm>
          <a:prstGeom prst="ellipse">
            <a:avLst/>
          </a:prstGeom>
          <a:solidFill>
            <a:srgbClr val="336574">
              <a:alpha val="122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6" name="Google Shape;66;p8"/>
          <p:cNvGrpSpPr/>
          <p:nvPr/>
        </p:nvGrpSpPr>
        <p:grpSpPr>
          <a:xfrm>
            <a:off x="950961" y="735133"/>
            <a:ext cx="10289944" cy="5392400"/>
            <a:chOff x="713225" y="551350"/>
            <a:chExt cx="7980000" cy="4044300"/>
          </a:xfrm>
        </p:grpSpPr>
        <p:sp>
          <p:nvSpPr>
            <p:cNvPr id="67" name="Google Shape;67;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9" name="Google Shape;79;p8"/>
          <p:cNvSpPr txBox="1">
            <a:spLocks noGrp="1"/>
          </p:cNvSpPr>
          <p:nvPr>
            <p:ph type="title"/>
          </p:nvPr>
        </p:nvSpPr>
        <p:spPr>
          <a:xfrm>
            <a:off x="951000" y="729688"/>
            <a:ext cx="10290000" cy="539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8400" b="1">
                <a:solidFill>
                  <a:schemeClr val="dk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62297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0"/>
        <p:cNvGrpSpPr/>
        <p:nvPr/>
      </p:nvGrpSpPr>
      <p:grpSpPr>
        <a:xfrm>
          <a:off x="0" y="0"/>
          <a:ext cx="0" cy="0"/>
          <a:chOff x="0" y="0"/>
          <a:chExt cx="0" cy="0"/>
        </a:xfrm>
      </p:grpSpPr>
      <p:sp>
        <p:nvSpPr>
          <p:cNvPr id="81" name="Google Shape;81;p9"/>
          <p:cNvSpPr/>
          <p:nvPr/>
        </p:nvSpPr>
        <p:spPr>
          <a:xfrm rot="10800000" flipH="1">
            <a:off x="0" y="-10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9"/>
          <p:cNvSpPr/>
          <p:nvPr/>
        </p:nvSpPr>
        <p:spPr>
          <a:xfrm rot="-3327516">
            <a:off x="5232610" y="1549731"/>
            <a:ext cx="11633125" cy="5211757"/>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9"/>
          <p:cNvSpPr txBox="1">
            <a:spLocks noGrp="1"/>
          </p:cNvSpPr>
          <p:nvPr>
            <p:ph type="title"/>
          </p:nvPr>
        </p:nvSpPr>
        <p:spPr>
          <a:xfrm>
            <a:off x="950971" y="1908640"/>
            <a:ext cx="51452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84" name="Google Shape;84;p9"/>
          <p:cNvSpPr txBox="1">
            <a:spLocks noGrp="1"/>
          </p:cNvSpPr>
          <p:nvPr>
            <p:ph type="subTitle" idx="1"/>
          </p:nvPr>
        </p:nvSpPr>
        <p:spPr>
          <a:xfrm>
            <a:off x="950967" y="2628967"/>
            <a:ext cx="4653600" cy="2596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lt1"/>
                </a:solidFill>
              </a:defRPr>
            </a:lvl1pPr>
            <a:lvl2pPr lvl="1" algn="ctr" rtl="0">
              <a:spcBef>
                <a:spcPts val="2133"/>
              </a:spcBef>
              <a:spcAft>
                <a:spcPts val="0"/>
              </a:spcAft>
              <a:buNone/>
              <a:defRPr sz="2133">
                <a:solidFill>
                  <a:schemeClr val="lt1"/>
                </a:solidFill>
              </a:defRPr>
            </a:lvl2pPr>
            <a:lvl3pPr lvl="2" algn="ctr" rtl="0">
              <a:spcBef>
                <a:spcPts val="2133"/>
              </a:spcBef>
              <a:spcAft>
                <a:spcPts val="0"/>
              </a:spcAft>
              <a:buNone/>
              <a:defRPr sz="2133">
                <a:solidFill>
                  <a:schemeClr val="lt1"/>
                </a:solidFill>
              </a:defRPr>
            </a:lvl3pPr>
            <a:lvl4pPr lvl="3" algn="ctr" rtl="0">
              <a:spcBef>
                <a:spcPts val="2133"/>
              </a:spcBef>
              <a:spcAft>
                <a:spcPts val="0"/>
              </a:spcAft>
              <a:buNone/>
              <a:defRPr sz="2133">
                <a:solidFill>
                  <a:schemeClr val="lt1"/>
                </a:solidFill>
              </a:defRPr>
            </a:lvl4pPr>
            <a:lvl5pPr lvl="4" algn="ctr" rtl="0">
              <a:spcBef>
                <a:spcPts val="2133"/>
              </a:spcBef>
              <a:spcAft>
                <a:spcPts val="0"/>
              </a:spcAft>
              <a:buNone/>
              <a:defRPr sz="2133">
                <a:solidFill>
                  <a:schemeClr val="lt1"/>
                </a:solidFill>
              </a:defRPr>
            </a:lvl5pPr>
            <a:lvl6pPr lvl="5" algn="ctr" rtl="0">
              <a:spcBef>
                <a:spcPts val="2133"/>
              </a:spcBef>
              <a:spcAft>
                <a:spcPts val="0"/>
              </a:spcAft>
              <a:buNone/>
              <a:defRPr sz="2133">
                <a:solidFill>
                  <a:schemeClr val="lt1"/>
                </a:solidFill>
              </a:defRPr>
            </a:lvl6pPr>
            <a:lvl7pPr lvl="6" algn="ctr" rtl="0">
              <a:spcBef>
                <a:spcPts val="2133"/>
              </a:spcBef>
              <a:spcAft>
                <a:spcPts val="0"/>
              </a:spcAft>
              <a:buNone/>
              <a:defRPr sz="2133">
                <a:solidFill>
                  <a:schemeClr val="lt1"/>
                </a:solidFill>
              </a:defRPr>
            </a:lvl7pPr>
            <a:lvl8pPr lvl="7" algn="ctr" rtl="0">
              <a:spcBef>
                <a:spcPts val="2133"/>
              </a:spcBef>
              <a:spcAft>
                <a:spcPts val="0"/>
              </a:spcAft>
              <a:buNone/>
              <a:defRPr sz="2133">
                <a:solidFill>
                  <a:schemeClr val="lt1"/>
                </a:solidFill>
              </a:defRPr>
            </a:lvl8pPr>
            <a:lvl9pPr lvl="8" algn="ctr" rtl="0">
              <a:spcBef>
                <a:spcPts val="2133"/>
              </a:spcBef>
              <a:spcAft>
                <a:spcPts val="2133"/>
              </a:spcAft>
              <a:buNone/>
              <a:defRPr sz="21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296387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5"/>
        <p:cNvGrpSpPr/>
        <p:nvPr/>
      </p:nvGrpSpPr>
      <p:grpSpPr>
        <a:xfrm>
          <a:off x="0" y="0"/>
          <a:ext cx="0" cy="0"/>
          <a:chOff x="0" y="0"/>
          <a:chExt cx="0" cy="0"/>
        </a:xfrm>
      </p:grpSpPr>
      <p:sp>
        <p:nvSpPr>
          <p:cNvPr id="86" name="Google Shape;86;p10"/>
          <p:cNvSpPr/>
          <p:nvPr/>
        </p:nvSpPr>
        <p:spPr>
          <a:xfrm rot="-2046914">
            <a:off x="9539597" y="-1436280"/>
            <a:ext cx="13799545" cy="10949305"/>
          </a:xfrm>
          <a:prstGeom prst="ellipse">
            <a:avLst/>
          </a:pr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1A3E5B3-F81A-4CEE-9484-64C6E5E5514E}" type="slidenum">
              <a:rPr lang="en-US" smtClean="0"/>
              <a:t>‹#›</a:t>
            </a:fld>
            <a:endParaRPr lang="en-US"/>
          </a:p>
        </p:txBody>
      </p:sp>
      <p:sp>
        <p:nvSpPr>
          <p:cNvPr id="88" name="Google Shape;88;p10"/>
          <p:cNvSpPr txBox="1">
            <a:spLocks noGrp="1"/>
          </p:cNvSpPr>
          <p:nvPr>
            <p:ph type="title"/>
          </p:nvPr>
        </p:nvSpPr>
        <p:spPr>
          <a:xfrm>
            <a:off x="3661867" y="3833763"/>
            <a:ext cx="4888000" cy="5276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a:t>Click to edit Master title style</a:t>
            </a:r>
            <a:endParaRPr/>
          </a:p>
        </p:txBody>
      </p:sp>
      <p:sp>
        <p:nvSpPr>
          <p:cNvPr id="89" name="Google Shape;89;p10"/>
          <p:cNvSpPr txBox="1">
            <a:spLocks noGrp="1"/>
          </p:cNvSpPr>
          <p:nvPr>
            <p:ph type="subTitle" idx="1"/>
          </p:nvPr>
        </p:nvSpPr>
        <p:spPr>
          <a:xfrm>
            <a:off x="2641967" y="2123241"/>
            <a:ext cx="6921200" cy="13184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667">
                <a:solidFill>
                  <a:srgbClr val="FFFFFF"/>
                </a:solidFill>
              </a:defRPr>
            </a:lvl1pPr>
            <a:lvl2pPr lvl="1" algn="ctr">
              <a:spcBef>
                <a:spcPts val="2133"/>
              </a:spcBef>
              <a:spcAft>
                <a:spcPts val="0"/>
              </a:spcAft>
              <a:buNone/>
              <a:defRPr sz="2667">
                <a:solidFill>
                  <a:srgbClr val="FFFFFF"/>
                </a:solidFill>
              </a:defRPr>
            </a:lvl2pPr>
            <a:lvl3pPr lvl="2" algn="ctr">
              <a:spcBef>
                <a:spcPts val="2133"/>
              </a:spcBef>
              <a:spcAft>
                <a:spcPts val="0"/>
              </a:spcAft>
              <a:buNone/>
              <a:defRPr sz="2667">
                <a:solidFill>
                  <a:srgbClr val="FFFFFF"/>
                </a:solidFill>
              </a:defRPr>
            </a:lvl3pPr>
            <a:lvl4pPr lvl="3" algn="ctr">
              <a:spcBef>
                <a:spcPts val="2133"/>
              </a:spcBef>
              <a:spcAft>
                <a:spcPts val="0"/>
              </a:spcAft>
              <a:buNone/>
              <a:defRPr sz="2667">
                <a:solidFill>
                  <a:srgbClr val="FFFFFF"/>
                </a:solidFill>
              </a:defRPr>
            </a:lvl4pPr>
            <a:lvl5pPr lvl="4" algn="ctr">
              <a:spcBef>
                <a:spcPts val="2133"/>
              </a:spcBef>
              <a:spcAft>
                <a:spcPts val="0"/>
              </a:spcAft>
              <a:buNone/>
              <a:defRPr sz="2667">
                <a:solidFill>
                  <a:srgbClr val="FFFFFF"/>
                </a:solidFill>
              </a:defRPr>
            </a:lvl5pPr>
            <a:lvl6pPr lvl="5" algn="ctr">
              <a:spcBef>
                <a:spcPts val="2133"/>
              </a:spcBef>
              <a:spcAft>
                <a:spcPts val="0"/>
              </a:spcAft>
              <a:buNone/>
              <a:defRPr sz="2667">
                <a:solidFill>
                  <a:srgbClr val="FFFFFF"/>
                </a:solidFill>
              </a:defRPr>
            </a:lvl6pPr>
            <a:lvl7pPr lvl="6" algn="ctr">
              <a:spcBef>
                <a:spcPts val="2133"/>
              </a:spcBef>
              <a:spcAft>
                <a:spcPts val="0"/>
              </a:spcAft>
              <a:buNone/>
              <a:defRPr sz="2667">
                <a:solidFill>
                  <a:srgbClr val="FFFFFF"/>
                </a:solidFill>
              </a:defRPr>
            </a:lvl7pPr>
            <a:lvl8pPr lvl="7" algn="ctr">
              <a:spcBef>
                <a:spcPts val="2133"/>
              </a:spcBef>
              <a:spcAft>
                <a:spcPts val="0"/>
              </a:spcAft>
              <a:buNone/>
              <a:defRPr sz="2667">
                <a:solidFill>
                  <a:srgbClr val="FFFFFF"/>
                </a:solidFill>
              </a:defRPr>
            </a:lvl8pPr>
            <a:lvl9pPr lvl="8" algn="ctr">
              <a:spcBef>
                <a:spcPts val="2133"/>
              </a:spcBef>
              <a:spcAft>
                <a:spcPts val="2133"/>
              </a:spcAft>
              <a:buNone/>
              <a:defRPr sz="2667">
                <a:solidFill>
                  <a:srgbClr val="FFFFFF"/>
                </a:solidFill>
              </a:defRPr>
            </a:lvl9pPr>
          </a:lstStyle>
          <a:p>
            <a:r>
              <a:rPr lang="en-US"/>
              <a:t>Click to edit Master subtitle style</a:t>
            </a:r>
            <a:endParaRPr/>
          </a:p>
        </p:txBody>
      </p:sp>
      <p:grpSp>
        <p:nvGrpSpPr>
          <p:cNvPr id="90" name="Google Shape;90;p10"/>
          <p:cNvGrpSpPr/>
          <p:nvPr/>
        </p:nvGrpSpPr>
        <p:grpSpPr>
          <a:xfrm>
            <a:off x="-136535" y="-19819"/>
            <a:ext cx="12469256" cy="1588021"/>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 name="Google Shape;96;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 name="Google Shape;101;p10"/>
          <p:cNvGrpSpPr/>
          <p:nvPr/>
        </p:nvGrpSpPr>
        <p:grpSpPr>
          <a:xfrm>
            <a:off x="133" y="4328875"/>
            <a:ext cx="12191923" cy="3279655"/>
            <a:chOff x="100" y="3246656"/>
            <a:chExt cx="9143942" cy="2459741"/>
          </a:xfrm>
        </p:grpSpPr>
        <p:sp>
          <p:nvSpPr>
            <p:cNvPr id="102" name="Google Shape;102;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6" name="Google Shape;136;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38" name="Google Shape;138;p10"/>
          <p:cNvSpPr/>
          <p:nvPr/>
        </p:nvSpPr>
        <p:spPr>
          <a:xfrm rot="-2046914">
            <a:off x="-10450203" y="-5474647"/>
            <a:ext cx="13799545" cy="10949305"/>
          </a:xfrm>
          <a:prstGeom prst="ellipse">
            <a:avLst/>
          </a:prstGeom>
          <a:solidFill>
            <a:srgbClr val="336574">
              <a:alpha val="122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2641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extLst>
      <p:ext uri="{BB962C8B-B14F-4D97-AF65-F5344CB8AC3E}">
        <p14:creationId xmlns:p14="http://schemas.microsoft.com/office/powerpoint/2010/main" val="204849581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3" name="Google Shape;223;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186721865"/>
      </p:ext>
    </p:extLst>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grpSp>
        <p:nvGrpSpPr>
          <p:cNvPr id="231" name="Google Shape;231;p15"/>
          <p:cNvGrpSpPr/>
          <p:nvPr/>
        </p:nvGrpSpPr>
        <p:grpSpPr>
          <a:xfrm>
            <a:off x="609292" y="2281095"/>
            <a:ext cx="6185467" cy="5563508"/>
            <a:chOff x="99093" y="1696958"/>
            <a:chExt cx="4639100" cy="4172631"/>
          </a:xfrm>
        </p:grpSpPr>
        <p:sp>
          <p:nvSpPr>
            <p:cNvPr id="232" name="Google Shape;232;p15"/>
            <p:cNvSpPr/>
            <p:nvPr/>
          </p:nvSpPr>
          <p:spPr>
            <a:xfrm rot="-3148857">
              <a:off x="4378018" y="4549484"/>
              <a:ext cx="153042" cy="279166"/>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121900" tIns="121900" rIns="121900" bIns="121900" anchor="ctr" anchorCtr="0">
              <a:noAutofit/>
            </a:bodyPr>
            <a:lstStyle/>
            <a:p>
              <a:endParaRPr sz="1867"/>
            </a:p>
          </p:txBody>
        </p:sp>
        <p:sp>
          <p:nvSpPr>
            <p:cNvPr id="233" name="Google Shape;233;p15"/>
            <p:cNvSpPr/>
            <p:nvPr/>
          </p:nvSpPr>
          <p:spPr>
            <a:xfrm rot="-3148857">
              <a:off x="3735892" y="5385480"/>
              <a:ext cx="153458" cy="279166"/>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121900" tIns="121900" rIns="121900" bIns="121900" anchor="ctr" anchorCtr="0">
              <a:noAutofit/>
            </a:bodyPr>
            <a:lstStyle/>
            <a:p>
              <a:endParaRPr sz="1867"/>
            </a:p>
          </p:txBody>
        </p:sp>
        <p:sp>
          <p:nvSpPr>
            <p:cNvPr id="234" name="Google Shape;234;p15"/>
            <p:cNvSpPr/>
            <p:nvPr/>
          </p:nvSpPr>
          <p:spPr>
            <a:xfrm rot="-3148857">
              <a:off x="3698353" y="3380125"/>
              <a:ext cx="248224" cy="849846"/>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121900" tIns="121900" rIns="121900" bIns="121900" anchor="ctr" anchorCtr="0">
              <a:noAutofit/>
            </a:bodyPr>
            <a:lstStyle/>
            <a:p>
              <a:endParaRPr sz="1867"/>
            </a:p>
          </p:txBody>
        </p:sp>
        <p:sp>
          <p:nvSpPr>
            <p:cNvPr id="235" name="Google Shape;235;p15"/>
            <p:cNvSpPr/>
            <p:nvPr/>
          </p:nvSpPr>
          <p:spPr>
            <a:xfrm rot="-3148857">
              <a:off x="2167281" y="2197883"/>
              <a:ext cx="274726" cy="849985"/>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121900" tIns="121900" rIns="121900" bIns="121900" anchor="ctr" anchorCtr="0">
              <a:noAutofit/>
            </a:bodyPr>
            <a:lstStyle/>
            <a:p>
              <a:endParaRPr sz="1867"/>
            </a:p>
          </p:txBody>
        </p:sp>
        <p:sp>
          <p:nvSpPr>
            <p:cNvPr id="236" name="Google Shape;236;p15"/>
            <p:cNvSpPr/>
            <p:nvPr/>
          </p:nvSpPr>
          <p:spPr>
            <a:xfrm rot="-3148857">
              <a:off x="2670925" y="4718004"/>
              <a:ext cx="248502" cy="849846"/>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121900" tIns="121900" rIns="121900" bIns="121900" anchor="ctr" anchorCtr="0">
              <a:noAutofit/>
            </a:bodyPr>
            <a:lstStyle/>
            <a:p>
              <a:endParaRPr sz="1867"/>
            </a:p>
          </p:txBody>
        </p:sp>
        <p:sp>
          <p:nvSpPr>
            <p:cNvPr id="237" name="Google Shape;237;p15"/>
            <p:cNvSpPr/>
            <p:nvPr/>
          </p:nvSpPr>
          <p:spPr>
            <a:xfrm rot="-3148857">
              <a:off x="1123825" y="3556727"/>
              <a:ext cx="274865" cy="849985"/>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121900" tIns="121900" rIns="121900" bIns="121900" anchor="ctr" anchorCtr="0">
              <a:noAutofit/>
            </a:bodyPr>
            <a:lstStyle/>
            <a:p>
              <a:endParaRPr sz="1867"/>
            </a:p>
          </p:txBody>
        </p:sp>
        <p:sp>
          <p:nvSpPr>
            <p:cNvPr id="238" name="Google Shape;238;p15"/>
            <p:cNvSpPr/>
            <p:nvPr/>
          </p:nvSpPr>
          <p:spPr>
            <a:xfrm rot="-3148857">
              <a:off x="1522060" y="1610405"/>
              <a:ext cx="1833448" cy="439034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239" name="Google Shape;239;p15"/>
            <p:cNvSpPr/>
            <p:nvPr/>
          </p:nvSpPr>
          <p:spPr>
            <a:xfrm rot="-3148857">
              <a:off x="1778411" y="1829794"/>
              <a:ext cx="1320488" cy="395188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spcFirstLastPara="1" wrap="square" lIns="121900" tIns="121900" rIns="121900" bIns="121900" anchor="ctr" anchorCtr="0">
              <a:noAutofit/>
            </a:bodyPr>
            <a:lstStyle/>
            <a:p>
              <a:endParaRPr sz="1867"/>
            </a:p>
          </p:txBody>
        </p:sp>
        <p:sp>
          <p:nvSpPr>
            <p:cNvPr id="240" name="Google Shape;240;p15"/>
            <p:cNvSpPr/>
            <p:nvPr/>
          </p:nvSpPr>
          <p:spPr>
            <a:xfrm rot="-3148857">
              <a:off x="2287066" y="2553783"/>
              <a:ext cx="160118" cy="3257721"/>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241" name="Google Shape;241;p15"/>
            <p:cNvSpPr/>
            <p:nvPr/>
          </p:nvSpPr>
          <p:spPr>
            <a:xfrm rot="-3148857">
              <a:off x="2704028" y="2010576"/>
              <a:ext cx="160395" cy="3257721"/>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242" name="Google Shape;242;p15"/>
            <p:cNvSpPr/>
            <p:nvPr/>
          </p:nvSpPr>
          <p:spPr>
            <a:xfrm rot="-3148857">
              <a:off x="1961040" y="3068840"/>
              <a:ext cx="1415254" cy="1827204"/>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121900" tIns="121900" rIns="121900" bIns="121900" anchor="ctr" anchorCtr="0">
              <a:noAutofit/>
            </a:bodyPr>
            <a:lstStyle/>
            <a:p>
              <a:endParaRPr sz="1867"/>
            </a:p>
          </p:txBody>
        </p:sp>
        <p:sp>
          <p:nvSpPr>
            <p:cNvPr id="243" name="Google Shape;243;p15"/>
            <p:cNvSpPr/>
            <p:nvPr/>
          </p:nvSpPr>
          <p:spPr>
            <a:xfrm rot="-3148857">
              <a:off x="1766466" y="3674493"/>
              <a:ext cx="471196" cy="988874"/>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244" name="Google Shape;244;p15"/>
            <p:cNvSpPr/>
            <p:nvPr/>
          </p:nvSpPr>
          <p:spPr>
            <a:xfrm rot="-3148857">
              <a:off x="2642768" y="4579204"/>
              <a:ext cx="465785" cy="57789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245" name="Google Shape;245;p15"/>
            <p:cNvSpPr/>
            <p:nvPr/>
          </p:nvSpPr>
          <p:spPr>
            <a:xfrm rot="-3148857">
              <a:off x="2222276" y="4528627"/>
              <a:ext cx="454546" cy="105312"/>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246" name="Google Shape;246;p15"/>
            <p:cNvSpPr/>
            <p:nvPr/>
          </p:nvSpPr>
          <p:spPr>
            <a:xfrm rot="-3148857">
              <a:off x="2441102" y="2795798"/>
              <a:ext cx="471335" cy="988874"/>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247" name="Google Shape;247;p15"/>
            <p:cNvSpPr/>
            <p:nvPr/>
          </p:nvSpPr>
          <p:spPr>
            <a:xfrm rot="-3148857">
              <a:off x="3345367" y="3664633"/>
              <a:ext cx="465091" cy="57789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248" name="Google Shape;248;p15"/>
            <p:cNvSpPr/>
            <p:nvPr/>
          </p:nvSpPr>
          <p:spPr>
            <a:xfrm rot="-3148857">
              <a:off x="2963245" y="3563543"/>
              <a:ext cx="454685" cy="105312"/>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249" name="Google Shape;249;p15"/>
            <p:cNvSpPr/>
            <p:nvPr/>
          </p:nvSpPr>
          <p:spPr>
            <a:xfrm rot="-3148857">
              <a:off x="2262403" y="3612999"/>
              <a:ext cx="1063106" cy="931293"/>
            </a:xfrm>
            <a:custGeom>
              <a:avLst/>
              <a:gdLst/>
              <a:ahLst/>
              <a:cxnLst/>
              <a:rect l="l" t="t" r="r" b="b"/>
              <a:pathLst>
                <a:path w="7662" h="6712" extrusionOk="0">
                  <a:moveTo>
                    <a:pt x="0" y="1"/>
                  </a:moveTo>
                  <a:lnTo>
                    <a:pt x="0" y="6712"/>
                  </a:lnTo>
                  <a:lnTo>
                    <a:pt x="7661" y="6712"/>
                  </a:lnTo>
                  <a:lnTo>
                    <a:pt x="7661" y="1"/>
                  </a:ln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250" name="Google Shape;250;p15"/>
            <p:cNvSpPr/>
            <p:nvPr/>
          </p:nvSpPr>
          <p:spPr>
            <a:xfrm rot="-3148857">
              <a:off x="2368963" y="3705962"/>
              <a:ext cx="849985" cy="745367"/>
            </a:xfrm>
            <a:custGeom>
              <a:avLst/>
              <a:gdLst/>
              <a:ahLst/>
              <a:cxnLst/>
              <a:rect l="l" t="t" r="r" b="b"/>
              <a:pathLst>
                <a:path w="6126" h="5372" extrusionOk="0">
                  <a:moveTo>
                    <a:pt x="0" y="1"/>
                  </a:moveTo>
                  <a:lnTo>
                    <a:pt x="0" y="5371"/>
                  </a:lnTo>
                  <a:lnTo>
                    <a:pt x="6125" y="5371"/>
                  </a:lnTo>
                  <a:lnTo>
                    <a:pt x="6125" y="1"/>
                  </a:lnTo>
                  <a:close/>
                </a:path>
              </a:pathLst>
            </a:custGeom>
            <a:solidFill>
              <a:schemeClr val="accent6"/>
            </a:solidFill>
            <a:ln>
              <a:noFill/>
            </a:ln>
          </p:spPr>
          <p:txBody>
            <a:bodyPr spcFirstLastPara="1" wrap="square" lIns="121900" tIns="121900" rIns="121900" bIns="121900" anchor="ctr" anchorCtr="0">
              <a:noAutofit/>
            </a:bodyPr>
            <a:lstStyle/>
            <a:p>
              <a:endParaRPr sz="1867"/>
            </a:p>
          </p:txBody>
        </p:sp>
        <p:sp>
          <p:nvSpPr>
            <p:cNvPr id="251" name="Google Shape;251;p15"/>
            <p:cNvSpPr/>
            <p:nvPr/>
          </p:nvSpPr>
          <p:spPr>
            <a:xfrm rot="-3148857">
              <a:off x="1661390" y="3669864"/>
              <a:ext cx="427767" cy="112249"/>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121900" tIns="121900" rIns="121900" bIns="121900" anchor="ctr" anchorCtr="0">
              <a:noAutofit/>
            </a:bodyPr>
            <a:lstStyle/>
            <a:p>
              <a:endParaRPr sz="1867"/>
            </a:p>
          </p:txBody>
        </p:sp>
        <p:sp>
          <p:nvSpPr>
            <p:cNvPr id="252" name="Google Shape;252;p15"/>
            <p:cNvSpPr/>
            <p:nvPr/>
          </p:nvSpPr>
          <p:spPr>
            <a:xfrm rot="-3148857">
              <a:off x="1613786" y="4287710"/>
              <a:ext cx="263626" cy="263903"/>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chemeClr val="accent6"/>
            </a:solidFill>
            <a:ln>
              <a:noFill/>
            </a:ln>
          </p:spPr>
          <p:txBody>
            <a:bodyPr spcFirstLastPara="1" wrap="square" lIns="121900" tIns="121900" rIns="121900" bIns="121900" anchor="ctr" anchorCtr="0">
              <a:noAutofit/>
            </a:bodyPr>
            <a:lstStyle/>
            <a:p>
              <a:endParaRPr sz="1867"/>
            </a:p>
          </p:txBody>
        </p:sp>
        <p:sp>
          <p:nvSpPr>
            <p:cNvPr id="253" name="Google Shape;253;p15"/>
            <p:cNvSpPr/>
            <p:nvPr/>
          </p:nvSpPr>
          <p:spPr>
            <a:xfrm rot="-3148857">
              <a:off x="2720929" y="2845833"/>
              <a:ext cx="263626" cy="263903"/>
            </a:xfrm>
            <a:custGeom>
              <a:avLst/>
              <a:gdLst/>
              <a:ahLst/>
              <a:cxnLst/>
              <a:rect l="l" t="t" r="r" b="b"/>
              <a:pathLst>
                <a:path w="1900" h="1902" extrusionOk="0">
                  <a:moveTo>
                    <a:pt x="1" y="1"/>
                  </a:moveTo>
                  <a:lnTo>
                    <a:pt x="1" y="1741"/>
                  </a:lnTo>
                  <a:lnTo>
                    <a:pt x="1900" y="1901"/>
                  </a:lnTo>
                  <a:lnTo>
                    <a:pt x="1900" y="1385"/>
                  </a:lnTo>
                  <a:lnTo>
                    <a:pt x="1" y="1"/>
                  </a:lnTo>
                  <a:close/>
                </a:path>
              </a:pathLst>
            </a:custGeom>
            <a:solidFill>
              <a:schemeClr val="accent6"/>
            </a:solidFill>
            <a:ln>
              <a:noFill/>
            </a:ln>
          </p:spPr>
          <p:txBody>
            <a:bodyPr spcFirstLastPara="1" wrap="square" lIns="121900" tIns="121900" rIns="121900" bIns="121900" anchor="ctr" anchorCtr="0">
              <a:noAutofit/>
            </a:bodyPr>
            <a:lstStyle/>
            <a:p>
              <a:endParaRPr sz="1867"/>
            </a:p>
          </p:txBody>
        </p:sp>
        <p:sp>
          <p:nvSpPr>
            <p:cNvPr id="254" name="Google Shape;254;p15"/>
            <p:cNvSpPr/>
            <p:nvPr/>
          </p:nvSpPr>
          <p:spPr>
            <a:xfrm rot="-3148857">
              <a:off x="2630302" y="4148719"/>
              <a:ext cx="92547" cy="167333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spcFirstLastPara="1" wrap="square" lIns="121900" tIns="121900" rIns="121900" bIns="121900" anchor="ctr" anchorCtr="0">
              <a:noAutofit/>
            </a:bodyPr>
            <a:lstStyle/>
            <a:p>
              <a:endParaRPr sz="1867"/>
            </a:p>
          </p:txBody>
        </p:sp>
        <p:sp>
          <p:nvSpPr>
            <p:cNvPr id="255" name="Google Shape;255;p15"/>
            <p:cNvSpPr/>
            <p:nvPr/>
          </p:nvSpPr>
          <p:spPr>
            <a:xfrm rot="-3148857">
              <a:off x="2883838" y="5076300"/>
              <a:ext cx="55639" cy="156094"/>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spcFirstLastPara="1" wrap="square" lIns="121900" tIns="121900" rIns="121900" bIns="121900" anchor="ctr" anchorCtr="0">
              <a:noAutofit/>
            </a:bodyPr>
            <a:lstStyle/>
            <a:p>
              <a:endParaRPr sz="1867"/>
            </a:p>
          </p:txBody>
        </p:sp>
        <p:sp>
          <p:nvSpPr>
            <p:cNvPr id="256" name="Google Shape;256;p15"/>
            <p:cNvSpPr/>
            <p:nvPr/>
          </p:nvSpPr>
          <p:spPr>
            <a:xfrm rot="-3148857">
              <a:off x="2303584" y="4679781"/>
              <a:ext cx="59801" cy="105312"/>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spcFirstLastPara="1" wrap="square" lIns="121900" tIns="121900" rIns="121900" bIns="121900" anchor="ctr" anchorCtr="0">
              <a:noAutofit/>
            </a:bodyPr>
            <a:lstStyle/>
            <a:p>
              <a:endParaRPr sz="1867"/>
            </a:p>
          </p:txBody>
        </p:sp>
        <p:sp>
          <p:nvSpPr>
            <p:cNvPr id="257" name="Google Shape;257;p15"/>
            <p:cNvSpPr/>
            <p:nvPr/>
          </p:nvSpPr>
          <p:spPr>
            <a:xfrm rot="-3148857">
              <a:off x="3593481" y="2894423"/>
              <a:ext cx="92408" cy="167333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spcFirstLastPara="1" wrap="square" lIns="121900" tIns="121900" rIns="121900" bIns="121900" anchor="ctr" anchorCtr="0">
              <a:noAutofit/>
            </a:bodyPr>
            <a:lstStyle/>
            <a:p>
              <a:endParaRPr sz="1867"/>
            </a:p>
          </p:txBody>
        </p:sp>
        <p:sp>
          <p:nvSpPr>
            <p:cNvPr id="258" name="Google Shape;258;p15"/>
            <p:cNvSpPr/>
            <p:nvPr/>
          </p:nvSpPr>
          <p:spPr>
            <a:xfrm rot="-3148857">
              <a:off x="3835778" y="3836641"/>
              <a:ext cx="55500" cy="156094"/>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spcFirstLastPara="1" wrap="square" lIns="121900" tIns="121900" rIns="121900" bIns="121900" anchor="ctr" anchorCtr="0">
              <a:noAutofit/>
            </a:bodyPr>
            <a:lstStyle/>
            <a:p>
              <a:endParaRPr sz="1867"/>
            </a:p>
          </p:txBody>
        </p:sp>
        <p:sp>
          <p:nvSpPr>
            <p:cNvPr id="259" name="Google Shape;259;p15"/>
            <p:cNvSpPr/>
            <p:nvPr/>
          </p:nvSpPr>
          <p:spPr>
            <a:xfrm rot="-3148857">
              <a:off x="3276765" y="3412279"/>
              <a:ext cx="59940" cy="105312"/>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spcFirstLastPara="1" wrap="square" lIns="121900" tIns="121900" rIns="121900" bIns="121900" anchor="ctr" anchorCtr="0">
              <a:noAutofit/>
            </a:bodyPr>
            <a:lstStyle/>
            <a:p>
              <a:endParaRPr sz="1867"/>
            </a:p>
          </p:txBody>
        </p:sp>
        <p:sp>
          <p:nvSpPr>
            <p:cNvPr id="260" name="Google Shape;260;p15"/>
            <p:cNvSpPr/>
            <p:nvPr/>
          </p:nvSpPr>
          <p:spPr>
            <a:xfrm rot="-3148857">
              <a:off x="152333" y="3032498"/>
              <a:ext cx="325231" cy="294567"/>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121900" tIns="121900" rIns="121900" bIns="121900" anchor="ctr" anchorCtr="0">
              <a:noAutofit/>
            </a:bodyPr>
            <a:lstStyle/>
            <a:p>
              <a:endParaRPr sz="1867"/>
            </a:p>
          </p:txBody>
        </p:sp>
        <p:sp>
          <p:nvSpPr>
            <p:cNvPr id="261" name="Google Shape;261;p15"/>
            <p:cNvSpPr/>
            <p:nvPr/>
          </p:nvSpPr>
          <p:spPr>
            <a:xfrm rot="-3148857">
              <a:off x="211349" y="3116368"/>
              <a:ext cx="179404" cy="162338"/>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121900" tIns="121900" rIns="121900" bIns="121900" anchor="ctr" anchorCtr="0">
              <a:noAutofit/>
            </a:bodyPr>
            <a:lstStyle/>
            <a:p>
              <a:endParaRPr sz="1867"/>
            </a:p>
          </p:txBody>
        </p:sp>
        <p:sp>
          <p:nvSpPr>
            <p:cNvPr id="262" name="Google Shape;262;p15"/>
            <p:cNvSpPr/>
            <p:nvPr/>
          </p:nvSpPr>
          <p:spPr>
            <a:xfrm rot="-3148857">
              <a:off x="1122894" y="1768407"/>
              <a:ext cx="325370" cy="294567"/>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121900" tIns="121900" rIns="121900" bIns="121900" anchor="ctr" anchorCtr="0">
              <a:noAutofit/>
            </a:bodyPr>
            <a:lstStyle/>
            <a:p>
              <a:endParaRPr sz="1867"/>
            </a:p>
          </p:txBody>
        </p:sp>
        <p:sp>
          <p:nvSpPr>
            <p:cNvPr id="263" name="Google Shape;263;p15"/>
            <p:cNvSpPr/>
            <p:nvPr/>
          </p:nvSpPr>
          <p:spPr>
            <a:xfrm rot="-3148857">
              <a:off x="1209427" y="1816622"/>
              <a:ext cx="179266" cy="162338"/>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121900" tIns="121900" rIns="121900" bIns="121900" anchor="ctr" anchorCtr="0">
              <a:noAutofit/>
            </a:bodyPr>
            <a:lstStyle/>
            <a:p>
              <a:endParaRPr sz="1867"/>
            </a:p>
          </p:txBody>
        </p:sp>
      </p:grpSp>
      <p:sp>
        <p:nvSpPr>
          <p:cNvPr id="229" name="Google Shape;229;p15"/>
          <p:cNvSpPr txBox="1">
            <a:spLocks noGrp="1"/>
          </p:cNvSpPr>
          <p:nvPr>
            <p:ph type="ctrTitle"/>
          </p:nvPr>
        </p:nvSpPr>
        <p:spPr>
          <a:xfrm>
            <a:off x="1624845" y="1824811"/>
            <a:ext cx="8394156" cy="2736800"/>
          </a:xfrm>
          <a:prstGeom prst="rect">
            <a:avLst/>
          </a:prstGeom>
        </p:spPr>
        <p:txBody>
          <a:bodyPr spcFirstLastPara="1" wrap="square" lIns="121900" tIns="121900" rIns="121900" bIns="121900" anchor="b" anchorCtr="0">
            <a:noAutofit/>
          </a:bodyPr>
          <a:lstStyle/>
          <a:p>
            <a:r>
              <a:rPr lang="en-US" sz="6400" b="1" dirty="0"/>
              <a:t>Automatic Traffic Signal Control System</a:t>
            </a:r>
            <a:endParaRPr sz="6400" b="1" dirty="0"/>
          </a:p>
          <a:p>
            <a:r>
              <a:rPr lang="en" sz="2533" dirty="0"/>
              <a:t>Using Deep Learning</a:t>
            </a:r>
            <a:endParaRPr sz="2533" dirty="0"/>
          </a:p>
        </p:txBody>
      </p:sp>
      <p:sp>
        <p:nvSpPr>
          <p:cNvPr id="230" name="Google Shape;230;p15"/>
          <p:cNvSpPr txBox="1">
            <a:spLocks noGrp="1"/>
          </p:cNvSpPr>
          <p:nvPr>
            <p:ph type="subTitle" idx="1"/>
          </p:nvPr>
        </p:nvSpPr>
        <p:spPr>
          <a:xfrm>
            <a:off x="6794417" y="4570746"/>
            <a:ext cx="3920060" cy="1186855"/>
          </a:xfrm>
          <a:prstGeom prst="rect">
            <a:avLst/>
          </a:prstGeom>
        </p:spPr>
        <p:txBody>
          <a:bodyPr spcFirstLastPara="1" wrap="square" lIns="121900" tIns="121900" rIns="121900" bIns="121900" anchor="t" anchorCtr="0">
            <a:noAutofit/>
          </a:bodyPr>
          <a:lstStyle/>
          <a:p>
            <a:pPr marL="0" indent="0" algn="l">
              <a:buClr>
                <a:schemeClr val="dk1"/>
              </a:buClr>
              <a:buSzPts val="1100"/>
            </a:pPr>
            <a:r>
              <a:rPr lang="en-US" dirty="0"/>
              <a:t>By:-                   </a:t>
            </a:r>
          </a:p>
          <a:p>
            <a:pPr marL="0" indent="0" algn="l">
              <a:buClr>
                <a:schemeClr val="dk1"/>
              </a:buClr>
              <a:buSzPts val="1100"/>
            </a:pPr>
            <a:r>
              <a:rPr lang="en-US" dirty="0"/>
              <a:t>       </a:t>
            </a:r>
            <a:r>
              <a:rPr lang="en-US" dirty="0" err="1"/>
              <a:t>Namasivaayam</a:t>
            </a:r>
            <a:r>
              <a:rPr lang="en-US" dirty="0"/>
              <a:t> L (20BAD036)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67" y="575348"/>
            <a:ext cx="10290000" cy="763600"/>
          </a:xfrm>
        </p:spPr>
        <p:txBody>
          <a:bodyPr/>
          <a:lstStyle/>
          <a:p>
            <a:r>
              <a:rPr lang="en-US" sz="2667" dirty="0"/>
              <a:t>MERITS &amp; DE-MERITS:</a:t>
            </a:r>
            <a:endParaRPr lang="en-IN" sz="2667" dirty="0"/>
          </a:p>
        </p:txBody>
      </p:sp>
      <p:sp>
        <p:nvSpPr>
          <p:cNvPr id="3" name="Text Placeholder 2"/>
          <p:cNvSpPr>
            <a:spLocks noGrp="1"/>
          </p:cNvSpPr>
          <p:nvPr>
            <p:ph type="body" idx="1"/>
          </p:nvPr>
        </p:nvSpPr>
        <p:spPr>
          <a:xfrm>
            <a:off x="1007411" y="1338949"/>
            <a:ext cx="10290000" cy="4390033"/>
          </a:xfrm>
        </p:spPr>
        <p:txBody>
          <a:bodyPr/>
          <a:lstStyle/>
          <a:p>
            <a:pPr>
              <a:lnSpc>
                <a:spcPct val="100000"/>
              </a:lnSpc>
            </a:pPr>
            <a:r>
              <a:rPr lang="en-US" sz="1867" dirty="0"/>
              <a:t>MERITS:</a:t>
            </a:r>
          </a:p>
          <a:p>
            <a:pPr lvl="1">
              <a:lnSpc>
                <a:spcPct val="100000"/>
              </a:lnSpc>
            </a:pPr>
            <a:r>
              <a:rPr lang="en-US" sz="1600" dirty="0"/>
              <a:t> the T-GCN model successfully captures the spatial and temporal features from traffic data so that can be applied to other </a:t>
            </a:r>
            <a:r>
              <a:rPr lang="en-US" sz="1600" dirty="0" err="1"/>
              <a:t>spatio</a:t>
            </a:r>
            <a:r>
              <a:rPr lang="en-US" sz="1600" dirty="0"/>
              <a:t>-temporal tasks </a:t>
            </a:r>
          </a:p>
          <a:p>
            <a:pPr lvl="1">
              <a:lnSpc>
                <a:spcPct val="100000"/>
              </a:lnSpc>
            </a:pPr>
            <a:r>
              <a:rPr lang="en-US" sz="1600" dirty="0"/>
              <a:t>the perturbation analysis illustrates the robustness of our approach </a:t>
            </a:r>
          </a:p>
          <a:p>
            <a:pPr lvl="1">
              <a:lnSpc>
                <a:spcPct val="100000"/>
              </a:lnSpc>
            </a:pPr>
            <a:r>
              <a:rPr lang="en-US" sz="1600" dirty="0"/>
              <a:t>When evaluated on two real-world traffic datasets and compared with the HA model, the ARIMA model, the SVR model, the GCN model, and the GRU model, the T-GCN model achieves a better performance under different prediction horizons.</a:t>
            </a:r>
            <a:endParaRPr lang="en-US" sz="1467" dirty="0"/>
          </a:p>
        </p:txBody>
      </p:sp>
    </p:spTree>
    <p:extLst>
      <p:ext uri="{BB962C8B-B14F-4D97-AF65-F5344CB8AC3E}">
        <p14:creationId xmlns:p14="http://schemas.microsoft.com/office/powerpoint/2010/main" val="156742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9" y="338280"/>
            <a:ext cx="10290000" cy="763600"/>
          </a:xfrm>
        </p:spPr>
        <p:txBody>
          <a:bodyPr/>
          <a:lstStyle/>
          <a:p>
            <a:r>
              <a:rPr lang="en-US" dirty="0">
                <a:solidFill>
                  <a:schemeClr val="bg1"/>
                </a:solidFill>
              </a:rPr>
              <a:t>4th:</a:t>
            </a:r>
            <a:endParaRPr lang="en-IN" dirty="0">
              <a:solidFill>
                <a:schemeClr val="bg1"/>
              </a:solidFill>
            </a:endParaRPr>
          </a:p>
        </p:txBody>
      </p:sp>
      <p:sp>
        <p:nvSpPr>
          <p:cNvPr id="3" name="Text Placeholder 2"/>
          <p:cNvSpPr>
            <a:spLocks noGrp="1"/>
          </p:cNvSpPr>
          <p:nvPr>
            <p:ph type="body" idx="1"/>
          </p:nvPr>
        </p:nvSpPr>
        <p:spPr>
          <a:xfrm>
            <a:off x="883233" y="1101881"/>
            <a:ext cx="10290000" cy="4502924"/>
          </a:xfrm>
        </p:spPr>
        <p:txBody>
          <a:bodyPr/>
          <a:lstStyle/>
          <a:p>
            <a:pPr marL="211661" indent="0" algn="ctr">
              <a:buNone/>
            </a:pPr>
            <a:r>
              <a:rPr lang="en-US" sz="1867" u="sng" dirty="0">
                <a:solidFill>
                  <a:schemeClr val="tx1"/>
                </a:solidFill>
              </a:rPr>
              <a:t>Title:</a:t>
            </a:r>
            <a:r>
              <a:rPr lang="en-US" sz="1867" dirty="0"/>
              <a:t> Mastering Arterial Traffic Signal Control With Multi-Agent Attention-Based Soft Actor-Critic Model</a:t>
            </a:r>
          </a:p>
          <a:p>
            <a:pPr marL="211661" indent="0" algn="ctr">
              <a:buNone/>
            </a:pPr>
            <a:r>
              <a:rPr lang="en-US" sz="1867" u="sng" dirty="0">
                <a:solidFill>
                  <a:schemeClr val="tx1"/>
                </a:solidFill>
              </a:rPr>
              <a:t>IEEE:</a:t>
            </a:r>
            <a:r>
              <a:rPr lang="en-IN" sz="1867" dirty="0"/>
              <a:t> </a:t>
            </a:r>
            <a:r>
              <a:rPr lang="en-IN" dirty="0"/>
              <a:t>TRANSACTIONS ON VEHICULAR TECHNOLOGY, VOL. 71, NO</a:t>
            </a:r>
            <a:endParaRPr lang="en-IN" sz="1867" dirty="0"/>
          </a:p>
          <a:p>
            <a:pPr marL="211661" indent="0">
              <a:buNone/>
            </a:pPr>
            <a:endParaRPr lang="en-IN" sz="1867" dirty="0"/>
          </a:p>
          <a:p>
            <a:pPr marL="211661" indent="0" algn="ctr">
              <a:buNone/>
            </a:pPr>
            <a:r>
              <a:rPr lang="en-US" sz="2133" u="sng" dirty="0">
                <a:solidFill>
                  <a:schemeClr val="tx1"/>
                </a:solidFill>
              </a:rPr>
              <a:t>Author:</a:t>
            </a:r>
            <a:r>
              <a:rPr lang="en-IN" sz="2133" dirty="0"/>
              <a:t>  </a:t>
            </a:r>
            <a:r>
              <a:rPr lang="en-IN" sz="1867" dirty="0"/>
              <a:t>Feng Mao , </a:t>
            </a:r>
            <a:r>
              <a:rPr lang="en-IN" sz="1867" dirty="0" err="1"/>
              <a:t>Zhiheng</a:t>
            </a:r>
            <a:r>
              <a:rPr lang="en-IN" sz="1867" dirty="0"/>
              <a:t> Li</a:t>
            </a:r>
            <a:endParaRPr lang="en-US" sz="1867" u="sng" dirty="0">
              <a:solidFill>
                <a:schemeClr val="tx1"/>
              </a:solidFill>
            </a:endParaRPr>
          </a:p>
          <a:p>
            <a:pPr marL="211661" indent="0">
              <a:buNone/>
            </a:pPr>
            <a:r>
              <a:rPr lang="en-IN" sz="1867" dirty="0"/>
              <a:t>   </a:t>
            </a:r>
            <a:endParaRPr lang="en-US" sz="1867" u="sng" dirty="0">
              <a:solidFill>
                <a:schemeClr val="tx1"/>
              </a:solidFill>
            </a:endParaRPr>
          </a:p>
          <a:p>
            <a:pPr marL="211661" indent="0">
              <a:buNone/>
            </a:pPr>
            <a:r>
              <a:rPr lang="en-US" sz="1867" u="sng" dirty="0">
                <a:solidFill>
                  <a:schemeClr val="tx1"/>
                </a:solidFill>
              </a:rPr>
              <a:t>Algorithms Used:</a:t>
            </a:r>
            <a:r>
              <a:rPr lang="en-US" sz="1867" dirty="0"/>
              <a:t> </a:t>
            </a:r>
          </a:p>
          <a:p>
            <a:pPr algn="ctr"/>
            <a:r>
              <a:rPr lang="en-US" sz="1867" dirty="0"/>
              <a:t>Soft Actor-Critic (SAC)</a:t>
            </a:r>
          </a:p>
          <a:p>
            <a:pPr algn="ctr"/>
            <a:r>
              <a:rPr lang="en-US" sz="1867" dirty="0"/>
              <a:t>Multi-Agent Attention-Base Soft Actor-Critic (MASAC) </a:t>
            </a:r>
          </a:p>
          <a:p>
            <a:pPr marL="211661" indent="0">
              <a:buNone/>
            </a:pPr>
            <a:r>
              <a:rPr lang="en-US" sz="1867" u="sng" dirty="0">
                <a:solidFill>
                  <a:schemeClr val="tx1">
                    <a:lumMod val="50000"/>
                  </a:schemeClr>
                </a:solidFill>
              </a:rPr>
              <a:t>Work Done: </a:t>
            </a:r>
          </a:p>
          <a:p>
            <a:pPr marL="211661" indent="0" algn="just">
              <a:buNone/>
            </a:pPr>
            <a:r>
              <a:rPr lang="en-US" dirty="0"/>
              <a:t>	We implement the attention mechanism in the actor and critic network to enhance traffic information extraction ability. More importantly, we are the first to apply the soft actor-critic (SAC) algorithm to train the arterial traffic control model to search more solution spaces</a:t>
            </a:r>
          </a:p>
        </p:txBody>
      </p:sp>
    </p:spTree>
    <p:extLst>
      <p:ext uri="{BB962C8B-B14F-4D97-AF65-F5344CB8AC3E}">
        <p14:creationId xmlns:p14="http://schemas.microsoft.com/office/powerpoint/2010/main" val="126777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67" y="575348"/>
            <a:ext cx="10290000" cy="763600"/>
          </a:xfrm>
        </p:spPr>
        <p:txBody>
          <a:bodyPr/>
          <a:lstStyle/>
          <a:p>
            <a:r>
              <a:rPr lang="en-US" sz="2667" dirty="0"/>
              <a:t>MERITS &amp; FUTURE WORK :</a:t>
            </a:r>
            <a:endParaRPr lang="en-IN" sz="2667" dirty="0"/>
          </a:p>
        </p:txBody>
      </p:sp>
      <p:sp>
        <p:nvSpPr>
          <p:cNvPr id="3" name="Text Placeholder 2"/>
          <p:cNvSpPr>
            <a:spLocks noGrp="1"/>
          </p:cNvSpPr>
          <p:nvPr>
            <p:ph type="body" idx="1"/>
          </p:nvPr>
        </p:nvSpPr>
        <p:spPr>
          <a:xfrm>
            <a:off x="1016647" y="1150857"/>
            <a:ext cx="10290000" cy="4390033"/>
          </a:xfrm>
        </p:spPr>
        <p:txBody>
          <a:bodyPr/>
          <a:lstStyle/>
          <a:p>
            <a:pPr>
              <a:lnSpc>
                <a:spcPct val="100000"/>
              </a:lnSpc>
            </a:pPr>
            <a:r>
              <a:rPr lang="en-US" sz="1867" dirty="0"/>
              <a:t>MERITS:</a:t>
            </a:r>
          </a:p>
          <a:p>
            <a:pPr lvl="1">
              <a:lnSpc>
                <a:spcPct val="100000"/>
              </a:lnSpc>
            </a:pPr>
            <a:r>
              <a:rPr lang="en-US" sz="1600" dirty="0"/>
              <a:t>Centralized training technique is important. A decentralized training method may lead to slow and unstable training results.</a:t>
            </a:r>
          </a:p>
          <a:p>
            <a:pPr lvl="1">
              <a:lnSpc>
                <a:spcPct val="100000"/>
              </a:lnSpc>
            </a:pPr>
            <a:r>
              <a:rPr lang="en-US" sz="1600" dirty="0"/>
              <a:t> The communication module may not be useful when an algorithm applied the centralized training technique. </a:t>
            </a:r>
          </a:p>
          <a:p>
            <a:pPr lvl="1">
              <a:lnSpc>
                <a:spcPct val="100000"/>
              </a:lnSpc>
            </a:pPr>
            <a:r>
              <a:rPr lang="en-US" sz="1600" dirty="0"/>
              <a:t>Moreover, the attention mechanism can notably help the A Light network and A Critic network extract useful information from large state-action spaces..</a:t>
            </a:r>
          </a:p>
          <a:p>
            <a:pPr marL="211661" indent="0">
              <a:lnSpc>
                <a:spcPct val="100000"/>
              </a:lnSpc>
              <a:buNone/>
            </a:pPr>
            <a:endParaRPr lang="en-US" sz="1867" dirty="0"/>
          </a:p>
          <a:p>
            <a:pPr>
              <a:lnSpc>
                <a:spcPct val="100000"/>
              </a:lnSpc>
            </a:pPr>
            <a:r>
              <a:rPr lang="en-US" sz="1867" dirty="0"/>
              <a:t>FUTURE WORK:</a:t>
            </a:r>
          </a:p>
          <a:p>
            <a:pPr lvl="1">
              <a:lnSpc>
                <a:spcPct val="100000"/>
              </a:lnSpc>
            </a:pPr>
            <a:r>
              <a:rPr lang="en-US" sz="1600" dirty="0"/>
              <a:t>We will explore how to combine the MASAC model and knowledge transfer so that we can train our MARL models in large-scale road networks with acceptable training time.</a:t>
            </a:r>
          </a:p>
          <a:p>
            <a:pPr lvl="1">
              <a:lnSpc>
                <a:spcPct val="100000"/>
              </a:lnSpc>
            </a:pPr>
            <a:r>
              <a:rPr lang="en-US" sz="1600" dirty="0"/>
              <a:t> we will write a dedicated paper for regional traffic signal control in the near future</a:t>
            </a:r>
            <a:endParaRPr lang="en-US" sz="1467" dirty="0"/>
          </a:p>
        </p:txBody>
      </p:sp>
    </p:spTree>
    <p:extLst>
      <p:ext uri="{BB962C8B-B14F-4D97-AF65-F5344CB8AC3E}">
        <p14:creationId xmlns:p14="http://schemas.microsoft.com/office/powerpoint/2010/main" val="242743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9" y="338280"/>
            <a:ext cx="10290000" cy="763600"/>
          </a:xfrm>
        </p:spPr>
        <p:txBody>
          <a:bodyPr/>
          <a:lstStyle/>
          <a:p>
            <a:r>
              <a:rPr lang="en-US" dirty="0">
                <a:solidFill>
                  <a:schemeClr val="bg1"/>
                </a:solidFill>
              </a:rPr>
              <a:t>5th PAPER:</a:t>
            </a:r>
            <a:endParaRPr lang="en-IN" dirty="0">
              <a:solidFill>
                <a:schemeClr val="bg1"/>
              </a:solidFill>
            </a:endParaRPr>
          </a:p>
        </p:txBody>
      </p:sp>
      <p:sp>
        <p:nvSpPr>
          <p:cNvPr id="3" name="Text Placeholder 2"/>
          <p:cNvSpPr>
            <a:spLocks noGrp="1"/>
          </p:cNvSpPr>
          <p:nvPr>
            <p:ph type="body" idx="1"/>
          </p:nvPr>
        </p:nvSpPr>
        <p:spPr>
          <a:xfrm>
            <a:off x="883233" y="1101881"/>
            <a:ext cx="10290000" cy="4502924"/>
          </a:xfrm>
        </p:spPr>
        <p:txBody>
          <a:bodyPr/>
          <a:lstStyle/>
          <a:p>
            <a:pPr marL="211661" indent="0" algn="ctr">
              <a:buNone/>
            </a:pPr>
            <a:r>
              <a:rPr lang="en-US" sz="1867" u="sng" dirty="0">
                <a:solidFill>
                  <a:schemeClr val="tx1"/>
                </a:solidFill>
              </a:rPr>
              <a:t>Title:</a:t>
            </a:r>
            <a:r>
              <a:rPr lang="en-US" sz="1867" dirty="0"/>
              <a:t> Adaptive Traffic Signal Control With Deep Reinforcement Learning and High Dimensional Sensory Inputs: Case Study and Comprehensive</a:t>
            </a:r>
          </a:p>
          <a:p>
            <a:pPr marL="211661" indent="0" algn="ctr">
              <a:buNone/>
            </a:pPr>
            <a:r>
              <a:rPr lang="en-US" sz="1867" dirty="0"/>
              <a:t>Sensitivity Analyses</a:t>
            </a:r>
          </a:p>
          <a:p>
            <a:pPr marL="211661" indent="0" algn="ctr">
              <a:buNone/>
            </a:pPr>
            <a:endParaRPr lang="en-US" dirty="0"/>
          </a:p>
          <a:p>
            <a:pPr marL="211661" indent="0" algn="ctr">
              <a:buNone/>
            </a:pPr>
            <a:r>
              <a:rPr lang="en-US" sz="1867" u="sng" dirty="0">
                <a:solidFill>
                  <a:srgbClr val="1F424C"/>
                </a:solidFill>
                <a:latin typeface="Ubuntu" panose="020B0504030602030204" pitchFamily="34" charset="0"/>
                <a:ea typeface="Ubuntu" panose="020B0504030602030204" pitchFamily="34" charset="0"/>
                <a:cs typeface="Ubuntu" panose="020B0504030602030204" pitchFamily="34" charset="0"/>
              </a:rPr>
              <a:t>Author:</a:t>
            </a:r>
            <a:r>
              <a:rPr lang="en-IN" sz="1867" dirty="0">
                <a:solidFill>
                  <a:srgbClr val="FFFFFF"/>
                </a:solidFill>
                <a:latin typeface="Ubuntu" panose="020B0504030602030204" pitchFamily="34" charset="0"/>
                <a:ea typeface="Ubuntu" panose="020B0504030602030204" pitchFamily="34" charset="0"/>
                <a:cs typeface="Ubuntu" panose="020B0504030602030204" pitchFamily="34" charset="0"/>
              </a:rPr>
              <a:t>  </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Soheil Mohamad Alizadeh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Shabestary</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and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Baher</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Abdulhai</a:t>
            </a:r>
            <a:endParaRPr lang="en-US" sz="1867" dirty="0"/>
          </a:p>
          <a:p>
            <a:pPr marL="211661" indent="0" algn="ctr">
              <a:buNone/>
            </a:pPr>
            <a:r>
              <a:rPr lang="en-US" sz="1867" u="sng" dirty="0">
                <a:solidFill>
                  <a:schemeClr val="tx1"/>
                </a:solidFill>
              </a:rPr>
              <a:t>IEEE:</a:t>
            </a:r>
            <a:r>
              <a:rPr lang="en-IN" sz="1867" dirty="0"/>
              <a:t> </a:t>
            </a:r>
            <a:r>
              <a:rPr lang="en-IN" sz="1467" dirty="0"/>
              <a:t>TRANSACTIONS ON INTELLIGENT TRANSPORTATION SYSTEMS </a:t>
            </a:r>
          </a:p>
          <a:p>
            <a:pPr marL="211661" indent="0" algn="ctr">
              <a:buNone/>
            </a:pPr>
            <a:r>
              <a:rPr lang="en-US" sz="1867" u="sng" dirty="0">
                <a:solidFill>
                  <a:schemeClr val="tx1"/>
                </a:solidFill>
              </a:rPr>
              <a:t>Issue Date:</a:t>
            </a:r>
            <a:r>
              <a:rPr lang="en-US" sz="2133" u="sng" dirty="0">
                <a:solidFill>
                  <a:schemeClr val="tx1"/>
                </a:solidFill>
              </a:rPr>
              <a:t> </a:t>
            </a:r>
            <a:r>
              <a:rPr lang="en-IN" sz="1467" dirty="0"/>
              <a:t>12, DECEMBER 2022</a:t>
            </a:r>
          </a:p>
          <a:p>
            <a:pPr marL="207259" indent="0">
              <a:buNone/>
            </a:pPr>
            <a:r>
              <a:rPr lang="en-US" sz="1867" u="sng" dirty="0">
                <a:solidFill>
                  <a:srgbClr val="1F424C"/>
                </a:solidFill>
                <a:latin typeface="Ubuntu" panose="020B0504030602030204" pitchFamily="34" charset="0"/>
                <a:ea typeface="Ubuntu" panose="020B0504030602030204" pitchFamily="34" charset="0"/>
                <a:cs typeface="Ubuntu" panose="020B0504030602030204" pitchFamily="34" charset="0"/>
              </a:rPr>
              <a:t>Algorithms Used:</a:t>
            </a: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 </a:t>
            </a:r>
            <a:endParaRPr lang="en-US" sz="1400" dirty="0"/>
          </a:p>
          <a:p>
            <a:pPr indent="-402326" algn="ct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Reinforcement learning, </a:t>
            </a:r>
          </a:p>
          <a:p>
            <a:pPr indent="-402326" algn="ct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Adaptive traffic signal control</a:t>
            </a:r>
          </a:p>
          <a:p>
            <a:pPr marL="207259" indent="0">
              <a:buNone/>
            </a:pPr>
            <a:r>
              <a:rPr lang="en-US" sz="1867" u="sng" dirty="0">
                <a:solidFill>
                  <a:schemeClr val="tx1">
                    <a:lumMod val="50000"/>
                  </a:schemeClr>
                </a:solidFill>
              </a:rPr>
              <a:t>Work Done: </a:t>
            </a:r>
          </a:p>
          <a:p>
            <a:pPr marL="211661" indent="0" algn="just">
              <a:buNone/>
            </a:pPr>
            <a:r>
              <a:rPr lang="en-US" dirty="0"/>
              <a:t> 	 the contribution of this paper is an adaptive traffic signal controller able to receive un-preprocessed high-dimensional sensory information such as GPS traces from connected vehicles and self-learn to minimize intersection delays.</a:t>
            </a:r>
          </a:p>
        </p:txBody>
      </p:sp>
    </p:spTree>
    <p:extLst>
      <p:ext uri="{BB962C8B-B14F-4D97-AF65-F5344CB8AC3E}">
        <p14:creationId xmlns:p14="http://schemas.microsoft.com/office/powerpoint/2010/main" val="164901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67" y="575348"/>
            <a:ext cx="10290000" cy="763600"/>
          </a:xfrm>
        </p:spPr>
        <p:txBody>
          <a:bodyPr/>
          <a:lstStyle/>
          <a:p>
            <a:r>
              <a:rPr lang="en-US" sz="2667" dirty="0"/>
              <a:t>MERITS &amp; DE-MERITS:</a:t>
            </a:r>
            <a:endParaRPr lang="en-IN" sz="2667" dirty="0"/>
          </a:p>
        </p:txBody>
      </p:sp>
      <p:sp>
        <p:nvSpPr>
          <p:cNvPr id="3" name="Text Placeholder 2"/>
          <p:cNvSpPr>
            <a:spLocks noGrp="1"/>
          </p:cNvSpPr>
          <p:nvPr>
            <p:ph type="body" idx="1"/>
          </p:nvPr>
        </p:nvSpPr>
        <p:spPr>
          <a:xfrm>
            <a:off x="1007411" y="1338949"/>
            <a:ext cx="10290000" cy="4390033"/>
          </a:xfrm>
        </p:spPr>
        <p:txBody>
          <a:bodyPr/>
          <a:lstStyle/>
          <a:p>
            <a:pPr>
              <a:lnSpc>
                <a:spcPct val="100000"/>
              </a:lnSpc>
            </a:pPr>
            <a:r>
              <a:rPr lang="en-US" sz="1867" dirty="0"/>
              <a:t>MERITS:</a:t>
            </a:r>
          </a:p>
          <a:p>
            <a:pPr lvl="1">
              <a:lnSpc>
                <a:spcPct val="100000"/>
              </a:lnSpc>
            </a:pPr>
            <a:r>
              <a:rPr lang="en-US" sz="1600" dirty="0"/>
              <a:t>We showed the advantage of directly feeding high-dimensional sensory inputs to the traffic signal controller and how it affects the controller’s strategy.</a:t>
            </a:r>
          </a:p>
          <a:p>
            <a:pPr lvl="1">
              <a:lnSpc>
                <a:spcPct val="100000"/>
              </a:lnSpc>
            </a:pPr>
            <a:r>
              <a:rPr lang="en-US" sz="1600" dirty="0"/>
              <a:t>We employed a new state space definition that does not require pre-processing or expert knowledge to extract features.</a:t>
            </a:r>
          </a:p>
          <a:p>
            <a:pPr lvl="1">
              <a:lnSpc>
                <a:spcPct val="100000"/>
              </a:lnSpc>
            </a:pPr>
            <a:endParaRPr lang="en-US" dirty="0"/>
          </a:p>
          <a:p>
            <a:pPr>
              <a:lnSpc>
                <a:spcPct val="100000"/>
              </a:lnSpc>
            </a:pPr>
            <a:r>
              <a:rPr lang="en-US" sz="1867" dirty="0"/>
              <a:t>DE-MERITS:</a:t>
            </a:r>
          </a:p>
          <a:p>
            <a:pPr lvl="1">
              <a:lnSpc>
                <a:spcPct val="100000"/>
              </a:lnSpc>
            </a:pPr>
            <a:r>
              <a:rPr lang="en-US" sz="1600" dirty="0"/>
              <a:t>Finally, while it has been established that coordinating traffic signals enables smoother traffic operations along corridors and in networks, creating a coordinated network of self-learning traffic signals is a challenging task due the creep in dimensionality of state action space.</a:t>
            </a:r>
            <a:endParaRPr lang="en-US" sz="1467" dirty="0"/>
          </a:p>
        </p:txBody>
      </p:sp>
    </p:spTree>
    <p:extLst>
      <p:ext uri="{BB962C8B-B14F-4D97-AF65-F5344CB8AC3E}">
        <p14:creationId xmlns:p14="http://schemas.microsoft.com/office/powerpoint/2010/main" val="1703658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9" y="338280"/>
            <a:ext cx="10290000" cy="763600"/>
          </a:xfrm>
        </p:spPr>
        <p:txBody>
          <a:bodyPr/>
          <a:lstStyle/>
          <a:p>
            <a:r>
              <a:rPr lang="en-US" dirty="0">
                <a:solidFill>
                  <a:schemeClr val="bg1"/>
                </a:solidFill>
              </a:rPr>
              <a:t>6th PAPER:</a:t>
            </a:r>
            <a:endParaRPr lang="en-IN" dirty="0">
              <a:solidFill>
                <a:schemeClr val="bg1"/>
              </a:solidFill>
            </a:endParaRPr>
          </a:p>
        </p:txBody>
      </p:sp>
      <p:sp>
        <p:nvSpPr>
          <p:cNvPr id="3" name="Text Placeholder 2"/>
          <p:cNvSpPr>
            <a:spLocks noGrp="1"/>
          </p:cNvSpPr>
          <p:nvPr>
            <p:ph type="body" idx="1"/>
          </p:nvPr>
        </p:nvSpPr>
        <p:spPr>
          <a:xfrm>
            <a:off x="883233" y="1101881"/>
            <a:ext cx="10290000" cy="4502924"/>
          </a:xfrm>
        </p:spPr>
        <p:txBody>
          <a:bodyPr/>
          <a:lstStyle/>
          <a:p>
            <a:pPr marL="211661" indent="0" algn="ctr">
              <a:buNone/>
            </a:pPr>
            <a:r>
              <a:rPr lang="en-US" sz="1867" u="sng" dirty="0">
                <a:solidFill>
                  <a:schemeClr val="tx1"/>
                </a:solidFill>
              </a:rPr>
              <a:t>Title:</a:t>
            </a:r>
            <a:r>
              <a:rPr lang="en-US" sz="1867" dirty="0"/>
              <a:t> Distributed Signal Control of Arterial Corridors Using Multi-Agent Deep Reinforcement Learning</a:t>
            </a:r>
          </a:p>
          <a:p>
            <a:pPr marL="211661" indent="0" algn="ctr">
              <a:buNone/>
            </a:pPr>
            <a:endParaRPr lang="en-US" sz="1867" dirty="0"/>
          </a:p>
          <a:p>
            <a:pPr marL="211661" indent="0" algn="ctr">
              <a:buNone/>
            </a:pPr>
            <a:r>
              <a:rPr lang="en-US" sz="2133" u="sng" dirty="0">
                <a:solidFill>
                  <a:srgbClr val="1F424C"/>
                </a:solidFill>
                <a:latin typeface="Ubuntu" panose="020B0504030602030204" pitchFamily="34" charset="0"/>
                <a:ea typeface="Ubuntu" panose="020B0504030602030204" pitchFamily="34" charset="0"/>
                <a:cs typeface="Ubuntu" panose="020B0504030602030204" pitchFamily="34" charset="0"/>
              </a:rPr>
              <a:t>Author:</a:t>
            </a:r>
            <a:r>
              <a:rPr lang="en-IN" sz="2133" dirty="0">
                <a:solidFill>
                  <a:srgbClr val="FFFFFF"/>
                </a:solidFill>
                <a:latin typeface="Ubuntu" panose="020B0504030602030204" pitchFamily="34" charset="0"/>
                <a:ea typeface="Ubuntu" panose="020B0504030602030204" pitchFamily="34" charset="0"/>
                <a:cs typeface="Ubuntu" panose="020B0504030602030204" pitchFamily="34" charset="0"/>
              </a:rPr>
              <a:t>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Weibin</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Zhang , Chen Yan,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Xiaofeng</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Li</a:t>
            </a:r>
          </a:p>
          <a:p>
            <a:pPr marL="211661" indent="0" algn="ctr">
              <a:buNone/>
            </a:pPr>
            <a:endParaRPr lang="en-US" sz="1467" u="sng" dirty="0">
              <a:solidFill>
                <a:schemeClr val="tx1"/>
              </a:solidFill>
            </a:endParaRPr>
          </a:p>
          <a:p>
            <a:pPr marL="211661" indent="0" algn="ctr">
              <a:buNone/>
            </a:pPr>
            <a:r>
              <a:rPr lang="en-US" sz="1867" u="sng" dirty="0">
                <a:solidFill>
                  <a:schemeClr val="tx1"/>
                </a:solidFill>
              </a:rPr>
              <a:t>IEEE:</a:t>
            </a:r>
            <a:r>
              <a:rPr lang="en-IN" sz="1867" dirty="0"/>
              <a:t> </a:t>
            </a:r>
            <a:r>
              <a:rPr lang="en-IN" sz="1467" dirty="0"/>
              <a:t>TRANSACTIONS ON INTELLIGENT TRANSPORTATION SYSTEMS </a:t>
            </a:r>
          </a:p>
          <a:p>
            <a:pPr marL="207259" indent="0">
              <a:buNone/>
            </a:pPr>
            <a:r>
              <a:rPr lang="en-US" sz="1867" u="sng" dirty="0">
                <a:solidFill>
                  <a:srgbClr val="1F424C"/>
                </a:solidFill>
                <a:latin typeface="Ubuntu" panose="020B0504030602030204" pitchFamily="34" charset="0"/>
                <a:ea typeface="Ubuntu" panose="020B0504030602030204" pitchFamily="34" charset="0"/>
                <a:cs typeface="Ubuntu" panose="020B0504030602030204" pitchFamily="34" charset="0"/>
              </a:rPr>
              <a:t>Algorithms Used:</a:t>
            </a: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 </a:t>
            </a:r>
            <a:endParaRPr lang="en-US" sz="1400" dirty="0"/>
          </a:p>
          <a:p>
            <a:pPr indent="-402326" algn="ct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Fully scalable MARL algorithm</a:t>
            </a:r>
          </a:p>
          <a:p>
            <a:pPr indent="-402326" algn="ct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Parameter-sharing training protocol</a:t>
            </a:r>
            <a:endParaRPr lang="en-US" sz="1867" u="sng" dirty="0">
              <a:solidFill>
                <a:schemeClr val="tx1"/>
              </a:solidFill>
            </a:endParaRPr>
          </a:p>
          <a:p>
            <a:pPr marL="211661" indent="0">
              <a:buNone/>
            </a:pPr>
            <a:r>
              <a:rPr lang="en-US" sz="1867" u="sng" dirty="0">
                <a:solidFill>
                  <a:schemeClr val="tx1">
                    <a:lumMod val="50000"/>
                  </a:schemeClr>
                </a:solidFill>
              </a:rPr>
              <a:t>Work Done: </a:t>
            </a:r>
          </a:p>
          <a:p>
            <a:pPr marL="211661" indent="0" algn="just">
              <a:buNone/>
            </a:pPr>
            <a:r>
              <a:rPr lang="en-US" dirty="0"/>
              <a:t> 	To reduce arterial traffic delays, this paper develops an adaptive coordination control method based on multi-agent reinforcement learning (MARL). Most existing MARL-based methods rely on impractical assumptions to improve their performance in complex and dynamic traffic scenarios. </a:t>
            </a:r>
          </a:p>
        </p:txBody>
      </p:sp>
    </p:spTree>
    <p:extLst>
      <p:ext uri="{BB962C8B-B14F-4D97-AF65-F5344CB8AC3E}">
        <p14:creationId xmlns:p14="http://schemas.microsoft.com/office/powerpoint/2010/main" val="16904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67" y="575348"/>
            <a:ext cx="10290000" cy="763600"/>
          </a:xfrm>
        </p:spPr>
        <p:txBody>
          <a:bodyPr/>
          <a:lstStyle/>
          <a:p>
            <a:r>
              <a:rPr lang="en-US" sz="2667" dirty="0"/>
              <a:t>MERITS &amp; DE-MERITS:</a:t>
            </a:r>
            <a:endParaRPr lang="en-IN" sz="2667" dirty="0"/>
          </a:p>
        </p:txBody>
      </p:sp>
      <p:sp>
        <p:nvSpPr>
          <p:cNvPr id="3" name="Text Placeholder 2"/>
          <p:cNvSpPr>
            <a:spLocks noGrp="1"/>
          </p:cNvSpPr>
          <p:nvPr>
            <p:ph type="body" idx="1"/>
          </p:nvPr>
        </p:nvSpPr>
        <p:spPr>
          <a:xfrm>
            <a:off x="951000" y="1338949"/>
            <a:ext cx="10290000" cy="4390033"/>
          </a:xfrm>
        </p:spPr>
        <p:txBody>
          <a:bodyPr/>
          <a:lstStyle/>
          <a:p>
            <a:pPr>
              <a:lnSpc>
                <a:spcPct val="100000"/>
              </a:lnSpc>
            </a:pPr>
            <a:r>
              <a:rPr lang="en-US" sz="1867" dirty="0"/>
              <a:t>MERITS:</a:t>
            </a:r>
          </a:p>
          <a:p>
            <a:pPr lvl="1">
              <a:lnSpc>
                <a:spcPct val="100000"/>
              </a:lnSpc>
            </a:pPr>
            <a:r>
              <a:rPr lang="en-US" sz="1600" dirty="0"/>
              <a:t>MARL converges slowly under normal circumstances due to non-stationarity, and parameter sharing during learning can solve this issue in ATSC.</a:t>
            </a:r>
          </a:p>
          <a:p>
            <a:pPr lvl="1">
              <a:lnSpc>
                <a:spcPct val="100000"/>
              </a:lnSpc>
            </a:pPr>
            <a:r>
              <a:rPr lang="en-US" sz="1600" dirty="0"/>
              <a:t>We designed a more effective action setting using the lead-lag left-turn phase sequence, which is more suitable for real-world applications and greatly improves the flexibility of signal control strategies for agent learning.</a:t>
            </a:r>
          </a:p>
          <a:p>
            <a:pPr lvl="1">
              <a:lnSpc>
                <a:spcPct val="100000"/>
              </a:lnSpc>
            </a:pPr>
            <a:r>
              <a:rPr lang="en-US" sz="1600" dirty="0"/>
              <a:t>We designed a more comprehensive reward function to prevent overflows between adjacent intersections within a short distance.</a:t>
            </a:r>
            <a:endParaRPr lang="en-US" dirty="0"/>
          </a:p>
          <a:p>
            <a:pPr>
              <a:lnSpc>
                <a:spcPct val="100000"/>
              </a:lnSpc>
            </a:pPr>
            <a:r>
              <a:rPr lang="en-US" sz="1867" dirty="0"/>
              <a:t>DE-MERITS:</a:t>
            </a:r>
          </a:p>
          <a:p>
            <a:pPr lvl="1">
              <a:lnSpc>
                <a:spcPct val="100000"/>
              </a:lnSpc>
            </a:pPr>
            <a:r>
              <a:rPr lang="en-US" sz="1600" dirty="0"/>
              <a:t>The phase sequence was designed manually, while automatic decision-making by the agent is more desirable.</a:t>
            </a:r>
            <a:endParaRPr lang="en-US" sz="1467" dirty="0"/>
          </a:p>
        </p:txBody>
      </p:sp>
    </p:spTree>
    <p:extLst>
      <p:ext uri="{BB962C8B-B14F-4D97-AF65-F5344CB8AC3E}">
        <p14:creationId xmlns:p14="http://schemas.microsoft.com/office/powerpoint/2010/main" val="123110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9" y="338280"/>
            <a:ext cx="10290000" cy="763600"/>
          </a:xfrm>
        </p:spPr>
        <p:txBody>
          <a:bodyPr/>
          <a:lstStyle/>
          <a:p>
            <a:r>
              <a:rPr lang="en-US" dirty="0">
                <a:solidFill>
                  <a:schemeClr val="bg1"/>
                </a:solidFill>
              </a:rPr>
              <a:t>7th PAPER:</a:t>
            </a:r>
            <a:endParaRPr lang="en-IN" dirty="0">
              <a:solidFill>
                <a:schemeClr val="bg1"/>
              </a:solidFill>
            </a:endParaRPr>
          </a:p>
        </p:txBody>
      </p:sp>
      <p:sp>
        <p:nvSpPr>
          <p:cNvPr id="3" name="Text Placeholder 2"/>
          <p:cNvSpPr>
            <a:spLocks noGrp="1"/>
          </p:cNvSpPr>
          <p:nvPr>
            <p:ph type="body" idx="1"/>
          </p:nvPr>
        </p:nvSpPr>
        <p:spPr>
          <a:xfrm>
            <a:off x="883233" y="1101881"/>
            <a:ext cx="10290000" cy="4502924"/>
          </a:xfrm>
        </p:spPr>
        <p:txBody>
          <a:bodyPr/>
          <a:lstStyle/>
          <a:p>
            <a:pPr marL="211661" indent="0" algn="ctr">
              <a:buNone/>
            </a:pPr>
            <a:r>
              <a:rPr lang="en-US" sz="1867" u="sng" dirty="0">
                <a:solidFill>
                  <a:schemeClr val="tx1"/>
                </a:solidFill>
              </a:rPr>
              <a:t>Title:</a:t>
            </a:r>
            <a:r>
              <a:rPr lang="en-US" sz="1867" dirty="0"/>
              <a:t> Augmenting Traffic Signal Control Systems for Urban Road Networks </a:t>
            </a:r>
          </a:p>
          <a:p>
            <a:pPr marL="211661" indent="0" algn="ctr">
              <a:buNone/>
            </a:pPr>
            <a:r>
              <a:rPr lang="en-US" sz="1867" dirty="0"/>
              <a:t>With Connected Vehicles </a:t>
            </a:r>
          </a:p>
          <a:p>
            <a:pPr marL="211661" indent="0" algn="ctr">
              <a:buNone/>
            </a:pPr>
            <a:r>
              <a:rPr lang="en-US" sz="2133" u="sng" dirty="0">
                <a:solidFill>
                  <a:srgbClr val="1F424C"/>
                </a:solidFill>
                <a:latin typeface="Ubuntu" panose="020B0504030602030204" pitchFamily="34" charset="0"/>
                <a:ea typeface="Ubuntu" panose="020B0504030602030204" pitchFamily="34" charset="0"/>
                <a:cs typeface="Ubuntu" panose="020B0504030602030204" pitchFamily="34" charset="0"/>
              </a:rPr>
              <a:t>Author:</a:t>
            </a:r>
            <a:r>
              <a:rPr lang="en-IN" sz="2400" dirty="0">
                <a:solidFill>
                  <a:srgbClr val="FFFFFF"/>
                </a:solidFill>
                <a:latin typeface="Ubuntu" panose="020B0504030602030204" pitchFamily="34" charset="0"/>
                <a:ea typeface="Ubuntu" panose="020B0504030602030204" pitchFamily="34" charset="0"/>
                <a:cs typeface="Ubuntu" panose="020B0504030602030204" pitchFamily="34" charset="0"/>
              </a:rPr>
              <a:t>  </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Craig B. Rafter, Bani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Anvari</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 Simon Box, Tom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Cherrett</a:t>
            </a:r>
            <a:endParaRPr lang="en-US" sz="1867" dirty="0"/>
          </a:p>
          <a:p>
            <a:pPr marL="211661" indent="0" algn="ctr">
              <a:buNone/>
            </a:pPr>
            <a:r>
              <a:rPr lang="en-US" sz="1867" u="sng" dirty="0">
                <a:solidFill>
                  <a:schemeClr val="tx1"/>
                </a:solidFill>
              </a:rPr>
              <a:t>IEEE:</a:t>
            </a:r>
            <a:r>
              <a:rPr lang="en-IN" sz="1867" dirty="0"/>
              <a:t> </a:t>
            </a:r>
            <a:r>
              <a:rPr lang="en-IN" sz="1467" dirty="0"/>
              <a:t>TRANSACTIONS ON INTELLIGENT TRANSPORTATION SYSTEMS                                </a:t>
            </a:r>
            <a:r>
              <a:rPr lang="en-US" sz="1867" u="sng" dirty="0">
                <a:solidFill>
                  <a:schemeClr val="tx1"/>
                </a:solidFill>
              </a:rPr>
              <a:t>Issue Date:</a:t>
            </a:r>
            <a:r>
              <a:rPr lang="en-US" sz="2133" u="sng" dirty="0">
                <a:solidFill>
                  <a:schemeClr val="tx1"/>
                </a:solidFill>
              </a:rPr>
              <a:t> </a:t>
            </a:r>
            <a:r>
              <a:rPr lang="en-IN" dirty="0"/>
              <a:t> 4, APRIL 2020</a:t>
            </a:r>
          </a:p>
          <a:p>
            <a:pPr marL="207259" indent="0">
              <a:buNone/>
            </a:pPr>
            <a:r>
              <a:rPr lang="en-US" u="sng" dirty="0">
                <a:solidFill>
                  <a:srgbClr val="1F424C"/>
                </a:solidFill>
                <a:latin typeface="Ubuntu" panose="020B0504030602030204" pitchFamily="34" charset="0"/>
                <a:ea typeface="Ubuntu" panose="020B0504030602030204" pitchFamily="34" charset="0"/>
                <a:cs typeface="Ubuntu" panose="020B0504030602030204" pitchFamily="34" charset="0"/>
              </a:rPr>
              <a:t>Algorithms Used:</a:t>
            </a:r>
            <a:r>
              <a:rPr lang="en-US" dirty="0">
                <a:solidFill>
                  <a:srgbClr val="FFFFFF"/>
                </a:solidFill>
                <a:latin typeface="Ubuntu" panose="020B0504030602030204" pitchFamily="34" charset="0"/>
                <a:ea typeface="Ubuntu" panose="020B0504030602030204" pitchFamily="34" charset="0"/>
                <a:cs typeface="Ubuntu" panose="020B0504030602030204" pitchFamily="34" charset="0"/>
              </a:rPr>
              <a:t> </a:t>
            </a:r>
            <a:endParaRPr lang="en-US" sz="1333" dirty="0"/>
          </a:p>
          <a:p>
            <a:pPr indent="-402326" algn="ctr"/>
            <a:r>
              <a:rPr lang="fr-FR" dirty="0" err="1">
                <a:solidFill>
                  <a:srgbClr val="FFFFFF"/>
                </a:solidFill>
                <a:latin typeface="Ubuntu" panose="020B0504030602030204" pitchFamily="34" charset="0"/>
                <a:ea typeface="Ubuntu" panose="020B0504030602030204" pitchFamily="34" charset="0"/>
                <a:cs typeface="Ubuntu" panose="020B0504030602030204" pitchFamily="34" charset="0"/>
              </a:rPr>
              <a:t>Multi-mode</a:t>
            </a:r>
            <a:r>
              <a:rPr lang="fr-FR" dirty="0">
                <a:solidFill>
                  <a:srgbClr val="FFFFFF"/>
                </a:solidFill>
                <a:latin typeface="Ubuntu" panose="020B0504030602030204" pitchFamily="34" charset="0"/>
                <a:ea typeface="Ubuntu" panose="020B0504030602030204" pitchFamily="34" charset="0"/>
                <a:cs typeface="Ubuntu" panose="020B0504030602030204" pitchFamily="34" charset="0"/>
              </a:rPr>
              <a:t> Adaptive Traffic </a:t>
            </a:r>
            <a:r>
              <a:rPr lang="fr-FR" dirty="0" err="1">
                <a:solidFill>
                  <a:srgbClr val="FFFFFF"/>
                </a:solidFill>
                <a:latin typeface="Ubuntu" panose="020B0504030602030204" pitchFamily="34" charset="0"/>
                <a:ea typeface="Ubuntu" panose="020B0504030602030204" pitchFamily="34" charset="0"/>
                <a:cs typeface="Ubuntu" panose="020B0504030602030204" pitchFamily="34" charset="0"/>
              </a:rPr>
              <a:t>Signals</a:t>
            </a:r>
            <a:r>
              <a:rPr lang="fr-FR" dirty="0">
                <a:solidFill>
                  <a:srgbClr val="FFFFFF"/>
                </a:solidFill>
                <a:latin typeface="Ubuntu" panose="020B0504030602030204" pitchFamily="34" charset="0"/>
                <a:ea typeface="Ubuntu" panose="020B0504030602030204" pitchFamily="34" charset="0"/>
                <a:cs typeface="Ubuntu" panose="020B0504030602030204" pitchFamily="34" charset="0"/>
              </a:rPr>
              <a:t> (MATS)</a:t>
            </a:r>
          </a:p>
          <a:p>
            <a:pPr indent="-402326" algn="ctr"/>
            <a:r>
              <a:rPr lang="en-US" dirty="0">
                <a:solidFill>
                  <a:schemeClr val="bg1"/>
                </a:solidFill>
                <a:latin typeface="Roboto" panose="02000000000000000000" pitchFamily="2" charset="0"/>
              </a:rPr>
              <a:t>M</a:t>
            </a:r>
            <a:r>
              <a:rPr lang="en-US" b="0" i="0" dirty="0">
                <a:solidFill>
                  <a:schemeClr val="bg1"/>
                </a:solidFill>
                <a:effectLst/>
                <a:latin typeface="Roboto" panose="02000000000000000000" pitchFamily="2" charset="0"/>
              </a:rPr>
              <a:t>icroprocessor optimized vehicle actuation (MOVA)</a:t>
            </a:r>
            <a:endParaRPr lang="en-IN" dirty="0">
              <a:solidFill>
                <a:schemeClr val="bg1"/>
              </a:solidFill>
            </a:endParaRPr>
          </a:p>
          <a:p>
            <a:pPr marL="211661" indent="0">
              <a:buNone/>
            </a:pPr>
            <a:r>
              <a:rPr lang="en-US" sz="1867" u="sng" dirty="0">
                <a:solidFill>
                  <a:schemeClr val="tx1">
                    <a:lumMod val="50000"/>
                  </a:schemeClr>
                </a:solidFill>
              </a:rPr>
              <a:t>Work Done: </a:t>
            </a:r>
          </a:p>
          <a:p>
            <a:pPr marL="211661" indent="0" algn="just">
              <a:buNone/>
            </a:pPr>
            <a:r>
              <a:rPr lang="en-US" dirty="0"/>
              <a:t> 	 This paper proposes a novel traffic signal control algorithm called Multi-mode Adaptive Traffic Signals (MATS) which combines position information from connected vehicles with data obtained from existing inductive loops and signal timing plans in the network to perform </a:t>
            </a:r>
            <a:r>
              <a:rPr lang="en-US" dirty="0" err="1"/>
              <a:t>decentralised</a:t>
            </a:r>
            <a:r>
              <a:rPr lang="en-US" dirty="0"/>
              <a:t> traffic signal control at urban intersections. The MATS algorithm is capable of adapting to scenarios with low numbers of connected vehicles, an area where existing traffic signal control strategies for connected environments are limited.</a:t>
            </a:r>
          </a:p>
        </p:txBody>
      </p:sp>
    </p:spTree>
    <p:extLst>
      <p:ext uri="{BB962C8B-B14F-4D97-AF65-F5344CB8AC3E}">
        <p14:creationId xmlns:p14="http://schemas.microsoft.com/office/powerpoint/2010/main" val="1820996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67" y="575348"/>
            <a:ext cx="10290000" cy="763600"/>
          </a:xfrm>
        </p:spPr>
        <p:txBody>
          <a:bodyPr/>
          <a:lstStyle/>
          <a:p>
            <a:r>
              <a:rPr lang="en-US" sz="2667" dirty="0"/>
              <a:t>MERITS &amp; DE-MERITS:</a:t>
            </a:r>
            <a:endParaRPr lang="en-IN" sz="2667" dirty="0"/>
          </a:p>
        </p:txBody>
      </p:sp>
      <p:sp>
        <p:nvSpPr>
          <p:cNvPr id="3" name="Text Placeholder 2"/>
          <p:cNvSpPr>
            <a:spLocks noGrp="1"/>
          </p:cNvSpPr>
          <p:nvPr>
            <p:ph type="body" idx="1"/>
          </p:nvPr>
        </p:nvSpPr>
        <p:spPr>
          <a:xfrm>
            <a:off x="1007411" y="1338949"/>
            <a:ext cx="10290000" cy="4390033"/>
          </a:xfrm>
        </p:spPr>
        <p:txBody>
          <a:bodyPr/>
          <a:lstStyle/>
          <a:p>
            <a:pPr>
              <a:lnSpc>
                <a:spcPct val="100000"/>
              </a:lnSpc>
            </a:pPr>
            <a:r>
              <a:rPr lang="en-US" sz="1867" dirty="0"/>
              <a:t>MERITS:</a:t>
            </a:r>
          </a:p>
          <a:p>
            <a:pPr lvl="1">
              <a:lnSpc>
                <a:spcPct val="100000"/>
              </a:lnSpc>
            </a:pPr>
            <a:r>
              <a:rPr lang="en-US" sz="1600" dirty="0"/>
              <a:t>In initial tests, the MATS algorithm reduced delays better than the MOVA algorithm. </a:t>
            </a:r>
          </a:p>
          <a:p>
            <a:pPr lvl="1">
              <a:lnSpc>
                <a:spcPct val="100000"/>
              </a:lnSpc>
            </a:pPr>
            <a:r>
              <a:rPr lang="en-US" sz="1600" dirty="0"/>
              <a:t>the framework highlights that assessing connected traffic signal control strategies at multiple CV penetrations and in the presence of communication errors is critically important.</a:t>
            </a:r>
          </a:p>
          <a:p>
            <a:pPr lvl="1">
              <a:lnSpc>
                <a:spcPct val="100000"/>
              </a:lnSpc>
            </a:pPr>
            <a:r>
              <a:rPr lang="en-US" sz="1600" dirty="0"/>
              <a:t>In comparison with MOVA, the MATS algorithm reduced mean delay better than MOVA for CV penetrations above 20%, and achieved reductions in the mean delay of 20%-28% for CV penetrations above 30%. </a:t>
            </a:r>
          </a:p>
          <a:p>
            <a:pPr marL="211661" indent="0">
              <a:lnSpc>
                <a:spcPct val="100000"/>
              </a:lnSpc>
              <a:buNone/>
            </a:pPr>
            <a:endParaRPr lang="en-US" sz="1333" dirty="0"/>
          </a:p>
          <a:p>
            <a:pPr>
              <a:lnSpc>
                <a:spcPct val="100000"/>
              </a:lnSpc>
            </a:pPr>
            <a:r>
              <a:rPr lang="en-US" dirty="0"/>
              <a:t>FUTURE WORKS:</a:t>
            </a:r>
          </a:p>
          <a:p>
            <a:pPr lvl="1">
              <a:lnSpc>
                <a:spcPct val="100000"/>
              </a:lnSpc>
            </a:pPr>
            <a:r>
              <a:rPr lang="en-US" sz="1600" dirty="0"/>
              <a:t>In future work, the testing framework can be improved by accounting for both pedestrian and vehicle movements, and through estimating the prevailing CV penetration.</a:t>
            </a:r>
            <a:endParaRPr lang="en-US" sz="1467" dirty="0"/>
          </a:p>
        </p:txBody>
      </p:sp>
    </p:spTree>
    <p:extLst>
      <p:ext uri="{BB962C8B-B14F-4D97-AF65-F5344CB8AC3E}">
        <p14:creationId xmlns:p14="http://schemas.microsoft.com/office/powerpoint/2010/main" val="419769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9" y="338280"/>
            <a:ext cx="10290000" cy="763600"/>
          </a:xfrm>
        </p:spPr>
        <p:txBody>
          <a:bodyPr/>
          <a:lstStyle/>
          <a:p>
            <a:r>
              <a:rPr lang="en-US" dirty="0">
                <a:solidFill>
                  <a:schemeClr val="bg1"/>
                </a:solidFill>
              </a:rPr>
              <a:t>8th PAPER:</a:t>
            </a:r>
            <a:endParaRPr lang="en-IN" dirty="0">
              <a:solidFill>
                <a:schemeClr val="bg1"/>
              </a:solidFill>
            </a:endParaRPr>
          </a:p>
        </p:txBody>
      </p:sp>
      <p:sp>
        <p:nvSpPr>
          <p:cNvPr id="3" name="Text Placeholder 2"/>
          <p:cNvSpPr>
            <a:spLocks noGrp="1"/>
          </p:cNvSpPr>
          <p:nvPr>
            <p:ph type="body" idx="1"/>
          </p:nvPr>
        </p:nvSpPr>
        <p:spPr>
          <a:xfrm>
            <a:off x="883233" y="1101881"/>
            <a:ext cx="10290000" cy="4502924"/>
          </a:xfrm>
        </p:spPr>
        <p:txBody>
          <a:bodyPr/>
          <a:lstStyle/>
          <a:p>
            <a:pPr marL="211661" indent="0" algn="ctr">
              <a:buNone/>
            </a:pPr>
            <a:r>
              <a:rPr lang="en-US" sz="1867" u="sng" dirty="0">
                <a:solidFill>
                  <a:schemeClr val="tx1"/>
                </a:solidFill>
              </a:rPr>
              <a:t>Title:</a:t>
            </a:r>
            <a:r>
              <a:rPr lang="en-US" sz="1867" dirty="0"/>
              <a:t> Neighborhood Cooperative Multiagent Reinforcement Learning for</a:t>
            </a:r>
          </a:p>
          <a:p>
            <a:pPr marL="211661" indent="0" algn="ctr">
              <a:buNone/>
            </a:pPr>
            <a:r>
              <a:rPr lang="en-US" sz="1867" dirty="0"/>
              <a:t>Adaptive Traffic Signal Control in Epidemic Regions</a:t>
            </a:r>
          </a:p>
          <a:p>
            <a:pPr marL="211661" indent="0" algn="ctr">
              <a:buNone/>
            </a:pPr>
            <a:endParaRPr lang="en-US" sz="1867" dirty="0"/>
          </a:p>
          <a:p>
            <a:pPr marL="211661" indent="0" algn="ctr">
              <a:buNone/>
            </a:pPr>
            <a:r>
              <a:rPr lang="en-US" sz="2133" u="sng" dirty="0">
                <a:solidFill>
                  <a:srgbClr val="1F424C"/>
                </a:solidFill>
                <a:latin typeface="Ubuntu" panose="020B0504030602030204" pitchFamily="34" charset="0"/>
                <a:ea typeface="Ubuntu" panose="020B0504030602030204" pitchFamily="34" charset="0"/>
                <a:cs typeface="Ubuntu" panose="020B0504030602030204" pitchFamily="34" charset="0"/>
              </a:rPr>
              <a:t>Author:</a:t>
            </a:r>
            <a:r>
              <a:rPr lang="en-IN" sz="2133" dirty="0">
                <a:solidFill>
                  <a:srgbClr val="FFFFFF"/>
                </a:solidFill>
                <a:latin typeface="Ubuntu" panose="020B0504030602030204" pitchFamily="34" charset="0"/>
                <a:ea typeface="Ubuntu" panose="020B0504030602030204" pitchFamily="34" charset="0"/>
                <a:cs typeface="Ubuntu" panose="020B0504030602030204" pitchFamily="34" charset="0"/>
              </a:rPr>
              <a:t> </a:t>
            </a:r>
            <a:r>
              <a:rPr lang="en-US" dirty="0" err="1"/>
              <a:t>Chengwei</a:t>
            </a:r>
            <a:r>
              <a:rPr lang="en-US" dirty="0"/>
              <a:t> Zhang , Yu Tian, </a:t>
            </a:r>
            <a:r>
              <a:rPr lang="en-US" dirty="0" err="1"/>
              <a:t>Zhibin</a:t>
            </a:r>
            <a:r>
              <a:rPr lang="en-US" dirty="0"/>
              <a:t> Zhang, </a:t>
            </a:r>
            <a:r>
              <a:rPr lang="en-US" dirty="0" err="1"/>
              <a:t>Wanli</a:t>
            </a:r>
            <a:r>
              <a:rPr lang="en-US" dirty="0"/>
              <a:t> </a:t>
            </a:r>
            <a:r>
              <a:rPr lang="en-US" dirty="0" err="1"/>
              <a:t>Xue</a:t>
            </a:r>
            <a:endParaRPr lang="en-US" dirty="0"/>
          </a:p>
          <a:p>
            <a:pPr marL="211661" indent="0" algn="ctr">
              <a:buNone/>
            </a:pPr>
            <a:r>
              <a:rPr lang="en-US" sz="1867" u="sng" dirty="0">
                <a:solidFill>
                  <a:schemeClr val="tx1"/>
                </a:solidFill>
              </a:rPr>
              <a:t>IEEE:</a:t>
            </a:r>
            <a:r>
              <a:rPr lang="en-IN" sz="1867" dirty="0"/>
              <a:t> </a:t>
            </a:r>
            <a:r>
              <a:rPr lang="en-IN" sz="1467" dirty="0"/>
              <a:t>TRANSACTIONS ON INTELLIGENT TRANSPORTATION SYSTEMS                  </a:t>
            </a:r>
            <a:r>
              <a:rPr lang="en-US" sz="1867" u="sng" dirty="0">
                <a:solidFill>
                  <a:schemeClr val="tx1"/>
                </a:solidFill>
              </a:rPr>
              <a:t>Issue Date:</a:t>
            </a:r>
            <a:r>
              <a:rPr lang="en-US" sz="2133" u="sng" dirty="0">
                <a:solidFill>
                  <a:schemeClr val="tx1"/>
                </a:solidFill>
              </a:rPr>
              <a:t> </a:t>
            </a:r>
            <a:r>
              <a:rPr lang="en-IN" dirty="0"/>
              <a:t>12, DECEMBER 2022</a:t>
            </a:r>
          </a:p>
          <a:p>
            <a:pPr marL="211661" indent="0" algn="ctr">
              <a:buNone/>
            </a:pPr>
            <a:endParaRPr lang="en-IN" dirty="0"/>
          </a:p>
          <a:p>
            <a:pPr marL="211661" indent="0">
              <a:buNone/>
            </a:pPr>
            <a:r>
              <a:rPr lang="en-US" sz="1867" u="sng" dirty="0">
                <a:solidFill>
                  <a:schemeClr val="tx1"/>
                </a:solidFill>
              </a:rPr>
              <a:t>Algorithms Used:</a:t>
            </a:r>
            <a:r>
              <a:rPr lang="en-US" sz="1867" dirty="0"/>
              <a:t> </a:t>
            </a:r>
          </a:p>
          <a:p>
            <a:pPr algn="ctr"/>
            <a:r>
              <a:rPr lang="en-US" sz="1867" dirty="0"/>
              <a:t>Neighborhood cooperative hysteretic DQN (NC-HDQN)</a:t>
            </a:r>
          </a:p>
          <a:p>
            <a:pPr algn="ctr"/>
            <a:r>
              <a:rPr lang="en-US" sz="1867" dirty="0"/>
              <a:t>Hysteretic DQN (HDQN)</a:t>
            </a:r>
          </a:p>
          <a:p>
            <a:pPr marL="211661" indent="0">
              <a:buNone/>
            </a:pPr>
            <a:r>
              <a:rPr lang="en-US" sz="1867" u="sng" dirty="0">
                <a:solidFill>
                  <a:schemeClr val="tx1">
                    <a:lumMod val="50000"/>
                  </a:schemeClr>
                </a:solidFill>
              </a:rPr>
              <a:t>Work Done: </a:t>
            </a:r>
          </a:p>
          <a:p>
            <a:pPr marL="211661" indent="0" algn="just">
              <a:buNone/>
            </a:pPr>
            <a:r>
              <a:rPr lang="en-US" sz="1467" dirty="0"/>
              <a:t> 	</a:t>
            </a:r>
            <a:r>
              <a:rPr lang="en-US" sz="2133" dirty="0">
                <a:solidFill>
                  <a:srgbClr val="FFFFFF"/>
                </a:solidFill>
                <a:latin typeface="Ubuntu" panose="020B0504030602030204" pitchFamily="34" charset="0"/>
                <a:ea typeface="Ubuntu" panose="020B0504030602030204" pitchFamily="34" charset="0"/>
                <a:cs typeface="Ubuntu" panose="020B0504030602030204" pitchFamily="34" charset="0"/>
              </a:rPr>
              <a:t> </a:t>
            </a:r>
            <a:r>
              <a:rPr lang="en-US"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this paper models the ATSC problem as a networked Markov game (NMG), in which agents take into account information, including traffic conditions of it and its connected neighbors. A cooperative MARL framework named neighborhood  cooperative hysteretic DQN (NC-HDQN) is proposed.</a:t>
            </a:r>
            <a:endParaRPr lang="en-US" sz="1333" dirty="0"/>
          </a:p>
        </p:txBody>
      </p:sp>
    </p:spTree>
    <p:extLst>
      <p:ext uri="{BB962C8B-B14F-4D97-AF65-F5344CB8AC3E}">
        <p14:creationId xmlns:p14="http://schemas.microsoft.com/office/powerpoint/2010/main" val="418612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0"/>
          <p:cNvSpPr txBox="1">
            <a:spLocks noGrp="1"/>
          </p:cNvSpPr>
          <p:nvPr>
            <p:ph type="title"/>
          </p:nvPr>
        </p:nvSpPr>
        <p:spPr>
          <a:xfrm>
            <a:off x="950976" y="537617"/>
            <a:ext cx="10290000" cy="763600"/>
          </a:xfrm>
          <a:prstGeom prst="rect">
            <a:avLst/>
          </a:prstGeom>
        </p:spPr>
        <p:txBody>
          <a:bodyPr spcFirstLastPara="1" wrap="square" lIns="121900" tIns="121900" rIns="121900" bIns="121900" anchor="t" anchorCtr="0">
            <a:noAutofit/>
          </a:bodyPr>
          <a:lstStyle/>
          <a:p>
            <a:r>
              <a:rPr lang="en-US" dirty="0"/>
              <a:t>Road Of Contents</a:t>
            </a:r>
            <a:endParaRPr dirty="0"/>
          </a:p>
        </p:txBody>
      </p:sp>
      <p:grpSp>
        <p:nvGrpSpPr>
          <p:cNvPr id="448" name="Google Shape;448;p20"/>
          <p:cNvGrpSpPr/>
          <p:nvPr/>
        </p:nvGrpSpPr>
        <p:grpSpPr>
          <a:xfrm flipH="1">
            <a:off x="-94561" y="3742301"/>
            <a:ext cx="12373261" cy="3115575"/>
            <a:chOff x="-70921" y="2806725"/>
            <a:chExt cx="9279946" cy="2336681"/>
          </a:xfrm>
        </p:grpSpPr>
        <p:sp>
          <p:nvSpPr>
            <p:cNvPr id="449" name="Google Shape;449;p20"/>
            <p:cNvSpPr/>
            <p:nvPr/>
          </p:nvSpPr>
          <p:spPr>
            <a:xfrm>
              <a:off x="-70921" y="2806725"/>
              <a:ext cx="9262674" cy="2336681"/>
            </a:xfrm>
            <a:custGeom>
              <a:avLst/>
              <a:gdLst/>
              <a:ahLst/>
              <a:cxnLst/>
              <a:rect l="l" t="t" r="r" b="b"/>
              <a:pathLst>
                <a:path w="367093" h="92606" extrusionOk="0">
                  <a:moveTo>
                    <a:pt x="0" y="58628"/>
                  </a:moveTo>
                  <a:lnTo>
                    <a:pt x="367093" y="0"/>
                  </a:lnTo>
                  <a:lnTo>
                    <a:pt x="367093" y="22652"/>
                  </a:lnTo>
                  <a:lnTo>
                    <a:pt x="59295" y="92606"/>
                  </a:lnTo>
                  <a:lnTo>
                    <a:pt x="0" y="92606"/>
                  </a:lnTo>
                  <a:close/>
                </a:path>
              </a:pathLst>
            </a:custGeom>
            <a:solidFill>
              <a:schemeClr val="accent4"/>
            </a:solidFill>
            <a:ln>
              <a:noFill/>
            </a:ln>
          </p:spPr>
        </p:sp>
        <p:cxnSp>
          <p:nvCxnSpPr>
            <p:cNvPr id="450" name="Google Shape;450;p20"/>
            <p:cNvCxnSpPr/>
            <p:nvPr/>
          </p:nvCxnSpPr>
          <p:spPr>
            <a:xfrm rot="10800000" flipH="1">
              <a:off x="-68175" y="3067525"/>
              <a:ext cx="9277200" cy="1782300"/>
            </a:xfrm>
            <a:prstGeom prst="straightConnector1">
              <a:avLst/>
            </a:prstGeom>
            <a:noFill/>
            <a:ln w="28575" cap="flat" cmpd="sng">
              <a:solidFill>
                <a:srgbClr val="FFFFFF"/>
              </a:solidFill>
              <a:prstDash val="dash"/>
              <a:round/>
              <a:headEnd type="none" w="med" len="med"/>
              <a:tailEnd type="none" w="med" len="med"/>
            </a:ln>
          </p:spPr>
        </p:cxnSp>
      </p:grpSp>
      <p:grpSp>
        <p:nvGrpSpPr>
          <p:cNvPr id="451" name="Google Shape;451;p20"/>
          <p:cNvGrpSpPr/>
          <p:nvPr/>
        </p:nvGrpSpPr>
        <p:grpSpPr>
          <a:xfrm>
            <a:off x="1871567" y="3521838"/>
            <a:ext cx="632400" cy="864929"/>
            <a:chOff x="1446250" y="2641378"/>
            <a:chExt cx="474300" cy="648697"/>
          </a:xfrm>
        </p:grpSpPr>
        <p:sp>
          <p:nvSpPr>
            <p:cNvPr id="452" name="Google Shape;452;p20"/>
            <p:cNvSpPr/>
            <p:nvPr/>
          </p:nvSpPr>
          <p:spPr>
            <a:xfrm>
              <a:off x="1446250" y="3216275"/>
              <a:ext cx="474300" cy="73800"/>
            </a:xfrm>
            <a:prstGeom prst="ellipse">
              <a:avLst/>
            </a:prstGeom>
            <a:solidFill>
              <a:srgbClr val="1F424C">
                <a:alpha val="12549"/>
              </a:srgbClr>
            </a:solidFill>
            <a:ln>
              <a:noFill/>
            </a:ln>
          </p:spPr>
          <p:txBody>
            <a:bodyPr spcFirstLastPara="1" wrap="square" lIns="121900" tIns="121900" rIns="121900" bIns="121900" anchor="ctr" anchorCtr="0">
              <a:noAutofit/>
            </a:bodyPr>
            <a:lstStyle/>
            <a:p>
              <a:endParaRPr sz="1867"/>
            </a:p>
          </p:txBody>
        </p:sp>
        <p:grpSp>
          <p:nvGrpSpPr>
            <p:cNvPr id="453" name="Google Shape;453;p20"/>
            <p:cNvGrpSpPr/>
            <p:nvPr/>
          </p:nvGrpSpPr>
          <p:grpSpPr>
            <a:xfrm>
              <a:off x="1446332" y="2641378"/>
              <a:ext cx="474157" cy="614701"/>
              <a:chOff x="1741307" y="1824553"/>
              <a:chExt cx="474157" cy="614701"/>
            </a:xfrm>
          </p:grpSpPr>
          <p:sp>
            <p:nvSpPr>
              <p:cNvPr id="454" name="Google Shape;454;p20"/>
              <p:cNvSpPr/>
              <p:nvPr/>
            </p:nvSpPr>
            <p:spPr>
              <a:xfrm>
                <a:off x="1749203" y="1824553"/>
                <a:ext cx="466262" cy="614701"/>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455" name="Google Shape;45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121900" tIns="121900" rIns="121900" bIns="121900" anchor="ctr" anchorCtr="0">
                <a:noAutofit/>
              </a:bodyPr>
              <a:lstStyle/>
              <a:p>
                <a:endParaRPr sz="1867"/>
              </a:p>
            </p:txBody>
          </p:sp>
          <p:sp>
            <p:nvSpPr>
              <p:cNvPr id="456" name="Google Shape;456;p20"/>
              <p:cNvSpPr/>
              <p:nvPr/>
            </p:nvSpPr>
            <p:spPr>
              <a:xfrm>
                <a:off x="1741307" y="1877395"/>
                <a:ext cx="421313" cy="360347"/>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457" name="Google Shape;457;p20"/>
              <p:cNvSpPr/>
              <p:nvPr/>
            </p:nvSpPr>
            <p:spPr>
              <a:xfrm>
                <a:off x="1777328" y="1915427"/>
                <a:ext cx="347258" cy="323038"/>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121900" tIns="121900" rIns="121900" bIns="121900" anchor="ctr" anchorCtr="0">
                <a:noAutofit/>
              </a:bodyPr>
              <a:lstStyle/>
              <a:p>
                <a:endParaRPr sz="1867"/>
              </a:p>
            </p:txBody>
          </p:sp>
        </p:grpSp>
      </p:grpSp>
      <p:grpSp>
        <p:nvGrpSpPr>
          <p:cNvPr id="458" name="Google Shape;458;p20"/>
          <p:cNvGrpSpPr/>
          <p:nvPr/>
        </p:nvGrpSpPr>
        <p:grpSpPr>
          <a:xfrm>
            <a:off x="3435104" y="2546638"/>
            <a:ext cx="2735600" cy="1421151"/>
            <a:chOff x="2599395" y="1571351"/>
            <a:chExt cx="2051700" cy="1065863"/>
          </a:xfrm>
        </p:grpSpPr>
        <p:sp>
          <p:nvSpPr>
            <p:cNvPr id="459" name="Google Shape;459;p20"/>
            <p:cNvSpPr txBox="1"/>
            <p:nvPr/>
          </p:nvSpPr>
          <p:spPr>
            <a:xfrm>
              <a:off x="2839750" y="1937374"/>
              <a:ext cx="1570800" cy="292500"/>
            </a:xfrm>
            <a:prstGeom prst="rect">
              <a:avLst/>
            </a:prstGeom>
            <a:solidFill>
              <a:schemeClr val="accent1"/>
            </a:solidFill>
            <a:ln>
              <a:noFill/>
            </a:ln>
          </p:spPr>
          <p:txBody>
            <a:bodyPr spcFirstLastPara="1" wrap="square" lIns="121900" tIns="121900" rIns="121900" bIns="121900" anchor="ctr" anchorCtr="0">
              <a:noAutofit/>
            </a:bodyPr>
            <a:lstStyle/>
            <a:p>
              <a:pPr algn="ctr"/>
              <a:r>
                <a:rPr lang="en" sz="1600" dirty="0">
                  <a:solidFill>
                    <a:schemeClr val="dk1"/>
                  </a:solidFill>
                  <a:latin typeface="Krona One"/>
                  <a:ea typeface="Krona One"/>
                  <a:cs typeface="Krona One"/>
                  <a:sym typeface="Krona One"/>
                </a:rPr>
                <a:t>Module - 1 </a:t>
              </a:r>
              <a:endParaRPr sz="1600" dirty="0">
                <a:solidFill>
                  <a:schemeClr val="dk1"/>
                </a:solidFill>
                <a:latin typeface="Krona One"/>
                <a:ea typeface="Krona One"/>
                <a:cs typeface="Krona One"/>
                <a:sym typeface="Krona One"/>
              </a:endParaRPr>
            </a:p>
          </p:txBody>
        </p:sp>
        <p:sp>
          <p:nvSpPr>
            <p:cNvPr id="460" name="Google Shape;460;p20"/>
            <p:cNvSpPr txBox="1"/>
            <p:nvPr/>
          </p:nvSpPr>
          <p:spPr>
            <a:xfrm>
              <a:off x="2599395" y="2312314"/>
              <a:ext cx="2051700" cy="324900"/>
            </a:xfrm>
            <a:prstGeom prst="rect">
              <a:avLst/>
            </a:prstGeom>
            <a:noFill/>
            <a:ln>
              <a:noFill/>
            </a:ln>
          </p:spPr>
          <p:txBody>
            <a:bodyPr spcFirstLastPara="1" wrap="square" lIns="121900" tIns="121900" rIns="121900" bIns="121900" anchor="ctr" anchorCtr="0">
              <a:noAutofit/>
            </a:bodyPr>
            <a:lstStyle/>
            <a:p>
              <a:pPr algn="ctr"/>
              <a:r>
                <a:rPr lang="en" sz="1867" dirty="0">
                  <a:solidFill>
                    <a:schemeClr val="lt1"/>
                  </a:solidFill>
                  <a:latin typeface="Ubuntu"/>
                  <a:ea typeface="Ubuntu"/>
                  <a:cs typeface="Ubuntu"/>
                  <a:sym typeface="Ubuntu"/>
                </a:rPr>
                <a:t>Vehicle Detection</a:t>
              </a:r>
              <a:endParaRPr sz="1867" dirty="0">
                <a:solidFill>
                  <a:schemeClr val="lt1"/>
                </a:solidFill>
                <a:latin typeface="Ubuntu"/>
                <a:ea typeface="Ubuntu"/>
                <a:cs typeface="Ubuntu"/>
                <a:sym typeface="Ubuntu"/>
              </a:endParaRPr>
            </a:p>
          </p:txBody>
        </p:sp>
        <p:sp>
          <p:nvSpPr>
            <p:cNvPr id="461" name="Google Shape;461;p20"/>
            <p:cNvSpPr txBox="1"/>
            <p:nvPr/>
          </p:nvSpPr>
          <p:spPr>
            <a:xfrm>
              <a:off x="3287445" y="1571351"/>
              <a:ext cx="675600" cy="324900"/>
            </a:xfrm>
            <a:prstGeom prst="rect">
              <a:avLst/>
            </a:prstGeom>
            <a:noFill/>
            <a:ln>
              <a:noFill/>
            </a:ln>
          </p:spPr>
          <p:txBody>
            <a:bodyPr spcFirstLastPara="1" wrap="square" lIns="121900" tIns="121900" rIns="121900" bIns="121900" anchor="ctr" anchorCtr="0">
              <a:noAutofit/>
            </a:bodyPr>
            <a:lstStyle/>
            <a:p>
              <a:pPr algn="ctr"/>
              <a:r>
                <a:rPr lang="en" sz="1600">
                  <a:solidFill>
                    <a:schemeClr val="lt1"/>
                  </a:solidFill>
                  <a:latin typeface="Krona One"/>
                  <a:ea typeface="Krona One"/>
                  <a:cs typeface="Krona One"/>
                  <a:sym typeface="Krona One"/>
                </a:rPr>
                <a:t>02</a:t>
              </a:r>
              <a:endParaRPr sz="1600">
                <a:solidFill>
                  <a:schemeClr val="lt1"/>
                </a:solidFill>
                <a:latin typeface="Krona One"/>
                <a:ea typeface="Krona One"/>
                <a:cs typeface="Krona One"/>
                <a:sym typeface="Krona One"/>
              </a:endParaRPr>
            </a:p>
          </p:txBody>
        </p:sp>
      </p:grpSp>
      <p:grpSp>
        <p:nvGrpSpPr>
          <p:cNvPr id="462" name="Google Shape;462;p20"/>
          <p:cNvGrpSpPr/>
          <p:nvPr/>
        </p:nvGrpSpPr>
        <p:grpSpPr>
          <a:xfrm>
            <a:off x="6255683" y="2879979"/>
            <a:ext cx="2473600" cy="1421140"/>
            <a:chOff x="4682069" y="1937423"/>
            <a:chExt cx="1855200" cy="1065855"/>
          </a:xfrm>
        </p:grpSpPr>
        <p:sp>
          <p:nvSpPr>
            <p:cNvPr id="463" name="Google Shape;463;p20"/>
            <p:cNvSpPr txBox="1"/>
            <p:nvPr/>
          </p:nvSpPr>
          <p:spPr>
            <a:xfrm>
              <a:off x="4824275" y="2303450"/>
              <a:ext cx="1570800" cy="292500"/>
            </a:xfrm>
            <a:prstGeom prst="rect">
              <a:avLst/>
            </a:prstGeom>
            <a:solidFill>
              <a:schemeClr val="accent1"/>
            </a:solidFill>
            <a:ln>
              <a:noFill/>
            </a:ln>
          </p:spPr>
          <p:txBody>
            <a:bodyPr spcFirstLastPara="1" wrap="square" lIns="121900" tIns="121900" rIns="121900" bIns="121900" anchor="ctr" anchorCtr="0">
              <a:noAutofit/>
            </a:bodyPr>
            <a:lstStyle/>
            <a:p>
              <a:pPr algn="ctr"/>
              <a:r>
                <a:rPr lang="en" sz="1600" dirty="0">
                  <a:solidFill>
                    <a:schemeClr val="dk1"/>
                  </a:solidFill>
                  <a:latin typeface="Krona One"/>
                  <a:ea typeface="Krona One"/>
                  <a:cs typeface="Krona One"/>
                  <a:sym typeface="Krona One"/>
                </a:rPr>
                <a:t>Module - 2</a:t>
              </a:r>
              <a:endParaRPr sz="1600" dirty="0">
                <a:solidFill>
                  <a:schemeClr val="dk1"/>
                </a:solidFill>
                <a:latin typeface="Krona One"/>
                <a:ea typeface="Krona One"/>
                <a:cs typeface="Krona One"/>
                <a:sym typeface="Krona One"/>
              </a:endParaRPr>
            </a:p>
          </p:txBody>
        </p:sp>
        <p:sp>
          <p:nvSpPr>
            <p:cNvPr id="464" name="Google Shape;464;p20"/>
            <p:cNvSpPr txBox="1"/>
            <p:nvPr/>
          </p:nvSpPr>
          <p:spPr>
            <a:xfrm>
              <a:off x="4682069" y="2678378"/>
              <a:ext cx="1855200" cy="324900"/>
            </a:xfrm>
            <a:prstGeom prst="rect">
              <a:avLst/>
            </a:prstGeom>
            <a:noFill/>
            <a:ln>
              <a:noFill/>
            </a:ln>
          </p:spPr>
          <p:txBody>
            <a:bodyPr spcFirstLastPara="1" wrap="square" lIns="121900" tIns="121900" rIns="121900" bIns="121900" anchor="ctr" anchorCtr="0">
              <a:noAutofit/>
            </a:bodyPr>
            <a:lstStyle/>
            <a:p>
              <a:pPr algn="ctr"/>
              <a:r>
                <a:rPr lang="en" sz="1867" dirty="0">
                  <a:solidFill>
                    <a:schemeClr val="lt1"/>
                  </a:solidFill>
                  <a:latin typeface="Ubuntu"/>
                  <a:ea typeface="Ubuntu"/>
                  <a:cs typeface="Ubuntu"/>
                  <a:sym typeface="Ubuntu"/>
                </a:rPr>
                <a:t>Traffic Signal System</a:t>
              </a:r>
              <a:endParaRPr sz="1867" dirty="0">
                <a:solidFill>
                  <a:schemeClr val="lt1"/>
                </a:solidFill>
                <a:latin typeface="Ubuntu"/>
                <a:ea typeface="Ubuntu"/>
                <a:cs typeface="Ubuntu"/>
                <a:sym typeface="Ubuntu"/>
              </a:endParaRPr>
            </a:p>
          </p:txBody>
        </p:sp>
        <p:sp>
          <p:nvSpPr>
            <p:cNvPr id="465" name="Google Shape;465;p20"/>
            <p:cNvSpPr txBox="1"/>
            <p:nvPr/>
          </p:nvSpPr>
          <p:spPr>
            <a:xfrm>
              <a:off x="5271801" y="1937423"/>
              <a:ext cx="675600" cy="324900"/>
            </a:xfrm>
            <a:prstGeom prst="rect">
              <a:avLst/>
            </a:prstGeom>
            <a:noFill/>
            <a:ln>
              <a:noFill/>
            </a:ln>
          </p:spPr>
          <p:txBody>
            <a:bodyPr spcFirstLastPara="1" wrap="square" lIns="121900" tIns="121900" rIns="121900" bIns="121900" anchor="ctr" anchorCtr="0">
              <a:noAutofit/>
            </a:bodyPr>
            <a:lstStyle/>
            <a:p>
              <a:pPr algn="ctr"/>
              <a:r>
                <a:rPr lang="en" sz="1600">
                  <a:solidFill>
                    <a:schemeClr val="lt1"/>
                  </a:solidFill>
                  <a:latin typeface="Krona One"/>
                  <a:ea typeface="Krona One"/>
                  <a:cs typeface="Krona One"/>
                  <a:sym typeface="Krona One"/>
                </a:rPr>
                <a:t>03</a:t>
              </a:r>
              <a:endParaRPr sz="1600">
                <a:solidFill>
                  <a:schemeClr val="lt1"/>
                </a:solidFill>
                <a:latin typeface="Krona One"/>
                <a:ea typeface="Krona One"/>
                <a:cs typeface="Krona One"/>
                <a:sym typeface="Krona One"/>
              </a:endParaRPr>
            </a:p>
          </p:txBody>
        </p:sp>
      </p:grpSp>
      <p:grpSp>
        <p:nvGrpSpPr>
          <p:cNvPr id="466" name="Google Shape;466;p20"/>
          <p:cNvGrpSpPr/>
          <p:nvPr/>
        </p:nvGrpSpPr>
        <p:grpSpPr>
          <a:xfrm>
            <a:off x="950976" y="2531067"/>
            <a:ext cx="2473600" cy="1421140"/>
            <a:chOff x="713221" y="1205287"/>
            <a:chExt cx="1855200" cy="1065855"/>
          </a:xfrm>
        </p:grpSpPr>
        <p:sp>
          <p:nvSpPr>
            <p:cNvPr id="467" name="Google Shape;467;p20"/>
            <p:cNvSpPr txBox="1"/>
            <p:nvPr/>
          </p:nvSpPr>
          <p:spPr>
            <a:xfrm>
              <a:off x="855425" y="1571362"/>
              <a:ext cx="1570800" cy="292500"/>
            </a:xfrm>
            <a:prstGeom prst="rect">
              <a:avLst/>
            </a:prstGeom>
            <a:solidFill>
              <a:schemeClr val="accent1"/>
            </a:solidFill>
            <a:ln>
              <a:noFill/>
            </a:ln>
          </p:spPr>
          <p:txBody>
            <a:bodyPr spcFirstLastPara="1" wrap="square" lIns="121900" tIns="121900" rIns="121900" bIns="121900" anchor="ctr" anchorCtr="0">
              <a:noAutofit/>
            </a:bodyPr>
            <a:lstStyle/>
            <a:p>
              <a:pPr algn="ctr"/>
              <a:r>
                <a:rPr lang="en" sz="1600" dirty="0">
                  <a:solidFill>
                    <a:schemeClr val="dk1"/>
                  </a:solidFill>
                  <a:latin typeface="Krona One"/>
                  <a:ea typeface="Krona One"/>
                  <a:cs typeface="Krona One"/>
                  <a:sym typeface="Krona One"/>
                </a:rPr>
                <a:t>Introduction</a:t>
              </a:r>
              <a:endParaRPr sz="1600" dirty="0">
                <a:solidFill>
                  <a:schemeClr val="dk1"/>
                </a:solidFill>
                <a:latin typeface="Krona One"/>
                <a:ea typeface="Krona One"/>
                <a:cs typeface="Krona One"/>
                <a:sym typeface="Krona One"/>
              </a:endParaRPr>
            </a:p>
          </p:txBody>
        </p:sp>
        <p:sp>
          <p:nvSpPr>
            <p:cNvPr id="468" name="Google Shape;468;p20"/>
            <p:cNvSpPr txBox="1"/>
            <p:nvPr/>
          </p:nvSpPr>
          <p:spPr>
            <a:xfrm>
              <a:off x="713221" y="1946242"/>
              <a:ext cx="1855200" cy="324900"/>
            </a:xfrm>
            <a:prstGeom prst="rect">
              <a:avLst/>
            </a:prstGeom>
            <a:noFill/>
            <a:ln>
              <a:noFill/>
            </a:ln>
          </p:spPr>
          <p:txBody>
            <a:bodyPr spcFirstLastPara="1" wrap="square" lIns="121900" tIns="121900" rIns="121900" bIns="121900" anchor="ctr" anchorCtr="0">
              <a:noAutofit/>
            </a:bodyPr>
            <a:lstStyle/>
            <a:p>
              <a:pPr algn="ctr"/>
              <a:endParaRPr sz="1867" dirty="0">
                <a:solidFill>
                  <a:schemeClr val="lt1"/>
                </a:solidFill>
                <a:latin typeface="Ubuntu"/>
                <a:ea typeface="Ubuntu"/>
                <a:cs typeface="Ubuntu"/>
                <a:sym typeface="Ubuntu"/>
              </a:endParaRPr>
            </a:p>
          </p:txBody>
        </p:sp>
        <p:sp>
          <p:nvSpPr>
            <p:cNvPr id="469" name="Google Shape;469;p20"/>
            <p:cNvSpPr txBox="1"/>
            <p:nvPr/>
          </p:nvSpPr>
          <p:spPr>
            <a:xfrm>
              <a:off x="1303125" y="1205287"/>
              <a:ext cx="675600" cy="324900"/>
            </a:xfrm>
            <a:prstGeom prst="rect">
              <a:avLst/>
            </a:prstGeom>
            <a:noFill/>
            <a:ln>
              <a:noFill/>
            </a:ln>
          </p:spPr>
          <p:txBody>
            <a:bodyPr spcFirstLastPara="1" wrap="square" lIns="121900" tIns="121900" rIns="121900" bIns="121900" anchor="ctr" anchorCtr="0">
              <a:noAutofit/>
            </a:bodyPr>
            <a:lstStyle/>
            <a:p>
              <a:pPr algn="ctr"/>
              <a:r>
                <a:rPr lang="en" sz="1600">
                  <a:solidFill>
                    <a:schemeClr val="lt1"/>
                  </a:solidFill>
                  <a:latin typeface="Krona One"/>
                  <a:ea typeface="Krona One"/>
                  <a:cs typeface="Krona One"/>
                  <a:sym typeface="Krona One"/>
                </a:rPr>
                <a:t>01</a:t>
              </a:r>
              <a:endParaRPr sz="1600">
                <a:solidFill>
                  <a:schemeClr val="lt1"/>
                </a:solidFill>
                <a:latin typeface="Krona One"/>
                <a:ea typeface="Krona One"/>
                <a:cs typeface="Krona One"/>
                <a:sym typeface="Krona One"/>
              </a:endParaRPr>
            </a:p>
          </p:txBody>
        </p:sp>
      </p:grpSp>
      <p:grpSp>
        <p:nvGrpSpPr>
          <p:cNvPr id="470" name="Google Shape;470;p20"/>
          <p:cNvGrpSpPr/>
          <p:nvPr/>
        </p:nvGrpSpPr>
        <p:grpSpPr>
          <a:xfrm>
            <a:off x="8988105" y="3779076"/>
            <a:ext cx="2094400" cy="878033"/>
            <a:chOff x="6710450" y="2303487"/>
            <a:chExt cx="1570800" cy="658525"/>
          </a:xfrm>
        </p:grpSpPr>
        <p:sp>
          <p:nvSpPr>
            <p:cNvPr id="471" name="Google Shape;471;p20"/>
            <p:cNvSpPr txBox="1"/>
            <p:nvPr/>
          </p:nvSpPr>
          <p:spPr>
            <a:xfrm>
              <a:off x="6710450" y="2669512"/>
              <a:ext cx="1570800" cy="292500"/>
            </a:xfrm>
            <a:prstGeom prst="rect">
              <a:avLst/>
            </a:prstGeom>
            <a:solidFill>
              <a:schemeClr val="accent1"/>
            </a:solidFill>
            <a:ln>
              <a:noFill/>
            </a:ln>
          </p:spPr>
          <p:txBody>
            <a:bodyPr spcFirstLastPara="1" wrap="square" lIns="121900" tIns="121900" rIns="121900" bIns="121900" anchor="ctr" anchorCtr="0">
              <a:noAutofit/>
            </a:bodyPr>
            <a:lstStyle/>
            <a:p>
              <a:pPr algn="ctr"/>
              <a:r>
                <a:rPr lang="en-US" sz="1600" dirty="0">
                  <a:solidFill>
                    <a:schemeClr val="dk1"/>
                  </a:solidFill>
                  <a:latin typeface="Krona One"/>
                  <a:ea typeface="Krona One"/>
                  <a:cs typeface="Krona One"/>
                  <a:sym typeface="Krona One"/>
                </a:rPr>
                <a:t>Conclusion</a:t>
              </a:r>
              <a:endParaRPr sz="1600" dirty="0">
                <a:solidFill>
                  <a:schemeClr val="dk1"/>
                </a:solidFill>
                <a:latin typeface="Krona One"/>
                <a:ea typeface="Krona One"/>
                <a:cs typeface="Krona One"/>
                <a:sym typeface="Krona One"/>
              </a:endParaRPr>
            </a:p>
          </p:txBody>
        </p:sp>
        <p:sp>
          <p:nvSpPr>
            <p:cNvPr id="473" name="Google Shape;473;p20"/>
            <p:cNvSpPr txBox="1"/>
            <p:nvPr/>
          </p:nvSpPr>
          <p:spPr>
            <a:xfrm>
              <a:off x="7157975" y="2303487"/>
              <a:ext cx="675600" cy="324900"/>
            </a:xfrm>
            <a:prstGeom prst="rect">
              <a:avLst/>
            </a:prstGeom>
            <a:noFill/>
            <a:ln>
              <a:noFill/>
            </a:ln>
          </p:spPr>
          <p:txBody>
            <a:bodyPr spcFirstLastPara="1" wrap="square" lIns="121900" tIns="121900" rIns="121900" bIns="121900" anchor="ctr" anchorCtr="0">
              <a:noAutofit/>
            </a:bodyPr>
            <a:lstStyle/>
            <a:p>
              <a:pPr algn="ctr"/>
              <a:r>
                <a:rPr lang="en" sz="1600">
                  <a:solidFill>
                    <a:schemeClr val="lt1"/>
                  </a:solidFill>
                  <a:latin typeface="Krona One"/>
                  <a:ea typeface="Krona One"/>
                  <a:cs typeface="Krona One"/>
                  <a:sym typeface="Krona One"/>
                </a:rPr>
                <a:t>04</a:t>
              </a:r>
              <a:endParaRPr sz="1600">
                <a:solidFill>
                  <a:schemeClr val="lt1"/>
                </a:solidFill>
                <a:latin typeface="Krona One"/>
                <a:ea typeface="Krona One"/>
                <a:cs typeface="Krona One"/>
                <a:sym typeface="Krona One"/>
              </a:endParaRPr>
            </a:p>
          </p:txBody>
        </p:sp>
      </p:grpSp>
      <p:grpSp>
        <p:nvGrpSpPr>
          <p:cNvPr id="474" name="Google Shape;474;p20"/>
          <p:cNvGrpSpPr/>
          <p:nvPr/>
        </p:nvGrpSpPr>
        <p:grpSpPr>
          <a:xfrm>
            <a:off x="4473767" y="3970433"/>
            <a:ext cx="632400" cy="864929"/>
            <a:chOff x="1446250" y="2641378"/>
            <a:chExt cx="474300" cy="648697"/>
          </a:xfrm>
        </p:grpSpPr>
        <p:sp>
          <p:nvSpPr>
            <p:cNvPr id="475" name="Google Shape;475;p20"/>
            <p:cNvSpPr/>
            <p:nvPr/>
          </p:nvSpPr>
          <p:spPr>
            <a:xfrm>
              <a:off x="1446250" y="3216275"/>
              <a:ext cx="474300" cy="73800"/>
            </a:xfrm>
            <a:prstGeom prst="ellipse">
              <a:avLst/>
            </a:prstGeom>
            <a:solidFill>
              <a:srgbClr val="1F424C">
                <a:alpha val="12549"/>
              </a:srgbClr>
            </a:solidFill>
            <a:ln>
              <a:noFill/>
            </a:ln>
          </p:spPr>
          <p:txBody>
            <a:bodyPr spcFirstLastPara="1" wrap="square" lIns="121900" tIns="121900" rIns="121900" bIns="121900" anchor="ctr" anchorCtr="0">
              <a:noAutofit/>
            </a:bodyPr>
            <a:lstStyle/>
            <a:p>
              <a:endParaRPr sz="1867"/>
            </a:p>
          </p:txBody>
        </p:sp>
        <p:grpSp>
          <p:nvGrpSpPr>
            <p:cNvPr id="476" name="Google Shape;476;p20"/>
            <p:cNvGrpSpPr/>
            <p:nvPr/>
          </p:nvGrpSpPr>
          <p:grpSpPr>
            <a:xfrm>
              <a:off x="1446332" y="2641378"/>
              <a:ext cx="474147" cy="614689"/>
              <a:chOff x="1741307" y="1824553"/>
              <a:chExt cx="474147" cy="614689"/>
            </a:xfrm>
          </p:grpSpPr>
          <p:sp>
            <p:nvSpPr>
              <p:cNvPr id="477" name="Google Shape;477;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478" name="Google Shape;478;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121900" tIns="121900" rIns="121900" bIns="121900" anchor="ctr" anchorCtr="0">
                <a:noAutofit/>
              </a:bodyPr>
              <a:lstStyle/>
              <a:p>
                <a:endParaRPr sz="1867"/>
              </a:p>
            </p:txBody>
          </p:sp>
          <p:sp>
            <p:nvSpPr>
              <p:cNvPr id="479" name="Google Shape;479;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480" name="Google Shape;480;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121900" tIns="121900" rIns="121900" bIns="121900" anchor="ctr" anchorCtr="0">
                <a:noAutofit/>
              </a:bodyPr>
              <a:lstStyle/>
              <a:p>
                <a:endParaRPr sz="1867"/>
              </a:p>
            </p:txBody>
          </p:sp>
        </p:grpSp>
      </p:grpSp>
      <p:grpSp>
        <p:nvGrpSpPr>
          <p:cNvPr id="481" name="Google Shape;481;p20"/>
          <p:cNvGrpSpPr/>
          <p:nvPr/>
        </p:nvGrpSpPr>
        <p:grpSpPr>
          <a:xfrm>
            <a:off x="7163267" y="4419026"/>
            <a:ext cx="632400" cy="864929"/>
            <a:chOff x="1446250" y="2641378"/>
            <a:chExt cx="474300" cy="648697"/>
          </a:xfrm>
        </p:grpSpPr>
        <p:sp>
          <p:nvSpPr>
            <p:cNvPr id="482" name="Google Shape;482;p20"/>
            <p:cNvSpPr/>
            <p:nvPr/>
          </p:nvSpPr>
          <p:spPr>
            <a:xfrm>
              <a:off x="1446250" y="3216275"/>
              <a:ext cx="474300" cy="73800"/>
            </a:xfrm>
            <a:prstGeom prst="ellipse">
              <a:avLst/>
            </a:prstGeom>
            <a:solidFill>
              <a:srgbClr val="1F424C">
                <a:alpha val="12549"/>
              </a:srgbClr>
            </a:solidFill>
            <a:ln>
              <a:noFill/>
            </a:ln>
          </p:spPr>
          <p:txBody>
            <a:bodyPr spcFirstLastPara="1" wrap="square" lIns="121900" tIns="121900" rIns="121900" bIns="121900" anchor="ctr" anchorCtr="0">
              <a:noAutofit/>
            </a:bodyPr>
            <a:lstStyle/>
            <a:p>
              <a:endParaRPr sz="1867"/>
            </a:p>
          </p:txBody>
        </p:sp>
        <p:grpSp>
          <p:nvGrpSpPr>
            <p:cNvPr id="483" name="Google Shape;483;p20"/>
            <p:cNvGrpSpPr/>
            <p:nvPr/>
          </p:nvGrpSpPr>
          <p:grpSpPr>
            <a:xfrm>
              <a:off x="1446332" y="2641378"/>
              <a:ext cx="474147" cy="614689"/>
              <a:chOff x="1741307" y="1824553"/>
              <a:chExt cx="474147" cy="614689"/>
            </a:xfrm>
          </p:grpSpPr>
          <p:sp>
            <p:nvSpPr>
              <p:cNvPr id="484" name="Google Shape;484;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485" name="Google Shape;48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121900" tIns="121900" rIns="121900" bIns="121900" anchor="ctr" anchorCtr="0">
                <a:noAutofit/>
              </a:bodyPr>
              <a:lstStyle/>
              <a:p>
                <a:endParaRPr sz="1867"/>
              </a:p>
            </p:txBody>
          </p:sp>
          <p:sp>
            <p:nvSpPr>
              <p:cNvPr id="486" name="Google Shape;486;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487" name="Google Shape;487;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121900" tIns="121900" rIns="121900" bIns="121900" anchor="ctr" anchorCtr="0">
                <a:noAutofit/>
              </a:bodyPr>
              <a:lstStyle/>
              <a:p>
                <a:endParaRPr sz="1867"/>
              </a:p>
            </p:txBody>
          </p:sp>
        </p:grpSp>
      </p:grpSp>
      <p:grpSp>
        <p:nvGrpSpPr>
          <p:cNvPr id="488" name="Google Shape;488;p20"/>
          <p:cNvGrpSpPr/>
          <p:nvPr/>
        </p:nvGrpSpPr>
        <p:grpSpPr>
          <a:xfrm>
            <a:off x="9678167" y="4867621"/>
            <a:ext cx="632400" cy="864929"/>
            <a:chOff x="1446250" y="2641378"/>
            <a:chExt cx="474300" cy="648697"/>
          </a:xfrm>
        </p:grpSpPr>
        <p:sp>
          <p:nvSpPr>
            <p:cNvPr id="489" name="Google Shape;489;p20"/>
            <p:cNvSpPr/>
            <p:nvPr/>
          </p:nvSpPr>
          <p:spPr>
            <a:xfrm>
              <a:off x="1446250" y="3216275"/>
              <a:ext cx="474300" cy="73800"/>
            </a:xfrm>
            <a:prstGeom prst="ellipse">
              <a:avLst/>
            </a:prstGeom>
            <a:solidFill>
              <a:srgbClr val="1F424C">
                <a:alpha val="12549"/>
              </a:srgbClr>
            </a:solidFill>
            <a:ln>
              <a:noFill/>
            </a:ln>
          </p:spPr>
          <p:txBody>
            <a:bodyPr spcFirstLastPara="1" wrap="square" lIns="121900" tIns="121900" rIns="121900" bIns="121900" anchor="ctr" anchorCtr="0">
              <a:noAutofit/>
            </a:bodyPr>
            <a:lstStyle/>
            <a:p>
              <a:endParaRPr sz="1867"/>
            </a:p>
          </p:txBody>
        </p:sp>
        <p:grpSp>
          <p:nvGrpSpPr>
            <p:cNvPr id="490" name="Google Shape;490;p20"/>
            <p:cNvGrpSpPr/>
            <p:nvPr/>
          </p:nvGrpSpPr>
          <p:grpSpPr>
            <a:xfrm>
              <a:off x="1446332" y="2641378"/>
              <a:ext cx="474147" cy="614689"/>
              <a:chOff x="1741307" y="1824553"/>
              <a:chExt cx="474147" cy="614689"/>
            </a:xfrm>
          </p:grpSpPr>
          <p:sp>
            <p:nvSpPr>
              <p:cNvPr id="491" name="Google Shape;491;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492" name="Google Shape;492;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121900" tIns="121900" rIns="121900" bIns="121900" anchor="ctr" anchorCtr="0">
                <a:noAutofit/>
              </a:bodyPr>
              <a:lstStyle/>
              <a:p>
                <a:endParaRPr sz="1867"/>
              </a:p>
            </p:txBody>
          </p:sp>
          <p:sp>
            <p:nvSpPr>
              <p:cNvPr id="493" name="Google Shape;493;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494" name="Google Shape;494;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121900" tIns="121900" rIns="121900" bIns="121900" anchor="ctr" anchorCtr="0">
                <a:noAutofit/>
              </a:bodyPr>
              <a:lstStyle/>
              <a:p>
                <a:endParaRPr sz="1867"/>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67" y="575348"/>
            <a:ext cx="10290000" cy="763600"/>
          </a:xfrm>
        </p:spPr>
        <p:txBody>
          <a:bodyPr/>
          <a:lstStyle/>
          <a:p>
            <a:r>
              <a:rPr lang="en-US" sz="2667" dirty="0"/>
              <a:t>MERITS &amp; DE-MERITS:</a:t>
            </a:r>
            <a:endParaRPr lang="en-IN" sz="2667" dirty="0"/>
          </a:p>
        </p:txBody>
      </p:sp>
      <p:sp>
        <p:nvSpPr>
          <p:cNvPr id="3" name="Text Placeholder 2"/>
          <p:cNvSpPr>
            <a:spLocks noGrp="1"/>
          </p:cNvSpPr>
          <p:nvPr>
            <p:ph type="body" idx="1"/>
          </p:nvPr>
        </p:nvSpPr>
        <p:spPr>
          <a:xfrm>
            <a:off x="1007411" y="1338949"/>
            <a:ext cx="10290000" cy="4390033"/>
          </a:xfrm>
        </p:spPr>
        <p:txBody>
          <a:bodyPr/>
          <a:lstStyle/>
          <a:p>
            <a:pPr>
              <a:lnSpc>
                <a:spcPct val="100000"/>
              </a:lnSpc>
            </a:pPr>
            <a:r>
              <a:rPr lang="en-US" sz="1867" dirty="0"/>
              <a:t>MERITS:</a:t>
            </a:r>
          </a:p>
          <a:p>
            <a:pPr lvl="1">
              <a:lnSpc>
                <a:spcPct val="100000"/>
              </a:lnSpc>
            </a:pPr>
            <a:r>
              <a:rPr lang="en-US" sz="1600" dirty="0"/>
              <a:t>Comparing the vehicles’ average travel time in the three networks, we find that the optimal results are all about 270, even in the synthetic scenario where vehicle density is the most significant. </a:t>
            </a:r>
          </a:p>
          <a:p>
            <a:pPr lvl="1">
              <a:lnSpc>
                <a:spcPct val="100000"/>
              </a:lnSpc>
            </a:pPr>
            <a:r>
              <a:rPr lang="en-US" sz="1600" dirty="0"/>
              <a:t>The more practical reason is the emergencies in the real-world traffic network, such as traffic accidents, vehicles that do not obey  the traffic rules, etc.</a:t>
            </a:r>
          </a:p>
          <a:p>
            <a:pPr marL="211661" indent="0">
              <a:lnSpc>
                <a:spcPct val="100000"/>
              </a:lnSpc>
              <a:buNone/>
            </a:pPr>
            <a:endParaRPr lang="en-US" dirty="0"/>
          </a:p>
          <a:p>
            <a:pPr>
              <a:lnSpc>
                <a:spcPct val="100000"/>
              </a:lnSpc>
            </a:pPr>
            <a:r>
              <a:rPr lang="en-US" sz="1867" dirty="0"/>
              <a:t>FUTURE WORK:</a:t>
            </a:r>
          </a:p>
          <a:p>
            <a:pPr lvl="1">
              <a:lnSpc>
                <a:spcPct val="100000"/>
              </a:lnSpc>
            </a:pPr>
            <a:r>
              <a:rPr lang="en-US" sz="1600" dirty="0"/>
              <a:t>we will focus on this issue by designing simulation environments with emergencies and control algorithms with high robustness that can deal with uncontrolled environmental conditions.</a:t>
            </a:r>
            <a:endParaRPr lang="en-US" sz="1467" dirty="0"/>
          </a:p>
        </p:txBody>
      </p:sp>
    </p:spTree>
    <p:extLst>
      <p:ext uri="{BB962C8B-B14F-4D97-AF65-F5344CB8AC3E}">
        <p14:creationId xmlns:p14="http://schemas.microsoft.com/office/powerpoint/2010/main" val="1685624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9" y="338280"/>
            <a:ext cx="10290000" cy="763600"/>
          </a:xfrm>
        </p:spPr>
        <p:txBody>
          <a:bodyPr/>
          <a:lstStyle/>
          <a:p>
            <a:r>
              <a:rPr lang="en-US" dirty="0">
                <a:solidFill>
                  <a:schemeClr val="bg1"/>
                </a:solidFill>
              </a:rPr>
              <a:t>9th PAPER:</a:t>
            </a:r>
            <a:endParaRPr lang="en-IN" dirty="0">
              <a:solidFill>
                <a:schemeClr val="bg1"/>
              </a:solidFill>
            </a:endParaRPr>
          </a:p>
        </p:txBody>
      </p:sp>
      <p:sp>
        <p:nvSpPr>
          <p:cNvPr id="3" name="Text Placeholder 2"/>
          <p:cNvSpPr>
            <a:spLocks noGrp="1"/>
          </p:cNvSpPr>
          <p:nvPr>
            <p:ph type="body" idx="1"/>
          </p:nvPr>
        </p:nvSpPr>
        <p:spPr>
          <a:xfrm>
            <a:off x="883233" y="1101881"/>
            <a:ext cx="10290000" cy="4502924"/>
          </a:xfrm>
        </p:spPr>
        <p:txBody>
          <a:bodyPr/>
          <a:lstStyle/>
          <a:p>
            <a:pPr marL="211661" indent="0" algn="ctr">
              <a:buNone/>
            </a:pPr>
            <a:r>
              <a:rPr lang="en-US" sz="1867" u="sng" dirty="0">
                <a:solidFill>
                  <a:schemeClr val="tx1"/>
                </a:solidFill>
              </a:rPr>
              <a:t>Title:</a:t>
            </a:r>
            <a:r>
              <a:rPr lang="en-US" sz="1867" dirty="0"/>
              <a:t> Traffic Signal Control System Using Deep Reinforcement Learning With Emphasis on Reinforcing Successful Experiences</a:t>
            </a:r>
          </a:p>
          <a:p>
            <a:pPr marL="211661" indent="0" algn="ctr">
              <a:buNone/>
            </a:pPr>
            <a:endParaRPr lang="en-US" sz="1867" dirty="0"/>
          </a:p>
          <a:p>
            <a:pPr marL="211661" indent="0" algn="ctr">
              <a:buNone/>
            </a:pPr>
            <a:r>
              <a:rPr lang="en-US" sz="2133" u="sng" dirty="0">
                <a:solidFill>
                  <a:srgbClr val="1F424C"/>
                </a:solidFill>
                <a:latin typeface="Ubuntu" panose="020B0504030602030204" pitchFamily="34" charset="0"/>
                <a:ea typeface="Ubuntu" panose="020B0504030602030204" pitchFamily="34" charset="0"/>
                <a:cs typeface="Ubuntu" panose="020B0504030602030204" pitchFamily="34" charset="0"/>
              </a:rPr>
              <a:t>Author:</a:t>
            </a:r>
            <a:r>
              <a:rPr lang="en-IN" sz="2133" dirty="0">
                <a:solidFill>
                  <a:srgbClr val="FFFFFF"/>
                </a:solidFill>
                <a:latin typeface="Ubuntu" panose="020B0504030602030204" pitchFamily="34" charset="0"/>
                <a:ea typeface="Ubuntu" panose="020B0504030602030204" pitchFamily="34" charset="0"/>
                <a:cs typeface="Ubuntu" panose="020B0504030602030204" pitchFamily="34" charset="0"/>
              </a:rPr>
              <a:t> </a:t>
            </a:r>
            <a:r>
              <a:rPr lang="pl-PL" dirty="0"/>
              <a:t>NAOKI KODAMA</a:t>
            </a:r>
            <a:r>
              <a:rPr lang="en-US" dirty="0"/>
              <a:t> </a:t>
            </a:r>
            <a:r>
              <a:rPr lang="pl-PL" dirty="0"/>
              <a:t>1, TAKU HARADA</a:t>
            </a:r>
            <a:r>
              <a:rPr lang="en-US" dirty="0"/>
              <a:t> </a:t>
            </a:r>
            <a:r>
              <a:rPr lang="pl-PL" dirty="0"/>
              <a:t>2, AND KAZUTERU MIYAZAKI</a:t>
            </a:r>
            <a:endParaRPr lang="en-US" dirty="0"/>
          </a:p>
          <a:p>
            <a:pPr marL="211661" indent="0" algn="ctr">
              <a:buNone/>
            </a:pPr>
            <a:r>
              <a:rPr lang="en-US" sz="1867" dirty="0"/>
              <a:t> </a:t>
            </a:r>
          </a:p>
          <a:p>
            <a:pPr marL="211661" indent="0" algn="ctr">
              <a:buNone/>
            </a:pPr>
            <a:r>
              <a:rPr lang="en-US" sz="2133" u="sng" dirty="0">
                <a:solidFill>
                  <a:schemeClr val="tx1"/>
                </a:solidFill>
              </a:rPr>
              <a:t>IEEE:</a:t>
            </a:r>
            <a:r>
              <a:rPr lang="en-IN" sz="2133" dirty="0"/>
              <a:t>  </a:t>
            </a:r>
            <a:r>
              <a:rPr lang="en-IN" dirty="0"/>
              <a:t>Access</a:t>
            </a:r>
            <a:r>
              <a:rPr lang="en-IN" sz="1867" dirty="0"/>
              <a:t>, </a:t>
            </a:r>
            <a:r>
              <a:rPr lang="en-IN" dirty="0"/>
              <a:t>Research Article           </a:t>
            </a:r>
            <a:r>
              <a:rPr lang="en-US" sz="2133" u="sng" dirty="0">
                <a:solidFill>
                  <a:schemeClr val="tx1"/>
                </a:solidFill>
              </a:rPr>
              <a:t>Issue Date:</a:t>
            </a:r>
            <a:r>
              <a:rPr lang="en-US" sz="2400" u="sng" dirty="0">
                <a:solidFill>
                  <a:schemeClr val="tx1"/>
                </a:solidFill>
              </a:rPr>
              <a:t> </a:t>
            </a:r>
            <a:r>
              <a:rPr lang="en-IN" dirty="0"/>
              <a:t>4 November 2022</a:t>
            </a:r>
            <a:endParaRPr lang="en-IN" sz="1867" dirty="0"/>
          </a:p>
          <a:p>
            <a:pPr marL="211661" indent="0">
              <a:buNone/>
            </a:pPr>
            <a:r>
              <a:rPr lang="en-IN" sz="1867" dirty="0"/>
              <a:t>   </a:t>
            </a:r>
            <a:endParaRPr lang="en-US" sz="1867" u="sng" dirty="0">
              <a:solidFill>
                <a:schemeClr val="tx1"/>
              </a:solidFill>
            </a:endParaRPr>
          </a:p>
          <a:p>
            <a:pPr marL="211661" indent="0">
              <a:buNone/>
            </a:pPr>
            <a:r>
              <a:rPr lang="en-US" sz="1867" u="sng" dirty="0">
                <a:solidFill>
                  <a:schemeClr val="tx1"/>
                </a:solidFill>
              </a:rPr>
              <a:t>Algorithms Used:</a:t>
            </a:r>
            <a:r>
              <a:rPr lang="en-US" sz="1867" dirty="0"/>
              <a:t> </a:t>
            </a:r>
          </a:p>
          <a:p>
            <a:pPr algn="ctr"/>
            <a:r>
              <a:rPr lang="en-US" sz="1867" dirty="0"/>
              <a:t> Dual targeting algorithm</a:t>
            </a:r>
          </a:p>
          <a:p>
            <a:pPr algn="ctr"/>
            <a:r>
              <a:rPr lang="en-US" sz="1867" dirty="0"/>
              <a:t>Deep Reinforcement Learning</a:t>
            </a:r>
          </a:p>
          <a:p>
            <a:pPr marL="211661" indent="0" algn="ctr">
              <a:buNone/>
            </a:pPr>
            <a:endParaRPr lang="en-US" sz="1867" u="sng" dirty="0">
              <a:solidFill>
                <a:schemeClr val="tx1"/>
              </a:solidFill>
            </a:endParaRPr>
          </a:p>
          <a:p>
            <a:pPr marL="211661" indent="0">
              <a:buNone/>
            </a:pPr>
            <a:r>
              <a:rPr lang="en-US" sz="1867" u="sng" dirty="0">
                <a:solidFill>
                  <a:schemeClr val="tx1">
                    <a:lumMod val="50000"/>
                  </a:schemeClr>
                </a:solidFill>
              </a:rPr>
              <a:t>Work Done: </a:t>
            </a:r>
          </a:p>
          <a:p>
            <a:pPr marL="211661"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p:txBody>
      </p:sp>
    </p:spTree>
    <p:extLst>
      <p:ext uri="{BB962C8B-B14F-4D97-AF65-F5344CB8AC3E}">
        <p14:creationId xmlns:p14="http://schemas.microsoft.com/office/powerpoint/2010/main" val="8407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67" y="575348"/>
            <a:ext cx="10290000" cy="763600"/>
          </a:xfrm>
        </p:spPr>
        <p:txBody>
          <a:bodyPr/>
          <a:lstStyle/>
          <a:p>
            <a:r>
              <a:rPr lang="en-US" sz="2667" dirty="0"/>
              <a:t>MERITS &amp; DE-MERITS:</a:t>
            </a:r>
            <a:endParaRPr lang="en-IN" sz="2667" dirty="0"/>
          </a:p>
        </p:txBody>
      </p:sp>
      <p:sp>
        <p:nvSpPr>
          <p:cNvPr id="3" name="Text Placeholder 2"/>
          <p:cNvSpPr>
            <a:spLocks noGrp="1"/>
          </p:cNvSpPr>
          <p:nvPr>
            <p:ph type="body" idx="1"/>
          </p:nvPr>
        </p:nvSpPr>
        <p:spPr>
          <a:xfrm>
            <a:off x="1007411" y="1338949"/>
            <a:ext cx="10290000" cy="4390033"/>
          </a:xfrm>
        </p:spPr>
        <p:txBody>
          <a:bodyPr/>
          <a:lstStyle/>
          <a:p>
            <a:pPr>
              <a:lnSpc>
                <a:spcPct val="100000"/>
              </a:lnSpc>
            </a:pPr>
            <a:r>
              <a:rPr lang="en-US" sz="1867" dirty="0"/>
              <a:t>MERITS:</a:t>
            </a:r>
          </a:p>
          <a:p>
            <a:pPr lvl="1">
              <a:lnSpc>
                <a:spcPct val="100000"/>
              </a:lnSpc>
            </a:pPr>
            <a:r>
              <a:rPr lang="en-US" sz="1600" dirty="0"/>
              <a:t>TSCS that can learn effectively without information transfer between traffic signals to reduce the transfer cost.</a:t>
            </a:r>
          </a:p>
          <a:p>
            <a:pPr lvl="1">
              <a:lnSpc>
                <a:spcPct val="100000"/>
              </a:lnSpc>
            </a:pPr>
            <a:r>
              <a:rPr lang="en-US" sz="1600" dirty="0"/>
              <a:t>Traffic flow simulation results show that the proposed method reduces the waiting time by more than 33% compared with similar TSCSs using DQN and multistep DQN.</a:t>
            </a:r>
          </a:p>
          <a:p>
            <a:pPr lvl="1">
              <a:lnSpc>
                <a:spcPct val="100000"/>
              </a:lnSpc>
            </a:pPr>
            <a:r>
              <a:rPr lang="en-US" sz="1600" dirty="0"/>
              <a:t>The learning time to convergence is also shorter than that of the existing methods, indicating that the method is effective even when real-time learning is considered.</a:t>
            </a:r>
          </a:p>
          <a:p>
            <a:pPr>
              <a:lnSpc>
                <a:spcPct val="100000"/>
              </a:lnSpc>
            </a:pPr>
            <a:endParaRPr lang="en-US" sz="1867" dirty="0"/>
          </a:p>
          <a:p>
            <a:pPr>
              <a:lnSpc>
                <a:spcPct val="100000"/>
              </a:lnSpc>
            </a:pPr>
            <a:r>
              <a:rPr lang="en-US" sz="1867"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600" dirty="0"/>
          </a:p>
        </p:txBody>
      </p:sp>
    </p:spTree>
    <p:extLst>
      <p:ext uri="{BB962C8B-B14F-4D97-AF65-F5344CB8AC3E}">
        <p14:creationId xmlns:p14="http://schemas.microsoft.com/office/powerpoint/2010/main" val="48895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9" y="338280"/>
            <a:ext cx="10290000" cy="763600"/>
          </a:xfrm>
        </p:spPr>
        <p:txBody>
          <a:bodyPr/>
          <a:lstStyle/>
          <a:p>
            <a:r>
              <a:rPr lang="en-US" dirty="0">
                <a:solidFill>
                  <a:schemeClr val="bg1"/>
                </a:solidFill>
              </a:rPr>
              <a:t>10th PAPER:</a:t>
            </a:r>
            <a:endParaRPr lang="en-IN" dirty="0">
              <a:solidFill>
                <a:schemeClr val="bg1"/>
              </a:solidFill>
            </a:endParaRPr>
          </a:p>
        </p:txBody>
      </p:sp>
      <p:sp>
        <p:nvSpPr>
          <p:cNvPr id="3" name="Text Placeholder 2"/>
          <p:cNvSpPr>
            <a:spLocks noGrp="1"/>
          </p:cNvSpPr>
          <p:nvPr>
            <p:ph type="body" idx="1"/>
          </p:nvPr>
        </p:nvSpPr>
        <p:spPr>
          <a:xfrm>
            <a:off x="883233" y="1101881"/>
            <a:ext cx="10290000" cy="4502924"/>
          </a:xfrm>
        </p:spPr>
        <p:txBody>
          <a:bodyPr/>
          <a:lstStyle/>
          <a:p>
            <a:pPr marL="211661" indent="0" algn="ctr">
              <a:buNone/>
            </a:pPr>
            <a:r>
              <a:rPr lang="en-US" sz="1867" u="sng" dirty="0">
                <a:solidFill>
                  <a:schemeClr val="tx1"/>
                </a:solidFill>
              </a:rPr>
              <a:t>Title:</a:t>
            </a:r>
            <a:r>
              <a:rPr lang="en-US" sz="1867" dirty="0"/>
              <a:t> Traffic Flow Prediction With Big Data : A Deep Learning Approach</a:t>
            </a:r>
          </a:p>
          <a:p>
            <a:pPr marL="211661" indent="0" algn="ctr">
              <a:buNone/>
            </a:pPr>
            <a:endParaRPr lang="en-US" sz="1867" dirty="0"/>
          </a:p>
          <a:p>
            <a:pPr marL="211661" indent="0" algn="ctr">
              <a:buNone/>
            </a:pPr>
            <a:r>
              <a:rPr lang="en-US" sz="1867" u="sng" dirty="0">
                <a:solidFill>
                  <a:srgbClr val="1F424C"/>
                </a:solidFill>
                <a:latin typeface="Ubuntu" panose="020B0504030602030204" pitchFamily="34" charset="0"/>
                <a:ea typeface="Ubuntu" panose="020B0504030602030204" pitchFamily="34" charset="0"/>
                <a:cs typeface="Ubuntu" panose="020B0504030602030204" pitchFamily="34" charset="0"/>
              </a:rPr>
              <a:t>Author:</a:t>
            </a:r>
            <a:r>
              <a:rPr lang="en-IN" sz="1867" dirty="0">
                <a:solidFill>
                  <a:srgbClr val="FFFFFF"/>
                </a:solidFill>
                <a:latin typeface="Ubuntu" panose="020B0504030602030204" pitchFamily="34" charset="0"/>
                <a:ea typeface="Ubuntu" panose="020B0504030602030204" pitchFamily="34" charset="0"/>
                <a:cs typeface="Ubuntu" panose="020B0504030602030204" pitchFamily="34" charset="0"/>
              </a:rPr>
              <a:t> </a:t>
            </a:r>
            <a:r>
              <a:rPr lang="pl-PL" sz="1867" dirty="0"/>
              <a:t>Yisheng Lv, Yanjie Duan, Wenwen Kang, Zhengxi Li, and Fei-Yue Wang</a:t>
            </a:r>
            <a:endParaRPr lang="en-US" sz="1867" dirty="0"/>
          </a:p>
          <a:p>
            <a:pPr marL="211661" indent="0" algn="ctr">
              <a:buNone/>
            </a:pPr>
            <a:endParaRPr lang="en-US" sz="1867" dirty="0"/>
          </a:p>
          <a:p>
            <a:pPr marL="211661" indent="0" algn="ctr">
              <a:buNone/>
            </a:pPr>
            <a:r>
              <a:rPr lang="en-US" u="sng" dirty="0">
                <a:solidFill>
                  <a:schemeClr val="tx1"/>
                </a:solidFill>
              </a:rPr>
              <a:t>IEEE :</a:t>
            </a:r>
            <a:r>
              <a:rPr lang="en-US" dirty="0"/>
              <a:t>TRANSACTIONS ON INTELLIGENT TRANSPORTATION SYSTEMS               </a:t>
            </a:r>
            <a:endParaRPr lang="en-US" sz="1867" u="sng" dirty="0">
              <a:solidFill>
                <a:schemeClr val="tx1"/>
              </a:solidFill>
            </a:endParaRPr>
          </a:p>
          <a:p>
            <a:pPr marL="211661" indent="0" algn="ctr">
              <a:buNone/>
            </a:pPr>
            <a:r>
              <a:rPr lang="en-US" sz="1867" u="sng" dirty="0">
                <a:solidFill>
                  <a:schemeClr val="tx1"/>
                </a:solidFill>
              </a:rPr>
              <a:t>Issued Date:</a:t>
            </a:r>
            <a:r>
              <a:rPr lang="en-IN" dirty="0"/>
              <a:t> 2, APRIL 2015</a:t>
            </a:r>
          </a:p>
          <a:p>
            <a:pPr marL="211661" indent="0" algn="ctr">
              <a:buNone/>
            </a:pPr>
            <a:endParaRPr lang="en-IN" dirty="0"/>
          </a:p>
          <a:p>
            <a:pPr marL="211661" indent="0">
              <a:buNone/>
            </a:pPr>
            <a:r>
              <a:rPr lang="en-US" u="sng" dirty="0">
                <a:solidFill>
                  <a:schemeClr val="tx1"/>
                </a:solidFill>
              </a:rPr>
              <a:t>Algorithms Used:</a:t>
            </a:r>
            <a:r>
              <a:rPr lang="en-US" dirty="0"/>
              <a:t> </a:t>
            </a:r>
          </a:p>
          <a:p>
            <a:pPr algn="ctr"/>
            <a:r>
              <a:rPr lang="en-US" dirty="0"/>
              <a:t> Deep architecture model</a:t>
            </a:r>
          </a:p>
          <a:p>
            <a:pPr algn="ctr"/>
            <a:r>
              <a:rPr lang="en-US" dirty="0"/>
              <a:t>Auto Encoders</a:t>
            </a:r>
            <a:endParaRPr lang="en-IN" dirty="0"/>
          </a:p>
          <a:p>
            <a:pPr marL="211661" indent="0" algn="ctr">
              <a:buNone/>
            </a:pPr>
            <a:endParaRPr lang="en-US" sz="1867" u="sng" dirty="0">
              <a:solidFill>
                <a:schemeClr val="tx1"/>
              </a:solidFill>
            </a:endParaRPr>
          </a:p>
          <a:p>
            <a:pPr marL="211661" indent="0">
              <a:buNone/>
            </a:pPr>
            <a:r>
              <a:rPr lang="en-US" sz="1867" u="sng" dirty="0">
                <a:solidFill>
                  <a:schemeClr val="tx1">
                    <a:lumMod val="50000"/>
                  </a:schemeClr>
                </a:solidFill>
              </a:rPr>
              <a:t>Work Done: </a:t>
            </a:r>
          </a:p>
          <a:p>
            <a:pPr marL="211661" indent="0" algn="just">
              <a:buNone/>
            </a:pPr>
            <a:r>
              <a:rPr lang="en-US" dirty="0"/>
              <a:t> 	In this paper, a novel deep-learning-based traffic flow prediction method is proposed, which considers the spatial and temporal correlations inherently. A stacked autoencoder model is used to learn generic traffic flow features, and it is trained in a greedy layer wise fashion.</a:t>
            </a:r>
          </a:p>
        </p:txBody>
      </p:sp>
    </p:spTree>
    <p:extLst>
      <p:ext uri="{BB962C8B-B14F-4D97-AF65-F5344CB8AC3E}">
        <p14:creationId xmlns:p14="http://schemas.microsoft.com/office/powerpoint/2010/main" val="1321384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67" y="575348"/>
            <a:ext cx="10290000" cy="763600"/>
          </a:xfrm>
        </p:spPr>
        <p:txBody>
          <a:bodyPr/>
          <a:lstStyle/>
          <a:p>
            <a:r>
              <a:rPr lang="en-US" sz="2667" dirty="0"/>
              <a:t>MERITS &amp; DE-MERITS:</a:t>
            </a:r>
            <a:endParaRPr lang="en-IN" sz="2667" dirty="0"/>
          </a:p>
        </p:txBody>
      </p:sp>
      <p:sp>
        <p:nvSpPr>
          <p:cNvPr id="3" name="Text Placeholder 2"/>
          <p:cNvSpPr>
            <a:spLocks noGrp="1"/>
          </p:cNvSpPr>
          <p:nvPr>
            <p:ph type="body" idx="1"/>
          </p:nvPr>
        </p:nvSpPr>
        <p:spPr>
          <a:xfrm>
            <a:off x="1007411" y="1338949"/>
            <a:ext cx="10290000" cy="4390033"/>
          </a:xfrm>
        </p:spPr>
        <p:txBody>
          <a:bodyPr/>
          <a:lstStyle/>
          <a:p>
            <a:pPr>
              <a:lnSpc>
                <a:spcPct val="100000"/>
              </a:lnSpc>
            </a:pPr>
            <a:r>
              <a:rPr lang="en-US" sz="1867" dirty="0"/>
              <a:t>MERITS:</a:t>
            </a:r>
          </a:p>
          <a:p>
            <a:pPr lvl="1">
              <a:lnSpc>
                <a:spcPct val="100000"/>
              </a:lnSpc>
            </a:pPr>
            <a:r>
              <a:rPr lang="en-US" sz="1600" dirty="0"/>
              <a:t>Unlike the previous methods that only consider the shallow structure of traffic data, the proposed method can successfully discover the latent traffic flow feature representation, such as the nonlinear spatial and temporal correlations from the traffic data. </a:t>
            </a:r>
          </a:p>
          <a:p>
            <a:pPr lvl="1">
              <a:lnSpc>
                <a:spcPct val="100000"/>
              </a:lnSpc>
            </a:pPr>
            <a:r>
              <a:rPr lang="en-US" sz="1600" dirty="0"/>
              <a:t>We applied the greedy layer wise unsupervised learning algorithm to pretrain the deep network, and then, we did the fine-tuning process to update the model’s parameters to improve the prediction performance.</a:t>
            </a:r>
          </a:p>
          <a:p>
            <a:pPr>
              <a:lnSpc>
                <a:spcPct val="100000"/>
              </a:lnSpc>
            </a:pPr>
            <a:endParaRPr lang="en-US" sz="1867" dirty="0"/>
          </a:p>
          <a:p>
            <a:pPr>
              <a:lnSpc>
                <a:spcPct val="100000"/>
              </a:lnSpc>
            </a:pPr>
            <a:r>
              <a:rPr lang="en-US" sz="1867" dirty="0"/>
              <a:t>FUTURE WORKS:</a:t>
            </a:r>
          </a:p>
          <a:p>
            <a:pPr lvl="1">
              <a:lnSpc>
                <a:spcPct val="100000"/>
              </a:lnSpc>
            </a:pPr>
            <a:r>
              <a:rPr lang="en-US" sz="1600" dirty="0"/>
              <a:t>For future work, it would be interesting to investigate other deep learning algorithms for traffic flow prediction and to apply these algorithms on different public open traffic data sets to examine their effectiveness </a:t>
            </a:r>
            <a:endParaRPr lang="en-US" sz="1467" dirty="0"/>
          </a:p>
        </p:txBody>
      </p:sp>
    </p:spTree>
    <p:extLst>
      <p:ext uri="{BB962C8B-B14F-4D97-AF65-F5344CB8AC3E}">
        <p14:creationId xmlns:p14="http://schemas.microsoft.com/office/powerpoint/2010/main" val="1712554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grpSp>
        <p:nvGrpSpPr>
          <p:cNvPr id="1100" name="Google Shape;1100;p32"/>
          <p:cNvGrpSpPr/>
          <p:nvPr/>
        </p:nvGrpSpPr>
        <p:grpSpPr>
          <a:xfrm>
            <a:off x="1415439" y="1740633"/>
            <a:ext cx="3415640" cy="5117201"/>
            <a:chOff x="1061579" y="1305474"/>
            <a:chExt cx="2561730" cy="3837901"/>
          </a:xfrm>
        </p:grpSpPr>
        <p:sp>
          <p:nvSpPr>
            <p:cNvPr id="1101" name="Google Shape;1101;p32"/>
            <p:cNvSpPr/>
            <p:nvPr/>
          </p:nvSpPr>
          <p:spPr>
            <a:xfrm>
              <a:off x="2073950" y="3773275"/>
              <a:ext cx="537000" cy="1370100"/>
            </a:xfrm>
            <a:prstGeom prst="rect">
              <a:avLst/>
            </a:prstGeom>
            <a:solidFill>
              <a:schemeClr val="accent4"/>
            </a:solidFill>
            <a:ln>
              <a:noFill/>
            </a:ln>
          </p:spPr>
          <p:txBody>
            <a:bodyPr spcFirstLastPara="1" wrap="square" lIns="121900" tIns="121900" rIns="121900" bIns="121900" anchor="ctr" anchorCtr="0">
              <a:noAutofit/>
            </a:bodyPr>
            <a:lstStyle/>
            <a:p>
              <a:endParaRPr sz="1867"/>
            </a:p>
          </p:txBody>
        </p:sp>
        <p:grpSp>
          <p:nvGrpSpPr>
            <p:cNvPr id="1102" name="Google Shape;1102;p32"/>
            <p:cNvGrpSpPr/>
            <p:nvPr/>
          </p:nvGrpSpPr>
          <p:grpSpPr>
            <a:xfrm>
              <a:off x="1061579" y="1305474"/>
              <a:ext cx="2561730" cy="2532546"/>
              <a:chOff x="660016" y="1404525"/>
              <a:chExt cx="2439511" cy="2430000"/>
            </a:xfrm>
          </p:grpSpPr>
          <p:sp>
            <p:nvSpPr>
              <p:cNvPr id="1103" name="Google Shape;1103;p32"/>
              <p:cNvSpPr/>
              <p:nvPr/>
            </p:nvSpPr>
            <p:spPr>
              <a:xfrm>
                <a:off x="2484451" y="2761592"/>
                <a:ext cx="615075" cy="900622"/>
              </a:xfrm>
              <a:custGeom>
                <a:avLst/>
                <a:gdLst/>
                <a:ahLst/>
                <a:cxnLst/>
                <a:rect l="l" t="t" r="r" b="b"/>
                <a:pathLst>
                  <a:path w="1874" h="2744" extrusionOk="0">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spcFirstLastPara="1" wrap="square" lIns="121900" tIns="121900" rIns="121900" bIns="121900" anchor="ctr" anchorCtr="0">
                <a:noAutofit/>
              </a:bodyPr>
              <a:lstStyle/>
              <a:p>
                <a:endParaRPr sz="1867"/>
              </a:p>
            </p:txBody>
          </p:sp>
          <p:sp>
            <p:nvSpPr>
              <p:cNvPr id="1104" name="Google Shape;1104;p32"/>
              <p:cNvSpPr/>
              <p:nvPr/>
            </p:nvSpPr>
            <p:spPr>
              <a:xfrm>
                <a:off x="2484451" y="1605293"/>
                <a:ext cx="615075" cy="900622"/>
              </a:xfrm>
              <a:custGeom>
                <a:avLst/>
                <a:gdLst/>
                <a:ahLst/>
                <a:cxnLst/>
                <a:rect l="l" t="t" r="r" b="b"/>
                <a:pathLst>
                  <a:path w="1874" h="2744" extrusionOk="0">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spcFirstLastPara="1" wrap="square" lIns="121900" tIns="121900" rIns="121900" bIns="121900" anchor="ctr" anchorCtr="0">
                <a:noAutofit/>
              </a:bodyPr>
              <a:lstStyle/>
              <a:p>
                <a:endParaRPr sz="1867"/>
              </a:p>
            </p:txBody>
          </p:sp>
          <p:sp>
            <p:nvSpPr>
              <p:cNvPr id="1105" name="Google Shape;1105;p32"/>
              <p:cNvSpPr/>
              <p:nvPr/>
            </p:nvSpPr>
            <p:spPr>
              <a:xfrm>
                <a:off x="1200550" y="1404525"/>
                <a:ext cx="1360200" cy="2430000"/>
              </a:xfrm>
              <a:prstGeom prst="roundRect">
                <a:avLst>
                  <a:gd name="adj" fmla="val 16667"/>
                </a:avLst>
              </a:prstGeom>
              <a:solidFill>
                <a:srgbClr val="1F424C"/>
              </a:solidFill>
              <a:ln>
                <a:noFill/>
              </a:ln>
            </p:spPr>
            <p:txBody>
              <a:bodyPr spcFirstLastPara="1" wrap="square" lIns="121900" tIns="121900" rIns="121900" bIns="121900" anchor="ctr" anchorCtr="0">
                <a:noAutofit/>
              </a:bodyPr>
              <a:lstStyle/>
              <a:p>
                <a:endParaRPr sz="1867"/>
              </a:p>
            </p:txBody>
          </p:sp>
          <p:sp>
            <p:nvSpPr>
              <p:cNvPr id="1106" name="Google Shape;1106;p32"/>
              <p:cNvSpPr/>
              <p:nvPr/>
            </p:nvSpPr>
            <p:spPr>
              <a:xfrm>
                <a:off x="660016" y="2761592"/>
                <a:ext cx="734545" cy="900622"/>
              </a:xfrm>
              <a:custGeom>
                <a:avLst/>
                <a:gdLst/>
                <a:ahLst/>
                <a:cxnLst/>
                <a:rect l="l" t="t" r="r" b="b"/>
                <a:pathLst>
                  <a:path w="2238" h="2744" extrusionOk="0">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spcFirstLastPara="1" wrap="square" lIns="121900" tIns="121900" rIns="121900" bIns="121900" anchor="ctr" anchorCtr="0">
                <a:noAutofit/>
              </a:bodyPr>
              <a:lstStyle/>
              <a:p>
                <a:endParaRPr sz="1867"/>
              </a:p>
            </p:txBody>
          </p:sp>
          <p:sp>
            <p:nvSpPr>
              <p:cNvPr id="1107" name="Google Shape;1107;p32"/>
              <p:cNvSpPr/>
              <p:nvPr/>
            </p:nvSpPr>
            <p:spPr>
              <a:xfrm>
                <a:off x="660016" y="1605293"/>
                <a:ext cx="734545" cy="900622"/>
              </a:xfrm>
              <a:custGeom>
                <a:avLst/>
                <a:gdLst/>
                <a:ahLst/>
                <a:cxnLst/>
                <a:rect l="l" t="t" r="r" b="b"/>
                <a:pathLst>
                  <a:path w="2238" h="2744" extrusionOk="0">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spcFirstLastPara="1" wrap="square" lIns="121900" tIns="121900" rIns="121900" bIns="121900" anchor="ctr" anchorCtr="0">
                <a:noAutofit/>
              </a:bodyPr>
              <a:lstStyle/>
              <a:p>
                <a:endParaRPr sz="1867"/>
              </a:p>
            </p:txBody>
          </p:sp>
          <p:sp>
            <p:nvSpPr>
              <p:cNvPr id="1108" name="Google Shape;1108;p32"/>
              <p:cNvSpPr/>
              <p:nvPr/>
            </p:nvSpPr>
            <p:spPr>
              <a:xfrm>
                <a:off x="1200550" y="1404525"/>
                <a:ext cx="681900" cy="2430000"/>
              </a:xfrm>
              <a:prstGeom prst="roundRect">
                <a:avLst>
                  <a:gd name="adj" fmla="val 16667"/>
                </a:avLst>
              </a:prstGeom>
              <a:solidFill>
                <a:srgbClr val="336574"/>
              </a:solidFill>
              <a:ln>
                <a:noFill/>
              </a:ln>
            </p:spPr>
            <p:txBody>
              <a:bodyPr spcFirstLastPara="1" wrap="square" lIns="121900" tIns="121900" rIns="121900" bIns="121900" anchor="ctr" anchorCtr="0">
                <a:noAutofit/>
              </a:bodyPr>
              <a:lstStyle/>
              <a:p>
                <a:endParaRPr sz="1867"/>
              </a:p>
            </p:txBody>
          </p:sp>
          <p:sp>
            <p:nvSpPr>
              <p:cNvPr id="1109" name="Google Shape;1109;p32"/>
              <p:cNvSpPr/>
              <p:nvPr/>
            </p:nvSpPr>
            <p:spPr>
              <a:xfrm>
                <a:off x="1448989" y="2780957"/>
                <a:ext cx="861564" cy="862549"/>
              </a:xfrm>
              <a:custGeom>
                <a:avLst/>
                <a:gdLst/>
                <a:ahLst/>
                <a:cxnLst/>
                <a:rect l="l" t="t" r="r" b="b"/>
                <a:pathLst>
                  <a:path w="2625" h="2628" extrusionOk="0">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spcFirstLastPara="1" wrap="square" lIns="121900" tIns="121900" rIns="121900" bIns="121900" anchor="ctr" anchorCtr="0">
                <a:noAutofit/>
              </a:bodyPr>
              <a:lstStyle/>
              <a:p>
                <a:endParaRPr sz="1867"/>
              </a:p>
            </p:txBody>
          </p:sp>
          <p:sp>
            <p:nvSpPr>
              <p:cNvPr id="1110" name="Google Shape;1110;p32"/>
              <p:cNvSpPr/>
              <p:nvPr/>
            </p:nvSpPr>
            <p:spPr>
              <a:xfrm>
                <a:off x="1448989" y="1624001"/>
                <a:ext cx="861564" cy="862877"/>
              </a:xfrm>
              <a:custGeom>
                <a:avLst/>
                <a:gdLst/>
                <a:ahLst/>
                <a:cxnLst/>
                <a:rect l="l" t="t" r="r" b="b"/>
                <a:pathLst>
                  <a:path w="2625" h="2629" extrusionOk="0">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spcFirstLastPara="1" wrap="square" lIns="121900" tIns="121900" rIns="121900" bIns="121900" anchor="ctr" anchorCtr="0">
                <a:noAutofit/>
              </a:bodyPr>
              <a:lstStyle/>
              <a:p>
                <a:endParaRPr sz="1867"/>
              </a:p>
            </p:txBody>
          </p:sp>
          <p:sp>
            <p:nvSpPr>
              <p:cNvPr id="1111" name="Google Shape;1111;p32"/>
              <p:cNvSpPr/>
              <p:nvPr/>
            </p:nvSpPr>
            <p:spPr>
              <a:xfrm>
                <a:off x="1878950" y="2780957"/>
                <a:ext cx="431603" cy="862549"/>
              </a:xfrm>
              <a:custGeom>
                <a:avLst/>
                <a:gdLst/>
                <a:ahLst/>
                <a:cxnLst/>
                <a:rect l="l" t="t" r="r" b="b"/>
                <a:pathLst>
                  <a:path w="1315" h="2628" extrusionOk="0">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spcFirstLastPara="1" wrap="square" lIns="121900" tIns="121900" rIns="121900" bIns="121900" anchor="ctr" anchorCtr="0">
                <a:noAutofit/>
              </a:bodyPr>
              <a:lstStyle/>
              <a:p>
                <a:endParaRPr sz="1867"/>
              </a:p>
            </p:txBody>
          </p:sp>
          <p:sp>
            <p:nvSpPr>
              <p:cNvPr id="1112" name="Google Shape;1112;p32"/>
              <p:cNvSpPr/>
              <p:nvPr/>
            </p:nvSpPr>
            <p:spPr>
              <a:xfrm>
                <a:off x="1878950" y="1624001"/>
                <a:ext cx="431603" cy="862877"/>
              </a:xfrm>
              <a:custGeom>
                <a:avLst/>
                <a:gdLst/>
                <a:ahLst/>
                <a:cxnLst/>
                <a:rect l="l" t="t" r="r" b="b"/>
                <a:pathLst>
                  <a:path w="1315" h="2629" extrusionOk="0">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spcFirstLastPara="1" wrap="square" lIns="121900" tIns="121900" rIns="121900" bIns="121900" anchor="ctr" anchorCtr="0">
                <a:noAutofit/>
              </a:bodyPr>
              <a:lstStyle/>
              <a:p>
                <a:endParaRPr sz="1867"/>
              </a:p>
            </p:txBody>
          </p:sp>
        </p:grpSp>
        <p:sp>
          <p:nvSpPr>
            <p:cNvPr id="1113" name="Google Shape;1113;p32"/>
            <p:cNvSpPr/>
            <p:nvPr/>
          </p:nvSpPr>
          <p:spPr>
            <a:xfrm>
              <a:off x="1890100" y="1530675"/>
              <a:ext cx="904800" cy="904800"/>
            </a:xfrm>
            <a:prstGeom prst="ellipse">
              <a:avLst/>
            </a:prstGeom>
            <a:noFill/>
            <a:ln>
              <a:noFill/>
            </a:ln>
          </p:spPr>
          <p:txBody>
            <a:bodyPr spcFirstLastPara="1" wrap="square" lIns="121900" tIns="121900" rIns="121900" bIns="121900" anchor="ctr" anchorCtr="0">
              <a:noAutofit/>
            </a:bodyPr>
            <a:lstStyle/>
            <a:p>
              <a:endParaRPr sz="1867"/>
            </a:p>
          </p:txBody>
        </p:sp>
        <p:sp>
          <p:nvSpPr>
            <p:cNvPr id="1114" name="Google Shape;1114;p32"/>
            <p:cNvSpPr/>
            <p:nvPr/>
          </p:nvSpPr>
          <p:spPr>
            <a:xfrm>
              <a:off x="1890200" y="2742625"/>
              <a:ext cx="904500" cy="904500"/>
            </a:xfrm>
            <a:prstGeom prst="ellipse">
              <a:avLst/>
            </a:prstGeom>
            <a:noFill/>
            <a:ln>
              <a:noFill/>
            </a:ln>
          </p:spPr>
          <p:txBody>
            <a:bodyPr spcFirstLastPara="1" wrap="square" lIns="121900" tIns="121900" rIns="121900" bIns="121900" anchor="ctr" anchorCtr="0">
              <a:noAutofit/>
            </a:bodyPr>
            <a:lstStyle/>
            <a:p>
              <a:endParaRPr sz="1867"/>
            </a:p>
          </p:txBody>
        </p:sp>
      </p:grpSp>
      <p:grpSp>
        <p:nvGrpSpPr>
          <p:cNvPr id="1115" name="Google Shape;1115;p32"/>
          <p:cNvGrpSpPr/>
          <p:nvPr/>
        </p:nvGrpSpPr>
        <p:grpSpPr>
          <a:xfrm>
            <a:off x="6882139" y="2036399"/>
            <a:ext cx="1214936" cy="1214924"/>
            <a:chOff x="783588" y="2074225"/>
            <a:chExt cx="1171513" cy="1171500"/>
          </a:xfrm>
        </p:grpSpPr>
        <p:sp>
          <p:nvSpPr>
            <p:cNvPr id="1116" name="Google Shape;1116;p32"/>
            <p:cNvSpPr/>
            <p:nvPr/>
          </p:nvSpPr>
          <p:spPr>
            <a:xfrm>
              <a:off x="783588" y="2074225"/>
              <a:ext cx="1171500" cy="1171500"/>
            </a:xfrm>
            <a:prstGeom prst="ellipse">
              <a:avLst/>
            </a:prstGeom>
            <a:solidFill>
              <a:schemeClr val="accent6"/>
            </a:solidFill>
            <a:ln>
              <a:noFill/>
            </a:ln>
          </p:spPr>
          <p:txBody>
            <a:bodyPr spcFirstLastPara="1" wrap="square" lIns="121900" tIns="121900" rIns="121900" bIns="121900" anchor="ctr" anchorCtr="0">
              <a:noAutofit/>
            </a:bodyPr>
            <a:lstStyle/>
            <a:p>
              <a:endParaRPr sz="1867"/>
            </a:p>
          </p:txBody>
        </p:sp>
        <p:sp>
          <p:nvSpPr>
            <p:cNvPr id="1117" name="Google Shape;1117;p32"/>
            <p:cNvSpPr/>
            <p:nvPr/>
          </p:nvSpPr>
          <p:spPr>
            <a:xfrm>
              <a:off x="783600" y="2074225"/>
              <a:ext cx="1171500" cy="1171500"/>
            </a:xfrm>
            <a:prstGeom prst="pie">
              <a:avLst>
                <a:gd name="adj1" fmla="val 16261269"/>
                <a:gd name="adj2" fmla="val 19926295"/>
              </a:avLst>
            </a:prstGeom>
            <a:solidFill>
              <a:schemeClr val="accent2"/>
            </a:solidFill>
            <a:ln>
              <a:noFill/>
            </a:ln>
          </p:spPr>
          <p:txBody>
            <a:bodyPr spcFirstLastPara="1" wrap="square" lIns="121900" tIns="121900" rIns="121900" bIns="121900" anchor="ctr" anchorCtr="0">
              <a:noAutofit/>
            </a:bodyPr>
            <a:lstStyle/>
            <a:p>
              <a:endParaRPr sz="1867"/>
            </a:p>
          </p:txBody>
        </p:sp>
      </p:grpSp>
      <p:sp>
        <p:nvSpPr>
          <p:cNvPr id="1118" name="Google Shape;1118;p32"/>
          <p:cNvSpPr txBox="1">
            <a:spLocks noGrp="1"/>
          </p:cNvSpPr>
          <p:nvPr>
            <p:ph type="title"/>
          </p:nvPr>
        </p:nvSpPr>
        <p:spPr>
          <a:xfrm>
            <a:off x="950976" y="537617"/>
            <a:ext cx="10290000" cy="763600"/>
          </a:xfrm>
          <a:prstGeom prst="rect">
            <a:avLst/>
          </a:prstGeom>
        </p:spPr>
        <p:txBody>
          <a:bodyPr spcFirstLastPara="1" wrap="square" lIns="121900" tIns="121900" rIns="121900" bIns="121900" anchor="t" anchorCtr="0">
            <a:noAutofit/>
          </a:bodyPr>
          <a:lstStyle/>
          <a:p>
            <a:r>
              <a:rPr lang="en" sz="4267" dirty="0"/>
              <a:t>Thank You</a:t>
            </a:r>
            <a:endParaRPr sz="4267" dirty="0"/>
          </a:p>
        </p:txBody>
      </p:sp>
      <p:grpSp>
        <p:nvGrpSpPr>
          <p:cNvPr id="1119" name="Google Shape;1119;p32"/>
          <p:cNvGrpSpPr/>
          <p:nvPr/>
        </p:nvGrpSpPr>
        <p:grpSpPr>
          <a:xfrm>
            <a:off x="5362442" y="2244017"/>
            <a:ext cx="5546225" cy="931953"/>
            <a:chOff x="4021831" y="1683012"/>
            <a:chExt cx="4159669" cy="698965"/>
          </a:xfrm>
        </p:grpSpPr>
        <p:grpSp>
          <p:nvGrpSpPr>
            <p:cNvPr id="1120" name="Google Shape;1120;p32"/>
            <p:cNvGrpSpPr/>
            <p:nvPr/>
          </p:nvGrpSpPr>
          <p:grpSpPr>
            <a:xfrm>
              <a:off x="6326300" y="1683012"/>
              <a:ext cx="1855200" cy="698965"/>
              <a:chOff x="6551338" y="1726601"/>
              <a:chExt cx="1855200" cy="698965"/>
            </a:xfrm>
          </p:grpSpPr>
          <p:sp>
            <p:nvSpPr>
              <p:cNvPr id="1121" name="Google Shape;1121;p32"/>
              <p:cNvSpPr txBox="1"/>
              <p:nvPr/>
            </p:nvSpPr>
            <p:spPr>
              <a:xfrm>
                <a:off x="6761994" y="1726601"/>
                <a:ext cx="1570800" cy="189600"/>
              </a:xfrm>
              <a:prstGeom prst="rect">
                <a:avLst/>
              </a:prstGeom>
              <a:solidFill>
                <a:schemeClr val="accent2"/>
              </a:solidFill>
              <a:ln>
                <a:noFill/>
              </a:ln>
            </p:spPr>
            <p:txBody>
              <a:bodyPr spcFirstLastPara="1" wrap="square" lIns="121900" tIns="121900" rIns="121900" bIns="121900" anchor="ctr" anchorCtr="0">
                <a:noAutofit/>
              </a:bodyPr>
              <a:lstStyle/>
              <a:p>
                <a:pPr algn="r"/>
                <a:r>
                  <a:rPr lang="en" sz="1600" dirty="0">
                    <a:solidFill>
                      <a:schemeClr val="lt1"/>
                    </a:solidFill>
                    <a:latin typeface="Krona One"/>
                    <a:ea typeface="Krona One"/>
                    <a:cs typeface="Krona One"/>
                    <a:sym typeface="Krona One"/>
                  </a:rPr>
                  <a:t>DisAdv</a:t>
                </a:r>
                <a:endParaRPr sz="1600" dirty="0">
                  <a:solidFill>
                    <a:schemeClr val="lt1"/>
                  </a:solidFill>
                  <a:latin typeface="Krona One"/>
                  <a:ea typeface="Krona One"/>
                  <a:cs typeface="Krona One"/>
                  <a:sym typeface="Krona One"/>
                </a:endParaRPr>
              </a:p>
            </p:txBody>
          </p:sp>
          <p:sp>
            <p:nvSpPr>
              <p:cNvPr id="1122" name="Google Shape;1122;p32"/>
              <p:cNvSpPr txBox="1"/>
              <p:nvPr/>
            </p:nvSpPr>
            <p:spPr>
              <a:xfrm>
                <a:off x="6551338" y="2100666"/>
                <a:ext cx="1855200" cy="324900"/>
              </a:xfrm>
              <a:prstGeom prst="rect">
                <a:avLst/>
              </a:prstGeom>
              <a:noFill/>
              <a:ln>
                <a:noFill/>
              </a:ln>
            </p:spPr>
            <p:txBody>
              <a:bodyPr spcFirstLastPara="1" wrap="square" lIns="121900" tIns="121900" rIns="121900" bIns="121900" anchor="ctr" anchorCtr="0">
                <a:noAutofit/>
              </a:bodyPr>
              <a:lstStyle/>
              <a:p>
                <a:pPr algn="r"/>
                <a:r>
                  <a:rPr lang="en-US" sz="1867" dirty="0">
                    <a:solidFill>
                      <a:schemeClr val="lt1"/>
                    </a:solidFill>
                    <a:latin typeface="Ubuntu"/>
                    <a:ea typeface="Ubuntu"/>
                    <a:cs typeface="Ubuntu"/>
                    <a:sym typeface="Ubuntu"/>
                  </a:rPr>
                  <a:t>High Computing Power required,</a:t>
                </a:r>
              </a:p>
              <a:p>
                <a:pPr algn="r"/>
                <a:r>
                  <a:rPr lang="en-US" sz="1867" dirty="0">
                    <a:solidFill>
                      <a:schemeClr val="lt1"/>
                    </a:solidFill>
                    <a:latin typeface="Ubuntu"/>
                    <a:ea typeface="Ubuntu"/>
                    <a:cs typeface="Ubuntu"/>
                    <a:sym typeface="Ubuntu"/>
                  </a:rPr>
                  <a:t>Starvation problem</a:t>
                </a:r>
              </a:p>
            </p:txBody>
          </p:sp>
        </p:grpSp>
        <p:sp>
          <p:nvSpPr>
            <p:cNvPr id="1123" name="Google Shape;1123;p32"/>
            <p:cNvSpPr txBox="1"/>
            <p:nvPr/>
          </p:nvSpPr>
          <p:spPr>
            <a:xfrm>
              <a:off x="4021831" y="1820575"/>
              <a:ext cx="675600" cy="324900"/>
            </a:xfrm>
            <a:prstGeom prst="rect">
              <a:avLst/>
            </a:prstGeom>
            <a:solidFill>
              <a:schemeClr val="accent2"/>
            </a:solidFill>
            <a:ln>
              <a:noFill/>
            </a:ln>
          </p:spPr>
          <p:txBody>
            <a:bodyPr spcFirstLastPara="1" wrap="square" lIns="121900" tIns="121900" rIns="121900" bIns="121900" anchor="ctr" anchorCtr="0">
              <a:noAutofit/>
            </a:bodyPr>
            <a:lstStyle/>
            <a:p>
              <a:pPr algn="ctr"/>
              <a:r>
                <a:rPr lang="en-US" sz="1600" dirty="0">
                  <a:solidFill>
                    <a:schemeClr val="lt1"/>
                  </a:solidFill>
                  <a:latin typeface="Krona One"/>
                  <a:ea typeface="Krona One"/>
                  <a:cs typeface="Krona One"/>
                  <a:sym typeface="Krona One"/>
                </a:rPr>
                <a:t>Stop</a:t>
              </a:r>
              <a:endParaRPr sz="1600" dirty="0">
                <a:solidFill>
                  <a:schemeClr val="lt1"/>
                </a:solidFill>
                <a:latin typeface="Krona One"/>
                <a:ea typeface="Krona One"/>
                <a:cs typeface="Krona One"/>
                <a:sym typeface="Krona One"/>
              </a:endParaRPr>
            </a:p>
          </p:txBody>
        </p:sp>
      </p:grpSp>
      <p:grpSp>
        <p:nvGrpSpPr>
          <p:cNvPr id="1124" name="Google Shape;1124;p32"/>
          <p:cNvGrpSpPr/>
          <p:nvPr/>
        </p:nvGrpSpPr>
        <p:grpSpPr>
          <a:xfrm>
            <a:off x="6882139" y="3652366"/>
            <a:ext cx="1214936" cy="1214924"/>
            <a:chOff x="783588" y="2074225"/>
            <a:chExt cx="1171513" cy="1171500"/>
          </a:xfrm>
        </p:grpSpPr>
        <p:sp>
          <p:nvSpPr>
            <p:cNvPr id="1125" name="Google Shape;1125;p32"/>
            <p:cNvSpPr/>
            <p:nvPr/>
          </p:nvSpPr>
          <p:spPr>
            <a:xfrm>
              <a:off x="783588" y="2074225"/>
              <a:ext cx="1171500" cy="1171500"/>
            </a:xfrm>
            <a:prstGeom prst="ellipse">
              <a:avLst/>
            </a:prstGeom>
            <a:solidFill>
              <a:schemeClr val="accent5"/>
            </a:solidFill>
            <a:ln>
              <a:noFill/>
            </a:ln>
          </p:spPr>
          <p:txBody>
            <a:bodyPr spcFirstLastPara="1" wrap="square" lIns="121900" tIns="121900" rIns="121900" bIns="121900" anchor="ctr" anchorCtr="0">
              <a:noAutofit/>
            </a:bodyPr>
            <a:lstStyle/>
            <a:p>
              <a:endParaRPr sz="1867"/>
            </a:p>
          </p:txBody>
        </p:sp>
        <p:sp>
          <p:nvSpPr>
            <p:cNvPr id="1126" name="Google Shape;1126;p32"/>
            <p:cNvSpPr/>
            <p:nvPr/>
          </p:nvSpPr>
          <p:spPr>
            <a:xfrm>
              <a:off x="783600" y="2074225"/>
              <a:ext cx="1171500" cy="1171500"/>
            </a:xfrm>
            <a:prstGeom prst="pie">
              <a:avLst>
                <a:gd name="adj1" fmla="val 16261269"/>
                <a:gd name="adj2" fmla="val 12584974"/>
              </a:avLst>
            </a:prstGeom>
            <a:solidFill>
              <a:schemeClr val="accent1"/>
            </a:solidFill>
            <a:ln>
              <a:noFill/>
            </a:ln>
          </p:spPr>
          <p:txBody>
            <a:bodyPr spcFirstLastPara="1" wrap="square" lIns="121900" tIns="121900" rIns="121900" bIns="121900" anchor="ctr" anchorCtr="0">
              <a:noAutofit/>
            </a:bodyPr>
            <a:lstStyle/>
            <a:p>
              <a:endParaRPr sz="1867"/>
            </a:p>
          </p:txBody>
        </p:sp>
      </p:grpSp>
      <p:grpSp>
        <p:nvGrpSpPr>
          <p:cNvPr id="1127" name="Google Shape;1127;p32"/>
          <p:cNvGrpSpPr/>
          <p:nvPr/>
        </p:nvGrpSpPr>
        <p:grpSpPr>
          <a:xfrm>
            <a:off x="5362442" y="3855124"/>
            <a:ext cx="5637500" cy="1054517"/>
            <a:chOff x="4021831" y="2891343"/>
            <a:chExt cx="4228125" cy="790888"/>
          </a:xfrm>
        </p:grpSpPr>
        <p:grpSp>
          <p:nvGrpSpPr>
            <p:cNvPr id="1128" name="Google Shape;1128;p32"/>
            <p:cNvGrpSpPr/>
            <p:nvPr/>
          </p:nvGrpSpPr>
          <p:grpSpPr>
            <a:xfrm>
              <a:off x="6394756" y="2891343"/>
              <a:ext cx="1855200" cy="790888"/>
              <a:chOff x="6394756" y="2891343"/>
              <a:chExt cx="1855200" cy="790888"/>
            </a:xfrm>
          </p:grpSpPr>
          <p:sp>
            <p:nvSpPr>
              <p:cNvPr id="1129" name="Google Shape;1129;p32"/>
              <p:cNvSpPr txBox="1"/>
              <p:nvPr/>
            </p:nvSpPr>
            <p:spPr>
              <a:xfrm>
                <a:off x="6536956" y="2891343"/>
                <a:ext cx="1570800" cy="189600"/>
              </a:xfrm>
              <a:prstGeom prst="rect">
                <a:avLst/>
              </a:prstGeom>
              <a:solidFill>
                <a:schemeClr val="accent1"/>
              </a:solidFill>
              <a:ln>
                <a:noFill/>
              </a:ln>
            </p:spPr>
            <p:txBody>
              <a:bodyPr spcFirstLastPara="1" wrap="square" lIns="121900" tIns="121900" rIns="121900" bIns="121900" anchor="ctr" anchorCtr="0">
                <a:noAutofit/>
              </a:bodyPr>
              <a:lstStyle/>
              <a:p>
                <a:pPr algn="r"/>
                <a:r>
                  <a:rPr lang="en" sz="1600" dirty="0">
                    <a:solidFill>
                      <a:schemeClr val="dk1"/>
                    </a:solidFill>
                    <a:latin typeface="Krona One"/>
                    <a:ea typeface="Krona One"/>
                    <a:cs typeface="Krona One"/>
                    <a:sym typeface="Krona One"/>
                  </a:rPr>
                  <a:t>Adv</a:t>
                </a:r>
                <a:endParaRPr sz="1600" dirty="0">
                  <a:solidFill>
                    <a:schemeClr val="dk1"/>
                  </a:solidFill>
                  <a:latin typeface="Krona One"/>
                  <a:ea typeface="Krona One"/>
                  <a:cs typeface="Krona One"/>
                  <a:sym typeface="Krona One"/>
                </a:endParaRPr>
              </a:p>
            </p:txBody>
          </p:sp>
          <p:sp>
            <p:nvSpPr>
              <p:cNvPr id="1130" name="Google Shape;1130;p32"/>
              <p:cNvSpPr txBox="1"/>
              <p:nvPr/>
            </p:nvSpPr>
            <p:spPr>
              <a:xfrm>
                <a:off x="6394756" y="3357331"/>
                <a:ext cx="1855200" cy="324900"/>
              </a:xfrm>
              <a:prstGeom prst="rect">
                <a:avLst/>
              </a:prstGeom>
              <a:noFill/>
              <a:ln>
                <a:noFill/>
              </a:ln>
            </p:spPr>
            <p:txBody>
              <a:bodyPr spcFirstLastPara="1" wrap="square" lIns="121900" tIns="121900" rIns="121900" bIns="121900" anchor="ctr" anchorCtr="0">
                <a:noAutofit/>
              </a:bodyPr>
              <a:lstStyle/>
              <a:p>
                <a:r>
                  <a:rPr lang="en-US" sz="1867" dirty="0">
                    <a:solidFill>
                      <a:schemeClr val="lt1"/>
                    </a:solidFill>
                    <a:latin typeface="Ubuntu"/>
                    <a:ea typeface="Ubuntu"/>
                    <a:cs typeface="Ubuntu"/>
                    <a:sym typeface="Ubuntu"/>
                  </a:rPr>
                  <a:t>GD-ATSC algorithm reduced the average accumulated waiting time by 50%</a:t>
                </a:r>
                <a:endParaRPr sz="1867" dirty="0">
                  <a:solidFill>
                    <a:schemeClr val="lt1"/>
                  </a:solidFill>
                  <a:latin typeface="Ubuntu"/>
                  <a:ea typeface="Ubuntu"/>
                  <a:cs typeface="Ubuntu"/>
                  <a:sym typeface="Ubuntu"/>
                </a:endParaRPr>
              </a:p>
            </p:txBody>
          </p:sp>
        </p:grpSp>
        <p:sp>
          <p:nvSpPr>
            <p:cNvPr id="1131" name="Google Shape;1131;p32"/>
            <p:cNvSpPr txBox="1"/>
            <p:nvPr/>
          </p:nvSpPr>
          <p:spPr>
            <a:xfrm>
              <a:off x="4021831" y="3032431"/>
              <a:ext cx="675600" cy="324900"/>
            </a:xfrm>
            <a:prstGeom prst="rect">
              <a:avLst/>
            </a:prstGeom>
            <a:solidFill>
              <a:schemeClr val="accent1"/>
            </a:solidFill>
            <a:ln>
              <a:noFill/>
            </a:ln>
          </p:spPr>
          <p:txBody>
            <a:bodyPr spcFirstLastPara="1" wrap="square" lIns="121900" tIns="121900" rIns="121900" bIns="121900" anchor="ctr" anchorCtr="0">
              <a:noAutofit/>
            </a:bodyPr>
            <a:lstStyle/>
            <a:p>
              <a:pPr algn="ctr"/>
              <a:r>
                <a:rPr lang="en" sz="1600" dirty="0">
                  <a:solidFill>
                    <a:schemeClr val="dk1"/>
                  </a:solidFill>
                  <a:latin typeface="Krona One"/>
                  <a:ea typeface="Krona One"/>
                  <a:cs typeface="Krona One"/>
                  <a:sym typeface="Krona One"/>
                </a:rPr>
                <a:t>Get Ready</a:t>
              </a:r>
              <a:endParaRPr sz="1600" dirty="0">
                <a:solidFill>
                  <a:schemeClr val="dk1"/>
                </a:solidFill>
                <a:latin typeface="Krona One"/>
                <a:ea typeface="Krona One"/>
                <a:cs typeface="Krona One"/>
                <a:sym typeface="Krona One"/>
              </a:endParaRPr>
            </a:p>
          </p:txBody>
        </p:sp>
      </p:grpSp>
      <p:grpSp>
        <p:nvGrpSpPr>
          <p:cNvPr id="1132" name="Google Shape;1132;p32"/>
          <p:cNvGrpSpPr/>
          <p:nvPr/>
        </p:nvGrpSpPr>
        <p:grpSpPr>
          <a:xfrm>
            <a:off x="2828486" y="3964967"/>
            <a:ext cx="589605" cy="589541"/>
            <a:chOff x="1487200" y="4993750"/>
            <a:chExt cx="483125" cy="483125"/>
          </a:xfrm>
        </p:grpSpPr>
        <p:sp>
          <p:nvSpPr>
            <p:cNvPr id="1133" name="Google Shape;1133;p3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121900" tIns="121900" rIns="121900" bIns="121900" anchor="ctr" anchorCtr="0">
              <a:noAutofit/>
            </a:bodyPr>
            <a:lstStyle/>
            <a:p>
              <a:endParaRPr sz="1867">
                <a:solidFill>
                  <a:srgbClr val="435D74"/>
                </a:solidFill>
              </a:endParaRPr>
            </a:p>
          </p:txBody>
        </p:sp>
        <p:sp>
          <p:nvSpPr>
            <p:cNvPr id="1134" name="Google Shape;1134;p3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121900" tIns="121900" rIns="121900" bIns="121900" anchor="ctr" anchorCtr="0">
              <a:noAutofit/>
            </a:bodyPr>
            <a:lstStyle/>
            <a:p>
              <a:endParaRPr sz="1867">
                <a:solidFill>
                  <a:srgbClr val="435D74"/>
                </a:solidFill>
              </a:endParaRPr>
            </a:p>
          </p:txBody>
        </p:sp>
      </p:grpSp>
      <p:grpSp>
        <p:nvGrpSpPr>
          <p:cNvPr id="1135" name="Google Shape;1135;p32"/>
          <p:cNvGrpSpPr/>
          <p:nvPr/>
        </p:nvGrpSpPr>
        <p:grpSpPr>
          <a:xfrm>
            <a:off x="2828394" y="2349060"/>
            <a:ext cx="589605" cy="589605"/>
            <a:chOff x="2081650" y="4993750"/>
            <a:chExt cx="483125" cy="483125"/>
          </a:xfrm>
        </p:grpSpPr>
        <p:sp>
          <p:nvSpPr>
            <p:cNvPr id="1136" name="Google Shape;1136;p3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121900" tIns="121900" rIns="121900" bIns="121900" anchor="ctr" anchorCtr="0">
              <a:noAutofit/>
            </a:bodyPr>
            <a:lstStyle/>
            <a:p>
              <a:endParaRPr sz="1867">
                <a:solidFill>
                  <a:srgbClr val="435D74"/>
                </a:solidFill>
              </a:endParaRPr>
            </a:p>
          </p:txBody>
        </p:sp>
        <p:sp>
          <p:nvSpPr>
            <p:cNvPr id="1137" name="Google Shape;1137;p3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121900" tIns="121900" rIns="121900" bIns="121900" anchor="ctr" anchorCtr="0">
              <a:noAutofit/>
            </a:bodyPr>
            <a:lstStyle/>
            <a:p>
              <a:endParaRPr sz="1867">
                <a:solidFill>
                  <a:srgbClr val="435D74"/>
                </a:solidFill>
              </a:endParaRPr>
            </a:p>
          </p:txBody>
        </p:sp>
      </p:grpSp>
      <p:cxnSp>
        <p:nvCxnSpPr>
          <p:cNvPr id="1138" name="Google Shape;1138;p32"/>
          <p:cNvCxnSpPr>
            <a:stCxn id="1123" idx="1"/>
            <a:endCxn id="1113" idx="6"/>
          </p:cNvCxnSpPr>
          <p:nvPr/>
        </p:nvCxnSpPr>
        <p:spPr>
          <a:xfrm rot="10800000">
            <a:off x="3726441" y="2644033"/>
            <a:ext cx="1636000" cy="0"/>
          </a:xfrm>
          <a:prstGeom prst="straightConnector1">
            <a:avLst/>
          </a:prstGeom>
          <a:noFill/>
          <a:ln w="38100" cap="flat" cmpd="sng">
            <a:solidFill>
              <a:schemeClr val="dk2"/>
            </a:solidFill>
            <a:prstDash val="dash"/>
            <a:round/>
            <a:headEnd type="none" w="med" len="med"/>
            <a:tailEnd type="none" w="med" len="med"/>
          </a:ln>
        </p:spPr>
      </p:cxnSp>
      <p:cxnSp>
        <p:nvCxnSpPr>
          <p:cNvPr id="1139" name="Google Shape;1139;p32"/>
          <p:cNvCxnSpPr>
            <a:stCxn id="1131" idx="1"/>
            <a:endCxn id="1114" idx="6"/>
          </p:cNvCxnSpPr>
          <p:nvPr/>
        </p:nvCxnSpPr>
        <p:spPr>
          <a:xfrm rot="10800000">
            <a:off x="3726441" y="4259841"/>
            <a:ext cx="1636000" cy="0"/>
          </a:xfrm>
          <a:prstGeom prst="straightConnector1">
            <a:avLst/>
          </a:prstGeom>
          <a:noFill/>
          <a:ln w="38100" cap="flat" cmpd="sng">
            <a:solidFill>
              <a:schemeClr val="dk2"/>
            </a:solidFill>
            <a:prstDash val="dash"/>
            <a:round/>
            <a:headEnd type="none" w="med" len="med"/>
            <a:tailEnd type="none" w="med" len="med"/>
          </a:ln>
        </p:spPr>
      </p:cxnSp>
    </p:spTree>
    <p:extLst>
      <p:ext uri="{BB962C8B-B14F-4D97-AF65-F5344CB8AC3E}">
        <p14:creationId xmlns:p14="http://schemas.microsoft.com/office/powerpoint/2010/main" val="89813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a:spLocks noGrp="1"/>
          </p:cNvSpPr>
          <p:nvPr>
            <p:ph type="title"/>
          </p:nvPr>
        </p:nvSpPr>
        <p:spPr>
          <a:xfrm>
            <a:off x="601012" y="485036"/>
            <a:ext cx="10290000" cy="763600"/>
          </a:xfrm>
          <a:prstGeom prst="rect">
            <a:avLst/>
          </a:prstGeom>
        </p:spPr>
        <p:txBody>
          <a:bodyPr spcFirstLastPara="1" wrap="square" lIns="121900" tIns="121900" rIns="121900" bIns="121900" anchor="ctr" anchorCtr="0">
            <a:noAutofit/>
          </a:bodyPr>
          <a:lstStyle/>
          <a:p>
            <a:r>
              <a:rPr lang="en" dirty="0"/>
              <a:t>INTRODUCTION</a:t>
            </a:r>
            <a:endParaRPr dirty="0"/>
          </a:p>
        </p:txBody>
      </p:sp>
      <p:sp>
        <p:nvSpPr>
          <p:cNvPr id="269" name="Google Shape;269;p16"/>
          <p:cNvSpPr txBox="1">
            <a:spLocks noGrp="1"/>
          </p:cNvSpPr>
          <p:nvPr>
            <p:ph type="body" idx="1"/>
          </p:nvPr>
        </p:nvSpPr>
        <p:spPr>
          <a:xfrm>
            <a:off x="950967" y="1248636"/>
            <a:ext cx="10290000" cy="3615531"/>
          </a:xfrm>
          <a:prstGeom prst="rect">
            <a:avLst/>
          </a:prstGeom>
        </p:spPr>
        <p:txBody>
          <a:bodyPr spcFirstLastPara="1" wrap="square" lIns="121900" tIns="121900" rIns="121900" bIns="121900" anchor="t" anchorCtr="0">
            <a:noAutofit/>
          </a:bodyPr>
          <a:lstStyle/>
          <a:p>
            <a:pPr marL="380990" indent="-380990" algn="just">
              <a:buFont typeface="Arial" panose="020B0604020202020204" pitchFamily="34" charset="0"/>
              <a:buChar char="•"/>
            </a:pPr>
            <a:r>
              <a:rPr lang="en-US" sz="2133" dirty="0"/>
              <a:t>In recent years, there has been a significant rise in the overall economic losses owing to increasing traffic congestion. </a:t>
            </a:r>
          </a:p>
          <a:p>
            <a:pPr marL="380990" indent="-380990" algn="just">
              <a:buFont typeface="Arial" panose="020B0604020202020204" pitchFamily="34" charset="0"/>
              <a:buChar char="•"/>
            </a:pPr>
            <a:r>
              <a:rPr lang="en-US" sz="2133" dirty="0"/>
              <a:t>For instance, the total time lost owing to traffic congestion in Japan in 2012 was approximately 5 billion hours per year. </a:t>
            </a:r>
          </a:p>
          <a:p>
            <a:pPr marL="380990" indent="-380990" algn="just">
              <a:buFont typeface="Arial" panose="020B0604020202020204" pitchFamily="34" charset="0"/>
              <a:buChar char="•"/>
            </a:pPr>
            <a:r>
              <a:rPr lang="en-US" sz="2133" dirty="0"/>
              <a:t>The economic loss in terms of total lost time is estimated to be approximately 10 trillion yen per year, and it is calculated by converting cash wages in 2012 to time. </a:t>
            </a:r>
          </a:p>
          <a:p>
            <a:pPr marL="380990" indent="-380990" algn="just">
              <a:buFont typeface="Arial" panose="020B0604020202020204" pitchFamily="34" charset="0"/>
              <a:buChar char="•"/>
            </a:pPr>
            <a:r>
              <a:rPr lang="en-US" sz="2133" dirty="0"/>
              <a:t>Therefore, there is a need to realize a traffic signal control system (TSCS) that automatically obtains a better control law considering multiple factors using deep reinforcement learning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35"/>
          <p:cNvSpPr txBox="1">
            <a:spLocks noGrp="1"/>
          </p:cNvSpPr>
          <p:nvPr>
            <p:ph type="title"/>
          </p:nvPr>
        </p:nvSpPr>
        <p:spPr>
          <a:xfrm>
            <a:off x="950976" y="537617"/>
            <a:ext cx="10290000" cy="763600"/>
          </a:xfrm>
          <a:prstGeom prst="rect">
            <a:avLst/>
          </a:prstGeom>
        </p:spPr>
        <p:txBody>
          <a:bodyPr spcFirstLastPara="1" wrap="square" lIns="121900" tIns="121900" rIns="121900" bIns="121900" anchor="t" anchorCtr="0">
            <a:noAutofit/>
          </a:bodyPr>
          <a:lstStyle/>
          <a:p>
            <a:r>
              <a:rPr lang="en-US" dirty="0"/>
              <a:t>Flow Chart:</a:t>
            </a:r>
            <a:endParaRPr dirty="0"/>
          </a:p>
        </p:txBody>
      </p:sp>
      <p:grpSp>
        <p:nvGrpSpPr>
          <p:cNvPr id="1196" name="Google Shape;1196;p35"/>
          <p:cNvGrpSpPr/>
          <p:nvPr/>
        </p:nvGrpSpPr>
        <p:grpSpPr>
          <a:xfrm>
            <a:off x="2494335" y="1368085"/>
            <a:ext cx="7237340" cy="5490267"/>
            <a:chOff x="1652646" y="1696705"/>
            <a:chExt cx="5864310" cy="3446928"/>
          </a:xfrm>
        </p:grpSpPr>
        <p:sp>
          <p:nvSpPr>
            <p:cNvPr id="1197" name="Google Shape;1197;p35"/>
            <p:cNvSpPr/>
            <p:nvPr/>
          </p:nvSpPr>
          <p:spPr>
            <a:xfrm>
              <a:off x="1652646" y="1696705"/>
              <a:ext cx="5864310" cy="3446928"/>
            </a:xfrm>
            <a:custGeom>
              <a:avLst/>
              <a:gdLst/>
              <a:ahLst/>
              <a:cxnLst/>
              <a:rect l="l" t="t" r="r" b="b"/>
              <a:pathLst>
                <a:path w="206145" h="90524" extrusionOk="0">
                  <a:moveTo>
                    <a:pt x="89690" y="1"/>
                  </a:moveTo>
                  <a:lnTo>
                    <a:pt x="0" y="90524"/>
                  </a:lnTo>
                  <a:lnTo>
                    <a:pt x="103073" y="90440"/>
                  </a:lnTo>
                  <a:lnTo>
                    <a:pt x="206145" y="90524"/>
                  </a:lnTo>
                  <a:lnTo>
                    <a:pt x="116455" y="1"/>
                  </a:lnTo>
                  <a:close/>
                </a:path>
              </a:pathLst>
            </a:custGeom>
            <a:solidFill>
              <a:schemeClr val="dk1"/>
            </a:solidFill>
            <a:ln>
              <a:noFill/>
            </a:ln>
          </p:spPr>
          <p:txBody>
            <a:bodyPr spcFirstLastPara="1" wrap="square" lIns="121900" tIns="121900" rIns="121900" bIns="121900" anchor="ctr" anchorCtr="0">
              <a:noAutofit/>
            </a:bodyPr>
            <a:lstStyle/>
            <a:p>
              <a:endParaRPr sz="1867"/>
            </a:p>
          </p:txBody>
        </p:sp>
        <p:grpSp>
          <p:nvGrpSpPr>
            <p:cNvPr id="1198" name="Google Shape;1198;p35"/>
            <p:cNvGrpSpPr/>
            <p:nvPr/>
          </p:nvGrpSpPr>
          <p:grpSpPr>
            <a:xfrm>
              <a:off x="4427208" y="2117207"/>
              <a:ext cx="282125" cy="3023816"/>
              <a:chOff x="4427219" y="2386607"/>
              <a:chExt cx="282125" cy="2754182"/>
            </a:xfrm>
          </p:grpSpPr>
          <p:sp>
            <p:nvSpPr>
              <p:cNvPr id="1199" name="Google Shape;1199;p35"/>
              <p:cNvSpPr/>
              <p:nvPr/>
            </p:nvSpPr>
            <p:spPr>
              <a:xfrm>
                <a:off x="4504148" y="2835154"/>
                <a:ext cx="128267" cy="427794"/>
              </a:xfrm>
              <a:custGeom>
                <a:avLst/>
                <a:gdLst/>
                <a:ahLst/>
                <a:cxnLst/>
                <a:rect l="l" t="t" r="r" b="b"/>
                <a:pathLst>
                  <a:path w="4526" h="12526" extrusionOk="0">
                    <a:moveTo>
                      <a:pt x="727" y="0"/>
                    </a:moveTo>
                    <a:lnTo>
                      <a:pt x="1" y="12525"/>
                    </a:lnTo>
                    <a:lnTo>
                      <a:pt x="4525" y="12525"/>
                    </a:lnTo>
                    <a:lnTo>
                      <a:pt x="4013"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200" name="Google Shape;1200;p35"/>
              <p:cNvSpPr/>
              <p:nvPr/>
            </p:nvSpPr>
            <p:spPr>
              <a:xfrm>
                <a:off x="4427219" y="4389297"/>
                <a:ext cx="282125" cy="751492"/>
              </a:xfrm>
              <a:custGeom>
                <a:avLst/>
                <a:gdLst/>
                <a:ahLst/>
                <a:cxnLst/>
                <a:rect l="l" t="t" r="r" b="b"/>
                <a:pathLst>
                  <a:path w="9955" h="22004" extrusionOk="0">
                    <a:moveTo>
                      <a:pt x="1275" y="1"/>
                    </a:moveTo>
                    <a:lnTo>
                      <a:pt x="1" y="22003"/>
                    </a:lnTo>
                    <a:lnTo>
                      <a:pt x="9955" y="22003"/>
                    </a:lnTo>
                    <a:lnTo>
                      <a:pt x="9050" y="1"/>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201" name="Google Shape;1201;p35"/>
              <p:cNvSpPr/>
              <p:nvPr/>
            </p:nvSpPr>
            <p:spPr>
              <a:xfrm>
                <a:off x="4470579" y="3497966"/>
                <a:ext cx="195404" cy="582300"/>
              </a:xfrm>
              <a:custGeom>
                <a:avLst/>
                <a:gdLst/>
                <a:ahLst/>
                <a:cxnLst/>
                <a:rect l="l" t="t" r="r" b="b"/>
                <a:pathLst>
                  <a:path w="6895" h="17050" extrusionOk="0">
                    <a:moveTo>
                      <a:pt x="989" y="0"/>
                    </a:moveTo>
                    <a:lnTo>
                      <a:pt x="1" y="17050"/>
                    </a:lnTo>
                    <a:lnTo>
                      <a:pt x="6895" y="17050"/>
                    </a:lnTo>
                    <a:lnTo>
                      <a:pt x="6192"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202" name="Google Shape;1202;p35"/>
              <p:cNvSpPr/>
              <p:nvPr/>
            </p:nvSpPr>
            <p:spPr>
              <a:xfrm>
                <a:off x="4530135" y="2386607"/>
                <a:ext cx="76291" cy="304606"/>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121900" tIns="121900" rIns="121900" bIns="121900" anchor="ctr" anchorCtr="0">
                <a:noAutofit/>
              </a:bodyPr>
              <a:lstStyle/>
              <a:p>
                <a:endParaRPr sz="1867"/>
              </a:p>
            </p:txBody>
          </p:sp>
        </p:grpSp>
      </p:grpSp>
      <p:sp>
        <p:nvSpPr>
          <p:cNvPr id="1217" name="Google Shape;1217;p35"/>
          <p:cNvSpPr/>
          <p:nvPr/>
        </p:nvSpPr>
        <p:spPr>
          <a:xfrm>
            <a:off x="4839655" y="3576984"/>
            <a:ext cx="954800" cy="954800"/>
          </a:xfrm>
          <a:prstGeom prst="ellipse">
            <a:avLst/>
          </a:prstGeom>
          <a:solidFill>
            <a:schemeClr val="accent4"/>
          </a:solidFill>
          <a:ln>
            <a:noFill/>
          </a:ln>
        </p:spPr>
        <p:txBody>
          <a:bodyPr spcFirstLastPara="1" wrap="square" lIns="121900" tIns="121900" rIns="121900" bIns="121900" anchor="ctr" anchorCtr="0">
            <a:noAutofit/>
          </a:bodyPr>
          <a:lstStyle/>
          <a:p>
            <a:endParaRPr sz="1867"/>
          </a:p>
        </p:txBody>
      </p:sp>
      <p:sp>
        <p:nvSpPr>
          <p:cNvPr id="1218" name="Google Shape;1218;p35"/>
          <p:cNvSpPr/>
          <p:nvPr/>
        </p:nvSpPr>
        <p:spPr>
          <a:xfrm>
            <a:off x="6396055" y="2472484"/>
            <a:ext cx="954800" cy="954800"/>
          </a:xfrm>
          <a:prstGeom prst="ellipse">
            <a:avLst/>
          </a:prstGeom>
          <a:solidFill>
            <a:schemeClr val="accent4"/>
          </a:solidFill>
          <a:ln>
            <a:noFill/>
          </a:ln>
        </p:spPr>
        <p:txBody>
          <a:bodyPr spcFirstLastPara="1" wrap="square" lIns="121900" tIns="121900" rIns="121900" bIns="121900" anchor="ctr" anchorCtr="0">
            <a:noAutofit/>
          </a:bodyPr>
          <a:lstStyle/>
          <a:p>
            <a:endParaRPr sz="1867"/>
          </a:p>
        </p:txBody>
      </p:sp>
      <p:sp>
        <p:nvSpPr>
          <p:cNvPr id="1219" name="Google Shape;1219;p35"/>
          <p:cNvSpPr/>
          <p:nvPr/>
        </p:nvSpPr>
        <p:spPr>
          <a:xfrm>
            <a:off x="6396055" y="4670700"/>
            <a:ext cx="954800" cy="954800"/>
          </a:xfrm>
          <a:prstGeom prst="ellipse">
            <a:avLst/>
          </a:prstGeom>
          <a:solidFill>
            <a:schemeClr val="accent4"/>
          </a:solidFill>
          <a:ln>
            <a:noFill/>
          </a:ln>
        </p:spPr>
        <p:txBody>
          <a:bodyPr spcFirstLastPara="1" wrap="square" lIns="121900" tIns="121900" rIns="121900" bIns="121900" anchor="ctr" anchorCtr="0">
            <a:noAutofit/>
          </a:bodyPr>
          <a:lstStyle/>
          <a:p>
            <a:endParaRPr sz="1867"/>
          </a:p>
        </p:txBody>
      </p:sp>
      <p:sp>
        <p:nvSpPr>
          <p:cNvPr id="1216" name="Google Shape;1216;p35"/>
          <p:cNvSpPr/>
          <p:nvPr/>
        </p:nvSpPr>
        <p:spPr>
          <a:xfrm>
            <a:off x="4937643" y="1660504"/>
            <a:ext cx="954800" cy="954800"/>
          </a:xfrm>
          <a:prstGeom prst="ellipse">
            <a:avLst/>
          </a:prstGeom>
          <a:solidFill>
            <a:schemeClr val="accent4"/>
          </a:solidFill>
          <a:ln>
            <a:noFill/>
          </a:ln>
        </p:spPr>
        <p:txBody>
          <a:bodyPr spcFirstLastPara="1" wrap="square" lIns="121900" tIns="121900" rIns="121900" bIns="121900" anchor="ctr" anchorCtr="0">
            <a:noAutofit/>
          </a:bodyPr>
          <a:lstStyle/>
          <a:p>
            <a:endParaRPr sz="1867"/>
          </a:p>
        </p:txBody>
      </p:sp>
      <p:grpSp>
        <p:nvGrpSpPr>
          <p:cNvPr id="1223" name="Google Shape;1223;p35"/>
          <p:cNvGrpSpPr/>
          <p:nvPr/>
        </p:nvGrpSpPr>
        <p:grpSpPr>
          <a:xfrm>
            <a:off x="6627483" y="4909395"/>
            <a:ext cx="491983" cy="477408"/>
            <a:chOff x="-59481900" y="2290800"/>
            <a:chExt cx="319000" cy="309550"/>
          </a:xfrm>
        </p:grpSpPr>
        <p:sp>
          <p:nvSpPr>
            <p:cNvPr id="1224" name="Google Shape;1224;p35"/>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1225" name="Google Shape;1225;p35"/>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1226" name="Google Shape;1226;p35"/>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1227" name="Google Shape;1227;p35"/>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1228" name="Google Shape;1228;p35"/>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1229" name="Google Shape;1229;p35"/>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sp>
        <p:nvSpPr>
          <p:cNvPr id="1230" name="Google Shape;1230;p35"/>
          <p:cNvSpPr/>
          <p:nvPr/>
        </p:nvSpPr>
        <p:spPr>
          <a:xfrm>
            <a:off x="5159150" y="1931763"/>
            <a:ext cx="487164" cy="473741"/>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nvGrpSpPr>
          <p:cNvPr id="1231" name="Google Shape;1231;p35"/>
          <p:cNvGrpSpPr/>
          <p:nvPr/>
        </p:nvGrpSpPr>
        <p:grpSpPr>
          <a:xfrm>
            <a:off x="6638644" y="2753600"/>
            <a:ext cx="469640" cy="464723"/>
            <a:chOff x="1049375" y="2318350"/>
            <a:chExt cx="298525" cy="295400"/>
          </a:xfrm>
        </p:grpSpPr>
        <p:sp>
          <p:nvSpPr>
            <p:cNvPr id="1232" name="Google Shape;1232;p3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1233" name="Google Shape;1233;p3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1234" name="Google Shape;1234;p3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1235" name="Google Shape;1235;p3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grpSp>
        <p:nvGrpSpPr>
          <p:cNvPr id="1236" name="Google Shape;1236;p35"/>
          <p:cNvGrpSpPr/>
          <p:nvPr/>
        </p:nvGrpSpPr>
        <p:grpSpPr>
          <a:xfrm>
            <a:off x="5082863" y="3821422"/>
            <a:ext cx="468420" cy="465943"/>
            <a:chOff x="1412450" y="1954475"/>
            <a:chExt cx="297750" cy="296175"/>
          </a:xfrm>
        </p:grpSpPr>
        <p:sp>
          <p:nvSpPr>
            <p:cNvPr id="1237" name="Google Shape;1237;p3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1238" name="Google Shape;1238;p3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grpSp>
        <p:nvGrpSpPr>
          <p:cNvPr id="65" name="Google Shape;280;p17"/>
          <p:cNvGrpSpPr/>
          <p:nvPr/>
        </p:nvGrpSpPr>
        <p:grpSpPr>
          <a:xfrm>
            <a:off x="781402" y="4425023"/>
            <a:ext cx="2943932" cy="1229965"/>
            <a:chOff x="719450" y="3530225"/>
            <a:chExt cx="2151775" cy="922474"/>
          </a:xfrm>
        </p:grpSpPr>
        <p:sp>
          <p:nvSpPr>
            <p:cNvPr id="66" name="Google Shape;281;p17"/>
            <p:cNvSpPr txBox="1"/>
            <p:nvPr/>
          </p:nvSpPr>
          <p:spPr>
            <a:xfrm>
              <a:off x="810225" y="3530225"/>
              <a:ext cx="2061000" cy="403500"/>
            </a:xfrm>
            <a:prstGeom prst="rect">
              <a:avLst/>
            </a:prstGeom>
            <a:solidFill>
              <a:schemeClr val="accent1"/>
            </a:solidFill>
            <a:ln>
              <a:noFill/>
            </a:ln>
          </p:spPr>
          <p:txBody>
            <a:bodyPr spcFirstLastPara="1" wrap="square" lIns="121900" tIns="121900" rIns="121900" bIns="121900" anchor="ctr" anchorCtr="0">
              <a:noAutofit/>
            </a:bodyPr>
            <a:lstStyle/>
            <a:p>
              <a:r>
                <a:rPr lang="en-US" sz="1600" dirty="0">
                  <a:solidFill>
                    <a:schemeClr val="accent4"/>
                  </a:solidFill>
                  <a:latin typeface="Krona One"/>
                  <a:ea typeface="Krona One"/>
                  <a:cs typeface="Krona One"/>
                  <a:sym typeface="Krona One"/>
                </a:rPr>
                <a:t>Anticipating Decision</a:t>
              </a:r>
              <a:endParaRPr sz="1600" dirty="0">
                <a:solidFill>
                  <a:schemeClr val="accent4"/>
                </a:solidFill>
                <a:latin typeface="Krona One"/>
                <a:ea typeface="Krona One"/>
                <a:cs typeface="Krona One"/>
                <a:sym typeface="Krona One"/>
              </a:endParaRPr>
            </a:p>
          </p:txBody>
        </p:sp>
        <p:sp>
          <p:nvSpPr>
            <p:cNvPr id="67" name="Google Shape;282;p17"/>
            <p:cNvSpPr txBox="1"/>
            <p:nvPr/>
          </p:nvSpPr>
          <p:spPr>
            <a:xfrm>
              <a:off x="719450" y="3933699"/>
              <a:ext cx="2061000" cy="519000"/>
            </a:xfrm>
            <a:prstGeom prst="rect">
              <a:avLst/>
            </a:prstGeom>
            <a:noFill/>
            <a:ln>
              <a:noFill/>
            </a:ln>
          </p:spPr>
          <p:txBody>
            <a:bodyPr spcFirstLastPara="1" wrap="square" lIns="121900" tIns="121900" rIns="121900" bIns="121900" anchor="ctr" anchorCtr="0">
              <a:noAutofit/>
            </a:bodyPr>
            <a:lstStyle/>
            <a:p>
              <a:r>
                <a:rPr lang="en" sz="1867" dirty="0">
                  <a:solidFill>
                    <a:schemeClr val="lt1"/>
                  </a:solidFill>
                  <a:latin typeface="Ubuntu"/>
                  <a:ea typeface="Ubuntu"/>
                  <a:cs typeface="Ubuntu"/>
                  <a:sym typeface="Ubuntu"/>
                </a:rPr>
                <a:t>Using DRL to make a decision</a:t>
              </a:r>
              <a:endParaRPr sz="1867" dirty="0">
                <a:solidFill>
                  <a:schemeClr val="lt1"/>
                </a:solidFill>
                <a:latin typeface="Ubuntu"/>
                <a:ea typeface="Ubuntu"/>
                <a:cs typeface="Ubuntu"/>
                <a:sym typeface="Ubuntu"/>
              </a:endParaRPr>
            </a:p>
          </p:txBody>
        </p:sp>
      </p:grpSp>
      <p:grpSp>
        <p:nvGrpSpPr>
          <p:cNvPr id="68" name="Google Shape;283;p17"/>
          <p:cNvGrpSpPr/>
          <p:nvPr/>
        </p:nvGrpSpPr>
        <p:grpSpPr>
          <a:xfrm>
            <a:off x="8855794" y="4281540"/>
            <a:ext cx="2884133" cy="1229965"/>
            <a:chOff x="6260350" y="3530225"/>
            <a:chExt cx="2163100" cy="922474"/>
          </a:xfrm>
        </p:grpSpPr>
        <p:sp>
          <p:nvSpPr>
            <p:cNvPr id="69" name="Google Shape;284;p17"/>
            <p:cNvSpPr txBox="1"/>
            <p:nvPr/>
          </p:nvSpPr>
          <p:spPr>
            <a:xfrm>
              <a:off x="6260350" y="3530225"/>
              <a:ext cx="2061000" cy="403500"/>
            </a:xfrm>
            <a:prstGeom prst="rect">
              <a:avLst/>
            </a:prstGeom>
            <a:solidFill>
              <a:schemeClr val="accent1"/>
            </a:solidFill>
            <a:ln>
              <a:noFill/>
            </a:ln>
          </p:spPr>
          <p:txBody>
            <a:bodyPr spcFirstLastPara="1" wrap="square" lIns="121900" tIns="121900" rIns="121900" bIns="121900" anchor="ctr" anchorCtr="0">
              <a:noAutofit/>
            </a:bodyPr>
            <a:lstStyle/>
            <a:p>
              <a:pPr algn="r"/>
              <a:r>
                <a:rPr lang="en" sz="1600" dirty="0">
                  <a:solidFill>
                    <a:schemeClr val="accent4"/>
                  </a:solidFill>
                  <a:latin typeface="Krona One"/>
                  <a:ea typeface="Krona One"/>
                  <a:cs typeface="Krona One"/>
                  <a:sym typeface="Krona One"/>
                </a:rPr>
                <a:t>Manipulating Signal</a:t>
              </a:r>
              <a:endParaRPr sz="1600" dirty="0">
                <a:solidFill>
                  <a:schemeClr val="accent4"/>
                </a:solidFill>
                <a:latin typeface="Krona One"/>
                <a:ea typeface="Krona One"/>
                <a:cs typeface="Krona One"/>
                <a:sym typeface="Krona One"/>
              </a:endParaRPr>
            </a:p>
          </p:txBody>
        </p:sp>
        <p:sp>
          <p:nvSpPr>
            <p:cNvPr id="70" name="Google Shape;285;p17"/>
            <p:cNvSpPr txBox="1"/>
            <p:nvPr/>
          </p:nvSpPr>
          <p:spPr>
            <a:xfrm>
              <a:off x="6362450" y="3933699"/>
              <a:ext cx="2061000" cy="519000"/>
            </a:xfrm>
            <a:prstGeom prst="rect">
              <a:avLst/>
            </a:prstGeom>
            <a:noFill/>
            <a:ln>
              <a:noFill/>
            </a:ln>
          </p:spPr>
          <p:txBody>
            <a:bodyPr spcFirstLastPara="1" wrap="square" lIns="121900" tIns="121900" rIns="121900" bIns="121900" anchor="ctr" anchorCtr="0">
              <a:noAutofit/>
            </a:bodyPr>
            <a:lstStyle/>
            <a:p>
              <a:pPr algn="r"/>
              <a:r>
                <a:rPr lang="en" sz="1867" dirty="0">
                  <a:solidFill>
                    <a:schemeClr val="lt1"/>
                  </a:solidFill>
                  <a:latin typeface="Ubuntu"/>
                  <a:ea typeface="Ubuntu"/>
                  <a:cs typeface="Ubuntu"/>
                  <a:sym typeface="Ubuntu"/>
                </a:rPr>
                <a:t>Implementing the decision</a:t>
              </a:r>
              <a:endParaRPr sz="1867" dirty="0">
                <a:solidFill>
                  <a:schemeClr val="lt1"/>
                </a:solidFill>
                <a:latin typeface="Ubuntu"/>
                <a:ea typeface="Ubuntu"/>
                <a:cs typeface="Ubuntu"/>
                <a:sym typeface="Ubuntu"/>
              </a:endParaRPr>
            </a:p>
          </p:txBody>
        </p:sp>
      </p:grpSp>
      <p:grpSp>
        <p:nvGrpSpPr>
          <p:cNvPr id="71" name="Google Shape;286;p17"/>
          <p:cNvGrpSpPr/>
          <p:nvPr/>
        </p:nvGrpSpPr>
        <p:grpSpPr>
          <a:xfrm>
            <a:off x="8594970" y="1842071"/>
            <a:ext cx="2884133" cy="1240771"/>
            <a:chOff x="6260350" y="1295700"/>
            <a:chExt cx="2163100" cy="930578"/>
          </a:xfrm>
        </p:grpSpPr>
        <p:sp>
          <p:nvSpPr>
            <p:cNvPr id="72" name="Google Shape;287;p17"/>
            <p:cNvSpPr txBox="1"/>
            <p:nvPr/>
          </p:nvSpPr>
          <p:spPr>
            <a:xfrm>
              <a:off x="6260350" y="1295700"/>
              <a:ext cx="2061000" cy="403500"/>
            </a:xfrm>
            <a:prstGeom prst="rect">
              <a:avLst/>
            </a:prstGeom>
            <a:solidFill>
              <a:schemeClr val="accent1"/>
            </a:solidFill>
            <a:ln>
              <a:noFill/>
            </a:ln>
          </p:spPr>
          <p:txBody>
            <a:bodyPr spcFirstLastPara="1" wrap="square" lIns="121900" tIns="121900" rIns="121900" bIns="121900" anchor="ctr" anchorCtr="0">
              <a:noAutofit/>
            </a:bodyPr>
            <a:lstStyle/>
            <a:p>
              <a:pPr lvl="4" algn="r"/>
              <a:r>
                <a:rPr lang="en-US" sz="1600" dirty="0">
                  <a:solidFill>
                    <a:schemeClr val="accent4"/>
                  </a:solidFill>
                  <a:latin typeface="Krona One"/>
                  <a:ea typeface="Krona One"/>
                  <a:cs typeface="Krona One"/>
                  <a:sym typeface="Krona One"/>
                </a:rPr>
                <a:t>Detecting Vehicles</a:t>
              </a:r>
              <a:endParaRPr sz="1600" dirty="0">
                <a:solidFill>
                  <a:schemeClr val="accent4"/>
                </a:solidFill>
                <a:latin typeface="Krona One"/>
                <a:ea typeface="Krona One"/>
                <a:cs typeface="Krona One"/>
                <a:sym typeface="Krona One"/>
              </a:endParaRPr>
            </a:p>
          </p:txBody>
        </p:sp>
        <p:sp>
          <p:nvSpPr>
            <p:cNvPr id="73" name="Google Shape;288;p17"/>
            <p:cNvSpPr txBox="1"/>
            <p:nvPr/>
          </p:nvSpPr>
          <p:spPr>
            <a:xfrm>
              <a:off x="6362450" y="1707278"/>
              <a:ext cx="2061000" cy="519000"/>
            </a:xfrm>
            <a:prstGeom prst="rect">
              <a:avLst/>
            </a:prstGeom>
            <a:noFill/>
            <a:ln>
              <a:noFill/>
            </a:ln>
          </p:spPr>
          <p:txBody>
            <a:bodyPr spcFirstLastPara="1" wrap="square" lIns="121900" tIns="121900" rIns="121900" bIns="121900" anchor="ctr" anchorCtr="0">
              <a:noAutofit/>
            </a:bodyPr>
            <a:lstStyle/>
            <a:p>
              <a:pPr algn="r"/>
              <a:r>
                <a:rPr lang="en" sz="1867" dirty="0">
                  <a:solidFill>
                    <a:schemeClr val="lt1"/>
                  </a:solidFill>
                  <a:latin typeface="Ubuntu"/>
                  <a:ea typeface="Ubuntu"/>
                  <a:cs typeface="Ubuntu"/>
                  <a:sym typeface="Ubuntu"/>
                </a:rPr>
                <a:t>Using Object Detection </a:t>
              </a:r>
            </a:p>
            <a:p>
              <a:pPr algn="r"/>
              <a:r>
                <a:rPr lang="en" sz="1867" dirty="0">
                  <a:solidFill>
                    <a:schemeClr val="lt1"/>
                  </a:solidFill>
                  <a:latin typeface="Ubuntu"/>
                  <a:ea typeface="Ubuntu"/>
                  <a:cs typeface="Ubuntu"/>
                  <a:sym typeface="Ubuntu"/>
                </a:rPr>
                <a:t>Algorithms</a:t>
              </a:r>
              <a:endParaRPr sz="1867" dirty="0">
                <a:solidFill>
                  <a:schemeClr val="lt1"/>
                </a:solidFill>
                <a:latin typeface="Ubuntu"/>
                <a:ea typeface="Ubuntu"/>
                <a:cs typeface="Ubuntu"/>
                <a:sym typeface="Ubuntu"/>
              </a:endParaRPr>
            </a:p>
          </p:txBody>
        </p:sp>
      </p:grpSp>
      <p:grpSp>
        <p:nvGrpSpPr>
          <p:cNvPr id="74" name="Google Shape;289;p17"/>
          <p:cNvGrpSpPr/>
          <p:nvPr/>
        </p:nvGrpSpPr>
        <p:grpSpPr>
          <a:xfrm>
            <a:off x="719764" y="1475076"/>
            <a:ext cx="2869033" cy="1240771"/>
            <a:chOff x="719450" y="1295700"/>
            <a:chExt cx="2151775" cy="930578"/>
          </a:xfrm>
        </p:grpSpPr>
        <p:sp>
          <p:nvSpPr>
            <p:cNvPr id="75" name="Google Shape;290;p17"/>
            <p:cNvSpPr txBox="1"/>
            <p:nvPr/>
          </p:nvSpPr>
          <p:spPr>
            <a:xfrm>
              <a:off x="810225" y="1295700"/>
              <a:ext cx="2061000" cy="403500"/>
            </a:xfrm>
            <a:prstGeom prst="rect">
              <a:avLst/>
            </a:prstGeom>
            <a:solidFill>
              <a:schemeClr val="accent1"/>
            </a:solidFill>
            <a:ln>
              <a:noFill/>
            </a:ln>
          </p:spPr>
          <p:txBody>
            <a:bodyPr spcFirstLastPara="1" wrap="square" lIns="121900" tIns="121900" rIns="121900" bIns="121900" anchor="ctr" anchorCtr="0">
              <a:noAutofit/>
            </a:bodyPr>
            <a:lstStyle/>
            <a:p>
              <a:r>
                <a:rPr lang="en" sz="1600" dirty="0">
                  <a:solidFill>
                    <a:schemeClr val="accent4"/>
                  </a:solidFill>
                  <a:latin typeface="Krona One"/>
                  <a:ea typeface="Krona One"/>
                  <a:cs typeface="Krona One"/>
                  <a:sym typeface="Krona One"/>
                </a:rPr>
                <a:t>Video Capture</a:t>
              </a:r>
              <a:endParaRPr sz="1600" dirty="0">
                <a:solidFill>
                  <a:schemeClr val="accent4"/>
                </a:solidFill>
                <a:latin typeface="Krona One"/>
                <a:ea typeface="Krona One"/>
                <a:cs typeface="Krona One"/>
                <a:sym typeface="Krona One"/>
              </a:endParaRPr>
            </a:p>
          </p:txBody>
        </p:sp>
        <p:sp>
          <p:nvSpPr>
            <p:cNvPr id="76" name="Google Shape;291;p17"/>
            <p:cNvSpPr txBox="1"/>
            <p:nvPr/>
          </p:nvSpPr>
          <p:spPr>
            <a:xfrm>
              <a:off x="719450" y="1707278"/>
              <a:ext cx="2061000" cy="519000"/>
            </a:xfrm>
            <a:prstGeom prst="rect">
              <a:avLst/>
            </a:prstGeom>
            <a:noFill/>
            <a:ln>
              <a:noFill/>
            </a:ln>
          </p:spPr>
          <p:txBody>
            <a:bodyPr spcFirstLastPara="1" wrap="square" lIns="121900" tIns="121900" rIns="121900" bIns="121900" anchor="ctr" anchorCtr="0">
              <a:noAutofit/>
            </a:bodyPr>
            <a:lstStyle/>
            <a:p>
              <a:r>
                <a:rPr lang="en" sz="1867" dirty="0">
                  <a:solidFill>
                    <a:schemeClr val="lt1"/>
                  </a:solidFill>
                  <a:latin typeface="Ubuntu"/>
                  <a:ea typeface="Ubuntu"/>
                  <a:cs typeface="Ubuntu"/>
                  <a:sym typeface="Ubuntu"/>
                </a:rPr>
                <a:t>Using Arduino and Cameras</a:t>
              </a:r>
              <a:endParaRPr sz="1867" dirty="0">
                <a:solidFill>
                  <a:schemeClr val="lt1"/>
                </a:solidFill>
                <a:latin typeface="Ubuntu"/>
                <a:ea typeface="Ubuntu"/>
                <a:cs typeface="Ubuntu"/>
                <a:sym typeface="Ubuntu"/>
              </a:endParaRPr>
            </a:p>
          </p:txBody>
        </p:sp>
      </p:grpSp>
      <p:cxnSp>
        <p:nvCxnSpPr>
          <p:cNvPr id="77" name="Google Shape;303;p17"/>
          <p:cNvCxnSpPr>
            <a:stCxn id="75" idx="3"/>
            <a:endCxn id="1216" idx="2"/>
          </p:cNvCxnSpPr>
          <p:nvPr/>
        </p:nvCxnSpPr>
        <p:spPr>
          <a:xfrm>
            <a:off x="3588797" y="1744077"/>
            <a:ext cx="1348847" cy="393828"/>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8" name="Google Shape;304;p17"/>
          <p:cNvCxnSpPr>
            <a:stCxn id="1218" idx="6"/>
            <a:endCxn id="72" idx="1"/>
          </p:cNvCxnSpPr>
          <p:nvPr/>
        </p:nvCxnSpPr>
        <p:spPr>
          <a:xfrm flipV="1">
            <a:off x="7350855" y="2111071"/>
            <a:ext cx="1244115" cy="838813"/>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9" name="Google Shape;305;p17"/>
          <p:cNvCxnSpPr>
            <a:stCxn id="1217" idx="2"/>
            <a:endCxn id="66" idx="3"/>
          </p:cNvCxnSpPr>
          <p:nvPr/>
        </p:nvCxnSpPr>
        <p:spPr>
          <a:xfrm rot="10800000" flipV="1">
            <a:off x="3725336" y="4054383"/>
            <a:ext cx="1114321" cy="639639"/>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0" name="Google Shape;306;p17"/>
          <p:cNvCxnSpPr>
            <a:stCxn id="1219" idx="6"/>
            <a:endCxn id="69" idx="1"/>
          </p:cNvCxnSpPr>
          <p:nvPr/>
        </p:nvCxnSpPr>
        <p:spPr>
          <a:xfrm flipV="1">
            <a:off x="7350855" y="4550540"/>
            <a:ext cx="1504939" cy="59756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1" name="Google Shape;307;p17"/>
          <p:cNvCxnSpPr/>
          <p:nvPr/>
        </p:nvCxnSpPr>
        <p:spPr>
          <a:xfrm>
            <a:off x="5803824" y="2453649"/>
            <a:ext cx="0" cy="206535"/>
          </a:xfrm>
          <a:prstGeom prst="straightConnector1">
            <a:avLst/>
          </a:prstGeom>
          <a:noFill/>
          <a:ln w="38100" cap="flat" cmpd="sng">
            <a:solidFill>
              <a:schemeClr val="dk2"/>
            </a:solidFill>
            <a:prstDash val="solid"/>
            <a:round/>
            <a:headEnd type="none" w="med" len="med"/>
            <a:tailEnd type="none" w="med" len="med"/>
          </a:ln>
        </p:spPr>
      </p:cxnSp>
      <p:cxnSp>
        <p:nvCxnSpPr>
          <p:cNvPr id="82" name="Google Shape;308;p17"/>
          <p:cNvCxnSpPr/>
          <p:nvPr/>
        </p:nvCxnSpPr>
        <p:spPr>
          <a:xfrm>
            <a:off x="5803824" y="3703783"/>
            <a:ext cx="0" cy="269000"/>
          </a:xfrm>
          <a:prstGeom prst="straightConnector1">
            <a:avLst/>
          </a:prstGeom>
          <a:noFill/>
          <a:ln w="38100" cap="flat" cmpd="sng">
            <a:solidFill>
              <a:schemeClr val="dk2"/>
            </a:solidFill>
            <a:prstDash val="solid"/>
            <a:round/>
            <a:headEnd type="none" w="med" len="med"/>
            <a:tailEnd type="none" w="med" len="med"/>
          </a:ln>
        </p:spPr>
      </p:cxnSp>
      <p:cxnSp>
        <p:nvCxnSpPr>
          <p:cNvPr id="83" name="Google Shape;309;p17"/>
          <p:cNvCxnSpPr/>
          <p:nvPr/>
        </p:nvCxnSpPr>
        <p:spPr>
          <a:xfrm flipV="1">
            <a:off x="5803824" y="5016383"/>
            <a:ext cx="0" cy="152183"/>
          </a:xfrm>
          <a:prstGeom prst="straightConnector1">
            <a:avLst/>
          </a:prstGeom>
          <a:noFill/>
          <a:ln w="38100" cap="flat" cmpd="sng">
            <a:solidFill>
              <a:schemeClr val="dk2"/>
            </a:solidFill>
            <a:prstDash val="solid"/>
            <a:round/>
            <a:headEnd type="none" w="med" len="med"/>
            <a:tailEnd type="none" w="med" len="med"/>
          </a:ln>
        </p:spPr>
      </p:cxnSp>
      <p:sp>
        <p:nvSpPr>
          <p:cNvPr id="94" name="Google Shape;1202;p35"/>
          <p:cNvSpPr/>
          <p:nvPr/>
        </p:nvSpPr>
        <p:spPr>
          <a:xfrm flipH="1">
            <a:off x="6052046" y="1392951"/>
            <a:ext cx="60959" cy="448680"/>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9" y="338280"/>
            <a:ext cx="10290000" cy="763600"/>
          </a:xfrm>
        </p:spPr>
        <p:txBody>
          <a:bodyPr/>
          <a:lstStyle/>
          <a:p>
            <a:r>
              <a:rPr lang="en-US" dirty="0">
                <a:solidFill>
                  <a:schemeClr val="bg1"/>
                </a:solidFill>
              </a:rPr>
              <a:t>1)Base PAPER:</a:t>
            </a:r>
            <a:endParaRPr lang="en-IN" dirty="0">
              <a:solidFill>
                <a:schemeClr val="bg1"/>
              </a:solidFill>
            </a:endParaRPr>
          </a:p>
        </p:txBody>
      </p:sp>
      <p:sp>
        <p:nvSpPr>
          <p:cNvPr id="3" name="Text Placeholder 2"/>
          <p:cNvSpPr>
            <a:spLocks noGrp="1"/>
          </p:cNvSpPr>
          <p:nvPr>
            <p:ph type="body" idx="1"/>
          </p:nvPr>
        </p:nvSpPr>
        <p:spPr>
          <a:xfrm>
            <a:off x="883233" y="1101881"/>
            <a:ext cx="10290000" cy="4502924"/>
          </a:xfrm>
        </p:spPr>
        <p:txBody>
          <a:bodyPr/>
          <a:lstStyle/>
          <a:p>
            <a:pPr marL="211661" indent="0" algn="ctr">
              <a:buNone/>
            </a:pPr>
            <a:r>
              <a:rPr lang="en-US" sz="1867" u="sng" dirty="0">
                <a:solidFill>
                  <a:schemeClr val="tx1"/>
                </a:solidFill>
              </a:rPr>
              <a:t>Title:</a:t>
            </a:r>
            <a:r>
              <a:rPr lang="en-US" sz="1867" dirty="0"/>
              <a:t> GAN and Multi-Agent DRL Based Decentralized Traffic Light Signal Control</a:t>
            </a:r>
          </a:p>
          <a:p>
            <a:pPr marL="211661" indent="0">
              <a:buNone/>
            </a:pPr>
            <a:r>
              <a:rPr lang="en-US" sz="1867" u="sng" dirty="0">
                <a:solidFill>
                  <a:schemeClr val="tx1"/>
                </a:solidFill>
              </a:rPr>
              <a:t>IEEE:</a:t>
            </a:r>
            <a:r>
              <a:rPr lang="en-IN" sz="1867" dirty="0"/>
              <a:t> </a:t>
            </a:r>
            <a:r>
              <a:rPr lang="en-IN" dirty="0"/>
              <a:t>TRANSACTIONS ON VEHICULAR TECHNOLOGY, VOL. 71, NO               </a:t>
            </a:r>
            <a:r>
              <a:rPr lang="en-US" sz="1867" u="sng" dirty="0">
                <a:solidFill>
                  <a:schemeClr val="tx1"/>
                </a:solidFill>
              </a:rPr>
              <a:t>Issue Date:</a:t>
            </a:r>
            <a:r>
              <a:rPr lang="en-IN" dirty="0"/>
              <a:t>  2 FEBRUARY 2022      </a:t>
            </a:r>
          </a:p>
          <a:p>
            <a:pPr marL="211661" indent="0">
              <a:buNone/>
            </a:pPr>
            <a:endParaRPr lang="en-US" sz="1867" u="sng" dirty="0">
              <a:solidFill>
                <a:schemeClr val="tx1"/>
              </a:solidFill>
            </a:endParaRPr>
          </a:p>
          <a:p>
            <a:pPr marL="211661" indent="0">
              <a:buNone/>
            </a:pPr>
            <a:r>
              <a:rPr lang="en-US" sz="1867" u="sng" dirty="0">
                <a:solidFill>
                  <a:schemeClr val="tx1"/>
                </a:solidFill>
              </a:rPr>
              <a:t>Algorithms Used:</a:t>
            </a:r>
            <a:r>
              <a:rPr lang="en-US" sz="1867" dirty="0"/>
              <a:t> </a:t>
            </a:r>
          </a:p>
          <a:p>
            <a:pPr algn="ctr"/>
            <a:r>
              <a:rPr lang="en-US" sz="1867" dirty="0"/>
              <a:t>Generative </a:t>
            </a:r>
            <a:r>
              <a:rPr lang="en-US" sz="1867" dirty="0" err="1"/>
              <a:t>Adversial</a:t>
            </a:r>
            <a:r>
              <a:rPr lang="en-US" sz="1867" dirty="0"/>
              <a:t> Network (GAN)</a:t>
            </a:r>
          </a:p>
          <a:p>
            <a:pPr algn="ctr"/>
            <a:r>
              <a:rPr lang="en-US" sz="1867" dirty="0"/>
              <a:t>Multi-Agent Deep Reinforcement Learning (MARL)</a:t>
            </a:r>
          </a:p>
          <a:p>
            <a:pPr algn="ctr"/>
            <a:endParaRPr lang="en-US" sz="1867" u="sng" dirty="0">
              <a:solidFill>
                <a:schemeClr val="tx1"/>
              </a:solidFill>
            </a:endParaRPr>
          </a:p>
          <a:p>
            <a:pPr marL="211661" indent="0">
              <a:buNone/>
            </a:pPr>
            <a:r>
              <a:rPr lang="en-US" sz="1867" u="sng" dirty="0">
                <a:solidFill>
                  <a:schemeClr val="tx1">
                    <a:lumMod val="50000"/>
                  </a:schemeClr>
                </a:solidFill>
              </a:rPr>
              <a:t>Work Done: </a:t>
            </a:r>
          </a:p>
          <a:p>
            <a:pPr marL="211661" indent="0" algn="just">
              <a:buNone/>
            </a:pPr>
            <a:r>
              <a:rPr lang="en-US" dirty="0"/>
              <a:t>	We develop a communication-efficient </a:t>
            </a:r>
            <a:r>
              <a:rPr lang="en-US" b="1" dirty="0"/>
              <a:t>decentralized</a:t>
            </a:r>
            <a:r>
              <a:rPr lang="en-US" dirty="0"/>
              <a:t> ATSC framework for traffic networks with multiple intersections, where each intersection only exchanges traffic statistics with its neighboring intersections. In particular, the proposed framework consists of a generative adversarial network (GAN) based algorithm for </a:t>
            </a:r>
            <a:r>
              <a:rPr lang="en-US" b="1" dirty="0"/>
              <a:t>traffic data recovery</a:t>
            </a:r>
            <a:r>
              <a:rPr lang="en-US" dirty="0"/>
              <a:t>, and a multi-agent deep reinforcement learning (DRL) based decentralized ATSC algorithm for </a:t>
            </a:r>
            <a:r>
              <a:rPr lang="en-US" b="1" dirty="0"/>
              <a:t>traffic efficiency enhancement</a:t>
            </a:r>
            <a:r>
              <a:rPr lang="en-US" dirty="0"/>
              <a:t>.</a:t>
            </a:r>
          </a:p>
        </p:txBody>
      </p:sp>
    </p:spTree>
    <p:extLst>
      <p:ext uri="{BB962C8B-B14F-4D97-AF65-F5344CB8AC3E}">
        <p14:creationId xmlns:p14="http://schemas.microsoft.com/office/powerpoint/2010/main" val="199584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167" y="365419"/>
            <a:ext cx="10290000" cy="763600"/>
          </a:xfrm>
        </p:spPr>
        <p:txBody>
          <a:bodyPr/>
          <a:lstStyle/>
          <a:p>
            <a:r>
              <a:rPr lang="en-US" sz="2667" dirty="0"/>
              <a:t>MERITS &amp; DE-MERITS:</a:t>
            </a:r>
            <a:endParaRPr lang="en-IN" sz="2667" dirty="0"/>
          </a:p>
        </p:txBody>
      </p:sp>
      <p:sp>
        <p:nvSpPr>
          <p:cNvPr id="3" name="Text Placeholder 2"/>
          <p:cNvSpPr>
            <a:spLocks noGrp="1"/>
          </p:cNvSpPr>
          <p:nvPr>
            <p:ph type="body" idx="1"/>
          </p:nvPr>
        </p:nvSpPr>
        <p:spPr>
          <a:xfrm>
            <a:off x="951000" y="1129019"/>
            <a:ext cx="10699133" cy="4992381"/>
          </a:xfrm>
        </p:spPr>
        <p:txBody>
          <a:bodyPr/>
          <a:lstStyle/>
          <a:p>
            <a:pPr>
              <a:lnSpc>
                <a:spcPct val="100000"/>
              </a:lnSpc>
            </a:pPr>
            <a:r>
              <a:rPr lang="en-US" sz="1867" dirty="0"/>
              <a:t>MERITS:</a:t>
            </a:r>
          </a:p>
          <a:p>
            <a:pPr lvl="1">
              <a:lnSpc>
                <a:spcPct val="100000"/>
              </a:lnSpc>
            </a:pPr>
            <a:r>
              <a:rPr lang="en-US" sz="1600" dirty="0"/>
              <a:t>we observed the “</a:t>
            </a:r>
            <a:r>
              <a:rPr lang="en-US" sz="1600" dirty="0" err="1"/>
              <a:t>greenwave</a:t>
            </a:r>
            <a:r>
              <a:rPr lang="en-US" sz="1600" dirty="0"/>
              <a:t>” phenomenon that depicts the ability of the proposed algorithm in achieving collaboration among the neighboring intersections.</a:t>
            </a:r>
          </a:p>
          <a:p>
            <a:pPr lvl="1">
              <a:lnSpc>
                <a:spcPct val="100000"/>
              </a:lnSpc>
            </a:pPr>
            <a:r>
              <a:rPr lang="en-US" sz="1600" dirty="0"/>
              <a:t>With a combination of GAN and multi-agent DRL, a novel ATSC framework that is capable of achieving decentralized training and decentralized execution was developed to collaboratively control the traffic light signals .</a:t>
            </a:r>
          </a:p>
          <a:p>
            <a:pPr lvl="1">
              <a:lnSpc>
                <a:spcPct val="100000"/>
              </a:lnSpc>
            </a:pPr>
            <a:r>
              <a:rPr lang="en-US" sz="1600" dirty="0"/>
              <a:t>In particular, the proposed GDATSC algorithm reduced the average accumulated waiting time by 50% when compared with fixed-time scheduling under the dynamic traffic flow</a:t>
            </a:r>
            <a:r>
              <a:rPr lang="en-US" dirty="0"/>
              <a:t>.</a:t>
            </a:r>
            <a:endParaRPr lang="en-US" sz="1600" dirty="0"/>
          </a:p>
          <a:p>
            <a:pPr>
              <a:lnSpc>
                <a:spcPct val="100000"/>
              </a:lnSpc>
            </a:pPr>
            <a:endParaRPr lang="en-US" sz="1333" dirty="0"/>
          </a:p>
          <a:p>
            <a:pPr>
              <a:lnSpc>
                <a:spcPct val="100000"/>
              </a:lnSpc>
            </a:pPr>
            <a:r>
              <a:rPr lang="en-US" sz="1867" dirty="0"/>
              <a:t>DE-MERITS</a:t>
            </a:r>
            <a:r>
              <a:rPr lang="en-US" sz="1400" b="1" dirty="0"/>
              <a:t>:</a:t>
            </a:r>
          </a:p>
          <a:p>
            <a:pPr lvl="1">
              <a:lnSpc>
                <a:spcPct val="100000"/>
              </a:lnSpc>
              <a:buFont typeface="+mj-lt"/>
              <a:buAutoNum type="alphaLcPeriod"/>
            </a:pPr>
            <a:r>
              <a:rPr lang="en-US" sz="1600" dirty="0"/>
              <a:t>Most of the existing methods require heavy traffic data exchange among neighboring intersections to achieve collaborative ATSC, which may not be supported by bandwidth-Limited communication links in practice.</a:t>
            </a:r>
          </a:p>
        </p:txBody>
      </p:sp>
    </p:spTree>
    <p:extLst>
      <p:ext uri="{BB962C8B-B14F-4D97-AF65-F5344CB8AC3E}">
        <p14:creationId xmlns:p14="http://schemas.microsoft.com/office/powerpoint/2010/main" val="107611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9" y="338280"/>
            <a:ext cx="10290000" cy="763600"/>
          </a:xfrm>
        </p:spPr>
        <p:txBody>
          <a:bodyPr/>
          <a:lstStyle/>
          <a:p>
            <a:r>
              <a:rPr lang="en-US" dirty="0">
                <a:solidFill>
                  <a:schemeClr val="bg1"/>
                </a:solidFill>
              </a:rPr>
              <a:t>2nd PAPER:</a:t>
            </a:r>
            <a:endParaRPr lang="en-IN" dirty="0">
              <a:solidFill>
                <a:schemeClr val="bg1"/>
              </a:solidFill>
            </a:endParaRPr>
          </a:p>
        </p:txBody>
      </p:sp>
      <p:sp>
        <p:nvSpPr>
          <p:cNvPr id="3" name="Text Placeholder 2"/>
          <p:cNvSpPr>
            <a:spLocks noGrp="1"/>
          </p:cNvSpPr>
          <p:nvPr>
            <p:ph type="body" idx="1"/>
          </p:nvPr>
        </p:nvSpPr>
        <p:spPr>
          <a:xfrm>
            <a:off x="883233" y="1101881"/>
            <a:ext cx="10290000" cy="4502924"/>
          </a:xfrm>
        </p:spPr>
        <p:txBody>
          <a:bodyPr/>
          <a:lstStyle/>
          <a:p>
            <a:pPr marL="211661" indent="0" algn="ctr">
              <a:buNone/>
            </a:pPr>
            <a:r>
              <a:rPr lang="en-US" sz="1867" u="sng" dirty="0">
                <a:solidFill>
                  <a:schemeClr val="tx1"/>
                </a:solidFill>
              </a:rPr>
              <a:t>Title:</a:t>
            </a:r>
            <a:r>
              <a:rPr lang="en-US" sz="1867" dirty="0"/>
              <a:t> Multi-Agent Transfer Reinforcement Learning With Multi-View Encoder for Adaptive Traffic Signal Control</a:t>
            </a:r>
          </a:p>
          <a:p>
            <a:pPr marL="211661" indent="0" algn="ctr">
              <a:buNone/>
            </a:pPr>
            <a:endParaRPr lang="en-US" sz="1867" dirty="0"/>
          </a:p>
          <a:p>
            <a:pPr marL="211661" indent="0" algn="ctr">
              <a:buNone/>
            </a:pPr>
            <a:r>
              <a:rPr lang="en-US" sz="1867" u="sng" dirty="0">
                <a:solidFill>
                  <a:schemeClr val="tx1"/>
                </a:solidFill>
              </a:rPr>
              <a:t>Author:</a:t>
            </a:r>
            <a:r>
              <a:rPr lang="en-IN" sz="1867" dirty="0"/>
              <a:t>  </a:t>
            </a:r>
            <a:r>
              <a:rPr lang="en-IN" dirty="0"/>
              <a:t>Hongwei Ge, </a:t>
            </a:r>
            <a:r>
              <a:rPr lang="en-IN" dirty="0" err="1"/>
              <a:t>Dongwan</a:t>
            </a:r>
            <a:r>
              <a:rPr lang="en-IN" dirty="0"/>
              <a:t> Gao, Liang Sun, </a:t>
            </a:r>
            <a:r>
              <a:rPr lang="en-IN" dirty="0" err="1"/>
              <a:t>Yaqing</a:t>
            </a:r>
            <a:r>
              <a:rPr lang="en-IN" dirty="0"/>
              <a:t> Hou</a:t>
            </a:r>
          </a:p>
          <a:p>
            <a:pPr marL="211661" indent="0" algn="ctr">
              <a:buNone/>
            </a:pPr>
            <a:endParaRPr lang="en-IN" dirty="0"/>
          </a:p>
          <a:p>
            <a:pPr marL="211661" indent="0" algn="ctr">
              <a:buNone/>
            </a:pPr>
            <a:r>
              <a:rPr lang="en-US" sz="2133" u="sng" dirty="0">
                <a:solidFill>
                  <a:schemeClr val="tx1"/>
                </a:solidFill>
              </a:rPr>
              <a:t>IEEE:</a:t>
            </a:r>
            <a:r>
              <a:rPr lang="en-IN" sz="2133" dirty="0"/>
              <a:t> </a:t>
            </a:r>
            <a:r>
              <a:rPr lang="en-IN" sz="1467" dirty="0"/>
              <a:t>TRANSACTIONS ON VEHICULAR TECHNOLOGY, VOL. 71, NO </a:t>
            </a:r>
            <a:r>
              <a:rPr lang="en-IN" dirty="0"/>
              <a:t> </a:t>
            </a:r>
            <a:r>
              <a:rPr lang="en-US" sz="2133" u="sng" dirty="0">
                <a:solidFill>
                  <a:schemeClr val="tx1"/>
                </a:solidFill>
              </a:rPr>
              <a:t>Issue Date:</a:t>
            </a:r>
            <a:r>
              <a:rPr lang="en-IN" sz="2133" dirty="0"/>
              <a:t> </a:t>
            </a:r>
            <a:r>
              <a:rPr lang="en-IN" dirty="0"/>
              <a:t>8, AUGUST 2022</a:t>
            </a:r>
          </a:p>
          <a:p>
            <a:pPr marL="211661" indent="0" algn="ctr">
              <a:buNone/>
            </a:pPr>
            <a:endParaRPr lang="en-IN" dirty="0"/>
          </a:p>
          <a:p>
            <a:pPr marL="207259" indent="0">
              <a:buNone/>
            </a:pPr>
            <a:r>
              <a:rPr lang="en-US" sz="1867" u="sng" dirty="0">
                <a:solidFill>
                  <a:srgbClr val="1F424C"/>
                </a:solidFill>
                <a:latin typeface="Ubuntu" panose="020B0504030602030204" pitchFamily="34" charset="0"/>
                <a:ea typeface="Ubuntu" panose="020B0504030602030204" pitchFamily="34" charset="0"/>
                <a:cs typeface="Ubuntu" panose="020B0504030602030204" pitchFamily="34" charset="0"/>
              </a:rPr>
              <a:t>Algorithms Used:</a:t>
            </a: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 </a:t>
            </a:r>
            <a:endParaRPr lang="en-US" sz="1400" dirty="0"/>
          </a:p>
          <a:p>
            <a:pPr indent="-402326" algn="ct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 Multi-agent transfer soft actor-critic with the multi-view encoder (MT-SAC)</a:t>
            </a:r>
          </a:p>
          <a:p>
            <a:pPr indent="-402326" algn="ct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Multi-Agent Deep Reinforcement Learning (MARL)</a:t>
            </a:r>
            <a:endParaRPr lang="en-US" sz="1400" dirty="0"/>
          </a:p>
          <a:p>
            <a:pPr marL="211661" indent="0" algn="ctr">
              <a:buNone/>
            </a:pPr>
            <a:endParaRPr lang="en-US" sz="1867" u="sng" dirty="0">
              <a:solidFill>
                <a:schemeClr val="tx1"/>
              </a:solidFill>
            </a:endParaRPr>
          </a:p>
          <a:p>
            <a:pPr marL="211661" indent="0">
              <a:buNone/>
            </a:pPr>
            <a:r>
              <a:rPr lang="en-US" sz="1867" u="sng" dirty="0">
                <a:solidFill>
                  <a:schemeClr val="tx1">
                    <a:lumMod val="50000"/>
                  </a:schemeClr>
                </a:solidFill>
              </a:rPr>
              <a:t>Work Done: </a:t>
            </a:r>
          </a:p>
          <a:p>
            <a:pPr marL="211661" indent="0" algn="just">
              <a:buNone/>
            </a:pPr>
            <a:r>
              <a:rPr lang="en-US" dirty="0"/>
              <a:t>	 We propose a multiagent transfer reinforcement learning method to enhance the performance of MARL for ATSC, which is termed as multi-agent transfer soft actor-critic with the multi-view encoder (MT-SAC).</a:t>
            </a:r>
          </a:p>
        </p:txBody>
      </p:sp>
    </p:spTree>
    <p:extLst>
      <p:ext uri="{BB962C8B-B14F-4D97-AF65-F5344CB8AC3E}">
        <p14:creationId xmlns:p14="http://schemas.microsoft.com/office/powerpoint/2010/main" val="278720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67" y="575348"/>
            <a:ext cx="10290000" cy="763600"/>
          </a:xfrm>
        </p:spPr>
        <p:txBody>
          <a:bodyPr/>
          <a:lstStyle/>
          <a:p>
            <a:r>
              <a:rPr lang="en-US" sz="2667" dirty="0"/>
              <a:t>MERITS &amp; DE-MERITS:</a:t>
            </a:r>
            <a:endParaRPr lang="en-IN" sz="2667" dirty="0"/>
          </a:p>
        </p:txBody>
      </p:sp>
      <p:sp>
        <p:nvSpPr>
          <p:cNvPr id="3" name="Text Placeholder 2"/>
          <p:cNvSpPr>
            <a:spLocks noGrp="1"/>
          </p:cNvSpPr>
          <p:nvPr>
            <p:ph type="body" idx="1"/>
          </p:nvPr>
        </p:nvSpPr>
        <p:spPr>
          <a:xfrm>
            <a:off x="1007411" y="1338949"/>
            <a:ext cx="10290000" cy="4390033"/>
          </a:xfrm>
        </p:spPr>
        <p:txBody>
          <a:bodyPr/>
          <a:lstStyle/>
          <a:p>
            <a:pPr>
              <a:lnSpc>
                <a:spcPct val="100000"/>
              </a:lnSpc>
            </a:pPr>
            <a:r>
              <a:rPr lang="en-US" sz="1867" dirty="0"/>
              <a:t>MERITS:</a:t>
            </a:r>
          </a:p>
          <a:p>
            <a:pPr lvl="1">
              <a:lnSpc>
                <a:spcPct val="100000"/>
              </a:lnSpc>
            </a:pPr>
            <a:r>
              <a:rPr lang="en-US" sz="1600" dirty="0"/>
              <a:t>A multi-view state encoder and a transfer learning paradigm with guidance are proposed to enhance the learning abilities of the agents </a:t>
            </a:r>
          </a:p>
          <a:p>
            <a:pPr lvl="1">
              <a:lnSpc>
                <a:spcPct val="100000"/>
              </a:lnSpc>
            </a:pPr>
            <a:r>
              <a:rPr lang="en-US" sz="1600" dirty="0"/>
              <a:t>The multi-view encoder encodes the global state of the agents in the region by attention mechanism to generate the attention state. </a:t>
            </a:r>
          </a:p>
          <a:p>
            <a:pPr lvl="1">
              <a:lnSpc>
                <a:spcPct val="100000"/>
              </a:lnSpc>
            </a:pPr>
            <a:r>
              <a:rPr lang="en-US" sz="1600" dirty="0"/>
              <a:t>The learning time to convergence is also shorter than that of the existing methods, indicating that the method is effective even when real-time learning is considered.</a:t>
            </a:r>
          </a:p>
          <a:p>
            <a:pPr>
              <a:lnSpc>
                <a:spcPct val="100000"/>
              </a:lnSpc>
            </a:pPr>
            <a:endParaRPr lang="en-US" sz="1867" dirty="0"/>
          </a:p>
          <a:p>
            <a:pPr>
              <a:lnSpc>
                <a:spcPct val="100000"/>
              </a:lnSpc>
            </a:pPr>
            <a:r>
              <a:rPr lang="en-US" sz="1867" dirty="0"/>
              <a:t>DE-MERITS:</a:t>
            </a:r>
          </a:p>
          <a:p>
            <a:pPr lvl="1">
              <a:lnSpc>
                <a:spcPct val="100000"/>
              </a:lnSpc>
            </a:pPr>
            <a:r>
              <a:rPr lang="en-US" sz="1600" dirty="0"/>
              <a:t>we will consider other mechanisms that can facilitate collaboration in ATSC, for example, letting the agent generate a controllable language instead of the original state, action, or reward.</a:t>
            </a:r>
            <a:endParaRPr lang="en-US" sz="1467" dirty="0"/>
          </a:p>
        </p:txBody>
      </p:sp>
    </p:spTree>
    <p:extLst>
      <p:ext uri="{BB962C8B-B14F-4D97-AF65-F5344CB8AC3E}">
        <p14:creationId xmlns:p14="http://schemas.microsoft.com/office/powerpoint/2010/main" val="79753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9" y="338280"/>
            <a:ext cx="10290000" cy="763600"/>
          </a:xfrm>
        </p:spPr>
        <p:txBody>
          <a:bodyPr/>
          <a:lstStyle/>
          <a:p>
            <a:r>
              <a:rPr lang="en-US" dirty="0">
                <a:solidFill>
                  <a:schemeClr val="bg1"/>
                </a:solidFill>
              </a:rPr>
              <a:t>3rd PAPER:</a:t>
            </a:r>
            <a:endParaRPr lang="en-IN" dirty="0">
              <a:solidFill>
                <a:schemeClr val="bg1"/>
              </a:solidFill>
            </a:endParaRPr>
          </a:p>
        </p:txBody>
      </p:sp>
      <p:sp>
        <p:nvSpPr>
          <p:cNvPr id="3" name="Text Placeholder 2"/>
          <p:cNvSpPr>
            <a:spLocks noGrp="1"/>
          </p:cNvSpPr>
          <p:nvPr>
            <p:ph type="body" idx="1"/>
          </p:nvPr>
        </p:nvSpPr>
        <p:spPr>
          <a:xfrm>
            <a:off x="883233" y="1101881"/>
            <a:ext cx="10290000" cy="4502924"/>
          </a:xfrm>
        </p:spPr>
        <p:txBody>
          <a:bodyPr/>
          <a:lstStyle/>
          <a:p>
            <a:pPr marL="211661" indent="0" algn="ctr">
              <a:buNone/>
            </a:pPr>
            <a:r>
              <a:rPr lang="en-US" sz="1867" u="sng" dirty="0">
                <a:solidFill>
                  <a:schemeClr val="tx1"/>
                </a:solidFill>
              </a:rPr>
              <a:t>Title:</a:t>
            </a:r>
            <a:r>
              <a:rPr lang="en-US" sz="1867" dirty="0"/>
              <a:t> T-GCN: A Temporal Graph Convolutional Network for Traffic Prediction</a:t>
            </a:r>
          </a:p>
          <a:p>
            <a:pPr marL="211661" indent="0" algn="ctr">
              <a:buNone/>
            </a:pPr>
            <a:endParaRPr lang="en-US" sz="1867" dirty="0"/>
          </a:p>
          <a:p>
            <a:pPr marL="211661" indent="0" algn="ctr">
              <a:buNone/>
            </a:pPr>
            <a:r>
              <a:rPr lang="en-US" sz="2400" u="sng" dirty="0">
                <a:solidFill>
                  <a:srgbClr val="1F424C"/>
                </a:solidFill>
                <a:latin typeface="Ubuntu" panose="020B0504030602030204" pitchFamily="34" charset="0"/>
                <a:ea typeface="Ubuntu" panose="020B0504030602030204" pitchFamily="34" charset="0"/>
                <a:cs typeface="Ubuntu" panose="020B0504030602030204" pitchFamily="34" charset="0"/>
              </a:rPr>
              <a:t>Author:</a:t>
            </a:r>
            <a:r>
              <a:rPr lang="en-IN" sz="2400" dirty="0">
                <a:solidFill>
                  <a:srgbClr val="FFFFFF"/>
                </a:solidFill>
                <a:latin typeface="Ubuntu" panose="020B0504030602030204" pitchFamily="34" charset="0"/>
                <a:ea typeface="Ubuntu" panose="020B0504030602030204" pitchFamily="34" charset="0"/>
                <a:cs typeface="Ubuntu" panose="020B0504030602030204" pitchFamily="34" charset="0"/>
              </a:rPr>
              <a:t>   </a:t>
            </a:r>
            <a:r>
              <a:rPr lang="en-IN" sz="1867" dirty="0">
                <a:solidFill>
                  <a:srgbClr val="FFFFFF"/>
                </a:solidFill>
                <a:latin typeface="Ubuntu" panose="020B0504030602030204" pitchFamily="34" charset="0"/>
                <a:ea typeface="Ubuntu" panose="020B0504030602030204" pitchFamily="34" charset="0"/>
                <a:cs typeface="Ubuntu" panose="020B0504030602030204" pitchFamily="34" charset="0"/>
              </a:rPr>
              <a:t>Ling Zhao, </a:t>
            </a:r>
            <a:r>
              <a:rPr lang="en-IN" sz="1867" dirty="0" err="1">
                <a:solidFill>
                  <a:srgbClr val="FFFFFF"/>
                </a:solidFill>
                <a:latin typeface="Ubuntu" panose="020B0504030602030204" pitchFamily="34" charset="0"/>
                <a:ea typeface="Ubuntu" panose="020B0504030602030204" pitchFamily="34" charset="0"/>
                <a:cs typeface="Ubuntu" panose="020B0504030602030204" pitchFamily="34" charset="0"/>
              </a:rPr>
              <a:t>Yujiao</a:t>
            </a:r>
            <a:r>
              <a:rPr lang="en-IN" sz="1867" dirty="0">
                <a:solidFill>
                  <a:srgbClr val="FFFFFF"/>
                </a:solidFill>
                <a:latin typeface="Ubuntu" panose="020B0504030602030204" pitchFamily="34" charset="0"/>
                <a:ea typeface="Ubuntu" panose="020B0504030602030204" pitchFamily="34" charset="0"/>
                <a:cs typeface="Ubuntu" panose="020B0504030602030204" pitchFamily="34" charset="0"/>
              </a:rPr>
              <a:t> Song, Chao Zhang, Yu Liu</a:t>
            </a:r>
            <a:endParaRPr lang="en-US" sz="1867" dirty="0"/>
          </a:p>
          <a:p>
            <a:pPr marL="211661" indent="0" algn="ctr">
              <a:buNone/>
            </a:pPr>
            <a:endParaRPr lang="en-US" sz="1867" dirty="0"/>
          </a:p>
          <a:p>
            <a:pPr marL="211661" indent="0" algn="ctr">
              <a:buNone/>
            </a:pPr>
            <a:r>
              <a:rPr lang="en-US" sz="2133" u="sng" dirty="0">
                <a:solidFill>
                  <a:schemeClr val="tx1"/>
                </a:solidFill>
              </a:rPr>
              <a:t>IEEE:</a:t>
            </a:r>
            <a:r>
              <a:rPr lang="en-IN" sz="2133" dirty="0"/>
              <a:t> </a:t>
            </a:r>
            <a:r>
              <a:rPr lang="en-IN" dirty="0"/>
              <a:t>TRANSACTIONS ON INTELLIGENT TRANSPORTATION SYSTEMS </a:t>
            </a:r>
          </a:p>
          <a:p>
            <a:pPr marL="211661" indent="0" algn="ctr">
              <a:buNone/>
            </a:pPr>
            <a:r>
              <a:rPr lang="en-US" sz="2133" u="sng" dirty="0">
                <a:solidFill>
                  <a:schemeClr val="tx1"/>
                </a:solidFill>
              </a:rPr>
              <a:t>Issue Date:</a:t>
            </a:r>
            <a:r>
              <a:rPr lang="en-IN" sz="2133" dirty="0"/>
              <a:t> </a:t>
            </a:r>
            <a:r>
              <a:rPr lang="en-IN" dirty="0"/>
              <a:t>9, SEPTEMBER 2020</a:t>
            </a:r>
          </a:p>
          <a:p>
            <a:pPr marL="207259" indent="0">
              <a:buNone/>
            </a:pPr>
            <a:r>
              <a:rPr lang="en-US" sz="1867" u="sng" dirty="0">
                <a:solidFill>
                  <a:srgbClr val="1F424C"/>
                </a:solidFill>
                <a:latin typeface="Ubuntu" panose="020B0504030602030204" pitchFamily="34" charset="0"/>
                <a:ea typeface="Ubuntu" panose="020B0504030602030204" pitchFamily="34" charset="0"/>
                <a:cs typeface="Ubuntu" panose="020B0504030602030204" pitchFamily="34" charset="0"/>
              </a:rPr>
              <a:t>Algorithms Used:</a:t>
            </a: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 </a:t>
            </a:r>
            <a:endParaRPr lang="en-US" sz="1400" dirty="0"/>
          </a:p>
          <a:p>
            <a:pPr indent="-402326" algn="ct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Temporal graph convolutional network (T-GCN)</a:t>
            </a:r>
          </a:p>
          <a:p>
            <a:pPr indent="-402326" algn="ctr"/>
            <a:r>
              <a:rPr lang="en-US" sz="1867" dirty="0">
                <a:solidFill>
                  <a:srgbClr val="FFFFFF"/>
                </a:solidFill>
                <a:latin typeface="Ubuntu" panose="020B0504030602030204" pitchFamily="34" charset="0"/>
                <a:ea typeface="Ubuntu" panose="020B0504030602030204" pitchFamily="34" charset="0"/>
                <a:cs typeface="Ubuntu" panose="020B0504030602030204" pitchFamily="34" charset="0"/>
              </a:rPr>
              <a:t>Gated recurrent unit (GRU)</a:t>
            </a:r>
          </a:p>
          <a:p>
            <a:pPr marL="207259" indent="0">
              <a:buNone/>
            </a:pPr>
            <a:r>
              <a:rPr lang="en-US" sz="1867" u="sng" dirty="0">
                <a:solidFill>
                  <a:schemeClr val="tx1">
                    <a:lumMod val="50000"/>
                  </a:schemeClr>
                </a:solidFill>
              </a:rPr>
              <a:t>Work Done: </a:t>
            </a:r>
          </a:p>
          <a:p>
            <a:pPr marL="211661" indent="0">
              <a:buNone/>
            </a:pPr>
            <a:r>
              <a:rPr lang="en-US" dirty="0"/>
              <a:t> 	 To capture the spatial and temporal dependences simultaneously, we propose a novel neural</a:t>
            </a:r>
          </a:p>
          <a:p>
            <a:pPr marL="211661" indent="0">
              <a:buNone/>
            </a:pPr>
            <a:r>
              <a:rPr lang="en-US" dirty="0"/>
              <a:t>network-based traffic forecasting method, the temporal graph convolutional network (T-GCN) model, which is combined with the graph convolutional network (GCN) and the gated recurrent unit (GRU).</a:t>
            </a:r>
          </a:p>
        </p:txBody>
      </p:sp>
    </p:spTree>
    <p:extLst>
      <p:ext uri="{BB962C8B-B14F-4D97-AF65-F5344CB8AC3E}">
        <p14:creationId xmlns:p14="http://schemas.microsoft.com/office/powerpoint/2010/main" val="1244516026"/>
      </p:ext>
    </p:extLst>
  </p:cSld>
  <p:clrMapOvr>
    <a:masterClrMapping/>
  </p:clrMapOvr>
</p:sld>
</file>

<file path=ppt/theme/theme1.xml><?xml version="1.0" encoding="utf-8"?>
<a:theme xmlns:a="http://schemas.openxmlformats.org/drawingml/2006/main"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Automatic Traffic Signal Control System</Template>
  <TotalTime>0</TotalTime>
  <Words>2353</Words>
  <Application>Microsoft Office PowerPoint</Application>
  <PresentationFormat>Widescreen</PresentationFormat>
  <Paragraphs>231</Paragraphs>
  <Slides>25</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Krona One</vt:lpstr>
      <vt:lpstr>Lato</vt:lpstr>
      <vt:lpstr>Muli</vt:lpstr>
      <vt:lpstr>Proxima Nova</vt:lpstr>
      <vt:lpstr>Proxima Nova Semibold</vt:lpstr>
      <vt:lpstr>Roboto</vt:lpstr>
      <vt:lpstr>Ubuntu</vt:lpstr>
      <vt:lpstr>Driving Center Infographics by Slidesgo</vt:lpstr>
      <vt:lpstr>Slidesgo Final Pages</vt:lpstr>
      <vt:lpstr>Automatic Traffic Signal Control System Using Deep Learning</vt:lpstr>
      <vt:lpstr>Road Of Contents</vt:lpstr>
      <vt:lpstr>INTRODUCTION</vt:lpstr>
      <vt:lpstr>Flow Chart:</vt:lpstr>
      <vt:lpstr>1)Base PAPER:</vt:lpstr>
      <vt:lpstr>MERITS &amp; DE-MERITS:</vt:lpstr>
      <vt:lpstr>2nd PAPER:</vt:lpstr>
      <vt:lpstr>MERITS &amp; DE-MERITS:</vt:lpstr>
      <vt:lpstr>3rd PAPER:</vt:lpstr>
      <vt:lpstr>MERITS &amp; DE-MERITS:</vt:lpstr>
      <vt:lpstr>4th:</vt:lpstr>
      <vt:lpstr>MERITS &amp; FUTURE WORK :</vt:lpstr>
      <vt:lpstr>5th PAPER:</vt:lpstr>
      <vt:lpstr>MERITS &amp; DE-MERITS:</vt:lpstr>
      <vt:lpstr>6th PAPER:</vt:lpstr>
      <vt:lpstr>MERITS &amp; DE-MERITS:</vt:lpstr>
      <vt:lpstr>7th PAPER:</vt:lpstr>
      <vt:lpstr>MERITS &amp; DE-MERITS:</vt:lpstr>
      <vt:lpstr>8th PAPER:</vt:lpstr>
      <vt:lpstr>MERITS &amp; DE-MERITS:</vt:lpstr>
      <vt:lpstr>9th PAPER:</vt:lpstr>
      <vt:lpstr>MERITS &amp; DE-MERITS:</vt:lpstr>
      <vt:lpstr>10th PAPER:</vt:lpstr>
      <vt:lpstr>MERITS &amp; DE-MERITS: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Signal Control System Using Deep Learning</dc:title>
  <dc:creator>Namasivaayam L</dc:creator>
  <cp:lastModifiedBy>Namasivaayam L</cp:lastModifiedBy>
  <cp:revision>1</cp:revision>
  <dcterms:created xsi:type="dcterms:W3CDTF">2023-01-30T07:50:32Z</dcterms:created>
  <dcterms:modified xsi:type="dcterms:W3CDTF">2023-01-30T07:50:57Z</dcterms:modified>
</cp:coreProperties>
</file>