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301" r:id="rId2"/>
    <p:sldId id="274" r:id="rId3"/>
    <p:sldId id="302" r:id="rId4"/>
    <p:sldId id="304" r:id="rId5"/>
    <p:sldId id="303" r:id="rId6"/>
    <p:sldId id="260" r:id="rId7"/>
    <p:sldId id="284" r:id="rId8"/>
    <p:sldId id="285" r:id="rId9"/>
    <p:sldId id="286" r:id="rId10"/>
    <p:sldId id="287" r:id="rId11"/>
    <p:sldId id="288" r:id="rId12"/>
    <p:sldId id="289" r:id="rId13"/>
    <p:sldId id="309" r:id="rId14"/>
    <p:sldId id="319" r:id="rId15"/>
    <p:sldId id="320" r:id="rId16"/>
    <p:sldId id="321" r:id="rId17"/>
    <p:sldId id="322" r:id="rId18"/>
    <p:sldId id="323" r:id="rId19"/>
    <p:sldId id="324" r:id="rId20"/>
    <p:sldId id="307" r:id="rId21"/>
    <p:sldId id="256"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118" autoAdjust="0"/>
  </p:normalViewPr>
  <p:slideViewPr>
    <p:cSldViewPr snapToGrid="0">
      <p:cViewPr varScale="1">
        <p:scale>
          <a:sx n="72" d="100"/>
          <a:sy n="72" d="100"/>
        </p:scale>
        <p:origin x="618" y="66"/>
      </p:cViewPr>
      <p:guideLst/>
    </p:cSldViewPr>
  </p:slideViewPr>
  <p:notesTextViewPr>
    <p:cViewPr>
      <p:scale>
        <a:sx n="125" d="100"/>
        <a:sy n="125" d="100"/>
      </p:scale>
      <p:origin x="0" y="0"/>
    </p:cViewPr>
  </p:notesTextViewPr>
  <p:sorterViewPr>
    <p:cViewPr>
      <p:scale>
        <a:sx n="100" d="100"/>
        <a:sy n="100" d="100"/>
      </p:scale>
      <p:origin x="0" y="-4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A6F15-ABBF-4806-B278-DA4333AD3144}" type="datetimeFigureOut">
              <a:rPr lang="en-US" smtClean="0"/>
              <a:t>03-Aug-21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11B14-9A11-4A14-8C7D-107F25BB8A4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 me just kick off with our project selection. – It stemmed from our last semester’s project. </a:t>
            </a:r>
          </a:p>
          <a:p>
            <a:pPr marL="228600" indent="-228600">
              <a:buAutoNum type="arabicPeriod"/>
            </a:pPr>
            <a:r>
              <a:rPr lang="en-US" dirty="0"/>
              <a:t>The team reviewed last semestral project and all agreed that we should finish off our unfinished Team Vision</a:t>
            </a:r>
          </a:p>
          <a:p>
            <a:pPr marL="228600" indent="-228600">
              <a:buAutoNum type="arabicPeriod"/>
            </a:pPr>
            <a:r>
              <a:rPr lang="en-US" dirty="0"/>
              <a:t>Allow me to briefly run through our last project.</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5EA11B14-9A11-4A14-8C7D-107F25BB8A4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satisfy the 3 mobile app technical contents, our project will leverage on </a:t>
            </a:r>
          </a:p>
          <a:p>
            <a:pPr marL="457200" lvl="1" indent="0">
              <a:buNone/>
            </a:pPr>
            <a:r>
              <a:rPr lang="en-US" dirty="0"/>
              <a:t>- WebView, SMS notification &amp; Cloud Service.</a:t>
            </a:r>
          </a:p>
        </p:txBody>
      </p:sp>
      <p:sp>
        <p:nvSpPr>
          <p:cNvPr id="4" name="Slide Number Placeholder 3"/>
          <p:cNvSpPr>
            <a:spLocks noGrp="1"/>
          </p:cNvSpPr>
          <p:nvPr>
            <p:ph type="sldNum" sz="quarter" idx="5"/>
          </p:nvPr>
        </p:nvSpPr>
        <p:spPr/>
        <p:txBody>
          <a:bodyPr/>
          <a:lstStyle/>
          <a:p>
            <a:fld id="{5EA11B14-9A11-4A14-8C7D-107F25BB8A4F}" type="slidenum">
              <a:rPr lang="en-US" smtClean="0"/>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of all, these are my project team members!</a:t>
            </a:r>
          </a:p>
        </p:txBody>
      </p:sp>
      <p:sp>
        <p:nvSpPr>
          <p:cNvPr id="4" name="Slide Number Placeholder 3"/>
          <p:cNvSpPr>
            <a:spLocks noGrp="1"/>
          </p:cNvSpPr>
          <p:nvPr>
            <p:ph type="sldNum" sz="quarter" idx="5"/>
          </p:nvPr>
        </p:nvSpPr>
        <p:spPr/>
        <p:txBody>
          <a:bodyPr/>
          <a:lstStyle/>
          <a:p>
            <a:fld id="{5EA11B14-9A11-4A14-8C7D-107F25BB8A4F}"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was our project title. The project concept then was conceived to coincide with the Health Ministry task force on safe management measures.</a:t>
            </a:r>
          </a:p>
          <a:p>
            <a:pPr marL="228600" indent="-228600">
              <a:buAutoNum type="arabicPeriod"/>
            </a:pPr>
            <a:r>
              <a:rPr lang="en-US" dirty="0"/>
              <a:t>We used Decathlon Store as our case study.</a:t>
            </a:r>
          </a:p>
        </p:txBody>
      </p:sp>
      <p:sp>
        <p:nvSpPr>
          <p:cNvPr id="4" name="Slide Number Placeholder 3"/>
          <p:cNvSpPr>
            <a:spLocks noGrp="1"/>
          </p:cNvSpPr>
          <p:nvPr>
            <p:ph type="sldNum" sz="quarter" idx="5"/>
          </p:nvPr>
        </p:nvSpPr>
        <p:spPr/>
        <p:txBody>
          <a:bodyPr/>
          <a:lstStyle/>
          <a:p>
            <a:fld id="{5EA11B14-9A11-4A14-8C7D-107F25BB8A4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the safe management measures, one of the advisories is permit mega store like Decathlon to hold max customer capacity based on Gross Floor Area or GFA.</a:t>
            </a:r>
          </a:p>
          <a:p>
            <a:pPr marL="228600" indent="-228600">
              <a:buAutoNum type="arabicPeriod"/>
            </a:pPr>
            <a:r>
              <a:rPr lang="en-US" dirty="0"/>
              <a:t>Our team undertook the vision to implement 3 applications satisfy smart technologies:</a:t>
            </a:r>
          </a:p>
          <a:p>
            <a:pPr marL="0" indent="0">
              <a:buNone/>
            </a:pPr>
            <a:r>
              <a:rPr lang="en-US" dirty="0"/>
              <a:t>	- sensors that track the number of customer in store </a:t>
            </a:r>
          </a:p>
          <a:p>
            <a:pPr marL="0" indent="0">
              <a:buNone/>
            </a:pPr>
            <a:r>
              <a:rPr lang="en-US" dirty="0"/>
              <a:t>	- upload, publish and display the info on the cloud</a:t>
            </a:r>
          </a:p>
          <a:p>
            <a:pPr marL="0" indent="0">
              <a:buNone/>
            </a:pPr>
            <a:r>
              <a:rPr lang="en-US" dirty="0"/>
              <a:t>	- provision a mobile app for customer to book and join queue instead of queuing outside store.</a:t>
            </a:r>
          </a:p>
          <a:p>
            <a:pPr marL="0" indent="0">
              <a:buNone/>
            </a:pPr>
            <a:r>
              <a:rPr lang="en-US" dirty="0"/>
              <a:t>3. At end of project implementation, it was obvious here that we could managed 2 applications.</a:t>
            </a:r>
          </a:p>
        </p:txBody>
      </p:sp>
      <p:sp>
        <p:nvSpPr>
          <p:cNvPr id="4" name="Slide Number Placeholder 3"/>
          <p:cNvSpPr>
            <a:spLocks noGrp="1"/>
          </p:cNvSpPr>
          <p:nvPr>
            <p:ph type="sldNum" sz="quarter" idx="5"/>
          </p:nvPr>
        </p:nvSpPr>
        <p:spPr/>
        <p:txBody>
          <a:bodyPr/>
          <a:lstStyle/>
          <a:p>
            <a:fld id="{5EA11B14-9A11-4A14-8C7D-107F25BB8A4F}"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But we save the best for last. Now that we are better equipped with mobile app programming knowledge, our team is determined to accomplish our unfinished vision.</a:t>
            </a:r>
          </a:p>
          <a:p>
            <a:pPr marL="228600" indent="-228600">
              <a:buAutoNum type="arabicPeriod"/>
            </a:pPr>
            <a:r>
              <a:rPr lang="en-US" dirty="0"/>
              <a:t>And along with the knowledge learnt from the Sensor and Communication Technologies module, to further implement a suite of collective sensors to implement an automated safe management measures process.</a:t>
            </a:r>
          </a:p>
        </p:txBody>
      </p:sp>
      <p:sp>
        <p:nvSpPr>
          <p:cNvPr id="4" name="Slide Number Placeholder 3"/>
          <p:cNvSpPr>
            <a:spLocks noGrp="1"/>
          </p:cNvSpPr>
          <p:nvPr>
            <p:ph type="sldNum" sz="quarter" idx="5"/>
          </p:nvPr>
        </p:nvSpPr>
        <p:spPr/>
        <p:txBody>
          <a:bodyPr/>
          <a:lstStyle/>
          <a:p>
            <a:fld id="{5EA11B14-9A11-4A14-8C7D-107F25BB8A4F}"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is the concept of operation.</a:t>
            </a:r>
          </a:p>
          <a:p>
            <a:pPr marL="228600" indent="-228600">
              <a:buAutoNum type="arabicPeriod"/>
            </a:pPr>
            <a:r>
              <a:rPr lang="en-US" dirty="0"/>
              <a:t>The sensors are to provide automated entry access as well as to process the net customer count, upload and update the cloud.</a:t>
            </a:r>
          </a:p>
          <a:p>
            <a:pPr marL="228600" indent="-228600">
              <a:buAutoNum type="arabicPeriod"/>
            </a:pPr>
            <a:r>
              <a:rPr lang="en-US" dirty="0"/>
              <a:t>The cloud provides a webpage on the number of customers at various store locations. It also store data for mobile app to draw the relevant info.</a:t>
            </a:r>
          </a:p>
          <a:p>
            <a:pPr marL="228600" indent="-228600">
              <a:buAutoNum type="arabicPeriod"/>
            </a:pPr>
            <a:r>
              <a:rPr lang="en-US" dirty="0"/>
              <a:t>The mobile app provides information on the number of customers at various store locations and allow customer to book queue and be informed on the queue status via </a:t>
            </a:r>
            <a:r>
              <a:rPr lang="en-US" dirty="0" err="1"/>
              <a:t>sms</a:t>
            </a:r>
            <a:r>
              <a:rPr lang="en-US" dirty="0"/>
              <a:t> notification.</a:t>
            </a:r>
          </a:p>
        </p:txBody>
      </p:sp>
      <p:sp>
        <p:nvSpPr>
          <p:cNvPr id="4" name="Slide Number Placeholder 3"/>
          <p:cNvSpPr>
            <a:spLocks noGrp="1"/>
          </p:cNvSpPr>
          <p:nvPr>
            <p:ph type="sldNum" sz="quarter" idx="5"/>
          </p:nvPr>
        </p:nvSpPr>
        <p:spPr/>
        <p:txBody>
          <a:bodyPr/>
          <a:lstStyle/>
          <a:p>
            <a:fld id="{5EA11B14-9A11-4A14-8C7D-107F25BB8A4F}"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Design Thinking tool help to validate the continuation of this project.  </a:t>
            </a:r>
          </a:p>
          <a:p>
            <a:pPr marL="228600" indent="-228600">
              <a:buAutoNum type="arabicPeriod"/>
            </a:pPr>
            <a:r>
              <a:rPr lang="en-US" dirty="0"/>
              <a:t>We reviewed the chain of processes, by and large we derived with the same outcome as the last project. </a:t>
            </a:r>
          </a:p>
        </p:txBody>
      </p:sp>
      <p:sp>
        <p:nvSpPr>
          <p:cNvPr id="4" name="Slide Number Placeholder 3"/>
          <p:cNvSpPr>
            <a:spLocks noGrp="1"/>
          </p:cNvSpPr>
          <p:nvPr>
            <p:ph type="sldNum" sz="quarter" idx="5"/>
          </p:nvPr>
        </p:nvSpPr>
        <p:spPr/>
        <p:txBody>
          <a:bodyPr/>
          <a:lstStyle/>
          <a:p>
            <a:fld id="{5EA11B14-9A11-4A14-8C7D-107F25BB8A4F}"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slides are further details of our review</a:t>
            </a:r>
          </a:p>
        </p:txBody>
      </p:sp>
      <p:sp>
        <p:nvSpPr>
          <p:cNvPr id="4" name="Slide Number Placeholder 3"/>
          <p:cNvSpPr>
            <a:spLocks noGrp="1"/>
          </p:cNvSpPr>
          <p:nvPr>
            <p:ph type="sldNum" sz="quarter" idx="5"/>
          </p:nvPr>
        </p:nvSpPr>
        <p:spPr/>
        <p:txBody>
          <a:bodyPr/>
          <a:lstStyle/>
          <a:p>
            <a:fld id="{5EA11B14-9A11-4A14-8C7D-107F25BB8A4F}"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A11B14-9A11-4A14-8C7D-107F25BB8A4F}"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With the Design Thinking tool, we not only arrived with the same goal of achieving crowd control management, and one with a fully digital and automated solution. </a:t>
            </a:r>
          </a:p>
        </p:txBody>
      </p:sp>
      <p:sp>
        <p:nvSpPr>
          <p:cNvPr id="4" name="Slide Number Placeholder 3"/>
          <p:cNvSpPr>
            <a:spLocks noGrp="1"/>
          </p:cNvSpPr>
          <p:nvPr>
            <p:ph type="sldNum" sz="quarter" idx="5"/>
          </p:nvPr>
        </p:nvSpPr>
        <p:spPr/>
        <p:txBody>
          <a:bodyPr/>
          <a:lstStyle/>
          <a:p>
            <a:fld id="{5EA11B14-9A11-4A14-8C7D-107F25BB8A4F}"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03-Aug-21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03-Aug-21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03-Aug-21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03-Aug-21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03-Aug-21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t>03-Aug-21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jpeg"/><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a:xfrm>
            <a:off x="2875231" y="1415020"/>
            <a:ext cx="6080083" cy="1767237"/>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 desire to complete our Team Vision from last semestral project</a:t>
            </a:r>
          </a:p>
        </p:txBody>
      </p:sp>
      <p:sp>
        <p:nvSpPr>
          <p:cNvPr id="8" name="Rectangle: Rounded Corners 7"/>
          <p:cNvSpPr/>
          <p:nvPr/>
        </p:nvSpPr>
        <p:spPr>
          <a:xfrm>
            <a:off x="2875230" y="3429000"/>
            <a:ext cx="6080083" cy="1767237"/>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 brief on last project….</a:t>
            </a:r>
          </a:p>
        </p:txBody>
      </p:sp>
      <p:sp>
        <p:nvSpPr>
          <p:cNvPr id="5" name="Google Shape;172;p1"/>
          <p:cNvSpPr/>
          <p:nvPr/>
        </p:nvSpPr>
        <p:spPr>
          <a:xfrm>
            <a:off x="8069180" y="41338"/>
            <a:ext cx="4227596"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chemeClr val="lt1"/>
                </a:solidFill>
                <a:latin typeface="Calibri" panose="020F0502020204030204" pitchFamily="34" charset="0"/>
                <a:ea typeface="Twentieth Century"/>
                <a:cs typeface="Calibri" panose="020F0502020204030204" pitchFamily="34" charset="0"/>
                <a:sym typeface="Twentieth Century"/>
              </a:rPr>
              <a:t>Project Selection</a:t>
            </a:r>
            <a:endParaRPr sz="2000"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827363" y="1089441"/>
            <a:ext cx="1868212" cy="369332"/>
          </a:xfrm>
          <a:prstGeom prst="rect">
            <a:avLst/>
          </a:prstGeom>
        </p:spPr>
        <p:txBody>
          <a:bodyPr wrap="square">
            <a:spAutoFit/>
          </a:bodyPr>
          <a:lstStyle/>
          <a:p>
            <a:r>
              <a:rPr lang="en-US" b="1" dirty="0"/>
              <a:t>c) Persona</a:t>
            </a:r>
            <a:endParaRPr lang="en-US" sz="1000" dirty="0"/>
          </a:p>
        </p:txBody>
      </p:sp>
      <p:pic>
        <p:nvPicPr>
          <p:cNvPr id="25"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8.png"/>
          <p:cNvPicPr/>
          <p:nvPr/>
        </p:nvPicPr>
        <p:blipFill>
          <a:blip r:embed="rId3"/>
          <a:srcRect/>
          <a:stretch>
            <a:fillRect/>
          </a:stretch>
        </p:blipFill>
        <p:spPr>
          <a:xfrm>
            <a:off x="903812" y="1458773"/>
            <a:ext cx="10230914" cy="5180152"/>
          </a:xfrm>
          <a:prstGeom prst="rect">
            <a:avLst/>
          </a:prstGeom>
        </p:spPr>
      </p:pic>
      <p:sp>
        <p:nvSpPr>
          <p:cNvPr id="7" name="Rectangle 6"/>
          <p:cNvSpPr/>
          <p:nvPr/>
        </p:nvSpPr>
        <p:spPr>
          <a:xfrm>
            <a:off x="7850373" y="60604"/>
            <a:ext cx="4405642" cy="707886"/>
          </a:xfrm>
          <a:prstGeom prst="rect">
            <a:avLst/>
          </a:prstGeom>
        </p:spPr>
        <p:txBody>
          <a:bodyPr wrap="square">
            <a:spAutoFit/>
          </a:bodyPr>
          <a:lstStyle/>
          <a:p>
            <a:r>
              <a:rPr lang="en-US" sz="4000" b="1" dirty="0"/>
              <a:t>Design Thinking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960713" y="1122880"/>
            <a:ext cx="1868212" cy="369332"/>
          </a:xfrm>
          <a:prstGeom prst="rect">
            <a:avLst/>
          </a:prstGeom>
        </p:spPr>
        <p:txBody>
          <a:bodyPr wrap="square">
            <a:spAutoFit/>
          </a:bodyPr>
          <a:lstStyle/>
          <a:p>
            <a:pPr lvl="0"/>
            <a:r>
              <a:rPr lang="en-US" b="1" dirty="0"/>
              <a:t>3) Ideation</a:t>
            </a:r>
            <a:endParaRPr lang="en-US" dirty="0"/>
          </a:p>
        </p:txBody>
      </p:sp>
      <p:pic>
        <p:nvPicPr>
          <p:cNvPr id="25"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1389869" y="1490522"/>
            <a:ext cx="1012585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mj-lt"/>
                <a:ea typeface="Calibri" panose="020F0502020204030204" pitchFamily="34" charset="0"/>
              </a:rPr>
              <a:t>a) Brainstorming</a:t>
            </a:r>
            <a:endParaRPr kumimoji="0" lang="en-US" altLang="en-US" sz="1100" b="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mj-lt"/>
                <a:ea typeface="Calibri" panose="020F0502020204030204" pitchFamily="34" charset="0"/>
              </a:rPr>
              <a:t>    After 15 mins of brainstorming below are the ideas generated</a:t>
            </a: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imag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044" y="2392680"/>
            <a:ext cx="6762750" cy="40942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304925" y="5505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p:cNvSpPr/>
          <p:nvPr/>
        </p:nvSpPr>
        <p:spPr>
          <a:xfrm>
            <a:off x="7850373" y="60604"/>
            <a:ext cx="4405642" cy="707886"/>
          </a:xfrm>
          <a:prstGeom prst="rect">
            <a:avLst/>
          </a:prstGeom>
        </p:spPr>
        <p:txBody>
          <a:bodyPr wrap="square">
            <a:spAutoFit/>
          </a:bodyPr>
          <a:lstStyle/>
          <a:p>
            <a:r>
              <a:rPr lang="en-US" sz="4000" b="1" dirty="0"/>
              <a:t>Design Thinking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0432" y="1134405"/>
            <a:ext cx="2358874" cy="369332"/>
          </a:xfrm>
          <a:prstGeom prst="rect">
            <a:avLst/>
          </a:prstGeom>
        </p:spPr>
        <p:txBody>
          <a:bodyPr wrap="square">
            <a:spAutoFit/>
          </a:bodyPr>
          <a:lstStyle/>
          <a:p>
            <a:r>
              <a:rPr lang="en-US" b="1" dirty="0"/>
              <a:t>b) Matrix Analysis</a:t>
            </a:r>
            <a:endParaRPr lang="en-US" dirty="0"/>
          </a:p>
        </p:txBody>
      </p:sp>
      <p:pic>
        <p:nvPicPr>
          <p:cNvPr id="25"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5" y="1503737"/>
            <a:ext cx="6096000" cy="4851841"/>
          </a:xfrm>
          <a:prstGeom prst="rect">
            <a:avLst/>
          </a:prstGeom>
        </p:spPr>
        <p:txBody>
          <a:bodyPr>
            <a:spAutoFit/>
          </a:bodyPr>
          <a:lstStyle/>
          <a:p>
            <a:pPr marL="457200" marR="0" algn="just">
              <a:lnSpc>
                <a:spcPct val="115000"/>
              </a:lnSpc>
              <a:spcBef>
                <a:spcPts val="0"/>
              </a:spcBef>
              <a:spcAft>
                <a:spcPts val="0"/>
              </a:spcAft>
            </a:pPr>
            <a:r>
              <a:rPr lang="en-US" dirty="0">
                <a:latin typeface="Calibri" panose="020F0502020204030204" pitchFamily="34" charset="0"/>
                <a:ea typeface="Calibri" panose="020F0502020204030204" pitchFamily="34" charset="0"/>
              </a:rPr>
              <a:t>Using matrix analysis we narrowed down to three ideas that are both desirable and feasible:</a:t>
            </a:r>
            <a:endParaRPr lang="en-US" dirty="0">
              <a:latin typeface="Times New Roman" panose="02020603050405020304" pitchFamily="18" charset="0"/>
              <a:ea typeface="Times New Roman" panose="02020603050405020304" pitchFamily="18" charset="0"/>
            </a:endParaRPr>
          </a:p>
          <a:p>
            <a:pPr algn="just">
              <a:lnSpc>
                <a:spcPct val="115000"/>
              </a:lnSpc>
            </a:pPr>
            <a:r>
              <a:rPr lang="en-US" dirty="0">
                <a:latin typeface="Calibri" panose="020F0502020204030204" pitchFamily="34" charset="0"/>
                <a:ea typeface="Calibri" panose="020F0502020204030204" pitchFamily="34" charset="0"/>
              </a:rPr>
              <a:t> </a:t>
            </a:r>
            <a:endParaRPr lang="en-US" dirty="0">
              <a:latin typeface="Times New Roman" panose="02020603050405020304" pitchFamily="18" charset="0"/>
              <a:ea typeface="Times New Roman" panose="02020603050405020304" pitchFamily="18" charset="0"/>
            </a:endParaRPr>
          </a:p>
          <a:p>
            <a:pPr marL="800100" lvl="1" indent="-342900" algn="just">
              <a:lnSpc>
                <a:spcPct val="115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Noto Sans Symbols"/>
              </a:rPr>
              <a:t>Using sensors at all the entrances and exits to gather the number of people going in and out of the store, and upload to cloud</a:t>
            </a:r>
          </a:p>
          <a:p>
            <a:pPr marL="800100" lvl="1" indent="-342900" algn="just">
              <a:lnSpc>
                <a:spcPct val="115000"/>
              </a:lnSpc>
              <a:buFont typeface="Arial" panose="020B0604020202020204" pitchFamily="34" charset="0"/>
              <a:buChar char="●"/>
            </a:pPr>
            <a:r>
              <a:rPr lang="en-US" dirty="0">
                <a:latin typeface="Calibri" panose="020F0502020204030204" pitchFamily="34" charset="0"/>
                <a:ea typeface="Noto Sans Symbols"/>
                <a:cs typeface="Noto Sans Symbols"/>
              </a:rPr>
              <a:t>Sensor system to be automated, minimizing staff manning.</a:t>
            </a:r>
            <a:endParaRPr lang="en-US" dirty="0">
              <a:latin typeface="Noto Sans Symbols"/>
              <a:ea typeface="Noto Sans Symbols"/>
              <a:cs typeface="Noto Sans Symbols"/>
            </a:endParaRPr>
          </a:p>
          <a:p>
            <a:pPr marL="800100" lvl="1" indent="-342900" algn="just">
              <a:lnSpc>
                <a:spcPct val="115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Noto Sans Symbols"/>
              </a:rPr>
              <a:t>Mobile app to let customers determine which less crowded stores to shop based on the number of people in the queue (if any)</a:t>
            </a:r>
            <a:endParaRPr lang="en-US" dirty="0">
              <a:latin typeface="Noto Sans Symbols"/>
              <a:ea typeface="Noto Sans Symbols"/>
              <a:cs typeface="Noto Sans Symbols"/>
            </a:endParaRPr>
          </a:p>
          <a:p>
            <a:pPr marL="800100" lvl="1" indent="-342900" algn="just">
              <a:lnSpc>
                <a:spcPct val="115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Noto Sans Symbols"/>
              </a:rPr>
              <a:t>Using mobile app to let the customer book queue. This minimize large queue outside the store.</a:t>
            </a:r>
            <a:endParaRPr lang="en-US" dirty="0">
              <a:latin typeface="Noto Sans Symbols"/>
              <a:ea typeface="Noto Sans Symbols"/>
              <a:cs typeface="Noto Sans Symbols"/>
            </a:endParaRPr>
          </a:p>
          <a:p>
            <a:pPr marL="800100" lvl="1" indent="-342900" algn="just">
              <a:lnSpc>
                <a:spcPct val="115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Noto Sans Symbols"/>
              </a:rPr>
              <a:t>Data with current customers count from each of the 5 physical stores could be updated live to the cloud.</a:t>
            </a:r>
            <a:endParaRPr lang="en-US" dirty="0">
              <a:latin typeface="Noto Sans Symbols"/>
              <a:ea typeface="Noto Sans Symbols"/>
              <a:cs typeface="Noto Sans Symbols"/>
            </a:endParaRPr>
          </a:p>
        </p:txBody>
      </p:sp>
      <p:sp>
        <p:nvSpPr>
          <p:cNvPr id="12" name="Rectangle 11"/>
          <p:cNvSpPr/>
          <p:nvPr/>
        </p:nvSpPr>
        <p:spPr>
          <a:xfrm>
            <a:off x="7850373" y="60604"/>
            <a:ext cx="4405642" cy="707886"/>
          </a:xfrm>
          <a:prstGeom prst="rect">
            <a:avLst/>
          </a:prstGeom>
        </p:spPr>
        <p:txBody>
          <a:bodyPr wrap="square">
            <a:spAutoFit/>
          </a:bodyPr>
          <a:lstStyle/>
          <a:p>
            <a:r>
              <a:rPr lang="en-US" sz="4000" b="1" dirty="0"/>
              <a:t>Design Thinking</a:t>
            </a:r>
            <a:endParaRPr lang="en-US" dirty="0"/>
          </a:p>
        </p:txBody>
      </p:sp>
      <p:grpSp>
        <p:nvGrpSpPr>
          <p:cNvPr id="6" name="Group 5"/>
          <p:cNvGrpSpPr/>
          <p:nvPr/>
        </p:nvGrpSpPr>
        <p:grpSpPr>
          <a:xfrm>
            <a:off x="6096000" y="1944913"/>
            <a:ext cx="5936343" cy="3773567"/>
            <a:chOff x="-516174" y="794166"/>
            <a:chExt cx="12272745" cy="7225824"/>
          </a:xfrm>
        </p:grpSpPr>
        <p:pic>
          <p:nvPicPr>
            <p:cNvPr id="7" name="image7.png"/>
            <p:cNvPicPr/>
            <p:nvPr/>
          </p:nvPicPr>
          <p:blipFill>
            <a:blip r:embed="rId3"/>
            <a:srcRect/>
            <a:stretch>
              <a:fillRect/>
            </a:stretch>
          </p:blipFill>
          <p:spPr>
            <a:xfrm>
              <a:off x="-516174" y="794166"/>
              <a:ext cx="12272745" cy="7225824"/>
            </a:xfrm>
            <a:prstGeom prst="rect">
              <a:avLst/>
            </a:prstGeom>
          </p:spPr>
        </p:pic>
        <p:pic>
          <p:nvPicPr>
            <p:cNvPr id="5" name="Picture 4"/>
            <p:cNvPicPr>
              <a:picLocks noChangeAspect="1"/>
            </p:cNvPicPr>
            <p:nvPr/>
          </p:nvPicPr>
          <p:blipFill>
            <a:blip r:embed="rId4"/>
            <a:stretch>
              <a:fillRect/>
            </a:stretch>
          </p:blipFill>
          <p:spPr>
            <a:xfrm>
              <a:off x="8949872" y="1045817"/>
              <a:ext cx="1752600" cy="1190625"/>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ctrTitle"/>
          </p:nvPr>
        </p:nvSpPr>
        <p:spPr bwMode="auto">
          <a:xfrm>
            <a:off x="1251645" y="925718"/>
            <a:ext cx="9728864" cy="4962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3200" b="1" i="0" u="sng" strike="noStrike" cap="none" normalizeH="0" baseline="0" dirty="0">
                <a:ln>
                  <a:noFill/>
                </a:ln>
                <a:solidFill>
                  <a:schemeClr val="tx1"/>
                </a:solidFill>
                <a:effectLst/>
                <a:latin typeface="Arial" panose="020B0604020202020204" pitchFamily="34" charset="0"/>
                <a:ea typeface="Calibri" panose="020F0502020204030204" pitchFamily="34" charset="0"/>
              </a:rPr>
              <a:t>Project Title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Aft>
                <a:spcPct val="0"/>
              </a:spcAft>
            </a:pPr>
            <a:br>
              <a:rPr lang="en-US" sz="4000" b="1" i="1" dirty="0">
                <a:effectLst/>
              </a:rPr>
            </a:br>
            <a:r>
              <a:rPr lang="en-US" sz="4000" b="1" i="1" dirty="0">
                <a:effectLst/>
              </a:rPr>
              <a:t>Digital Solutions for An AUTOMATED Crowd Control Management</a:t>
            </a:r>
            <a:br>
              <a:rPr lang="en-US" dirty="0">
                <a:effectLst/>
              </a:rPr>
            </a:br>
            <a:br>
              <a:rPr lang="en-SG" sz="2400" b="1" i="1" dirty="0">
                <a:effectLst/>
                <a:latin typeface="Calibri" panose="020F0502020204030204" pitchFamily="34" charset="0"/>
                <a:cs typeface="Calibri" panose="020F0502020204030204" pitchFamily="34" charset="0"/>
              </a:rPr>
            </a:br>
            <a:br>
              <a:rPr lang="en-SG" sz="2400" b="1" i="1" dirty="0">
                <a:effectLst/>
                <a:latin typeface="Calibri" panose="020F0502020204030204" pitchFamily="34" charset="0"/>
                <a:cs typeface="Calibri" panose="020F0502020204030204" pitchFamily="34" charset="0"/>
              </a:rPr>
            </a:br>
            <a:br>
              <a:rPr lang="en-SG" sz="2400" b="1" i="1" dirty="0">
                <a:effectLst/>
                <a:latin typeface="Calibri" panose="020F0502020204030204" pitchFamily="34" charset="0"/>
                <a:cs typeface="Calibri" panose="020F0502020204030204" pitchFamily="34" charset="0"/>
              </a:rPr>
            </a:br>
            <a:r>
              <a:rPr lang="en-SG" sz="2400" b="1" i="1" dirty="0">
                <a:effectLst/>
                <a:latin typeface="Calibri" panose="020F0502020204030204" pitchFamily="34" charset="0"/>
                <a:cs typeface="Calibri" panose="020F0502020204030204" pitchFamily="34" charset="0"/>
              </a:rPr>
              <a:t>@</a:t>
            </a:r>
            <a:r>
              <a:rPr lang="en-SG" sz="4000" b="1" i="1" dirty="0">
                <a:effectLst/>
                <a:latin typeface="Calibri" panose="020F0502020204030204" pitchFamily="34" charset="0"/>
                <a:cs typeface="Calibri" panose="020F0502020204030204" pitchFamily="34" charset="0"/>
              </a:rPr>
              <a:t>Decathlon</a:t>
            </a:r>
            <a:br>
              <a:rPr lang="en-US" sz="7200" dirty="0">
                <a:effectLst/>
              </a:rPr>
            </a:br>
            <a:b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br>
              <a:rPr kumimoji="0" lang="en-US" altLang="en-US" sz="18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030" y="-2540"/>
            <a:ext cx="7926070" cy="735965"/>
          </a:xfrm>
        </p:spPr>
        <p:txBody>
          <a:bodyPr>
            <a:normAutofit/>
          </a:bodyPr>
          <a:lstStyle/>
          <a:p>
            <a:pPr algn="ctr"/>
            <a:r>
              <a:rPr lang="en-US" sz="3200" dirty="0"/>
              <a:t>Decathlon Crowd Management System</a:t>
            </a:r>
          </a:p>
        </p:txBody>
      </p:sp>
      <p:sp>
        <p:nvSpPr>
          <p:cNvPr id="8" name="Rectangle: Rounded Corners 7"/>
          <p:cNvSpPr/>
          <p:nvPr/>
        </p:nvSpPr>
        <p:spPr>
          <a:xfrm>
            <a:off x="1826419" y="2413000"/>
            <a:ext cx="1016000" cy="8763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Arduino Uno</a:t>
            </a:r>
          </a:p>
        </p:txBody>
      </p:sp>
      <p:sp>
        <p:nvSpPr>
          <p:cNvPr id="10" name="Rectangle: Rounded Corners 9"/>
          <p:cNvSpPr/>
          <p:nvPr/>
        </p:nvSpPr>
        <p:spPr>
          <a:xfrm>
            <a:off x="3634185" y="2540000"/>
            <a:ext cx="1016000" cy="6223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LoRa/</a:t>
            </a:r>
            <a:r>
              <a:rPr lang="en-US" sz="1200" dirty="0" err="1"/>
              <a:t>Wifi</a:t>
            </a:r>
            <a:r>
              <a:rPr lang="en-US" sz="1200" dirty="0"/>
              <a:t>/Bluetooth</a:t>
            </a:r>
          </a:p>
        </p:txBody>
      </p:sp>
      <p:sp>
        <p:nvSpPr>
          <p:cNvPr id="12" name="Rectangle: Rounded Corners 11"/>
          <p:cNvSpPr/>
          <p:nvPr/>
        </p:nvSpPr>
        <p:spPr>
          <a:xfrm>
            <a:off x="9993372" y="2525492"/>
            <a:ext cx="1016000" cy="6223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LoRa/</a:t>
            </a:r>
            <a:r>
              <a:rPr lang="en-US" sz="1200" dirty="0" err="1"/>
              <a:t>Wifi</a:t>
            </a:r>
            <a:r>
              <a:rPr lang="en-US" sz="1200" dirty="0"/>
              <a:t>/Bluetooth</a:t>
            </a:r>
          </a:p>
        </p:txBody>
      </p:sp>
      <p:sp>
        <p:nvSpPr>
          <p:cNvPr id="13" name="Cloud 12"/>
          <p:cNvSpPr/>
          <p:nvPr/>
        </p:nvSpPr>
        <p:spPr>
          <a:xfrm>
            <a:off x="5156521" y="787399"/>
            <a:ext cx="1689100" cy="1206500"/>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Firebase Cloud</a:t>
            </a:r>
          </a:p>
        </p:txBody>
      </p:sp>
      <p:sp>
        <p:nvSpPr>
          <p:cNvPr id="14" name="Rectangle: Rounded Corners 13"/>
          <p:cNvSpPr/>
          <p:nvPr/>
        </p:nvSpPr>
        <p:spPr>
          <a:xfrm>
            <a:off x="7822200" y="927099"/>
            <a:ext cx="1093564" cy="901700"/>
          </a:xfrm>
          <a:prstGeom prst="roundRect">
            <a:avLst/>
          </a:prstGeom>
          <a:solidFill>
            <a:srgbClr val="F216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Mobile Apps for Info Retrieval/SM Notification</a:t>
            </a:r>
          </a:p>
        </p:txBody>
      </p:sp>
      <p:sp>
        <p:nvSpPr>
          <p:cNvPr id="15" name="Rectangle: Rounded Corners 14"/>
          <p:cNvSpPr/>
          <p:nvPr/>
        </p:nvSpPr>
        <p:spPr>
          <a:xfrm>
            <a:off x="1826419" y="3721100"/>
            <a:ext cx="1016000" cy="6223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LCD</a:t>
            </a:r>
          </a:p>
          <a:p>
            <a:pPr algn="ctr"/>
            <a:r>
              <a:rPr lang="en-US" sz="1200" dirty="0"/>
              <a:t>Counter</a:t>
            </a:r>
          </a:p>
        </p:txBody>
      </p:sp>
      <p:sp>
        <p:nvSpPr>
          <p:cNvPr id="16" name="Rectangle: Rounded Corners 15"/>
          <p:cNvSpPr/>
          <p:nvPr/>
        </p:nvSpPr>
        <p:spPr>
          <a:xfrm>
            <a:off x="1826422" y="4762500"/>
            <a:ext cx="1016000" cy="6223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Ultrasonic Ranger</a:t>
            </a:r>
          </a:p>
        </p:txBody>
      </p:sp>
      <p:sp>
        <p:nvSpPr>
          <p:cNvPr id="17" name="Rectangle: Rounded Corners 16"/>
          <p:cNvSpPr/>
          <p:nvPr/>
        </p:nvSpPr>
        <p:spPr>
          <a:xfrm>
            <a:off x="2166779" y="5848350"/>
            <a:ext cx="1016000" cy="6223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Buzzer</a:t>
            </a:r>
          </a:p>
          <a:p>
            <a:pPr algn="ctr"/>
            <a:r>
              <a:rPr lang="en-SG" altLang="en-US" sz="1200" dirty="0"/>
              <a:t>Warning</a:t>
            </a:r>
          </a:p>
        </p:txBody>
      </p:sp>
      <p:sp>
        <p:nvSpPr>
          <p:cNvPr id="18" name="Rectangle: Rounded Corners 17"/>
          <p:cNvSpPr/>
          <p:nvPr/>
        </p:nvSpPr>
        <p:spPr>
          <a:xfrm>
            <a:off x="3538935" y="5848350"/>
            <a:ext cx="1016000" cy="6223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Servo</a:t>
            </a:r>
            <a:endParaRPr lang="en-US" sz="1200" dirty="0"/>
          </a:p>
        </p:txBody>
      </p:sp>
      <p:sp>
        <p:nvSpPr>
          <p:cNvPr id="21" name="TextBox 20"/>
          <p:cNvSpPr txBox="1"/>
          <p:nvPr/>
        </p:nvSpPr>
        <p:spPr>
          <a:xfrm>
            <a:off x="6216938" y="2801796"/>
            <a:ext cx="1994392" cy="276999"/>
          </a:xfrm>
          <a:prstGeom prst="rect">
            <a:avLst/>
          </a:prstGeom>
          <a:noFill/>
        </p:spPr>
        <p:txBody>
          <a:bodyPr wrap="none" rtlCol="0">
            <a:spAutoFit/>
          </a:bodyPr>
          <a:lstStyle/>
          <a:p>
            <a:r>
              <a:rPr lang="en-US" sz="1200" dirty="0"/>
              <a:t>LoRa for update of exit count</a:t>
            </a:r>
          </a:p>
        </p:txBody>
      </p:sp>
      <p:cxnSp>
        <p:nvCxnSpPr>
          <p:cNvPr id="23" name="Straight Arrow Connector 22"/>
          <p:cNvCxnSpPr>
            <a:stCxn id="12" idx="1"/>
            <a:endCxn id="10" idx="3"/>
          </p:cNvCxnSpPr>
          <p:nvPr/>
        </p:nvCxnSpPr>
        <p:spPr>
          <a:xfrm flipH="1">
            <a:off x="4649847" y="2836642"/>
            <a:ext cx="5343525" cy="14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p:cNvCxnSpPr>
            <a:endCxn id="15" idx="1"/>
          </p:cNvCxnSpPr>
          <p:nvPr/>
        </p:nvCxnSpPr>
        <p:spPr>
          <a:xfrm rot="5400000">
            <a:off x="1322194" y="3528025"/>
            <a:ext cx="1008450" cy="12700"/>
          </a:xfrm>
          <a:prstGeom prst="bentConnector4">
            <a:avLst>
              <a:gd name="adj1" fmla="val -941"/>
              <a:gd name="adj2" fmla="val 25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p:cNvCxnSpPr>
            <a:stCxn id="10" idx="0"/>
            <a:endCxn id="91" idx="1"/>
          </p:cNvCxnSpPr>
          <p:nvPr/>
        </p:nvCxnSpPr>
        <p:spPr>
          <a:xfrm rot="5400000" flipH="1" flipV="1">
            <a:off x="3939478" y="1585929"/>
            <a:ext cx="1156778" cy="751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 idx="1"/>
          </p:cNvCxnSpPr>
          <p:nvPr/>
        </p:nvCxnSpPr>
        <p:spPr>
          <a:xfrm flipH="1" flipV="1">
            <a:off x="1122358" y="2844800"/>
            <a:ext cx="704061" cy="635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122358" y="2857500"/>
            <a:ext cx="0" cy="2216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6" idx="1"/>
          </p:cNvCxnSpPr>
          <p:nvPr/>
        </p:nvCxnSpPr>
        <p:spPr>
          <a:xfrm>
            <a:off x="1122045" y="5073650"/>
            <a:ext cx="704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793750" y="2609850"/>
            <a:ext cx="1032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81050" y="2609850"/>
            <a:ext cx="0" cy="353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93750" y="6141720"/>
            <a:ext cx="136525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p:cNvCxnSpPr>
            <a:endCxn id="18" idx="0"/>
          </p:cNvCxnSpPr>
          <p:nvPr/>
        </p:nvCxnSpPr>
        <p:spPr>
          <a:xfrm rot="16200000" flipH="1">
            <a:off x="2200792" y="4002206"/>
            <a:ext cx="2827723" cy="8645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817019" y="3020625"/>
            <a:ext cx="36535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p:cNvSpPr/>
          <p:nvPr/>
        </p:nvSpPr>
        <p:spPr>
          <a:xfrm>
            <a:off x="9993825" y="3545840"/>
            <a:ext cx="1016000" cy="6223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Obstacle Avoidance IR</a:t>
            </a:r>
          </a:p>
        </p:txBody>
      </p:sp>
      <p:cxnSp>
        <p:nvCxnSpPr>
          <p:cNvPr id="87" name="Straight Arrow Connector 86"/>
          <p:cNvCxnSpPr>
            <a:stCxn id="13" idx="0"/>
            <a:endCxn id="14" idx="1"/>
          </p:cNvCxnSpPr>
          <p:nvPr/>
        </p:nvCxnSpPr>
        <p:spPr>
          <a:xfrm flipV="1">
            <a:off x="6844213" y="1377949"/>
            <a:ext cx="977987" cy="12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921534" y="1382991"/>
            <a:ext cx="1310037" cy="461665"/>
          </a:xfrm>
          <a:prstGeom prst="rect">
            <a:avLst/>
          </a:prstGeom>
          <a:noFill/>
        </p:spPr>
        <p:txBody>
          <a:bodyPr wrap="square" rtlCol="0">
            <a:spAutoFit/>
          </a:bodyPr>
          <a:lstStyle/>
          <a:p>
            <a:r>
              <a:rPr lang="en-US" sz="1200" dirty="0" err="1"/>
              <a:t>Wifi</a:t>
            </a:r>
            <a:r>
              <a:rPr lang="en-US" sz="1200" dirty="0"/>
              <a:t> for update of net count</a:t>
            </a:r>
          </a:p>
        </p:txBody>
      </p:sp>
      <p:pic>
        <p:nvPicPr>
          <p:cNvPr id="91" name="Picture 90"/>
          <p:cNvPicPr>
            <a:picLocks noChangeAspect="1"/>
          </p:cNvPicPr>
          <p:nvPr/>
        </p:nvPicPr>
        <p:blipFill>
          <a:blip r:embed="rId2"/>
          <a:stretch>
            <a:fillRect/>
          </a:stretch>
        </p:blipFill>
        <p:spPr>
          <a:xfrm>
            <a:off x="4893549" y="1181337"/>
            <a:ext cx="454240" cy="403769"/>
          </a:xfrm>
          <a:prstGeom prst="rect">
            <a:avLst/>
          </a:prstGeom>
        </p:spPr>
      </p:pic>
      <p:sp>
        <p:nvSpPr>
          <p:cNvPr id="97" name="TextBox 96"/>
          <p:cNvSpPr txBox="1"/>
          <p:nvPr/>
        </p:nvSpPr>
        <p:spPr>
          <a:xfrm>
            <a:off x="2562108" y="2044457"/>
            <a:ext cx="1352550" cy="368300"/>
          </a:xfrm>
          <a:prstGeom prst="rect">
            <a:avLst/>
          </a:prstGeom>
          <a:noFill/>
        </p:spPr>
        <p:txBody>
          <a:bodyPr wrap="none" rtlCol="0">
            <a:spAutoFit/>
          </a:bodyPr>
          <a:lstStyle/>
          <a:p>
            <a:r>
              <a:rPr lang="en-US" u="sng" dirty="0"/>
              <a:t>Entr</a:t>
            </a:r>
            <a:r>
              <a:rPr lang="en-SG" altLang="en-US" u="sng" dirty="0"/>
              <a:t>y</a:t>
            </a:r>
            <a:r>
              <a:rPr lang="en-US" u="sng" dirty="0"/>
              <a:t> Sensor</a:t>
            </a:r>
          </a:p>
        </p:txBody>
      </p:sp>
      <p:sp>
        <p:nvSpPr>
          <p:cNvPr id="98" name="TextBox 97"/>
          <p:cNvSpPr txBox="1"/>
          <p:nvPr/>
        </p:nvSpPr>
        <p:spPr>
          <a:xfrm>
            <a:off x="9894671" y="2195410"/>
            <a:ext cx="1213794" cy="369332"/>
          </a:xfrm>
          <a:prstGeom prst="rect">
            <a:avLst/>
          </a:prstGeom>
          <a:noFill/>
        </p:spPr>
        <p:txBody>
          <a:bodyPr wrap="none" rtlCol="0">
            <a:spAutoFit/>
          </a:bodyPr>
          <a:lstStyle/>
          <a:p>
            <a:r>
              <a:rPr lang="en-US" u="sng" dirty="0"/>
              <a:t>Exit Sensor</a:t>
            </a:r>
          </a:p>
        </p:txBody>
      </p:sp>
      <p:sp>
        <p:nvSpPr>
          <p:cNvPr id="99" name="TextBox 98"/>
          <p:cNvSpPr txBox="1"/>
          <p:nvPr/>
        </p:nvSpPr>
        <p:spPr>
          <a:xfrm>
            <a:off x="5156521" y="4168704"/>
            <a:ext cx="2823561" cy="1569660"/>
          </a:xfrm>
          <a:prstGeom prst="rect">
            <a:avLst/>
          </a:prstGeom>
          <a:noFill/>
          <a:ln w="3175">
            <a:solidFill>
              <a:schemeClr val="tx1"/>
            </a:solidFill>
          </a:ln>
        </p:spPr>
        <p:txBody>
          <a:bodyPr wrap="square" rtlCol="0">
            <a:spAutoFit/>
          </a:bodyPr>
          <a:lstStyle/>
          <a:p>
            <a:r>
              <a:rPr lang="en-US" sz="1200" u="sng" dirty="0"/>
              <a:t>Entrance Arduino</a:t>
            </a:r>
          </a:p>
          <a:p>
            <a:pPr marL="342900" indent="-342900">
              <a:buAutoNum type="arabicPeriod"/>
            </a:pPr>
            <a:r>
              <a:rPr lang="en-US" sz="1200" dirty="0"/>
              <a:t>Process net customer count from both entrance and exit and upload to cloud SQL.</a:t>
            </a:r>
          </a:p>
          <a:p>
            <a:pPr marL="342900" indent="-342900">
              <a:buAutoNum type="arabicPeriod"/>
            </a:pPr>
            <a:r>
              <a:rPr lang="en-US" sz="1200" dirty="0"/>
              <a:t>Update and display counter on the no. of customers.</a:t>
            </a:r>
          </a:p>
          <a:p>
            <a:pPr marL="342900" indent="-342900">
              <a:buAutoNum type="arabicPeriod"/>
            </a:pPr>
            <a:r>
              <a:rPr lang="en-US" sz="1200" dirty="0"/>
              <a:t>Control barrier for customer entry.</a:t>
            </a:r>
          </a:p>
          <a:p>
            <a:endParaRPr lang="en-US" sz="1200" dirty="0"/>
          </a:p>
        </p:txBody>
      </p:sp>
      <p:sp>
        <p:nvSpPr>
          <p:cNvPr id="100" name="TextBox 99"/>
          <p:cNvSpPr txBox="1"/>
          <p:nvPr/>
        </p:nvSpPr>
        <p:spPr>
          <a:xfrm>
            <a:off x="8118151" y="4693975"/>
            <a:ext cx="2023892" cy="1015663"/>
          </a:xfrm>
          <a:prstGeom prst="rect">
            <a:avLst/>
          </a:prstGeom>
          <a:noFill/>
          <a:ln w="3175">
            <a:solidFill>
              <a:schemeClr val="tx1"/>
            </a:solidFill>
          </a:ln>
        </p:spPr>
        <p:txBody>
          <a:bodyPr wrap="square" rtlCol="0">
            <a:spAutoFit/>
          </a:bodyPr>
          <a:lstStyle/>
          <a:p>
            <a:r>
              <a:rPr lang="en-US" sz="1200" u="sng" dirty="0"/>
              <a:t>Exit </a:t>
            </a:r>
            <a:r>
              <a:rPr lang="en-US" sz="1200" u="sng" dirty="0" err="1"/>
              <a:t>Ardunio</a:t>
            </a:r>
            <a:endParaRPr lang="en-US" sz="1200" u="sng" dirty="0"/>
          </a:p>
          <a:p>
            <a:pPr marL="342900" indent="-342900">
              <a:buAutoNum type="arabicPeriod"/>
            </a:pPr>
            <a:r>
              <a:rPr lang="en-US" sz="1200" dirty="0"/>
              <a:t>Count customer exit and update Entrance Arduino for process.</a:t>
            </a:r>
          </a:p>
          <a:p>
            <a:endParaRPr lang="en-US" sz="1200" dirty="0"/>
          </a:p>
        </p:txBody>
      </p:sp>
      <p:sp>
        <p:nvSpPr>
          <p:cNvPr id="101" name="TextBox 100"/>
          <p:cNvSpPr txBox="1"/>
          <p:nvPr/>
        </p:nvSpPr>
        <p:spPr>
          <a:xfrm>
            <a:off x="9130097" y="625263"/>
            <a:ext cx="2470968" cy="1569660"/>
          </a:xfrm>
          <a:prstGeom prst="rect">
            <a:avLst/>
          </a:prstGeom>
          <a:noFill/>
          <a:ln w="3175">
            <a:solidFill>
              <a:schemeClr val="tx1"/>
            </a:solidFill>
          </a:ln>
        </p:spPr>
        <p:txBody>
          <a:bodyPr wrap="square" rtlCol="0">
            <a:spAutoFit/>
          </a:bodyPr>
          <a:lstStyle/>
          <a:p>
            <a:r>
              <a:rPr lang="en-US" sz="1200" u="sng" dirty="0"/>
              <a:t>Decathlon Mobile Apps</a:t>
            </a:r>
          </a:p>
          <a:p>
            <a:pPr marL="342900" indent="-342900">
              <a:buAutoNum type="arabicPeriod"/>
            </a:pPr>
            <a:r>
              <a:rPr lang="en-US" sz="1200" dirty="0"/>
              <a:t>One module dedicated to SMM application on top of browsing catalogue.</a:t>
            </a:r>
          </a:p>
          <a:p>
            <a:pPr marL="342900" indent="-342900">
              <a:buAutoNum type="arabicPeriod"/>
            </a:pPr>
            <a:r>
              <a:rPr lang="en-US" sz="1200" dirty="0"/>
              <a:t>Check crowd management status and book queue if needed.</a:t>
            </a:r>
          </a:p>
          <a:p>
            <a:pPr marL="342900" indent="-342900">
              <a:buAutoNum type="arabicPeriod"/>
            </a:pPr>
            <a:r>
              <a:rPr lang="en-US" sz="1200" dirty="0"/>
              <a:t>Receive SMS notification. </a:t>
            </a:r>
          </a:p>
        </p:txBody>
      </p:sp>
      <p:sp>
        <p:nvSpPr>
          <p:cNvPr id="102" name="TextBox 101"/>
          <p:cNvSpPr txBox="1"/>
          <p:nvPr/>
        </p:nvSpPr>
        <p:spPr>
          <a:xfrm>
            <a:off x="5834066" y="2406325"/>
            <a:ext cx="3066490" cy="646331"/>
          </a:xfrm>
          <a:prstGeom prst="rect">
            <a:avLst/>
          </a:prstGeom>
          <a:noFill/>
          <a:ln w="3175">
            <a:noFill/>
          </a:ln>
        </p:spPr>
        <p:txBody>
          <a:bodyPr wrap="square" rtlCol="0">
            <a:spAutoFit/>
          </a:bodyPr>
          <a:lstStyle/>
          <a:p>
            <a:r>
              <a:rPr lang="en-US" sz="1200" dirty="0"/>
              <a:t>Distance between entrance and exit points more than 100 m apart and blockage of AP</a:t>
            </a:r>
          </a:p>
          <a:p>
            <a:endParaRPr lang="en-US" sz="1200" dirty="0"/>
          </a:p>
        </p:txBody>
      </p:sp>
      <p:sp>
        <p:nvSpPr>
          <p:cNvPr id="4" name="Rectangle: Rounded Corners 82"/>
          <p:cNvSpPr/>
          <p:nvPr/>
        </p:nvSpPr>
        <p:spPr>
          <a:xfrm>
            <a:off x="3634300" y="3545840"/>
            <a:ext cx="1016000" cy="6223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Obstacle Avoidance IR</a:t>
            </a:r>
          </a:p>
        </p:txBody>
      </p:sp>
      <p:sp>
        <p:nvSpPr>
          <p:cNvPr id="5" name="Rectangle: Rounded Corners 16"/>
          <p:cNvSpPr/>
          <p:nvPr/>
        </p:nvSpPr>
        <p:spPr>
          <a:xfrm>
            <a:off x="1007269" y="5848350"/>
            <a:ext cx="1016000" cy="6223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LED</a:t>
            </a:r>
          </a:p>
          <a:p>
            <a:pPr algn="ctr"/>
            <a:r>
              <a:rPr lang="en-SG" altLang="en-US" sz="1200" dirty="0"/>
              <a:t>Warning</a:t>
            </a:r>
          </a:p>
        </p:txBody>
      </p:sp>
      <p:cxnSp>
        <p:nvCxnSpPr>
          <p:cNvPr id="6" name="Straight Arrow Connector 5"/>
          <p:cNvCxnSpPr>
            <a:stCxn id="10" idx="1"/>
            <a:endCxn id="8" idx="3"/>
          </p:cNvCxnSpPr>
          <p:nvPr/>
        </p:nvCxnSpPr>
        <p:spPr>
          <a:xfrm flipH="1">
            <a:off x="2842260" y="2851150"/>
            <a:ext cx="791845" cy="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0"/>
            <a:endCxn id="10" idx="2"/>
          </p:cNvCxnSpPr>
          <p:nvPr/>
        </p:nvCxnSpPr>
        <p:spPr>
          <a:xfrm flipV="1">
            <a:off x="4142105" y="3162300"/>
            <a:ext cx="0" cy="38354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3" idx="0"/>
            <a:endCxn id="12" idx="2"/>
          </p:cNvCxnSpPr>
          <p:nvPr/>
        </p:nvCxnSpPr>
        <p:spPr>
          <a:xfrm flipV="1">
            <a:off x="10501630" y="3147695"/>
            <a:ext cx="0" cy="39814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3" name="image3.png"/>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19075" y="168275"/>
            <a:ext cx="2181225" cy="619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58" y="-207964"/>
            <a:ext cx="10515600" cy="1325563"/>
          </a:xfrm>
        </p:spPr>
        <p:txBody>
          <a:bodyPr>
            <a:normAutofit/>
          </a:bodyPr>
          <a:lstStyle/>
          <a:p>
            <a:pPr algn="ctr"/>
            <a:r>
              <a:rPr lang="en-US" sz="3200" dirty="0"/>
              <a:t>Decathlon Crowd Management System</a:t>
            </a:r>
          </a:p>
        </p:txBody>
      </p:sp>
      <p:sp>
        <p:nvSpPr>
          <p:cNvPr id="8" name="Rectangle: Rounded Corners 7"/>
          <p:cNvSpPr/>
          <p:nvPr/>
        </p:nvSpPr>
        <p:spPr>
          <a:xfrm>
            <a:off x="1826419" y="2413000"/>
            <a:ext cx="1016000" cy="8763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Arduino Uno</a:t>
            </a:r>
          </a:p>
        </p:txBody>
      </p:sp>
      <p:sp>
        <p:nvSpPr>
          <p:cNvPr id="13" name="Cloud 12"/>
          <p:cNvSpPr/>
          <p:nvPr/>
        </p:nvSpPr>
        <p:spPr>
          <a:xfrm>
            <a:off x="5156521" y="787399"/>
            <a:ext cx="1689100" cy="1206500"/>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Firebase Cloud</a:t>
            </a:r>
          </a:p>
        </p:txBody>
      </p:sp>
      <p:sp>
        <p:nvSpPr>
          <p:cNvPr id="21" name="TextBox 20"/>
          <p:cNvSpPr txBox="1"/>
          <p:nvPr/>
        </p:nvSpPr>
        <p:spPr>
          <a:xfrm>
            <a:off x="6335982" y="2857361"/>
            <a:ext cx="1994392" cy="276999"/>
          </a:xfrm>
          <a:prstGeom prst="rect">
            <a:avLst/>
          </a:prstGeom>
          <a:noFill/>
        </p:spPr>
        <p:txBody>
          <a:bodyPr wrap="none" rtlCol="0">
            <a:spAutoFit/>
          </a:bodyPr>
          <a:lstStyle/>
          <a:p>
            <a:r>
              <a:rPr lang="en-US" sz="1200" dirty="0"/>
              <a:t>LoRa for update of exit count</a:t>
            </a:r>
          </a:p>
        </p:txBody>
      </p:sp>
      <p:cxnSp>
        <p:nvCxnSpPr>
          <p:cNvPr id="23" name="Straight Arrow Connector 22"/>
          <p:cNvCxnSpPr>
            <a:stCxn id="12" idx="1"/>
            <a:endCxn id="10" idx="3"/>
          </p:cNvCxnSpPr>
          <p:nvPr/>
        </p:nvCxnSpPr>
        <p:spPr>
          <a:xfrm flipH="1">
            <a:off x="4649847" y="2836642"/>
            <a:ext cx="5343525" cy="14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p:cNvCxnSpPr>
            <a:endCxn id="15" idx="1"/>
          </p:cNvCxnSpPr>
          <p:nvPr/>
        </p:nvCxnSpPr>
        <p:spPr>
          <a:xfrm rot="5400000">
            <a:off x="1322194" y="3528025"/>
            <a:ext cx="1008450" cy="12700"/>
          </a:xfrm>
          <a:prstGeom prst="bentConnector4">
            <a:avLst>
              <a:gd name="adj1" fmla="val -941"/>
              <a:gd name="adj2" fmla="val 25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p:cNvCxnSpPr>
            <a:stCxn id="10" idx="0"/>
            <a:endCxn id="91" idx="1"/>
          </p:cNvCxnSpPr>
          <p:nvPr/>
        </p:nvCxnSpPr>
        <p:spPr>
          <a:xfrm rot="5400000" flipH="1" flipV="1">
            <a:off x="3939478" y="1585929"/>
            <a:ext cx="1156778" cy="751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 idx="1"/>
          </p:cNvCxnSpPr>
          <p:nvPr/>
        </p:nvCxnSpPr>
        <p:spPr>
          <a:xfrm flipH="1" flipV="1">
            <a:off x="1122358" y="2844800"/>
            <a:ext cx="704061" cy="635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122358" y="2857500"/>
            <a:ext cx="0" cy="2216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6" idx="1"/>
          </p:cNvCxnSpPr>
          <p:nvPr/>
        </p:nvCxnSpPr>
        <p:spPr>
          <a:xfrm>
            <a:off x="1122045" y="5073650"/>
            <a:ext cx="704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793750" y="2609850"/>
            <a:ext cx="1032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81050" y="2609850"/>
            <a:ext cx="0" cy="353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93750" y="6141720"/>
            <a:ext cx="136525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p:cNvCxnSpPr>
            <a:endCxn id="18" idx="0"/>
          </p:cNvCxnSpPr>
          <p:nvPr/>
        </p:nvCxnSpPr>
        <p:spPr>
          <a:xfrm rot="16200000" flipH="1">
            <a:off x="2200792" y="4002206"/>
            <a:ext cx="2827723" cy="8645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817019" y="3020625"/>
            <a:ext cx="36535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3" idx="0"/>
            <a:endCxn id="14" idx="1"/>
          </p:cNvCxnSpPr>
          <p:nvPr/>
        </p:nvCxnSpPr>
        <p:spPr>
          <a:xfrm flipV="1">
            <a:off x="6844213" y="1377949"/>
            <a:ext cx="977987" cy="12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921534" y="1382991"/>
            <a:ext cx="1310037" cy="461665"/>
          </a:xfrm>
          <a:prstGeom prst="rect">
            <a:avLst/>
          </a:prstGeom>
          <a:noFill/>
        </p:spPr>
        <p:txBody>
          <a:bodyPr wrap="square" rtlCol="0">
            <a:spAutoFit/>
          </a:bodyPr>
          <a:lstStyle/>
          <a:p>
            <a:r>
              <a:rPr lang="en-US" sz="1200" dirty="0" err="1"/>
              <a:t>Wifi</a:t>
            </a:r>
            <a:r>
              <a:rPr lang="en-US" sz="1200" dirty="0"/>
              <a:t> for update of net count</a:t>
            </a:r>
          </a:p>
        </p:txBody>
      </p:sp>
      <p:pic>
        <p:nvPicPr>
          <p:cNvPr id="91" name="Picture 90"/>
          <p:cNvPicPr>
            <a:picLocks noChangeAspect="1"/>
          </p:cNvPicPr>
          <p:nvPr/>
        </p:nvPicPr>
        <p:blipFill>
          <a:blip r:embed="rId2"/>
          <a:stretch>
            <a:fillRect/>
          </a:stretch>
        </p:blipFill>
        <p:spPr>
          <a:xfrm>
            <a:off x="4893549" y="1181337"/>
            <a:ext cx="454240" cy="403769"/>
          </a:xfrm>
          <a:prstGeom prst="rect">
            <a:avLst/>
          </a:prstGeom>
        </p:spPr>
      </p:pic>
      <p:sp>
        <p:nvSpPr>
          <p:cNvPr id="97" name="TextBox 96"/>
          <p:cNvSpPr txBox="1"/>
          <p:nvPr/>
        </p:nvSpPr>
        <p:spPr>
          <a:xfrm>
            <a:off x="2561473" y="1844432"/>
            <a:ext cx="1352550" cy="368300"/>
          </a:xfrm>
          <a:prstGeom prst="rect">
            <a:avLst/>
          </a:prstGeom>
          <a:noFill/>
        </p:spPr>
        <p:txBody>
          <a:bodyPr wrap="none" rtlCol="0">
            <a:spAutoFit/>
          </a:bodyPr>
          <a:lstStyle/>
          <a:p>
            <a:r>
              <a:rPr lang="en-US" u="sng" dirty="0"/>
              <a:t>Entr</a:t>
            </a:r>
            <a:r>
              <a:rPr lang="en-SG" altLang="en-US" u="sng" dirty="0"/>
              <a:t>y</a:t>
            </a:r>
            <a:r>
              <a:rPr lang="en-US" u="sng" dirty="0"/>
              <a:t> Sensor</a:t>
            </a:r>
          </a:p>
        </p:txBody>
      </p:sp>
      <p:sp>
        <p:nvSpPr>
          <p:cNvPr id="98" name="TextBox 97"/>
          <p:cNvSpPr txBox="1"/>
          <p:nvPr/>
        </p:nvSpPr>
        <p:spPr>
          <a:xfrm>
            <a:off x="9894671" y="2131910"/>
            <a:ext cx="1213794" cy="369332"/>
          </a:xfrm>
          <a:prstGeom prst="rect">
            <a:avLst/>
          </a:prstGeom>
          <a:noFill/>
        </p:spPr>
        <p:txBody>
          <a:bodyPr wrap="none" rtlCol="0">
            <a:spAutoFit/>
          </a:bodyPr>
          <a:lstStyle/>
          <a:p>
            <a:r>
              <a:rPr lang="en-US" u="sng" dirty="0"/>
              <a:t>Exit Sensor</a:t>
            </a:r>
          </a:p>
        </p:txBody>
      </p:sp>
      <p:sp>
        <p:nvSpPr>
          <p:cNvPr id="99" name="TextBox 98"/>
          <p:cNvSpPr txBox="1"/>
          <p:nvPr/>
        </p:nvSpPr>
        <p:spPr>
          <a:xfrm>
            <a:off x="4924201" y="4099913"/>
            <a:ext cx="2823561" cy="1569660"/>
          </a:xfrm>
          <a:prstGeom prst="rect">
            <a:avLst/>
          </a:prstGeom>
          <a:noFill/>
          <a:ln w="3175">
            <a:solidFill>
              <a:schemeClr val="tx1"/>
            </a:solidFill>
          </a:ln>
        </p:spPr>
        <p:txBody>
          <a:bodyPr wrap="square" rtlCol="0">
            <a:spAutoFit/>
          </a:bodyPr>
          <a:lstStyle/>
          <a:p>
            <a:r>
              <a:rPr lang="en-US" sz="1200" u="sng" dirty="0"/>
              <a:t>Entrance Arduino</a:t>
            </a:r>
          </a:p>
          <a:p>
            <a:pPr marL="342900" indent="-342900">
              <a:buAutoNum type="arabicPeriod"/>
            </a:pPr>
            <a:r>
              <a:rPr lang="en-US" sz="1200" dirty="0"/>
              <a:t>Process net customer count from both entrance and exit and upload to cloud SQL.</a:t>
            </a:r>
          </a:p>
          <a:p>
            <a:pPr marL="342900" indent="-342900">
              <a:buAutoNum type="arabicPeriod"/>
            </a:pPr>
            <a:r>
              <a:rPr lang="en-US" sz="1200" dirty="0"/>
              <a:t>Update and display counter on the no. of customers.</a:t>
            </a:r>
          </a:p>
          <a:p>
            <a:pPr marL="342900" indent="-342900">
              <a:buAutoNum type="arabicPeriod"/>
            </a:pPr>
            <a:r>
              <a:rPr lang="en-US" sz="1200" dirty="0"/>
              <a:t>Control barrier for customer entry.</a:t>
            </a:r>
          </a:p>
          <a:p>
            <a:endParaRPr lang="en-US" sz="1200" dirty="0"/>
          </a:p>
        </p:txBody>
      </p:sp>
      <p:sp>
        <p:nvSpPr>
          <p:cNvPr id="100" name="TextBox 99"/>
          <p:cNvSpPr txBox="1"/>
          <p:nvPr/>
        </p:nvSpPr>
        <p:spPr>
          <a:xfrm>
            <a:off x="7822200" y="4653910"/>
            <a:ext cx="2023892" cy="1015663"/>
          </a:xfrm>
          <a:prstGeom prst="rect">
            <a:avLst/>
          </a:prstGeom>
          <a:noFill/>
          <a:ln w="3175">
            <a:solidFill>
              <a:schemeClr val="tx1"/>
            </a:solidFill>
          </a:ln>
        </p:spPr>
        <p:txBody>
          <a:bodyPr wrap="square" rtlCol="0">
            <a:spAutoFit/>
          </a:bodyPr>
          <a:lstStyle/>
          <a:p>
            <a:r>
              <a:rPr lang="en-US" sz="1200" u="sng" dirty="0"/>
              <a:t>Exit </a:t>
            </a:r>
            <a:r>
              <a:rPr lang="en-US" sz="1200" u="sng" dirty="0" err="1"/>
              <a:t>Ardunio</a:t>
            </a:r>
            <a:endParaRPr lang="en-US" sz="1200" u="sng" dirty="0"/>
          </a:p>
          <a:p>
            <a:pPr marL="342900" indent="-342900">
              <a:buAutoNum type="arabicPeriod"/>
            </a:pPr>
            <a:r>
              <a:rPr lang="en-US" sz="1200" dirty="0"/>
              <a:t>Count customer exit and update Entrance Arduino for process.</a:t>
            </a:r>
          </a:p>
          <a:p>
            <a:endParaRPr lang="en-US" sz="1200" dirty="0"/>
          </a:p>
        </p:txBody>
      </p:sp>
      <p:sp>
        <p:nvSpPr>
          <p:cNvPr id="101" name="TextBox 100"/>
          <p:cNvSpPr txBox="1"/>
          <p:nvPr/>
        </p:nvSpPr>
        <p:spPr>
          <a:xfrm>
            <a:off x="9130097" y="625263"/>
            <a:ext cx="2470968" cy="1569660"/>
          </a:xfrm>
          <a:prstGeom prst="rect">
            <a:avLst/>
          </a:prstGeom>
          <a:noFill/>
          <a:ln w="3175">
            <a:solidFill>
              <a:schemeClr val="tx1"/>
            </a:solidFill>
          </a:ln>
        </p:spPr>
        <p:txBody>
          <a:bodyPr wrap="square" rtlCol="0">
            <a:spAutoFit/>
          </a:bodyPr>
          <a:lstStyle/>
          <a:p>
            <a:r>
              <a:rPr lang="en-US" sz="1200" u="sng" dirty="0"/>
              <a:t>Decathlon Mobile Apps</a:t>
            </a:r>
          </a:p>
          <a:p>
            <a:pPr marL="342900" indent="-342900">
              <a:buAutoNum type="arabicPeriod"/>
            </a:pPr>
            <a:r>
              <a:rPr lang="en-US" sz="1200" dirty="0"/>
              <a:t>One module dedicated to SMM application on top of browsing catalogue.</a:t>
            </a:r>
          </a:p>
          <a:p>
            <a:pPr marL="342900" indent="-342900">
              <a:buAutoNum type="arabicPeriod"/>
            </a:pPr>
            <a:r>
              <a:rPr lang="en-US" sz="1200" dirty="0"/>
              <a:t>Check crowd management status and book queue if needed.</a:t>
            </a:r>
          </a:p>
          <a:p>
            <a:pPr marL="342900" indent="-342900">
              <a:buAutoNum type="arabicPeriod"/>
            </a:pPr>
            <a:r>
              <a:rPr lang="en-US" sz="1200" dirty="0"/>
              <a:t>Receive SMS notification. </a:t>
            </a:r>
          </a:p>
        </p:txBody>
      </p:sp>
      <p:sp>
        <p:nvSpPr>
          <p:cNvPr id="102" name="TextBox 101"/>
          <p:cNvSpPr txBox="1"/>
          <p:nvPr/>
        </p:nvSpPr>
        <p:spPr>
          <a:xfrm>
            <a:off x="5849578" y="2349304"/>
            <a:ext cx="3066490" cy="646331"/>
          </a:xfrm>
          <a:prstGeom prst="rect">
            <a:avLst/>
          </a:prstGeom>
          <a:noFill/>
          <a:ln w="3175">
            <a:noFill/>
          </a:ln>
        </p:spPr>
        <p:txBody>
          <a:bodyPr wrap="square" rtlCol="0">
            <a:spAutoFit/>
          </a:bodyPr>
          <a:lstStyle/>
          <a:p>
            <a:r>
              <a:rPr lang="en-US" sz="1200" dirty="0"/>
              <a:t>Distance between entrance and exit points more than 100 m apart and blockage of AP</a:t>
            </a:r>
          </a:p>
          <a:p>
            <a:endParaRPr lang="en-US" sz="1200" dirty="0"/>
          </a:p>
        </p:txBody>
      </p:sp>
      <p:cxnSp>
        <p:nvCxnSpPr>
          <p:cNvPr id="6" name="Straight Arrow Connector 5"/>
          <p:cNvCxnSpPr>
            <a:stCxn id="10" idx="1"/>
            <a:endCxn id="8" idx="3"/>
          </p:cNvCxnSpPr>
          <p:nvPr/>
        </p:nvCxnSpPr>
        <p:spPr>
          <a:xfrm flipH="1">
            <a:off x="2842260" y="2851150"/>
            <a:ext cx="791845" cy="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0"/>
            <a:endCxn id="10" idx="2"/>
          </p:cNvCxnSpPr>
          <p:nvPr/>
        </p:nvCxnSpPr>
        <p:spPr>
          <a:xfrm flipV="1">
            <a:off x="4142105" y="3302000"/>
            <a:ext cx="0" cy="38354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3" idx="0"/>
            <a:endCxn id="12" idx="2"/>
          </p:cNvCxnSpPr>
          <p:nvPr/>
        </p:nvCxnSpPr>
        <p:spPr>
          <a:xfrm flipV="1">
            <a:off x="10501630" y="3414395"/>
            <a:ext cx="0" cy="39814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3"/>
          <a:stretch>
            <a:fillRect/>
          </a:stretch>
        </p:blipFill>
        <p:spPr>
          <a:xfrm>
            <a:off x="1829834" y="2425700"/>
            <a:ext cx="1031477" cy="901699"/>
          </a:xfrm>
          <a:prstGeom prst="rect">
            <a:avLst/>
          </a:prstGeom>
        </p:spPr>
      </p:pic>
      <p:pic>
        <p:nvPicPr>
          <p:cNvPr id="40" name="Picture 2" descr="ESP32 LoRa SX1278 0.96 Inch Blue OLED Display Bluetooth WIFI Lora Kit 32  Module IOT Development Board 433 470MHz for Arduino|Demo Board Accessories|  - AliExp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1580" y="2453005"/>
            <a:ext cx="1007110" cy="93662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ESP32 LoRa SX1278 0.96 Inch Blue OLED Display Bluetooth WIFI Lora Kit 32  Module IOT Development Board 433 470MHz for Arduino|Demo Board Accessories|  - AliExp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4408" y="2329956"/>
            <a:ext cx="1016000" cy="944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2246630" y="5744845"/>
            <a:ext cx="848995" cy="798830"/>
          </a:xfrm>
          <a:prstGeom prst="rect">
            <a:avLst/>
          </a:prstGeom>
        </p:spPr>
      </p:pic>
      <p:pic>
        <p:nvPicPr>
          <p:cNvPr id="45" name="Picture 10" descr="Marketing Opportunities From Mobile Apps | Smart Insigh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1880" y="1004570"/>
            <a:ext cx="1132205" cy="8115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stretch>
            <a:fillRect/>
          </a:stretch>
        </p:blipFill>
        <p:spPr>
          <a:xfrm>
            <a:off x="3463925" y="5848350"/>
            <a:ext cx="1050290" cy="984885"/>
          </a:xfrm>
          <a:prstGeom prst="rect">
            <a:avLst/>
          </a:prstGeom>
        </p:spPr>
      </p:pic>
      <p:pic>
        <p:nvPicPr>
          <p:cNvPr id="2050" name="Picture 2" descr="Ultrasonic sensor with arduino uno - Arduino Project Hub"/>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1391" y="4614613"/>
            <a:ext cx="1224189" cy="918142"/>
          </a:xfrm>
          <a:prstGeom prst="rect">
            <a:avLst/>
          </a:prstGeom>
          <a:noFill/>
          <a:extLst>
            <a:ext uri="{909E8E84-426E-40DD-AFC4-6F175D3DCCD1}">
              <a14:hiddenFill xmlns:a14="http://schemas.microsoft.com/office/drawing/2010/main">
                <a:solidFill>
                  <a:srgbClr val="FFFFFF"/>
                </a:solidFill>
              </a14:hiddenFill>
            </a:ext>
          </a:extLst>
        </p:spPr>
      </p:pic>
      <p:pic>
        <p:nvPicPr>
          <p:cNvPr id="19" name="Content Placeholder 18"/>
          <p:cNvPicPr>
            <a:picLocks noGrp="1" noChangeAspect="1"/>
          </p:cNvPicPr>
          <p:nvPr>
            <p:ph sz="half" idx="1"/>
          </p:nvPr>
        </p:nvPicPr>
        <p:blipFill>
          <a:blip r:embed="rId9"/>
          <a:stretch>
            <a:fillRect/>
          </a:stretch>
        </p:blipFill>
        <p:spPr>
          <a:xfrm>
            <a:off x="1819910" y="3761740"/>
            <a:ext cx="1167130" cy="617855"/>
          </a:xfrm>
          <a:prstGeom prst="rect">
            <a:avLst/>
          </a:prstGeom>
        </p:spPr>
      </p:pic>
      <p:pic>
        <p:nvPicPr>
          <p:cNvPr id="20" name="Content Placeholder 19"/>
          <p:cNvPicPr>
            <a:picLocks noGrp="1" noChangeAspect="1"/>
          </p:cNvPicPr>
          <p:nvPr>
            <p:ph sz="half" idx="2"/>
          </p:nvPr>
        </p:nvPicPr>
        <p:blipFill>
          <a:blip r:embed="rId10"/>
          <a:stretch>
            <a:fillRect/>
          </a:stretch>
        </p:blipFill>
        <p:spPr>
          <a:xfrm>
            <a:off x="9980295" y="3808730"/>
            <a:ext cx="1128395" cy="447675"/>
          </a:xfrm>
          <a:prstGeom prst="rect">
            <a:avLst/>
          </a:prstGeom>
        </p:spPr>
      </p:pic>
      <p:pic>
        <p:nvPicPr>
          <p:cNvPr id="22" name="Picture 21"/>
          <p:cNvPicPr>
            <a:picLocks noChangeAspect="1"/>
          </p:cNvPicPr>
          <p:nvPr/>
        </p:nvPicPr>
        <p:blipFill>
          <a:blip r:embed="rId10"/>
          <a:stretch>
            <a:fillRect/>
          </a:stretch>
        </p:blipFill>
        <p:spPr>
          <a:xfrm>
            <a:off x="3578225" y="3685540"/>
            <a:ext cx="1128395" cy="447675"/>
          </a:xfrm>
          <a:prstGeom prst="rect">
            <a:avLst/>
          </a:prstGeom>
        </p:spPr>
      </p:pic>
      <p:pic>
        <p:nvPicPr>
          <p:cNvPr id="24" name="Picture 23"/>
          <p:cNvPicPr>
            <a:picLocks noChangeAspect="1"/>
          </p:cNvPicPr>
          <p:nvPr/>
        </p:nvPicPr>
        <p:blipFill>
          <a:blip r:embed="rId11"/>
          <a:stretch>
            <a:fillRect/>
          </a:stretch>
        </p:blipFill>
        <p:spPr>
          <a:xfrm>
            <a:off x="1687830" y="5846445"/>
            <a:ext cx="144780" cy="594995"/>
          </a:xfrm>
          <a:prstGeom prst="rect">
            <a:avLst/>
          </a:prstGeom>
        </p:spPr>
      </p:pic>
      <p:pic>
        <p:nvPicPr>
          <p:cNvPr id="4" name="image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p:cNvPicPr>
            <a:picLocks noChangeAspect="1"/>
          </p:cNvPicPr>
          <p:nvPr/>
        </p:nvPicPr>
        <p:blipFill>
          <a:blip r:embed="rId2"/>
          <a:stretch>
            <a:fillRect/>
          </a:stretch>
        </p:blipFill>
        <p:spPr>
          <a:xfrm>
            <a:off x="1238857" y="781381"/>
            <a:ext cx="9714286" cy="5295238"/>
          </a:xfrm>
          <a:prstGeom prst="rect">
            <a:avLst/>
          </a:prstGeom>
        </p:spPr>
      </p:pic>
      <p:sp>
        <p:nvSpPr>
          <p:cNvPr id="3" name="Title 1"/>
          <p:cNvSpPr>
            <a:spLocks noGrp="1"/>
          </p:cNvSpPr>
          <p:nvPr>
            <p:ph type="title"/>
          </p:nvPr>
        </p:nvSpPr>
        <p:spPr>
          <a:xfrm>
            <a:off x="4118911" y="70181"/>
            <a:ext cx="3954178" cy="549275"/>
          </a:xfrm>
        </p:spPr>
        <p:txBody>
          <a:bodyPr>
            <a:normAutofit/>
          </a:bodyPr>
          <a:lstStyle/>
          <a:p>
            <a:pPr algn="ctr"/>
            <a:r>
              <a:rPr lang="en-US" sz="3200" b="1" u="sng" dirty="0"/>
              <a:t>Schematic Set Up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3083" y="-32098"/>
            <a:ext cx="4316232" cy="481542"/>
          </a:xfrm>
        </p:spPr>
        <p:txBody>
          <a:bodyPr>
            <a:normAutofit fontScale="90000"/>
          </a:bodyPr>
          <a:lstStyle/>
          <a:p>
            <a:pPr algn="ctr"/>
            <a:r>
              <a:rPr lang="en-US" sz="3200" b="1" u="sng" dirty="0"/>
              <a:t>Operation Flow Chart</a:t>
            </a:r>
          </a:p>
        </p:txBody>
      </p:sp>
      <p:sp>
        <p:nvSpPr>
          <p:cNvPr id="4" name="Flowchart: Terminator 3"/>
          <p:cNvSpPr/>
          <p:nvPr/>
        </p:nvSpPr>
        <p:spPr>
          <a:xfrm>
            <a:off x="5663542" y="585652"/>
            <a:ext cx="814214" cy="26128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UNO</a:t>
            </a:r>
          </a:p>
        </p:txBody>
      </p:sp>
      <p:sp>
        <p:nvSpPr>
          <p:cNvPr id="5" name="Flowchart: Decision 4"/>
          <p:cNvSpPr/>
          <p:nvPr/>
        </p:nvSpPr>
        <p:spPr>
          <a:xfrm>
            <a:off x="5203190" y="2198656"/>
            <a:ext cx="1726565" cy="75819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If </a:t>
            </a:r>
            <a:r>
              <a:rPr lang="en-US" sz="1200" dirty="0"/>
              <a:t>Count &lt;=50</a:t>
            </a:r>
          </a:p>
        </p:txBody>
      </p:sp>
      <p:sp>
        <p:nvSpPr>
          <p:cNvPr id="17" name="Flowchart: Process 16"/>
          <p:cNvSpPr/>
          <p:nvPr/>
        </p:nvSpPr>
        <p:spPr>
          <a:xfrm>
            <a:off x="5523865" y="1070261"/>
            <a:ext cx="1084580" cy="7727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Check</a:t>
            </a:r>
            <a:r>
              <a:rPr lang="en-SG" altLang="en-US" sz="1200" dirty="0"/>
              <a:t> &amp; display</a:t>
            </a:r>
            <a:r>
              <a:rPr lang="en-US" sz="1200" dirty="0"/>
              <a:t> </a:t>
            </a:r>
            <a:r>
              <a:rPr lang="en-SG" altLang="en-US" sz="1200" dirty="0"/>
              <a:t>c</a:t>
            </a:r>
            <a:r>
              <a:rPr lang="en-US" sz="1200" dirty="0"/>
              <a:t>ustomer Count </a:t>
            </a:r>
          </a:p>
        </p:txBody>
      </p:sp>
      <p:sp>
        <p:nvSpPr>
          <p:cNvPr id="21" name="Flowchart: Process 20"/>
          <p:cNvSpPr/>
          <p:nvPr/>
        </p:nvSpPr>
        <p:spPr>
          <a:xfrm>
            <a:off x="9682101" y="5751410"/>
            <a:ext cx="1126069" cy="609601"/>
          </a:xfrm>
          <a:prstGeom prst="flowChartProces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LoRa </a:t>
            </a:r>
          </a:p>
        </p:txBody>
      </p:sp>
      <p:sp>
        <p:nvSpPr>
          <p:cNvPr id="22" name="Flowchart: Process 21"/>
          <p:cNvSpPr/>
          <p:nvPr/>
        </p:nvSpPr>
        <p:spPr>
          <a:xfrm>
            <a:off x="883769" y="4766991"/>
            <a:ext cx="1036955" cy="687705"/>
          </a:xfrm>
          <a:prstGeom prst="flowChartProces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net count to Cloud</a:t>
            </a:r>
          </a:p>
          <a:p>
            <a:pPr algn="ctr"/>
            <a:r>
              <a:rPr lang="en-US" sz="1200" dirty="0"/>
              <a:t>via Wi-fi</a:t>
            </a:r>
          </a:p>
        </p:txBody>
      </p:sp>
      <p:sp>
        <p:nvSpPr>
          <p:cNvPr id="9" name="Flowchart: Process 8"/>
          <p:cNvSpPr/>
          <p:nvPr/>
        </p:nvSpPr>
        <p:spPr>
          <a:xfrm>
            <a:off x="9681686" y="4697127"/>
            <a:ext cx="1126069" cy="609601"/>
          </a:xfrm>
          <a:prstGeom prst="flowChartProces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See You Again (OLED)</a:t>
            </a:r>
          </a:p>
        </p:txBody>
      </p:sp>
      <p:sp>
        <p:nvSpPr>
          <p:cNvPr id="18" name="Flowchart: Process 17"/>
          <p:cNvSpPr/>
          <p:nvPr/>
        </p:nvSpPr>
        <p:spPr>
          <a:xfrm>
            <a:off x="9681686" y="2233555"/>
            <a:ext cx="1126069" cy="609601"/>
          </a:xfrm>
          <a:prstGeom prst="flowChartProces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Detect customer</a:t>
            </a:r>
            <a:r>
              <a:rPr lang="en-US" sz="1200" dirty="0"/>
              <a:t> </a:t>
            </a:r>
            <a:r>
              <a:rPr lang="en-SG" altLang="en-US" sz="1200" dirty="0"/>
              <a:t>exit</a:t>
            </a:r>
            <a:r>
              <a:rPr lang="en-US" sz="1200" dirty="0"/>
              <a:t> (IR)</a:t>
            </a:r>
          </a:p>
        </p:txBody>
      </p:sp>
      <p:sp>
        <p:nvSpPr>
          <p:cNvPr id="19" name="Flowchart: Decision 18"/>
          <p:cNvSpPr/>
          <p:nvPr/>
        </p:nvSpPr>
        <p:spPr>
          <a:xfrm>
            <a:off x="9451645" y="3321454"/>
            <a:ext cx="1580445" cy="88618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Customer exits? </a:t>
            </a:r>
          </a:p>
        </p:txBody>
      </p:sp>
      <p:sp>
        <p:nvSpPr>
          <p:cNvPr id="20" name="Flowchart: Terminator 19"/>
          <p:cNvSpPr/>
          <p:nvPr/>
        </p:nvSpPr>
        <p:spPr>
          <a:xfrm>
            <a:off x="9834762" y="1189067"/>
            <a:ext cx="814214" cy="434979"/>
          </a:xfrm>
          <a:prstGeom prst="flowChartTermina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ESP32 Exit</a:t>
            </a:r>
          </a:p>
        </p:txBody>
      </p:sp>
      <p:cxnSp>
        <p:nvCxnSpPr>
          <p:cNvPr id="31" name="Straight Arrow Connector 30"/>
          <p:cNvCxnSpPr>
            <a:stCxn id="20" idx="2"/>
            <a:endCxn id="18" idx="0"/>
          </p:cNvCxnSpPr>
          <p:nvPr/>
        </p:nvCxnSpPr>
        <p:spPr>
          <a:xfrm>
            <a:off x="10241869" y="1624046"/>
            <a:ext cx="2852" cy="6095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flipH="1">
            <a:off x="10256151" y="2843156"/>
            <a:ext cx="3175" cy="47815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2"/>
            <a:endCxn id="9" idx="0"/>
          </p:cNvCxnSpPr>
          <p:nvPr/>
        </p:nvCxnSpPr>
        <p:spPr>
          <a:xfrm>
            <a:off x="10255838" y="4207634"/>
            <a:ext cx="3175" cy="4895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p:cNvCxnSpPr>
            <a:stCxn id="19" idx="3"/>
            <a:endCxn id="18" idx="3"/>
          </p:cNvCxnSpPr>
          <p:nvPr/>
        </p:nvCxnSpPr>
        <p:spPr>
          <a:xfrm flipH="1" flipV="1">
            <a:off x="10821670" y="2538381"/>
            <a:ext cx="224155" cy="1226185"/>
          </a:xfrm>
          <a:prstGeom prst="bentConnector3">
            <a:avLst>
              <a:gd name="adj1" fmla="val -10623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219320" y="4266983"/>
            <a:ext cx="381000" cy="275590"/>
          </a:xfrm>
          <a:prstGeom prst="rect">
            <a:avLst/>
          </a:prstGeom>
          <a:noFill/>
        </p:spPr>
        <p:txBody>
          <a:bodyPr wrap="none" rtlCol="0">
            <a:spAutoFit/>
          </a:bodyPr>
          <a:lstStyle/>
          <a:p>
            <a:r>
              <a:rPr lang="en-US" sz="1200" dirty="0"/>
              <a:t>Yes</a:t>
            </a:r>
          </a:p>
        </p:txBody>
      </p:sp>
      <p:sp>
        <p:nvSpPr>
          <p:cNvPr id="41" name="TextBox 40"/>
          <p:cNvSpPr txBox="1"/>
          <p:nvPr/>
        </p:nvSpPr>
        <p:spPr>
          <a:xfrm>
            <a:off x="10919922" y="3499139"/>
            <a:ext cx="420366" cy="275590"/>
          </a:xfrm>
          <a:prstGeom prst="rect">
            <a:avLst/>
          </a:prstGeom>
          <a:noFill/>
        </p:spPr>
        <p:txBody>
          <a:bodyPr wrap="square" rtlCol="0">
            <a:spAutoFit/>
          </a:bodyPr>
          <a:lstStyle/>
          <a:p>
            <a:r>
              <a:rPr lang="en-US" sz="1200" dirty="0"/>
              <a:t>No</a:t>
            </a:r>
          </a:p>
        </p:txBody>
      </p:sp>
      <p:sp>
        <p:nvSpPr>
          <p:cNvPr id="14" name="Flowchart: Process 13"/>
          <p:cNvSpPr/>
          <p:nvPr/>
        </p:nvSpPr>
        <p:spPr>
          <a:xfrm>
            <a:off x="3138888" y="3863424"/>
            <a:ext cx="1041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Open barrier (</a:t>
            </a:r>
            <a:r>
              <a:rPr lang="en-SG" altLang="en-US" sz="1200" dirty="0"/>
              <a:t>Servo</a:t>
            </a:r>
            <a:r>
              <a:rPr lang="en-US" sz="1200" dirty="0"/>
              <a:t>)</a:t>
            </a:r>
          </a:p>
        </p:txBody>
      </p:sp>
      <p:sp>
        <p:nvSpPr>
          <p:cNvPr id="16" name="Flowchart: Process 15"/>
          <p:cNvSpPr/>
          <p:nvPr/>
        </p:nvSpPr>
        <p:spPr>
          <a:xfrm>
            <a:off x="3144896" y="2917476"/>
            <a:ext cx="1019810" cy="6883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Barrier</a:t>
            </a:r>
            <a:r>
              <a:rPr lang="en-SG" altLang="en-US" sz="1200" dirty="0"/>
              <a:t> Opening</a:t>
            </a:r>
            <a:r>
              <a:rPr lang="en-US" sz="1200" dirty="0"/>
              <a:t> Alarm (LED</a:t>
            </a:r>
            <a:r>
              <a:rPr lang="en-SG" altLang="en-US" sz="1200" dirty="0"/>
              <a:t> &amp; Buzzer</a:t>
            </a:r>
          </a:p>
        </p:txBody>
      </p:sp>
      <p:sp>
        <p:nvSpPr>
          <p:cNvPr id="83" name="Flowchart: Process 82"/>
          <p:cNvSpPr/>
          <p:nvPr/>
        </p:nvSpPr>
        <p:spPr>
          <a:xfrm>
            <a:off x="857740" y="3540172"/>
            <a:ext cx="1050925" cy="609600"/>
          </a:xfrm>
          <a:prstGeom prst="flowChartProces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Detect </a:t>
            </a:r>
            <a:r>
              <a:rPr lang="en-SG" altLang="en-US" sz="1200" dirty="0"/>
              <a:t>customer entry (IR)</a:t>
            </a:r>
          </a:p>
        </p:txBody>
      </p:sp>
      <p:sp>
        <p:nvSpPr>
          <p:cNvPr id="81" name="Flowchart: Process 80"/>
          <p:cNvSpPr/>
          <p:nvPr/>
        </p:nvSpPr>
        <p:spPr>
          <a:xfrm>
            <a:off x="3136181" y="980939"/>
            <a:ext cx="1040765"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Customer Count</a:t>
            </a:r>
          </a:p>
        </p:txBody>
      </p:sp>
      <p:sp>
        <p:nvSpPr>
          <p:cNvPr id="111" name="TextBox 110"/>
          <p:cNvSpPr txBox="1"/>
          <p:nvPr/>
        </p:nvSpPr>
        <p:spPr>
          <a:xfrm>
            <a:off x="7123090" y="2262747"/>
            <a:ext cx="420366" cy="275590"/>
          </a:xfrm>
          <a:prstGeom prst="rect">
            <a:avLst/>
          </a:prstGeom>
          <a:noFill/>
        </p:spPr>
        <p:txBody>
          <a:bodyPr wrap="square" rtlCol="0">
            <a:spAutoFit/>
          </a:bodyPr>
          <a:lstStyle/>
          <a:p>
            <a:r>
              <a:rPr lang="en-US" sz="1200" dirty="0"/>
              <a:t>No</a:t>
            </a:r>
          </a:p>
        </p:txBody>
      </p:sp>
      <p:sp>
        <p:nvSpPr>
          <p:cNvPr id="112" name="TextBox 111"/>
          <p:cNvSpPr txBox="1"/>
          <p:nvPr/>
        </p:nvSpPr>
        <p:spPr>
          <a:xfrm>
            <a:off x="4852594" y="5622541"/>
            <a:ext cx="381000" cy="275590"/>
          </a:xfrm>
          <a:prstGeom prst="rect">
            <a:avLst/>
          </a:prstGeom>
          <a:noFill/>
        </p:spPr>
        <p:txBody>
          <a:bodyPr wrap="none" rtlCol="0">
            <a:spAutoFit/>
          </a:bodyPr>
          <a:lstStyle/>
          <a:p>
            <a:r>
              <a:rPr lang="en-US" sz="1200" dirty="0"/>
              <a:t>Yes</a:t>
            </a:r>
          </a:p>
        </p:txBody>
      </p:sp>
      <p:sp>
        <p:nvSpPr>
          <p:cNvPr id="120" name="Flowchart: Process 119"/>
          <p:cNvSpPr/>
          <p:nvPr/>
        </p:nvSpPr>
        <p:spPr>
          <a:xfrm>
            <a:off x="872981" y="2198656"/>
            <a:ext cx="1020445" cy="609600"/>
          </a:xfrm>
          <a:prstGeom prst="flowChartProces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LoRa</a:t>
            </a:r>
            <a:r>
              <a:rPr lang="en-SG" altLang="en-US" sz="1200" dirty="0"/>
              <a:t>            (net count)</a:t>
            </a:r>
          </a:p>
        </p:txBody>
      </p:sp>
      <p:cxnSp>
        <p:nvCxnSpPr>
          <p:cNvPr id="122" name="Straight Arrow Connector 121"/>
          <p:cNvCxnSpPr>
            <a:stCxn id="9" idx="2"/>
            <a:endCxn id="21" idx="0"/>
          </p:cNvCxnSpPr>
          <p:nvPr/>
        </p:nvCxnSpPr>
        <p:spPr>
          <a:xfrm>
            <a:off x="10259326" y="5306728"/>
            <a:ext cx="0" cy="4445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6247689" y="4186171"/>
            <a:ext cx="381000" cy="275590"/>
          </a:xfrm>
          <a:prstGeom prst="rect">
            <a:avLst/>
          </a:prstGeom>
          <a:noFill/>
        </p:spPr>
        <p:txBody>
          <a:bodyPr wrap="none" rtlCol="0">
            <a:spAutoFit/>
          </a:bodyPr>
          <a:lstStyle/>
          <a:p>
            <a:r>
              <a:rPr lang="en-US" sz="1200" dirty="0"/>
              <a:t>Yes</a:t>
            </a:r>
          </a:p>
        </p:txBody>
      </p:sp>
      <p:sp>
        <p:nvSpPr>
          <p:cNvPr id="163" name="TextBox 162"/>
          <p:cNvSpPr txBox="1"/>
          <p:nvPr/>
        </p:nvSpPr>
        <p:spPr>
          <a:xfrm>
            <a:off x="5103339" y="3147744"/>
            <a:ext cx="420366" cy="275590"/>
          </a:xfrm>
          <a:prstGeom prst="rect">
            <a:avLst/>
          </a:prstGeom>
          <a:noFill/>
        </p:spPr>
        <p:txBody>
          <a:bodyPr wrap="square" rtlCol="0">
            <a:spAutoFit/>
          </a:bodyPr>
          <a:lstStyle/>
          <a:p>
            <a:r>
              <a:rPr lang="en-US" sz="1200" dirty="0"/>
              <a:t>No</a:t>
            </a:r>
          </a:p>
        </p:txBody>
      </p:sp>
      <p:sp>
        <p:nvSpPr>
          <p:cNvPr id="15" name="Flowchart: Decision 14"/>
          <p:cNvSpPr/>
          <p:nvPr/>
        </p:nvSpPr>
        <p:spPr>
          <a:xfrm>
            <a:off x="5295900" y="5596541"/>
            <a:ext cx="1595755" cy="7645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Pass temp?</a:t>
            </a:r>
          </a:p>
        </p:txBody>
      </p:sp>
      <p:sp>
        <p:nvSpPr>
          <p:cNvPr id="23" name="Flowchart: Decision 22"/>
          <p:cNvSpPr/>
          <p:nvPr/>
        </p:nvSpPr>
        <p:spPr>
          <a:xfrm>
            <a:off x="5281295" y="3342926"/>
            <a:ext cx="1597660" cy="8432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Presence of Cust?</a:t>
            </a:r>
          </a:p>
        </p:txBody>
      </p:sp>
      <p:sp>
        <p:nvSpPr>
          <p:cNvPr id="25" name="Flowchart: Process 24"/>
          <p:cNvSpPr/>
          <p:nvPr/>
        </p:nvSpPr>
        <p:spPr>
          <a:xfrm>
            <a:off x="7787005" y="5628926"/>
            <a:ext cx="1083945" cy="6807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Entry not permitted</a:t>
            </a:r>
          </a:p>
        </p:txBody>
      </p:sp>
      <p:sp>
        <p:nvSpPr>
          <p:cNvPr id="27" name="Flowchart: Process 26"/>
          <p:cNvSpPr/>
          <p:nvPr/>
        </p:nvSpPr>
        <p:spPr>
          <a:xfrm>
            <a:off x="5544820" y="4542441"/>
            <a:ext cx="1083945" cy="6807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Next customer takes temp</a:t>
            </a:r>
          </a:p>
        </p:txBody>
      </p:sp>
      <p:sp>
        <p:nvSpPr>
          <p:cNvPr id="28" name="Flowchart: Process 27"/>
          <p:cNvSpPr/>
          <p:nvPr/>
        </p:nvSpPr>
        <p:spPr>
          <a:xfrm>
            <a:off x="7736205" y="1114711"/>
            <a:ext cx="1084580" cy="6807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Customer to wait or take queue no</a:t>
            </a:r>
          </a:p>
        </p:txBody>
      </p:sp>
      <p:sp>
        <p:nvSpPr>
          <p:cNvPr id="29" name="Flowchart: Process 28"/>
          <p:cNvSpPr/>
          <p:nvPr/>
        </p:nvSpPr>
        <p:spPr>
          <a:xfrm>
            <a:off x="7736205" y="2224691"/>
            <a:ext cx="1083310" cy="7035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Display capacity exceeded</a:t>
            </a:r>
          </a:p>
        </p:txBody>
      </p:sp>
      <p:sp>
        <p:nvSpPr>
          <p:cNvPr id="30" name="Flowchart: Process 29"/>
          <p:cNvSpPr/>
          <p:nvPr/>
        </p:nvSpPr>
        <p:spPr>
          <a:xfrm>
            <a:off x="3134090" y="1900277"/>
            <a:ext cx="1040765" cy="6318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Barrier Open()</a:t>
            </a:r>
          </a:p>
        </p:txBody>
      </p:sp>
      <p:sp>
        <p:nvSpPr>
          <p:cNvPr id="32" name="Flowchart: Process 31"/>
          <p:cNvSpPr/>
          <p:nvPr/>
        </p:nvSpPr>
        <p:spPr>
          <a:xfrm>
            <a:off x="3140202" y="4845096"/>
            <a:ext cx="1041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tLang="en-US" sz="1200" dirty="0"/>
              <a:t>Close</a:t>
            </a:r>
            <a:r>
              <a:rPr lang="en-US" sz="1200" dirty="0"/>
              <a:t> barrier</a:t>
            </a:r>
            <a:r>
              <a:rPr lang="en-SG" altLang="en-US" sz="1200" dirty="0"/>
              <a:t>()</a:t>
            </a:r>
          </a:p>
        </p:txBody>
      </p:sp>
      <p:sp>
        <p:nvSpPr>
          <p:cNvPr id="35" name="Flowchart: Process 34"/>
          <p:cNvSpPr/>
          <p:nvPr/>
        </p:nvSpPr>
        <p:spPr>
          <a:xfrm>
            <a:off x="3129280" y="5745589"/>
            <a:ext cx="108204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t>
            </a:r>
            <a:r>
              <a:rPr lang="en-SG" altLang="en-US" sz="1200" dirty="0"/>
              <a:t>arrier closing</a:t>
            </a:r>
            <a:r>
              <a:rPr lang="en-US" sz="1200" dirty="0"/>
              <a:t> Alarm (LED</a:t>
            </a:r>
            <a:r>
              <a:rPr lang="en-SG" altLang="en-US" sz="1200" dirty="0"/>
              <a:t> &amp; Buzzer</a:t>
            </a:r>
          </a:p>
        </p:txBody>
      </p:sp>
      <p:cxnSp>
        <p:nvCxnSpPr>
          <p:cNvPr id="37" name="Straight Arrow Connector 36"/>
          <p:cNvCxnSpPr>
            <a:stCxn id="4" idx="2"/>
            <a:endCxn id="17" idx="0"/>
          </p:cNvCxnSpPr>
          <p:nvPr/>
        </p:nvCxnSpPr>
        <p:spPr>
          <a:xfrm flipH="1">
            <a:off x="6066155" y="846939"/>
            <a:ext cx="4494" cy="223322"/>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2"/>
            <a:endCxn id="5" idx="0"/>
          </p:cNvCxnSpPr>
          <p:nvPr/>
        </p:nvCxnSpPr>
        <p:spPr>
          <a:xfrm>
            <a:off x="6080125" y="1843056"/>
            <a:ext cx="635" cy="35560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3"/>
            <a:endCxn id="29" idx="1"/>
          </p:cNvCxnSpPr>
          <p:nvPr/>
        </p:nvCxnSpPr>
        <p:spPr>
          <a:xfrm flipV="1">
            <a:off x="6943725" y="2576481"/>
            <a:ext cx="806450" cy="127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9" idx="0"/>
            <a:endCxn id="28" idx="2"/>
          </p:cNvCxnSpPr>
          <p:nvPr/>
        </p:nvCxnSpPr>
        <p:spPr>
          <a:xfrm flipV="1">
            <a:off x="8291830" y="1795431"/>
            <a:ext cx="635" cy="42926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8" idx="1"/>
            <a:endCxn id="17" idx="3"/>
          </p:cNvCxnSpPr>
          <p:nvPr/>
        </p:nvCxnSpPr>
        <p:spPr>
          <a:xfrm flipH="1">
            <a:off x="6622415" y="1455071"/>
            <a:ext cx="1127760" cy="190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2"/>
            <a:endCxn id="23" idx="0"/>
          </p:cNvCxnSpPr>
          <p:nvPr/>
        </p:nvCxnSpPr>
        <p:spPr>
          <a:xfrm>
            <a:off x="6080760" y="2956846"/>
            <a:ext cx="13335" cy="38608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3" idx="2"/>
            <a:endCxn id="27" idx="0"/>
          </p:cNvCxnSpPr>
          <p:nvPr/>
        </p:nvCxnSpPr>
        <p:spPr>
          <a:xfrm>
            <a:off x="6094095" y="4186206"/>
            <a:ext cx="6985" cy="35623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7" idx="2"/>
            <a:endCxn id="15" idx="0"/>
          </p:cNvCxnSpPr>
          <p:nvPr/>
        </p:nvCxnSpPr>
        <p:spPr>
          <a:xfrm>
            <a:off x="6101080" y="5223161"/>
            <a:ext cx="6985" cy="37338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3"/>
            <a:endCxn id="25" idx="1"/>
          </p:cNvCxnSpPr>
          <p:nvPr/>
        </p:nvCxnSpPr>
        <p:spPr>
          <a:xfrm flipV="1">
            <a:off x="6905625" y="5969286"/>
            <a:ext cx="895350" cy="952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5" idx="0"/>
            <a:endCxn id="23" idx="3"/>
          </p:cNvCxnSpPr>
          <p:nvPr/>
        </p:nvCxnSpPr>
        <p:spPr>
          <a:xfrm rot="16200000" flipV="1">
            <a:off x="6685915" y="3971576"/>
            <a:ext cx="1864360" cy="1450340"/>
          </a:xfrm>
          <a:prstGeom prst="bentConnector2">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0" idx="2"/>
            <a:endCxn id="16" idx="0"/>
          </p:cNvCxnSpPr>
          <p:nvPr/>
        </p:nvCxnSpPr>
        <p:spPr>
          <a:xfrm>
            <a:off x="3654473" y="2532102"/>
            <a:ext cx="328" cy="385374"/>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2"/>
            <a:endCxn id="14" idx="0"/>
          </p:cNvCxnSpPr>
          <p:nvPr/>
        </p:nvCxnSpPr>
        <p:spPr>
          <a:xfrm>
            <a:off x="3654801" y="3605816"/>
            <a:ext cx="4787" cy="257608"/>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2" idx="2"/>
            <a:endCxn id="35" idx="0"/>
          </p:cNvCxnSpPr>
          <p:nvPr/>
        </p:nvCxnSpPr>
        <p:spPr>
          <a:xfrm>
            <a:off x="3660902" y="5454696"/>
            <a:ext cx="9398" cy="290893"/>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23" idx="1"/>
          </p:cNvCxnSpPr>
          <p:nvPr/>
        </p:nvCxnSpPr>
        <p:spPr>
          <a:xfrm rot="10800000" flipH="1">
            <a:off x="5295265" y="1691291"/>
            <a:ext cx="211455" cy="2073275"/>
          </a:xfrm>
          <a:prstGeom prst="bentConnector4">
            <a:avLst>
              <a:gd name="adj1" fmla="val -112613"/>
              <a:gd name="adj2" fmla="val 99846"/>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89" name="TextBox 110"/>
          <p:cNvSpPr txBox="1"/>
          <p:nvPr/>
        </p:nvSpPr>
        <p:spPr>
          <a:xfrm>
            <a:off x="7123090" y="5596497"/>
            <a:ext cx="420366" cy="275590"/>
          </a:xfrm>
          <a:prstGeom prst="rect">
            <a:avLst/>
          </a:prstGeom>
          <a:noFill/>
        </p:spPr>
        <p:txBody>
          <a:bodyPr wrap="square" rtlCol="0">
            <a:spAutoFit/>
          </a:bodyPr>
          <a:lstStyle/>
          <a:p>
            <a:r>
              <a:rPr lang="en-US" sz="1200" dirty="0"/>
              <a:t>No</a:t>
            </a:r>
          </a:p>
        </p:txBody>
      </p:sp>
      <p:cxnSp>
        <p:nvCxnSpPr>
          <p:cNvPr id="33" name="Connector: Elbow 32"/>
          <p:cNvCxnSpPr>
            <a:stCxn id="15" idx="1"/>
            <a:endCxn id="30" idx="3"/>
          </p:cNvCxnSpPr>
          <p:nvPr/>
        </p:nvCxnSpPr>
        <p:spPr>
          <a:xfrm rot="10800000">
            <a:off x="4174856" y="2216191"/>
            <a:ext cx="1121045" cy="37626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p:cNvCxnSpPr>
            <a:stCxn id="81" idx="3"/>
            <a:endCxn id="17" idx="1"/>
          </p:cNvCxnSpPr>
          <p:nvPr/>
        </p:nvCxnSpPr>
        <p:spPr>
          <a:xfrm>
            <a:off x="4176946" y="1285739"/>
            <a:ext cx="1346919" cy="170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4" idx="2"/>
            <a:endCxn id="32" idx="0"/>
          </p:cNvCxnSpPr>
          <p:nvPr/>
        </p:nvCxnSpPr>
        <p:spPr>
          <a:xfrm>
            <a:off x="3659588" y="4473024"/>
            <a:ext cx="1314" cy="37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955938" y="449444"/>
            <a:ext cx="6151225" cy="6007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9356035" y="449444"/>
            <a:ext cx="2091090" cy="6007800"/>
          </a:xfrm>
          <a:prstGeom prst="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Terminator 102"/>
          <p:cNvSpPr/>
          <p:nvPr/>
        </p:nvSpPr>
        <p:spPr>
          <a:xfrm>
            <a:off x="976096" y="1301785"/>
            <a:ext cx="814214" cy="389506"/>
          </a:xfrm>
          <a:prstGeom prst="flowChartTermina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ESP32 Entry</a:t>
            </a:r>
          </a:p>
        </p:txBody>
      </p:sp>
      <p:cxnSp>
        <p:nvCxnSpPr>
          <p:cNvPr id="99" name="Straight Arrow Connector 98"/>
          <p:cNvCxnSpPr>
            <a:stCxn id="83" idx="0"/>
            <a:endCxn id="120" idx="2"/>
          </p:cNvCxnSpPr>
          <p:nvPr/>
        </p:nvCxnSpPr>
        <p:spPr>
          <a:xfrm flipV="1">
            <a:off x="1383203" y="2808256"/>
            <a:ext cx="1" cy="73191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p:cNvCxnSpPr>
            <a:stCxn id="21" idx="2"/>
            <a:endCxn id="120" idx="1"/>
          </p:cNvCxnSpPr>
          <p:nvPr/>
        </p:nvCxnSpPr>
        <p:spPr>
          <a:xfrm rot="5400000" flipH="1">
            <a:off x="3630281" y="-253843"/>
            <a:ext cx="3857555" cy="9372155"/>
          </a:xfrm>
          <a:prstGeom prst="bentConnector4">
            <a:avLst>
              <a:gd name="adj1" fmla="val -5926"/>
              <a:gd name="adj2" fmla="val 10229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3" idx="2"/>
            <a:endCxn id="120" idx="0"/>
          </p:cNvCxnSpPr>
          <p:nvPr/>
        </p:nvCxnSpPr>
        <p:spPr>
          <a:xfrm>
            <a:off x="1383203" y="1691291"/>
            <a:ext cx="1" cy="50736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p:cNvCxnSpPr>
            <a:endCxn id="81" idx="1"/>
          </p:cNvCxnSpPr>
          <p:nvPr/>
        </p:nvCxnSpPr>
        <p:spPr>
          <a:xfrm flipV="1">
            <a:off x="1893426" y="1285739"/>
            <a:ext cx="1242755" cy="977008"/>
          </a:xfrm>
          <a:prstGeom prst="bentConnector3">
            <a:avLst>
              <a:gd name="adj1" fmla="val 6173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endCxn id="22" idx="3"/>
          </p:cNvCxnSpPr>
          <p:nvPr/>
        </p:nvCxnSpPr>
        <p:spPr>
          <a:xfrm rot="16200000" flipH="1">
            <a:off x="714048" y="3904167"/>
            <a:ext cx="2386055" cy="27298"/>
          </a:xfrm>
          <a:prstGeom prst="bentConnector4">
            <a:avLst>
              <a:gd name="adj1" fmla="val -1638"/>
              <a:gd name="adj2" fmla="val 132578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77078" y="449444"/>
            <a:ext cx="1973742" cy="6007800"/>
          </a:xfrm>
          <a:prstGeom prst="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7822" y="177915"/>
            <a:ext cx="3954178" cy="549275"/>
          </a:xfrm>
        </p:spPr>
        <p:txBody>
          <a:bodyPr>
            <a:normAutofit fontScale="90000"/>
          </a:bodyPr>
          <a:lstStyle/>
          <a:p>
            <a:pPr algn="ctr"/>
            <a:r>
              <a:rPr lang="en-US" sz="3200" b="1" u="sng" dirty="0"/>
              <a:t>Program Flow (UNO)</a:t>
            </a:r>
          </a:p>
        </p:txBody>
      </p:sp>
      <p:sp>
        <p:nvSpPr>
          <p:cNvPr id="4" name="Rectangle: Rounded Corners 3"/>
          <p:cNvSpPr/>
          <p:nvPr/>
        </p:nvSpPr>
        <p:spPr>
          <a:xfrm>
            <a:off x="2310783" y="2004145"/>
            <a:ext cx="1673562" cy="70236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 customer &lt; max capacity</a:t>
            </a:r>
          </a:p>
          <a:p>
            <a:pPr algn="ctr"/>
            <a:r>
              <a:rPr lang="en-US" sz="1200" dirty="0"/>
              <a:t>Display net customer in Store (LCD)</a:t>
            </a:r>
          </a:p>
        </p:txBody>
      </p:sp>
      <p:sp>
        <p:nvSpPr>
          <p:cNvPr id="15" name="Rectangle: Rounded Corners 14"/>
          <p:cNvSpPr/>
          <p:nvPr/>
        </p:nvSpPr>
        <p:spPr>
          <a:xfrm>
            <a:off x="2310783" y="1099270"/>
            <a:ext cx="1673562" cy="70236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Close barrier at start of program</a:t>
            </a:r>
          </a:p>
        </p:txBody>
      </p:sp>
      <p:sp>
        <p:nvSpPr>
          <p:cNvPr id="17" name="Rectangle: Rounded Corners 16"/>
          <p:cNvSpPr/>
          <p:nvPr/>
        </p:nvSpPr>
        <p:spPr>
          <a:xfrm>
            <a:off x="2310783" y="3800308"/>
            <a:ext cx="1673562" cy="70236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“Next customer, please take temp” (LCD)</a:t>
            </a:r>
          </a:p>
        </p:txBody>
      </p:sp>
      <p:sp>
        <p:nvSpPr>
          <p:cNvPr id="19" name="Rectangle: Rounded Corners 18"/>
          <p:cNvSpPr/>
          <p:nvPr/>
        </p:nvSpPr>
        <p:spPr>
          <a:xfrm>
            <a:off x="2310783" y="2909020"/>
            <a:ext cx="1673562" cy="70236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Ultrasonic sense customer within “1m”</a:t>
            </a:r>
          </a:p>
        </p:txBody>
      </p:sp>
      <p:sp>
        <p:nvSpPr>
          <p:cNvPr id="21" name="Rectangle: Rounded Corners 20"/>
          <p:cNvSpPr/>
          <p:nvPr/>
        </p:nvSpPr>
        <p:spPr>
          <a:xfrm>
            <a:off x="2310783" y="4691596"/>
            <a:ext cx="1673562" cy="702365"/>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Temp sensor takes temp (DHT11)</a:t>
            </a:r>
          </a:p>
        </p:txBody>
      </p:sp>
      <p:sp>
        <p:nvSpPr>
          <p:cNvPr id="23" name="Rectangle: Rounded Corners 22"/>
          <p:cNvSpPr/>
          <p:nvPr/>
        </p:nvSpPr>
        <p:spPr>
          <a:xfrm>
            <a:off x="4821126" y="4753951"/>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temp &lt; 32.0</a:t>
            </a:r>
          </a:p>
          <a:p>
            <a:pPr algn="ctr"/>
            <a:r>
              <a:rPr lang="en-US" sz="1200" dirty="0"/>
              <a:t>Display “Your temp is </a:t>
            </a:r>
            <a:r>
              <a:rPr lang="en-US" sz="1200" dirty="0" err="1"/>
              <a:t>xxC</a:t>
            </a:r>
            <a:r>
              <a:rPr lang="en-US" sz="1200" dirty="0"/>
              <a:t>” (LCD)</a:t>
            </a:r>
          </a:p>
        </p:txBody>
      </p:sp>
      <p:sp>
        <p:nvSpPr>
          <p:cNvPr id="24" name="Rectangle: Rounded Corners 23"/>
          <p:cNvSpPr/>
          <p:nvPr/>
        </p:nvSpPr>
        <p:spPr>
          <a:xfrm>
            <a:off x="4821126" y="3834100"/>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“Entry permitted, Pls enter store” (LCD)</a:t>
            </a:r>
          </a:p>
        </p:txBody>
      </p:sp>
      <p:sp>
        <p:nvSpPr>
          <p:cNvPr id="25" name="Rectangle: Rounded Corners 24"/>
          <p:cNvSpPr/>
          <p:nvPr/>
        </p:nvSpPr>
        <p:spPr>
          <a:xfrm>
            <a:off x="4821126" y="2833975"/>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“Caution  “Barrier opening” (LCD)</a:t>
            </a:r>
          </a:p>
        </p:txBody>
      </p:sp>
      <p:sp>
        <p:nvSpPr>
          <p:cNvPr id="26" name="Rectangle: Rounded Corners 25"/>
          <p:cNvSpPr/>
          <p:nvPr/>
        </p:nvSpPr>
        <p:spPr>
          <a:xfrm>
            <a:off x="4821126" y="1942687"/>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Warning Alarm (led &amp; buzzer)</a:t>
            </a:r>
          </a:p>
        </p:txBody>
      </p:sp>
      <p:sp>
        <p:nvSpPr>
          <p:cNvPr id="27" name="Rectangle: Rounded Corners 26"/>
          <p:cNvSpPr/>
          <p:nvPr/>
        </p:nvSpPr>
        <p:spPr>
          <a:xfrm>
            <a:off x="4821126" y="1051400"/>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Open barrier (servo)</a:t>
            </a:r>
          </a:p>
        </p:txBody>
      </p:sp>
      <p:sp>
        <p:nvSpPr>
          <p:cNvPr id="28" name="Rectangle: Rounded Corners 27"/>
          <p:cNvSpPr/>
          <p:nvPr/>
        </p:nvSpPr>
        <p:spPr>
          <a:xfrm>
            <a:off x="7341298" y="1050121"/>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“Please enter now” (LCD)</a:t>
            </a:r>
          </a:p>
        </p:txBody>
      </p:sp>
      <p:sp>
        <p:nvSpPr>
          <p:cNvPr id="29" name="Rectangle: Rounded Corners 28"/>
          <p:cNvSpPr/>
          <p:nvPr/>
        </p:nvSpPr>
        <p:spPr>
          <a:xfrm>
            <a:off x="7331469" y="2144936"/>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“Caution!!! Barrier closing” (LCD)</a:t>
            </a:r>
          </a:p>
        </p:txBody>
      </p:sp>
      <p:sp>
        <p:nvSpPr>
          <p:cNvPr id="30" name="Rectangle: Rounded Corners 29"/>
          <p:cNvSpPr/>
          <p:nvPr/>
        </p:nvSpPr>
        <p:spPr>
          <a:xfrm>
            <a:off x="7368353" y="3264424"/>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“Barrier closing” (LCD)</a:t>
            </a:r>
          </a:p>
        </p:txBody>
      </p:sp>
      <p:sp>
        <p:nvSpPr>
          <p:cNvPr id="31" name="Rectangle: Rounded Corners 30"/>
          <p:cNvSpPr/>
          <p:nvPr/>
        </p:nvSpPr>
        <p:spPr>
          <a:xfrm>
            <a:off x="7368353" y="4335375"/>
            <a:ext cx="1673562" cy="70236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Warning Alarm (led &amp; buzzer)</a:t>
            </a:r>
          </a:p>
        </p:txBody>
      </p:sp>
      <p:sp>
        <p:nvSpPr>
          <p:cNvPr id="32" name="Rectangle: Rounded Corners 31"/>
          <p:cNvSpPr/>
          <p:nvPr/>
        </p:nvSpPr>
        <p:spPr>
          <a:xfrm>
            <a:off x="9858409" y="4732358"/>
            <a:ext cx="1673562" cy="702365"/>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Else temp &gt; 32.0</a:t>
            </a:r>
          </a:p>
          <a:p>
            <a:pPr algn="ctr"/>
            <a:r>
              <a:rPr lang="en-US" sz="1200" dirty="0"/>
              <a:t>Display “Temp is </a:t>
            </a:r>
            <a:r>
              <a:rPr lang="en-US" sz="1200" dirty="0" err="1"/>
              <a:t>xxC</a:t>
            </a:r>
            <a:r>
              <a:rPr lang="en-US" sz="1200" dirty="0"/>
              <a:t>” (LCD)</a:t>
            </a:r>
          </a:p>
        </p:txBody>
      </p:sp>
      <p:sp>
        <p:nvSpPr>
          <p:cNvPr id="33" name="Rectangle: Rounded Corners 32"/>
          <p:cNvSpPr/>
          <p:nvPr/>
        </p:nvSpPr>
        <p:spPr>
          <a:xfrm>
            <a:off x="9853683" y="3619908"/>
            <a:ext cx="1673562" cy="702365"/>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“Temp is HIGH!” (LCD)</a:t>
            </a:r>
          </a:p>
        </p:txBody>
      </p:sp>
      <p:sp>
        <p:nvSpPr>
          <p:cNvPr id="34" name="Rectangle: Rounded Corners 33"/>
          <p:cNvSpPr/>
          <p:nvPr/>
        </p:nvSpPr>
        <p:spPr>
          <a:xfrm>
            <a:off x="9853683" y="2488544"/>
            <a:ext cx="1673562" cy="702365"/>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“Entry not  “permitted” (LCD)</a:t>
            </a:r>
          </a:p>
        </p:txBody>
      </p:sp>
      <p:sp>
        <p:nvSpPr>
          <p:cNvPr id="35" name="Rectangle: Rounded Corners 34"/>
          <p:cNvSpPr/>
          <p:nvPr/>
        </p:nvSpPr>
        <p:spPr>
          <a:xfrm>
            <a:off x="326650" y="1973411"/>
            <a:ext cx="1673562" cy="935608"/>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 customer &gt; max capacity</a:t>
            </a:r>
          </a:p>
          <a:p>
            <a:pPr algn="ctr"/>
            <a:r>
              <a:rPr lang="en-US" sz="1200" dirty="0"/>
              <a:t>Display “Crowd capacity exceeded” (LCD)</a:t>
            </a:r>
          </a:p>
        </p:txBody>
      </p:sp>
      <p:sp>
        <p:nvSpPr>
          <p:cNvPr id="36" name="Rectangle: Rounded Corners 35"/>
          <p:cNvSpPr/>
          <p:nvPr/>
        </p:nvSpPr>
        <p:spPr>
          <a:xfrm>
            <a:off x="9853683" y="1366637"/>
            <a:ext cx="1673562" cy="702365"/>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Ensure barrier is closed</a:t>
            </a:r>
          </a:p>
        </p:txBody>
      </p:sp>
      <p:sp>
        <p:nvSpPr>
          <p:cNvPr id="37" name="Rectangle: Rounded Corners 36"/>
          <p:cNvSpPr/>
          <p:nvPr/>
        </p:nvSpPr>
        <p:spPr>
          <a:xfrm>
            <a:off x="326578" y="3358641"/>
            <a:ext cx="1673562" cy="70236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Ensure barrier remains closed</a:t>
            </a:r>
          </a:p>
        </p:txBody>
      </p:sp>
      <p:sp>
        <p:nvSpPr>
          <p:cNvPr id="3" name="Arrow: Curved Left 2"/>
          <p:cNvSpPr/>
          <p:nvPr/>
        </p:nvSpPr>
        <p:spPr>
          <a:xfrm>
            <a:off x="3984345" y="1648631"/>
            <a:ext cx="415373" cy="78630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urved Left 40"/>
          <p:cNvSpPr/>
          <p:nvPr/>
        </p:nvSpPr>
        <p:spPr>
          <a:xfrm>
            <a:off x="3999094" y="2517934"/>
            <a:ext cx="440317" cy="70236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urved Left 41"/>
          <p:cNvSpPr/>
          <p:nvPr/>
        </p:nvSpPr>
        <p:spPr>
          <a:xfrm>
            <a:off x="3996817" y="3260202"/>
            <a:ext cx="415373" cy="7253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Curved Left 43"/>
          <p:cNvSpPr/>
          <p:nvPr/>
        </p:nvSpPr>
        <p:spPr>
          <a:xfrm>
            <a:off x="4007728" y="4262657"/>
            <a:ext cx="415373" cy="7253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Right 4"/>
          <p:cNvSpPr/>
          <p:nvPr/>
        </p:nvSpPr>
        <p:spPr>
          <a:xfrm rot="16200000">
            <a:off x="4429301" y="4595894"/>
            <a:ext cx="650462" cy="2316798"/>
          </a:xfrm>
          <a:prstGeom prst="curvedRightArrow">
            <a:avLst>
              <a:gd name="adj1" fmla="val 25000"/>
              <a:gd name="adj2" fmla="val 50000"/>
              <a:gd name="adj3" fmla="val 31173"/>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Arrow: Curved Right 45"/>
          <p:cNvSpPr/>
          <p:nvPr/>
        </p:nvSpPr>
        <p:spPr>
          <a:xfrm rot="16200000">
            <a:off x="6257870" y="1792441"/>
            <a:ext cx="1094242" cy="8335621"/>
          </a:xfrm>
          <a:prstGeom prst="curvedRightArrow">
            <a:avLst>
              <a:gd name="adj1" fmla="val 29968"/>
              <a:gd name="adj2" fmla="val 51226"/>
              <a:gd name="adj3" fmla="val 31173"/>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Up 5"/>
          <p:cNvSpPr/>
          <p:nvPr/>
        </p:nvSpPr>
        <p:spPr>
          <a:xfrm rot="16200000">
            <a:off x="6351385" y="4378726"/>
            <a:ext cx="802318" cy="515709"/>
          </a:xfrm>
          <a:prstGeom prst="curvedUp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Curved Up 46"/>
          <p:cNvSpPr/>
          <p:nvPr/>
        </p:nvSpPr>
        <p:spPr>
          <a:xfrm rot="16200000">
            <a:off x="6314389" y="3388712"/>
            <a:ext cx="802318" cy="515709"/>
          </a:xfrm>
          <a:prstGeom prst="curvedUp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urved Up 47"/>
          <p:cNvSpPr/>
          <p:nvPr/>
        </p:nvSpPr>
        <p:spPr>
          <a:xfrm rot="16200000">
            <a:off x="6356400" y="2467899"/>
            <a:ext cx="802318" cy="515709"/>
          </a:xfrm>
          <a:prstGeom prst="curvedUp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Curved Up 48"/>
          <p:cNvSpPr/>
          <p:nvPr/>
        </p:nvSpPr>
        <p:spPr>
          <a:xfrm rot="16200000">
            <a:off x="6351386" y="1593005"/>
            <a:ext cx="802318" cy="515709"/>
          </a:xfrm>
          <a:prstGeom prst="curvedUp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Down 6"/>
          <p:cNvSpPr/>
          <p:nvPr/>
        </p:nvSpPr>
        <p:spPr>
          <a:xfrm>
            <a:off x="6190612" y="528353"/>
            <a:ext cx="1845098" cy="499115"/>
          </a:xfrm>
          <a:prstGeom prst="curved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Arrow: Curved Up 49"/>
          <p:cNvSpPr/>
          <p:nvPr/>
        </p:nvSpPr>
        <p:spPr>
          <a:xfrm rot="16200000">
            <a:off x="11209032" y="4303771"/>
            <a:ext cx="1152137" cy="515709"/>
          </a:xfrm>
          <a:prstGeom prst="curvedUp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Arrow: Curved Up 50"/>
          <p:cNvSpPr/>
          <p:nvPr/>
        </p:nvSpPr>
        <p:spPr>
          <a:xfrm rot="16200000">
            <a:off x="11232608" y="3190949"/>
            <a:ext cx="1079569" cy="515709"/>
          </a:xfrm>
          <a:prstGeom prst="curvedUp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Arrow: Curved Up 51"/>
          <p:cNvSpPr/>
          <p:nvPr/>
        </p:nvSpPr>
        <p:spPr>
          <a:xfrm rot="16200000">
            <a:off x="11245316" y="1978091"/>
            <a:ext cx="1079569" cy="515709"/>
          </a:xfrm>
          <a:prstGeom prst="curvedUp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Arrow: Curved Left 52"/>
          <p:cNvSpPr/>
          <p:nvPr/>
        </p:nvSpPr>
        <p:spPr>
          <a:xfrm>
            <a:off x="9027404" y="1299809"/>
            <a:ext cx="515709" cy="1124739"/>
          </a:xfrm>
          <a:prstGeom prst="curvedLef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Curved Left 53"/>
          <p:cNvSpPr/>
          <p:nvPr/>
        </p:nvSpPr>
        <p:spPr>
          <a:xfrm>
            <a:off x="9014860" y="2433258"/>
            <a:ext cx="515709" cy="1124739"/>
          </a:xfrm>
          <a:prstGeom prst="curvedLef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Curved Left 54"/>
          <p:cNvSpPr/>
          <p:nvPr/>
        </p:nvSpPr>
        <p:spPr>
          <a:xfrm>
            <a:off x="9007289" y="3759903"/>
            <a:ext cx="515709" cy="1124739"/>
          </a:xfrm>
          <a:prstGeom prst="curvedLef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Down 8"/>
          <p:cNvSpPr/>
          <p:nvPr/>
        </p:nvSpPr>
        <p:spPr>
          <a:xfrm rot="8703127" flipV="1">
            <a:off x="751484" y="962516"/>
            <a:ext cx="1656501" cy="673796"/>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p:cNvSpPr/>
          <p:nvPr/>
        </p:nvSpPr>
        <p:spPr>
          <a:xfrm>
            <a:off x="24167" y="2252019"/>
            <a:ext cx="302483" cy="1507884"/>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Terminator 42">
            <a:extLst>
              <a:ext uri="{FF2B5EF4-FFF2-40B4-BE49-F238E27FC236}">
                <a16:creationId xmlns:a16="http://schemas.microsoft.com/office/drawing/2014/main" id="{54F9FD1B-8F8D-4114-8F96-A2A59FBFB7FD}"/>
              </a:ext>
            </a:extLst>
          </p:cNvPr>
          <p:cNvSpPr/>
          <p:nvPr/>
        </p:nvSpPr>
        <p:spPr>
          <a:xfrm>
            <a:off x="2240583" y="240258"/>
            <a:ext cx="1743763" cy="656503"/>
          </a:xfrm>
          <a:prstGeom prst="flowChartTerminator">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UNO@Entry</a:t>
            </a:r>
            <a:endParaRPr lang="en-US" sz="1200" dirty="0"/>
          </a:p>
        </p:txBody>
      </p:sp>
      <p:sp>
        <p:nvSpPr>
          <p:cNvPr id="45" name="Arrow: Curved Left 44">
            <a:extLst>
              <a:ext uri="{FF2B5EF4-FFF2-40B4-BE49-F238E27FC236}">
                <a16:creationId xmlns:a16="http://schemas.microsoft.com/office/drawing/2014/main" id="{182C3534-1F0C-4E8D-B6A6-3671BE1C679B}"/>
              </a:ext>
            </a:extLst>
          </p:cNvPr>
          <p:cNvSpPr/>
          <p:nvPr/>
        </p:nvSpPr>
        <p:spPr>
          <a:xfrm>
            <a:off x="3966795" y="614798"/>
            <a:ext cx="769224" cy="961497"/>
          </a:xfrm>
          <a:prstGeom prst="curvedLeftArrow">
            <a:avLst>
              <a:gd name="adj1" fmla="val 25000"/>
              <a:gd name="adj2" fmla="val 51644"/>
              <a:gd name="adj3" fmla="val 28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00" y="177915"/>
            <a:ext cx="5410200" cy="549275"/>
          </a:xfrm>
        </p:spPr>
        <p:txBody>
          <a:bodyPr>
            <a:normAutofit fontScale="90000"/>
          </a:bodyPr>
          <a:lstStyle/>
          <a:p>
            <a:pPr algn="ctr"/>
            <a:r>
              <a:rPr lang="en-US" sz="3200" b="1" u="sng" dirty="0"/>
              <a:t>Program Flow (Entry &amp; Exit)</a:t>
            </a:r>
          </a:p>
        </p:txBody>
      </p:sp>
      <p:sp>
        <p:nvSpPr>
          <p:cNvPr id="4" name="Rectangle: Rounded Corners 3"/>
          <p:cNvSpPr/>
          <p:nvPr/>
        </p:nvSpPr>
        <p:spPr>
          <a:xfrm>
            <a:off x="3126635" y="1412405"/>
            <a:ext cx="1673562" cy="702365"/>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incoming packet from ESP32@Exit (via LoRa)</a:t>
            </a:r>
          </a:p>
        </p:txBody>
      </p:sp>
      <p:sp>
        <p:nvSpPr>
          <p:cNvPr id="17" name="Rectangle: Rounded Corners 16"/>
          <p:cNvSpPr/>
          <p:nvPr/>
        </p:nvSpPr>
        <p:spPr>
          <a:xfrm>
            <a:off x="3108730" y="3733019"/>
            <a:ext cx="1673562" cy="702365"/>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net customer count to </a:t>
            </a:r>
            <a:r>
              <a:rPr lang="en-US" sz="1200" dirty="0" err="1"/>
              <a:t>UNO@entry</a:t>
            </a:r>
            <a:r>
              <a:rPr lang="en-US" sz="1200" dirty="0"/>
              <a:t> (via Soft serial)</a:t>
            </a:r>
          </a:p>
        </p:txBody>
      </p:sp>
      <p:sp>
        <p:nvSpPr>
          <p:cNvPr id="19" name="Rectangle: Rounded Corners 18"/>
          <p:cNvSpPr/>
          <p:nvPr/>
        </p:nvSpPr>
        <p:spPr>
          <a:xfrm>
            <a:off x="3108730" y="2317281"/>
            <a:ext cx="1673562" cy="1226816"/>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for customer entry (via IR sensor)</a:t>
            </a:r>
          </a:p>
        </p:txBody>
      </p:sp>
      <p:sp>
        <p:nvSpPr>
          <p:cNvPr id="21" name="Rectangle: Rounded Corners 20"/>
          <p:cNvSpPr/>
          <p:nvPr/>
        </p:nvSpPr>
        <p:spPr>
          <a:xfrm>
            <a:off x="3108730" y="4624307"/>
            <a:ext cx="1673562" cy="702365"/>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Firebase cloud via </a:t>
            </a:r>
            <a:r>
              <a:rPr lang="en-US" sz="1200" dirty="0" err="1"/>
              <a:t>Wifi</a:t>
            </a:r>
            <a:r>
              <a:rPr lang="en-US" sz="1200" dirty="0"/>
              <a:t> </a:t>
            </a:r>
          </a:p>
        </p:txBody>
      </p:sp>
      <p:sp>
        <p:nvSpPr>
          <p:cNvPr id="3" name="Arrow: Curved Left 2"/>
          <p:cNvSpPr/>
          <p:nvPr/>
        </p:nvSpPr>
        <p:spPr>
          <a:xfrm>
            <a:off x="4868987" y="857576"/>
            <a:ext cx="415373" cy="786309"/>
          </a:xfrm>
          <a:prstGeom prst="curved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urved Left 40"/>
          <p:cNvSpPr/>
          <p:nvPr/>
        </p:nvSpPr>
        <p:spPr>
          <a:xfrm>
            <a:off x="4749165" y="3395423"/>
            <a:ext cx="440317" cy="702365"/>
          </a:xfrm>
          <a:prstGeom prst="curved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urved Left 41"/>
          <p:cNvSpPr/>
          <p:nvPr/>
        </p:nvSpPr>
        <p:spPr>
          <a:xfrm>
            <a:off x="4782292" y="3069078"/>
            <a:ext cx="738315" cy="2175567"/>
          </a:xfrm>
          <a:prstGeom prst="curved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Curved Left 43"/>
          <p:cNvSpPr/>
          <p:nvPr/>
        </p:nvSpPr>
        <p:spPr>
          <a:xfrm>
            <a:off x="4818846" y="1788880"/>
            <a:ext cx="415373" cy="725355"/>
          </a:xfrm>
          <a:prstGeom prst="curved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Rounded Corners 42"/>
          <p:cNvSpPr/>
          <p:nvPr/>
        </p:nvSpPr>
        <p:spPr>
          <a:xfrm>
            <a:off x="3075603" y="5674416"/>
            <a:ext cx="1673562" cy="702365"/>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“Welcome!” (OLED)</a:t>
            </a:r>
          </a:p>
        </p:txBody>
      </p:sp>
      <p:sp>
        <p:nvSpPr>
          <p:cNvPr id="56" name="Rectangle: Rounded Corners 55"/>
          <p:cNvSpPr/>
          <p:nvPr/>
        </p:nvSpPr>
        <p:spPr>
          <a:xfrm>
            <a:off x="7136690" y="4117809"/>
            <a:ext cx="1673562" cy="702365"/>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ESP32@Entry  (via LoRa)</a:t>
            </a:r>
          </a:p>
        </p:txBody>
      </p:sp>
      <p:sp>
        <p:nvSpPr>
          <p:cNvPr id="57" name="Rectangle: Rounded Corners 56"/>
          <p:cNvSpPr/>
          <p:nvPr/>
        </p:nvSpPr>
        <p:spPr>
          <a:xfrm>
            <a:off x="7136690" y="3226521"/>
            <a:ext cx="1673562" cy="702365"/>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for customer entry (via IR sensor)</a:t>
            </a:r>
          </a:p>
        </p:txBody>
      </p:sp>
      <p:sp>
        <p:nvSpPr>
          <p:cNvPr id="58" name="Rectangle: Rounded Corners 57"/>
          <p:cNvSpPr/>
          <p:nvPr/>
        </p:nvSpPr>
        <p:spPr>
          <a:xfrm>
            <a:off x="7136690" y="5009097"/>
            <a:ext cx="1673562" cy="702365"/>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Display “See you soon!” (OLED) </a:t>
            </a:r>
          </a:p>
        </p:txBody>
      </p:sp>
      <p:sp>
        <p:nvSpPr>
          <p:cNvPr id="59" name="Arrow: Curved Left 58"/>
          <p:cNvSpPr/>
          <p:nvPr/>
        </p:nvSpPr>
        <p:spPr>
          <a:xfrm>
            <a:off x="8810252" y="1766817"/>
            <a:ext cx="415373" cy="786309"/>
          </a:xfrm>
          <a:prstGeom prst="curved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Arrow: Curved Left 59"/>
          <p:cNvSpPr/>
          <p:nvPr/>
        </p:nvSpPr>
        <p:spPr>
          <a:xfrm>
            <a:off x="8810252" y="2742049"/>
            <a:ext cx="440317" cy="702365"/>
          </a:xfrm>
          <a:prstGeom prst="curved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Arrow: Curved Left 60"/>
          <p:cNvSpPr/>
          <p:nvPr/>
        </p:nvSpPr>
        <p:spPr>
          <a:xfrm>
            <a:off x="8822724" y="3577703"/>
            <a:ext cx="415373" cy="725355"/>
          </a:xfrm>
          <a:prstGeom prst="curved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Arrow: Curved Left 61"/>
          <p:cNvSpPr/>
          <p:nvPr/>
        </p:nvSpPr>
        <p:spPr>
          <a:xfrm>
            <a:off x="8833635" y="4580158"/>
            <a:ext cx="415373" cy="725355"/>
          </a:xfrm>
          <a:prstGeom prst="curved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Right 7"/>
          <p:cNvSpPr/>
          <p:nvPr/>
        </p:nvSpPr>
        <p:spPr>
          <a:xfrm>
            <a:off x="2017571" y="1556471"/>
            <a:ext cx="1093600" cy="3770202"/>
          </a:xfrm>
          <a:prstGeom prst="curvedRightArrow">
            <a:avLst>
              <a:gd name="adj1" fmla="val 17920"/>
              <a:gd name="adj2" fmla="val 27759"/>
              <a:gd name="adj3" fmla="val 2500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Right 11"/>
          <p:cNvSpPr/>
          <p:nvPr/>
        </p:nvSpPr>
        <p:spPr>
          <a:xfrm>
            <a:off x="2385447" y="1906516"/>
            <a:ext cx="723283" cy="2433096"/>
          </a:xfrm>
          <a:prstGeom prst="curved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Rectangle: Rounded Corners 62"/>
          <p:cNvSpPr/>
          <p:nvPr/>
        </p:nvSpPr>
        <p:spPr>
          <a:xfrm>
            <a:off x="7149162" y="2307919"/>
            <a:ext cx="1673562" cy="702365"/>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for customer exit (via IR sensor)</a:t>
            </a:r>
          </a:p>
        </p:txBody>
      </p:sp>
      <p:sp>
        <p:nvSpPr>
          <p:cNvPr id="64" name="Arrow: Curved Left 63"/>
          <p:cNvSpPr/>
          <p:nvPr/>
        </p:nvSpPr>
        <p:spPr>
          <a:xfrm>
            <a:off x="4736693" y="2669613"/>
            <a:ext cx="1200614" cy="3610211"/>
          </a:xfrm>
          <a:prstGeom prst="curved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Terminator 24">
            <a:extLst>
              <a:ext uri="{FF2B5EF4-FFF2-40B4-BE49-F238E27FC236}">
                <a16:creationId xmlns:a16="http://schemas.microsoft.com/office/drawing/2014/main" id="{EA2E44CB-23AC-46B9-97A1-37E96C2EAB9A}"/>
              </a:ext>
            </a:extLst>
          </p:cNvPr>
          <p:cNvSpPr/>
          <p:nvPr/>
        </p:nvSpPr>
        <p:spPr>
          <a:xfrm>
            <a:off x="7118785" y="1301784"/>
            <a:ext cx="1673562" cy="812985"/>
          </a:xfrm>
          <a:prstGeom prst="flowChartTermina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ESP32@ Exit</a:t>
            </a:r>
          </a:p>
        </p:txBody>
      </p:sp>
      <p:sp>
        <p:nvSpPr>
          <p:cNvPr id="26" name="Flowchart: Terminator 25">
            <a:extLst>
              <a:ext uri="{FF2B5EF4-FFF2-40B4-BE49-F238E27FC236}">
                <a16:creationId xmlns:a16="http://schemas.microsoft.com/office/drawing/2014/main" id="{0F3BD4A5-08D2-46BC-A176-2371CDCE0EA4}"/>
              </a:ext>
            </a:extLst>
          </p:cNvPr>
          <p:cNvSpPr/>
          <p:nvPr/>
        </p:nvSpPr>
        <p:spPr>
          <a:xfrm>
            <a:off x="3145285" y="495553"/>
            <a:ext cx="1673562" cy="780666"/>
          </a:xfrm>
          <a:prstGeom prst="flowChartTerminator">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ESP32 @Entry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ctrTitle"/>
          </p:nvPr>
        </p:nvSpPr>
        <p:spPr bwMode="auto">
          <a:xfrm>
            <a:off x="1048445" y="971881"/>
            <a:ext cx="972886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3200" b="1" i="0" u="sng" strike="noStrike" cap="none" normalizeH="0" baseline="0" dirty="0">
                <a:ln>
                  <a:noFill/>
                </a:ln>
                <a:solidFill>
                  <a:schemeClr val="tx1"/>
                </a:solidFill>
                <a:effectLst/>
                <a:latin typeface="Arial" panose="020B0604020202020204" pitchFamily="34" charset="0"/>
                <a:ea typeface="Calibri" panose="020F0502020204030204" pitchFamily="34" charset="0"/>
              </a:rPr>
              <a:t>Project Title</a:t>
            </a:r>
            <a:br>
              <a:rPr kumimoji="0" lang="en-US" altLang="en-US" sz="3200" b="1" i="0" u="sng"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Aft>
                <a:spcPct val="0"/>
              </a:spcAft>
            </a:pPr>
            <a:r>
              <a:rPr lang="en-SG" sz="3200" b="1" i="1" dirty="0">
                <a:effectLst/>
                <a:latin typeface="Calibri" panose="020F0502020204030204" pitchFamily="34" charset="0"/>
                <a:cs typeface="Calibri" panose="020F0502020204030204" pitchFamily="34" charset="0"/>
              </a:rPr>
              <a:t>In the light of Covid-19, how might customers feel safer while shopping through </a:t>
            </a:r>
            <a:r>
              <a:rPr lang="en-SG" sz="3200" b="1" i="1" u="sng" dirty="0">
                <a:effectLst/>
                <a:latin typeface="Calibri" panose="020F0502020204030204" pitchFamily="34" charset="0"/>
                <a:cs typeface="Calibri" panose="020F0502020204030204" pitchFamily="34" charset="0"/>
              </a:rPr>
              <a:t>Smart Technologies?</a:t>
            </a:r>
            <a:br>
              <a:rPr lang="en-SG" sz="3200" b="1" i="1" u="sng" dirty="0">
                <a:effectLst/>
                <a:latin typeface="Calibri" panose="020F0502020204030204" pitchFamily="34" charset="0"/>
                <a:cs typeface="Calibri" panose="020F0502020204030204" pitchFamily="34" charset="0"/>
              </a:rPr>
            </a:br>
            <a:br>
              <a:rPr lang="en-SG" sz="3200" b="1" i="1" dirty="0">
                <a:effectLst/>
                <a:latin typeface="Calibri" panose="020F0502020204030204" pitchFamily="34" charset="0"/>
                <a:cs typeface="Calibri" panose="020F0502020204030204" pitchFamily="34" charset="0"/>
              </a:rPr>
            </a:br>
            <a:br>
              <a:rPr lang="en-SG" sz="3200" b="1" i="1" dirty="0">
                <a:effectLst/>
                <a:latin typeface="Calibri" panose="020F0502020204030204" pitchFamily="34" charset="0"/>
                <a:cs typeface="Calibri" panose="020F0502020204030204" pitchFamily="34" charset="0"/>
              </a:rPr>
            </a:br>
            <a:r>
              <a:rPr lang="en-SG" sz="3200" b="1" i="1" dirty="0">
                <a:effectLst/>
                <a:latin typeface="Calibri" panose="020F0502020204030204" pitchFamily="34" charset="0"/>
                <a:cs typeface="Calibri" panose="020F0502020204030204" pitchFamily="34" charset="0"/>
              </a:rPr>
              <a:t>Case Study at DECATHLON Store</a:t>
            </a:r>
            <a:br>
              <a:rPr lang="en-US" sz="3200" dirty="0">
                <a:effectLst/>
              </a:rPr>
            </a:br>
            <a:br>
              <a:rPr kumimoji="0" lang="en-US" altLang="en-US" sz="32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br>
              <a:rPr kumimoji="0" lang="en-US" altLang="en-US" sz="32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Google Shape;172;p1"/>
          <p:cNvSpPr/>
          <p:nvPr/>
        </p:nvSpPr>
        <p:spPr>
          <a:xfrm>
            <a:off x="8582026" y="41338"/>
            <a:ext cx="371474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chemeClr val="lt1"/>
                </a:solidFill>
                <a:latin typeface="Twentieth Century"/>
                <a:ea typeface="Twentieth Century"/>
                <a:cs typeface="Twentieth Century"/>
                <a:sym typeface="Twentieth Century"/>
              </a:rPr>
              <a:t>Last Project</a:t>
            </a:r>
            <a:endParaRPr sz="2000" dirty="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0"/>
          <p:cNvPicPr>
            <a:picLocks noChangeAspect="1"/>
          </p:cNvPicPr>
          <p:nvPr/>
        </p:nvPicPr>
        <p:blipFill>
          <a:blip r:embed="rId4"/>
          <a:stretch>
            <a:fillRect/>
          </a:stretch>
        </p:blipFill>
        <p:spPr>
          <a:xfrm>
            <a:off x="1179368" y="2416520"/>
            <a:ext cx="1983961" cy="4053806"/>
          </a:xfrm>
          <a:prstGeom prst="rect">
            <a:avLst/>
          </a:prstGeom>
        </p:spPr>
      </p:pic>
      <p:grpSp>
        <p:nvGrpSpPr>
          <p:cNvPr id="10" name="Group 9"/>
          <p:cNvGrpSpPr/>
          <p:nvPr/>
        </p:nvGrpSpPr>
        <p:grpSpPr>
          <a:xfrm>
            <a:off x="7694586" y="2416520"/>
            <a:ext cx="1983962" cy="4053806"/>
            <a:chOff x="5316981" y="1802123"/>
            <a:chExt cx="2181225" cy="4456873"/>
          </a:xfrm>
        </p:grpSpPr>
        <p:pic>
          <p:nvPicPr>
            <p:cNvPr id="102" name="Picture 101"/>
            <p:cNvPicPr>
              <a:picLocks noChangeAspect="1"/>
            </p:cNvPicPr>
            <p:nvPr/>
          </p:nvPicPr>
          <p:blipFill>
            <a:blip r:embed="rId4"/>
            <a:stretch>
              <a:fillRect/>
            </a:stretch>
          </p:blipFill>
          <p:spPr>
            <a:xfrm>
              <a:off x="5316981" y="1802123"/>
              <a:ext cx="2181225" cy="4456873"/>
            </a:xfrm>
            <a:prstGeom prst="rect">
              <a:avLst/>
            </a:prstGeom>
          </p:spPr>
        </p:pic>
        <p:pic>
          <p:nvPicPr>
            <p:cNvPr id="9" name="Picture 8"/>
            <p:cNvPicPr>
              <a:picLocks noChangeAspect="1"/>
            </p:cNvPicPr>
            <p:nvPr/>
          </p:nvPicPr>
          <p:blipFill>
            <a:blip r:embed="rId5"/>
            <a:stretch>
              <a:fillRect/>
            </a:stretch>
          </p:blipFill>
          <p:spPr>
            <a:xfrm>
              <a:off x="5410200" y="2196949"/>
              <a:ext cx="2022095" cy="3365651"/>
            </a:xfrm>
            <a:prstGeom prst="rect">
              <a:avLst/>
            </a:prstGeom>
          </p:spPr>
        </p:pic>
      </p:grpSp>
      <p:grpSp>
        <p:nvGrpSpPr>
          <p:cNvPr id="13" name="Group 12"/>
          <p:cNvGrpSpPr/>
          <p:nvPr/>
        </p:nvGrpSpPr>
        <p:grpSpPr>
          <a:xfrm>
            <a:off x="4436977" y="2416520"/>
            <a:ext cx="1983961" cy="4127181"/>
            <a:chOff x="8359539" y="1651337"/>
            <a:chExt cx="2181225" cy="4456873"/>
          </a:xfrm>
        </p:grpSpPr>
        <p:pic>
          <p:nvPicPr>
            <p:cNvPr id="104" name="Picture 103"/>
            <p:cNvPicPr>
              <a:picLocks noChangeAspect="1"/>
            </p:cNvPicPr>
            <p:nvPr/>
          </p:nvPicPr>
          <p:blipFill>
            <a:blip r:embed="rId4"/>
            <a:stretch>
              <a:fillRect/>
            </a:stretch>
          </p:blipFill>
          <p:spPr>
            <a:xfrm>
              <a:off x="8359539" y="1651337"/>
              <a:ext cx="2181225" cy="4456873"/>
            </a:xfrm>
            <a:prstGeom prst="rect">
              <a:avLst/>
            </a:prstGeom>
          </p:spPr>
        </p:pic>
        <p:pic>
          <p:nvPicPr>
            <p:cNvPr id="12" name="Picture 11"/>
            <p:cNvPicPr>
              <a:picLocks noChangeAspect="1"/>
            </p:cNvPicPr>
            <p:nvPr/>
          </p:nvPicPr>
          <p:blipFill>
            <a:blip r:embed="rId6"/>
            <a:stretch>
              <a:fillRect/>
            </a:stretch>
          </p:blipFill>
          <p:spPr>
            <a:xfrm>
              <a:off x="8443568" y="2021660"/>
              <a:ext cx="2023091" cy="3434259"/>
            </a:xfrm>
            <a:prstGeom prst="rect">
              <a:avLst/>
            </a:prstGeom>
          </p:spPr>
        </p:pic>
      </p:grpSp>
      <p:sp>
        <p:nvSpPr>
          <p:cNvPr id="11" name="Rectangle 10"/>
          <p:cNvSpPr/>
          <p:nvPr/>
        </p:nvSpPr>
        <p:spPr>
          <a:xfrm>
            <a:off x="2480482" y="929281"/>
            <a:ext cx="8782050" cy="1292662"/>
          </a:xfrm>
          <a:prstGeom prst="rect">
            <a:avLst/>
          </a:prstGeom>
        </p:spPr>
        <p:txBody>
          <a:bodyPr wrap="square">
            <a:spAutoFit/>
          </a:bodyPr>
          <a:lstStyle/>
          <a:p>
            <a:r>
              <a:rPr lang="en-US" sz="2400" b="1" dirty="0"/>
              <a:t>Android Mobile Application will incorporate 3 Technical </a:t>
            </a:r>
            <a:r>
              <a:rPr lang="en-US" sz="2400" b="1" dirty="0" err="1"/>
              <a:t>criterias</a:t>
            </a:r>
            <a:r>
              <a:rPr lang="en-US" sz="2400" b="1" dirty="0"/>
              <a:t> :</a:t>
            </a:r>
            <a:r>
              <a:rPr lang="en-US" b="1" dirty="0"/>
              <a:t> </a:t>
            </a:r>
            <a:endParaRPr lang="en-US" dirty="0"/>
          </a:p>
          <a:p>
            <a:pPr lvl="0"/>
            <a:r>
              <a:rPr lang="en-US" dirty="0"/>
              <a:t>	- WebView via web</a:t>
            </a:r>
          </a:p>
          <a:p>
            <a:pPr lvl="0"/>
            <a:r>
              <a:rPr lang="en-US" dirty="0"/>
              <a:t>	- SMS or Email, Alarm or Notification via mobile phone</a:t>
            </a:r>
          </a:p>
          <a:p>
            <a:pPr lvl="0"/>
            <a:r>
              <a:rPr lang="en-US" dirty="0"/>
              <a:t>	- Cloud Service hosted by </a:t>
            </a:r>
            <a:r>
              <a:rPr lang="en-US" dirty="0" err="1"/>
              <a:t>ThinkSpeak</a:t>
            </a:r>
            <a:r>
              <a:rPr lang="en-US" dirty="0"/>
              <a:t> (tbc)</a:t>
            </a:r>
          </a:p>
        </p:txBody>
      </p:sp>
      <p:sp>
        <p:nvSpPr>
          <p:cNvPr id="14" name="Google Shape;172;p1"/>
          <p:cNvSpPr/>
          <p:nvPr/>
        </p:nvSpPr>
        <p:spPr>
          <a:xfrm>
            <a:off x="5444490" y="41275"/>
            <a:ext cx="7504430" cy="7670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chemeClr val="lt1"/>
                </a:solidFill>
                <a:latin typeface="Twentieth Century"/>
                <a:ea typeface="Twentieth Century"/>
                <a:cs typeface="Twentieth Century"/>
                <a:sym typeface="Twentieth Century"/>
              </a:rPr>
              <a:t>Mobile App Development</a:t>
            </a:r>
            <a:endParaRPr sz="2000" dirty="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ctrTitle"/>
          </p:nvPr>
        </p:nvSpPr>
        <p:spPr bwMode="auto">
          <a:xfrm>
            <a:off x="1316717" y="3233651"/>
            <a:ext cx="972886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800" b="0" i="0" u="sng" strike="noStrike" cap="none" normalizeH="0" baseline="0" dirty="0">
                <a:ln>
                  <a:noFill/>
                </a:ln>
                <a:solidFill>
                  <a:schemeClr val="tx1"/>
                </a:solidFill>
                <a:effectLst/>
                <a:latin typeface="Arial" panose="020B0604020202020204" pitchFamily="34" charset="0"/>
                <a:ea typeface="Calibri" panose="020F0502020204030204" pitchFamily="34" charset="0"/>
              </a:rPr>
              <a:t>Project Group Members</a:t>
            </a: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1. Ng </a:t>
            </a:r>
            <a:r>
              <a:rPr kumimoji="0" lang="en-US" altLang="en-US" sz="28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Chye</a:t>
            </a: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Soon (</a:t>
            </a:r>
            <a:r>
              <a:rPr kumimoji="0" lang="en-US" altLang="en-US" sz="28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Adm</a:t>
            </a: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No.P7014423)</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2. Ng Wai Cheong (Adm No: P7319713)</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3. Choong Foo Chung (Adm No: P7825599)</a:t>
            </a:r>
            <a:b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r>
              <a:rPr lang="en-US" altLang="en-US" sz="2800" cap="none" dirty="0">
                <a:effectLst/>
                <a:latin typeface="Arial" panose="020B0604020202020204" pitchFamily="34" charset="0"/>
              </a:rPr>
              <a:t>4. Karen Loke Chia Wai (Adm No : P7075382)</a:t>
            </a:r>
          </a:p>
        </p:txBody>
      </p:sp>
      <p:sp>
        <p:nvSpPr>
          <p:cNvPr id="2" name="Rectangle 1"/>
          <p:cNvSpPr/>
          <p:nvPr/>
        </p:nvSpPr>
        <p:spPr>
          <a:xfrm>
            <a:off x="1389869" y="1598552"/>
            <a:ext cx="10011295" cy="1508105"/>
          </a:xfrm>
          <a:prstGeom prst="rect">
            <a:avLst/>
          </a:prstGeom>
        </p:spPr>
        <p:txBody>
          <a:bodyPr wrap="square">
            <a:spAutoFit/>
          </a:bodyPr>
          <a:lstStyle/>
          <a:p>
            <a:pPr algn="ctr"/>
            <a:r>
              <a:rPr lang="en-US" sz="2800" b="1" dirty="0">
                <a:solidFill>
                  <a:srgbClr val="FFFFFF"/>
                </a:solidFill>
                <a:latin typeface="Arial" panose="020B0604020202020204" pitchFamily="34" charset="0"/>
              </a:rPr>
              <a:t>School of Electrical and Electronic Engineering (EEE)</a:t>
            </a:r>
            <a:endParaRPr lang="en-US" sz="2800" b="1" dirty="0"/>
          </a:p>
          <a:p>
            <a:pPr algn="ctr"/>
            <a:r>
              <a:rPr lang="en-US" sz="2800" b="1" dirty="0">
                <a:solidFill>
                  <a:srgbClr val="FFFFFF"/>
                </a:solidFill>
                <a:latin typeface="Arial" panose="020B0604020202020204" pitchFamily="34" charset="0"/>
              </a:rPr>
              <a:t>Specialist Diploma in Digital Technologies for Smart City</a:t>
            </a:r>
            <a:endParaRPr lang="en-US" sz="2800" b="1" dirty="0"/>
          </a:p>
          <a:p>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41697" y="2558591"/>
            <a:ext cx="5605752" cy="1458583"/>
          </a:xfrm>
        </p:spPr>
        <p:txBody>
          <a:bodyPr>
            <a:normAutofit fontScale="90000"/>
          </a:bodyPr>
          <a:lstStyle/>
          <a:p>
            <a:r>
              <a:rPr lang="en-US" sz="6000" dirty="0" err="1"/>
              <a:t>ThE</a:t>
            </a:r>
            <a:r>
              <a:rPr lang="en-US" sz="6000" dirty="0"/>
              <a:t> END</a:t>
            </a:r>
            <a:br>
              <a:rPr lang="en-US" dirty="0"/>
            </a:br>
            <a:r>
              <a:rPr lang="en-US" dirty="0"/>
              <a:t>Thank-you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a:xfrm>
            <a:off x="407944" y="2975392"/>
            <a:ext cx="1581683" cy="116120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Limited Sensors</a:t>
            </a:r>
          </a:p>
        </p:txBody>
      </p:sp>
      <p:pic>
        <p:nvPicPr>
          <p:cNvPr id="13" name="Picture 12"/>
          <p:cNvPicPr>
            <a:picLocks noChangeAspect="1"/>
          </p:cNvPicPr>
          <p:nvPr/>
        </p:nvPicPr>
        <p:blipFill>
          <a:blip r:embed="rId4"/>
          <a:stretch>
            <a:fillRect/>
          </a:stretch>
        </p:blipFill>
        <p:spPr>
          <a:xfrm>
            <a:off x="10155816" y="3029038"/>
            <a:ext cx="1666608" cy="3507991"/>
          </a:xfrm>
          <a:prstGeom prst="rect">
            <a:avLst/>
          </a:prstGeom>
        </p:spPr>
      </p:pic>
      <p:sp>
        <p:nvSpPr>
          <p:cNvPr id="2" name="Arrow: Left-Up 1"/>
          <p:cNvSpPr/>
          <p:nvPr/>
        </p:nvSpPr>
        <p:spPr>
          <a:xfrm flipH="1" flipV="1">
            <a:off x="763281" y="1313380"/>
            <a:ext cx="3754761" cy="1662012"/>
          </a:xfrm>
          <a:prstGeom prst="leftUpArrow">
            <a:avLst>
              <a:gd name="adj1" fmla="val 25000"/>
              <a:gd name="adj2" fmla="val 25000"/>
              <a:gd name="adj3" fmla="val 33276"/>
            </a:avLst>
          </a:prstGeom>
          <a:noFill/>
          <a:ln w="3175"/>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5" name="Arrow: Left-Up 14"/>
          <p:cNvSpPr/>
          <p:nvPr/>
        </p:nvSpPr>
        <p:spPr>
          <a:xfrm rot="10800000" flipH="1">
            <a:off x="7706818" y="1392074"/>
            <a:ext cx="3578695" cy="1583317"/>
          </a:xfrm>
          <a:prstGeom prst="leftUpArrow">
            <a:avLst>
              <a:gd name="adj1" fmla="val 25000"/>
              <a:gd name="adj2" fmla="val 20852"/>
              <a:gd name="adj3" fmla="val 24013"/>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99350" y="1524418"/>
            <a:ext cx="2082621" cy="369332"/>
          </a:xfrm>
          <a:prstGeom prst="rect">
            <a:avLst/>
          </a:prstGeom>
          <a:noFill/>
        </p:spPr>
        <p:txBody>
          <a:bodyPr wrap="none" rtlCol="0">
            <a:spAutoFit/>
          </a:bodyPr>
          <a:lstStyle/>
          <a:p>
            <a:r>
              <a:rPr lang="en-US" dirty="0"/>
              <a:t>Net Customers Count</a:t>
            </a:r>
          </a:p>
        </p:txBody>
      </p:sp>
      <p:sp>
        <p:nvSpPr>
          <p:cNvPr id="11" name="Cloud 10"/>
          <p:cNvSpPr/>
          <p:nvPr/>
        </p:nvSpPr>
        <p:spPr>
          <a:xfrm>
            <a:off x="4550899" y="654908"/>
            <a:ext cx="3123062" cy="1977995"/>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AWS</a:t>
            </a:r>
          </a:p>
        </p:txBody>
      </p:sp>
      <p:pic>
        <p:nvPicPr>
          <p:cNvPr id="12" name="Picture 11"/>
          <p:cNvPicPr>
            <a:picLocks noChangeAspect="1"/>
          </p:cNvPicPr>
          <p:nvPr/>
        </p:nvPicPr>
        <p:blipFill>
          <a:blip r:embed="rId5"/>
          <a:stretch>
            <a:fillRect/>
          </a:stretch>
        </p:blipFill>
        <p:spPr>
          <a:xfrm>
            <a:off x="329370" y="4261841"/>
            <a:ext cx="1660257" cy="789735"/>
          </a:xfrm>
          <a:prstGeom prst="rect">
            <a:avLst/>
          </a:prstGeom>
        </p:spPr>
      </p:pic>
      <p:sp>
        <p:nvSpPr>
          <p:cNvPr id="16" name="Rectangle 15"/>
          <p:cNvSpPr/>
          <p:nvPr/>
        </p:nvSpPr>
        <p:spPr>
          <a:xfrm>
            <a:off x="211284" y="5095636"/>
            <a:ext cx="1896428" cy="430887"/>
          </a:xfrm>
          <a:prstGeom prst="rect">
            <a:avLst/>
          </a:prstGeom>
        </p:spPr>
        <p:txBody>
          <a:bodyPr wrap="square">
            <a:spAutoFit/>
          </a:bodyPr>
          <a:lstStyle/>
          <a:p>
            <a:pPr algn="ctr"/>
            <a:r>
              <a:rPr lang="en-US" sz="1100" dirty="0"/>
              <a:t>EPS32 + </a:t>
            </a:r>
          </a:p>
          <a:p>
            <a:pPr algn="ctr"/>
            <a:r>
              <a:rPr lang="en-US" sz="1100" dirty="0"/>
              <a:t>Ultrasonic Sensor</a:t>
            </a:r>
          </a:p>
        </p:txBody>
      </p:sp>
      <p:pic>
        <p:nvPicPr>
          <p:cNvPr id="17" name="Picture 16"/>
          <p:cNvPicPr>
            <a:picLocks noChangeAspect="1"/>
          </p:cNvPicPr>
          <p:nvPr/>
        </p:nvPicPr>
        <p:blipFill>
          <a:blip r:embed="rId6"/>
          <a:stretch>
            <a:fillRect/>
          </a:stretch>
        </p:blipFill>
        <p:spPr>
          <a:xfrm>
            <a:off x="3890387" y="3972688"/>
            <a:ext cx="4444085" cy="2376604"/>
          </a:xfrm>
          <a:prstGeom prst="rect">
            <a:avLst/>
          </a:prstGeom>
        </p:spPr>
      </p:pic>
      <p:sp>
        <p:nvSpPr>
          <p:cNvPr id="7" name="Arrow: Up-Down 6"/>
          <p:cNvSpPr/>
          <p:nvPr/>
        </p:nvSpPr>
        <p:spPr>
          <a:xfrm>
            <a:off x="5885474" y="2632903"/>
            <a:ext cx="596412" cy="1339785"/>
          </a:xfrm>
          <a:prstGeom prst="upDown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172;p1"/>
          <p:cNvSpPr/>
          <p:nvPr/>
        </p:nvSpPr>
        <p:spPr>
          <a:xfrm>
            <a:off x="8582026" y="41338"/>
            <a:ext cx="371474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chemeClr val="lt1"/>
                </a:solidFill>
                <a:latin typeface="Twentieth Century"/>
                <a:ea typeface="Twentieth Century"/>
                <a:cs typeface="Twentieth Century"/>
                <a:sym typeface="Twentieth Century"/>
              </a:rPr>
              <a:t>Team Vision</a:t>
            </a:r>
            <a:endParaRPr sz="2000" dirty="0">
              <a:solidFill>
                <a:schemeClr val="lt1"/>
              </a:solidFill>
              <a:latin typeface="Twentieth Century"/>
              <a:ea typeface="Twentieth Century"/>
              <a:cs typeface="Twentieth Century"/>
              <a:sym typeface="Twentieth Century"/>
            </a:endParaRPr>
          </a:p>
        </p:txBody>
      </p:sp>
      <p:sp>
        <p:nvSpPr>
          <p:cNvPr id="19" name="TextBox 18"/>
          <p:cNvSpPr txBox="1"/>
          <p:nvPr/>
        </p:nvSpPr>
        <p:spPr>
          <a:xfrm>
            <a:off x="8234515" y="1550556"/>
            <a:ext cx="2847254" cy="369332"/>
          </a:xfrm>
          <a:prstGeom prst="rect">
            <a:avLst/>
          </a:prstGeom>
          <a:noFill/>
          <a:ln w="3175">
            <a:noFill/>
          </a:ln>
        </p:spPr>
        <p:txBody>
          <a:bodyPr wrap="none" rtlCol="0">
            <a:spAutoFit/>
          </a:bodyPr>
          <a:lstStyle/>
          <a:p>
            <a:r>
              <a:rPr lang="en-US" dirty="0"/>
              <a:t>Book queue/SMS notification</a:t>
            </a:r>
          </a:p>
        </p:txBody>
      </p:sp>
      <p:sp>
        <p:nvSpPr>
          <p:cNvPr id="20" name="TextBox 19"/>
          <p:cNvSpPr txBox="1"/>
          <p:nvPr/>
        </p:nvSpPr>
        <p:spPr>
          <a:xfrm>
            <a:off x="6413067" y="3133812"/>
            <a:ext cx="1990225" cy="369332"/>
          </a:xfrm>
          <a:prstGeom prst="rect">
            <a:avLst/>
          </a:prstGeom>
          <a:noFill/>
        </p:spPr>
        <p:txBody>
          <a:bodyPr wrap="none" rtlCol="0">
            <a:spAutoFit/>
          </a:bodyPr>
          <a:lstStyle/>
          <a:p>
            <a:r>
              <a:rPr lang="en-US" dirty="0"/>
              <a:t>Live update on web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a:xfrm>
            <a:off x="2875231" y="844843"/>
            <a:ext cx="5963970" cy="1256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This semester…</a:t>
            </a:r>
          </a:p>
        </p:txBody>
      </p:sp>
      <p:sp>
        <p:nvSpPr>
          <p:cNvPr id="8" name="Rectangle: Rounded Corners 7"/>
          <p:cNvSpPr/>
          <p:nvPr/>
        </p:nvSpPr>
        <p:spPr>
          <a:xfrm>
            <a:off x="2491967" y="2746815"/>
            <a:ext cx="6874251" cy="30153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To accomplish our vision by working on the remaining mobile app, and along with enhanced sensors to automate the SMM process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a:xfrm>
            <a:off x="526049" y="2975391"/>
            <a:ext cx="2367341" cy="12918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Enhanced Sensors</a:t>
            </a:r>
          </a:p>
        </p:txBody>
      </p:sp>
      <p:sp>
        <p:nvSpPr>
          <p:cNvPr id="2" name="Arrow: Left-Up 1"/>
          <p:cNvSpPr/>
          <p:nvPr/>
        </p:nvSpPr>
        <p:spPr>
          <a:xfrm flipH="1" flipV="1">
            <a:off x="1326295" y="1313380"/>
            <a:ext cx="3191746" cy="1662012"/>
          </a:xfrm>
          <a:prstGeom prst="leftUpArrow">
            <a:avLst>
              <a:gd name="adj1" fmla="val 25000"/>
              <a:gd name="adj2" fmla="val 25000"/>
              <a:gd name="adj3" fmla="val 33276"/>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4" name="Arrow: Left-Up 13"/>
          <p:cNvSpPr/>
          <p:nvPr/>
        </p:nvSpPr>
        <p:spPr>
          <a:xfrm rot="10800000" flipH="1">
            <a:off x="7709785" y="1356839"/>
            <a:ext cx="2252362" cy="1277333"/>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9257" y="4464732"/>
            <a:ext cx="4150688" cy="646331"/>
          </a:xfrm>
          <a:prstGeom prst="rect">
            <a:avLst/>
          </a:prstGeom>
          <a:noFill/>
        </p:spPr>
        <p:txBody>
          <a:bodyPr wrap="none" rtlCol="0">
            <a:spAutoFit/>
          </a:bodyPr>
          <a:lstStyle/>
          <a:p>
            <a:r>
              <a:rPr lang="en-US" dirty="0"/>
              <a:t>Automated for control entry access</a:t>
            </a:r>
          </a:p>
          <a:p>
            <a:r>
              <a:rPr lang="en-US" dirty="0"/>
              <a:t>Process customer count and upload to cloud</a:t>
            </a:r>
          </a:p>
        </p:txBody>
      </p:sp>
      <p:pic>
        <p:nvPicPr>
          <p:cNvPr id="9" name="Picture 8"/>
          <p:cNvPicPr>
            <a:picLocks noChangeAspect="1"/>
          </p:cNvPicPr>
          <p:nvPr/>
        </p:nvPicPr>
        <p:blipFill>
          <a:blip r:embed="rId4"/>
          <a:stretch>
            <a:fillRect/>
          </a:stretch>
        </p:blipFill>
        <p:spPr>
          <a:xfrm>
            <a:off x="8510032" y="2634174"/>
            <a:ext cx="2026951" cy="3693555"/>
          </a:xfrm>
          <a:prstGeom prst="rect">
            <a:avLst/>
          </a:prstGeom>
        </p:spPr>
      </p:pic>
      <p:sp>
        <p:nvSpPr>
          <p:cNvPr id="16" name="Cloud 15"/>
          <p:cNvSpPr/>
          <p:nvPr/>
        </p:nvSpPr>
        <p:spPr>
          <a:xfrm>
            <a:off x="4518040" y="787398"/>
            <a:ext cx="3191745" cy="2187993"/>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Firebase</a:t>
            </a:r>
          </a:p>
        </p:txBody>
      </p:sp>
      <p:sp>
        <p:nvSpPr>
          <p:cNvPr id="11" name="Google Shape;172;p1"/>
          <p:cNvSpPr/>
          <p:nvPr/>
        </p:nvSpPr>
        <p:spPr>
          <a:xfrm>
            <a:off x="6997065" y="41275"/>
            <a:ext cx="5041900" cy="7670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chemeClr val="lt1"/>
                </a:solidFill>
                <a:latin typeface="Twentieth Century"/>
                <a:ea typeface="Twentieth Century"/>
                <a:cs typeface="Twentieth Century"/>
                <a:sym typeface="Twentieth Century"/>
              </a:rPr>
              <a:t>Operative Concept</a:t>
            </a:r>
            <a:endParaRPr sz="2000" dirty="0">
              <a:solidFill>
                <a:schemeClr val="lt1"/>
              </a:solidFill>
              <a:latin typeface="Twentieth Century"/>
              <a:ea typeface="Twentieth Century"/>
              <a:cs typeface="Twentieth Century"/>
              <a:sym typeface="Twentieth Century"/>
            </a:endParaRPr>
          </a:p>
        </p:txBody>
      </p:sp>
      <p:sp>
        <p:nvSpPr>
          <p:cNvPr id="12" name="TextBox 11"/>
          <p:cNvSpPr txBox="1"/>
          <p:nvPr/>
        </p:nvSpPr>
        <p:spPr>
          <a:xfrm>
            <a:off x="9919772" y="1356839"/>
            <a:ext cx="1877373" cy="923330"/>
          </a:xfrm>
          <a:prstGeom prst="rect">
            <a:avLst/>
          </a:prstGeom>
          <a:noFill/>
        </p:spPr>
        <p:txBody>
          <a:bodyPr wrap="none" rtlCol="0">
            <a:spAutoFit/>
          </a:bodyPr>
          <a:lstStyle/>
          <a:p>
            <a:r>
              <a:rPr lang="en-US" dirty="0"/>
              <a:t>Crowd information</a:t>
            </a:r>
          </a:p>
          <a:p>
            <a:r>
              <a:rPr lang="en-US" dirty="0"/>
              <a:t>Book queue</a:t>
            </a:r>
          </a:p>
          <a:p>
            <a:r>
              <a:rPr lang="en-US" dirty="0"/>
              <a:t>SMS notification</a:t>
            </a:r>
          </a:p>
        </p:txBody>
      </p:sp>
      <p:sp>
        <p:nvSpPr>
          <p:cNvPr id="15" name="TextBox 14"/>
          <p:cNvSpPr txBox="1"/>
          <p:nvPr/>
        </p:nvSpPr>
        <p:spPr>
          <a:xfrm>
            <a:off x="4518040" y="3023200"/>
            <a:ext cx="4150689" cy="646331"/>
          </a:xfrm>
          <a:prstGeom prst="rect">
            <a:avLst/>
          </a:prstGeom>
          <a:noFill/>
        </p:spPr>
        <p:txBody>
          <a:bodyPr wrap="square" rtlCol="0">
            <a:spAutoFit/>
          </a:bodyPr>
          <a:lstStyle/>
          <a:p>
            <a:r>
              <a:rPr lang="en-US" dirty="0"/>
              <a:t>Provision of Webpage on number of customers at various store locations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392865" y="966598"/>
            <a:ext cx="9007548" cy="5468679"/>
            <a:chOff x="1392865" y="467839"/>
            <a:chExt cx="9007548" cy="5468679"/>
          </a:xfrm>
        </p:grpSpPr>
        <p:sp>
          <p:nvSpPr>
            <p:cNvPr id="2" name="Hexagon 1"/>
            <p:cNvSpPr/>
            <p:nvPr/>
          </p:nvSpPr>
          <p:spPr>
            <a:xfrm>
              <a:off x="1392865" y="467839"/>
              <a:ext cx="2434856" cy="2083981"/>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11510" y="1032775"/>
              <a:ext cx="1931581" cy="954107"/>
            </a:xfrm>
            <a:prstGeom prst="rect">
              <a:avLst/>
            </a:prstGeom>
            <a:noFill/>
          </p:spPr>
          <p:txBody>
            <a:bodyPr wrap="square" rtlCol="0">
              <a:spAutoFit/>
            </a:bodyPr>
            <a:lstStyle/>
            <a:p>
              <a:pPr algn="ctr"/>
              <a:r>
                <a:rPr lang="en-US" sz="2800" dirty="0">
                  <a:solidFill>
                    <a:schemeClr val="bg1"/>
                  </a:solidFill>
                </a:rPr>
                <a:t>Sense and Sensibility</a:t>
              </a:r>
            </a:p>
          </p:txBody>
        </p:sp>
        <p:sp>
          <p:nvSpPr>
            <p:cNvPr id="9" name="Hexagon 8"/>
            <p:cNvSpPr/>
            <p:nvPr/>
          </p:nvSpPr>
          <p:spPr>
            <a:xfrm>
              <a:off x="1435395" y="2757384"/>
              <a:ext cx="2392326" cy="2137144"/>
            </a:xfrm>
            <a:prstGeom prst="hexagon">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96902" y="3344992"/>
              <a:ext cx="1669312" cy="1015663"/>
            </a:xfrm>
            <a:prstGeom prst="rect">
              <a:avLst/>
            </a:prstGeom>
            <a:noFill/>
          </p:spPr>
          <p:txBody>
            <a:bodyPr wrap="square" rtlCol="0">
              <a:spAutoFit/>
            </a:bodyPr>
            <a:lstStyle/>
            <a:p>
              <a:pPr algn="ctr"/>
              <a:r>
                <a:rPr lang="en-US" sz="2000" b="1" dirty="0">
                  <a:solidFill>
                    <a:schemeClr val="accent2"/>
                  </a:solidFill>
                </a:rPr>
                <a:t>Clearly articulate the problem </a:t>
              </a:r>
            </a:p>
          </p:txBody>
        </p:sp>
        <p:sp>
          <p:nvSpPr>
            <p:cNvPr id="10" name="Hexagon 9"/>
            <p:cNvSpPr/>
            <p:nvPr/>
          </p:nvSpPr>
          <p:spPr>
            <a:xfrm>
              <a:off x="3586716" y="1417681"/>
              <a:ext cx="2434856" cy="2083981"/>
            </a:xfrm>
            <a:prstGeom prst="hexagon">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3629246" y="3707226"/>
              <a:ext cx="2392326" cy="2137144"/>
            </a:xfrm>
            <a:prstGeom prst="hexagon">
              <a:avLst/>
            </a:prstGeom>
            <a:no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42906" y="4012412"/>
              <a:ext cx="1828799" cy="1477328"/>
            </a:xfrm>
            <a:prstGeom prst="rect">
              <a:avLst/>
            </a:prstGeom>
            <a:noFill/>
          </p:spPr>
          <p:txBody>
            <a:bodyPr wrap="square" rtlCol="0">
              <a:spAutoFit/>
            </a:bodyPr>
            <a:lstStyle/>
            <a:p>
              <a:pPr algn="ctr"/>
              <a:r>
                <a:rPr lang="en-US" b="1" dirty="0"/>
                <a:t>Develop a deep understanding of the challenge</a:t>
              </a:r>
            </a:p>
          </p:txBody>
        </p:sp>
        <p:sp>
          <p:nvSpPr>
            <p:cNvPr id="14" name="TextBox 13"/>
            <p:cNvSpPr txBox="1"/>
            <p:nvPr/>
          </p:nvSpPr>
          <p:spPr>
            <a:xfrm>
              <a:off x="3942907" y="2131479"/>
              <a:ext cx="1722476" cy="523220"/>
            </a:xfrm>
            <a:prstGeom prst="rect">
              <a:avLst/>
            </a:prstGeom>
            <a:noFill/>
          </p:spPr>
          <p:txBody>
            <a:bodyPr wrap="square" rtlCol="0">
              <a:spAutoFit/>
            </a:bodyPr>
            <a:lstStyle/>
            <a:p>
              <a:pPr algn="ctr"/>
              <a:r>
                <a:rPr lang="en-US" sz="2800" dirty="0"/>
                <a:t>Empathy</a:t>
              </a:r>
            </a:p>
          </p:txBody>
        </p:sp>
        <p:sp>
          <p:nvSpPr>
            <p:cNvPr id="15" name="Hexagon 14"/>
            <p:cNvSpPr/>
            <p:nvPr/>
          </p:nvSpPr>
          <p:spPr>
            <a:xfrm>
              <a:off x="5771706" y="467839"/>
              <a:ext cx="2434856" cy="2083981"/>
            </a:xfrm>
            <a:prstGeom prst="hexagon">
              <a:avLst/>
            </a:prstGeom>
            <a:solidFill>
              <a:srgbClr val="70AC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5814236" y="2757384"/>
              <a:ext cx="2392326" cy="2137144"/>
            </a:xfrm>
            <a:prstGeom prst="hexagon">
              <a:avLst/>
            </a:prstGeom>
            <a:noFill/>
            <a:ln w="28575">
              <a:solidFill>
                <a:srgbClr val="70A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86376" y="3047276"/>
              <a:ext cx="1669312" cy="1631216"/>
            </a:xfrm>
            <a:prstGeom prst="rect">
              <a:avLst/>
            </a:prstGeom>
            <a:noFill/>
          </p:spPr>
          <p:txBody>
            <a:bodyPr wrap="square" rtlCol="0">
              <a:spAutoFit/>
            </a:bodyPr>
            <a:lstStyle/>
            <a:p>
              <a:pPr algn="ctr"/>
              <a:r>
                <a:rPr lang="en-US" sz="2000" b="1" dirty="0">
                  <a:solidFill>
                    <a:srgbClr val="70AC2E"/>
                  </a:solidFill>
                </a:rPr>
                <a:t>Brainstorm solutions, select and develop solution</a:t>
              </a:r>
            </a:p>
          </p:txBody>
        </p:sp>
        <p:sp>
          <p:nvSpPr>
            <p:cNvPr id="18" name="TextBox 17"/>
            <p:cNvSpPr txBox="1"/>
            <p:nvPr/>
          </p:nvSpPr>
          <p:spPr>
            <a:xfrm>
              <a:off x="6127897" y="1181637"/>
              <a:ext cx="1722476" cy="523220"/>
            </a:xfrm>
            <a:prstGeom prst="rect">
              <a:avLst/>
            </a:prstGeom>
            <a:noFill/>
          </p:spPr>
          <p:txBody>
            <a:bodyPr wrap="square" rtlCol="0">
              <a:spAutoFit/>
            </a:bodyPr>
            <a:lstStyle/>
            <a:p>
              <a:pPr algn="ctr"/>
              <a:r>
                <a:rPr lang="en-US" sz="2800" dirty="0">
                  <a:solidFill>
                    <a:schemeClr val="bg1"/>
                  </a:solidFill>
                </a:rPr>
                <a:t>Ideation</a:t>
              </a:r>
            </a:p>
          </p:txBody>
        </p:sp>
        <p:sp>
          <p:nvSpPr>
            <p:cNvPr id="19" name="Hexagon 18"/>
            <p:cNvSpPr/>
            <p:nvPr/>
          </p:nvSpPr>
          <p:spPr>
            <a:xfrm>
              <a:off x="7965557" y="1509829"/>
              <a:ext cx="2434856" cy="2083981"/>
            </a:xfrm>
            <a:prstGeom prst="hexagon">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008087" y="3799374"/>
              <a:ext cx="2392326" cy="2137144"/>
            </a:xfrm>
            <a:prstGeom prst="hexagon">
              <a:avLst/>
            </a:prstGeom>
            <a:noFill/>
            <a:ln w="28575">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369594" y="4195591"/>
              <a:ext cx="1669312" cy="1323439"/>
            </a:xfrm>
            <a:prstGeom prst="rect">
              <a:avLst/>
            </a:prstGeom>
            <a:noFill/>
          </p:spPr>
          <p:txBody>
            <a:bodyPr wrap="square" rtlCol="0">
              <a:spAutoFit/>
            </a:bodyPr>
            <a:lstStyle/>
            <a:p>
              <a:pPr algn="ctr"/>
              <a:r>
                <a:rPr lang="en-US" sz="2000" b="1" dirty="0">
                  <a:solidFill>
                    <a:srgbClr val="0099FF"/>
                  </a:solidFill>
                </a:rPr>
                <a:t>Enhance the prototype towards automation</a:t>
              </a:r>
            </a:p>
          </p:txBody>
        </p:sp>
        <p:sp>
          <p:nvSpPr>
            <p:cNvPr id="22" name="TextBox 21"/>
            <p:cNvSpPr txBox="1"/>
            <p:nvPr/>
          </p:nvSpPr>
          <p:spPr>
            <a:xfrm>
              <a:off x="8102749" y="2293852"/>
              <a:ext cx="1936157" cy="523220"/>
            </a:xfrm>
            <a:prstGeom prst="rect">
              <a:avLst/>
            </a:prstGeom>
            <a:noFill/>
          </p:spPr>
          <p:txBody>
            <a:bodyPr wrap="square" rtlCol="0">
              <a:spAutoFit/>
            </a:bodyPr>
            <a:lstStyle/>
            <a:p>
              <a:pPr algn="ctr"/>
              <a:r>
                <a:rPr lang="en-US" sz="2800" dirty="0">
                  <a:solidFill>
                    <a:schemeClr val="bg1"/>
                  </a:solidFill>
                </a:rPr>
                <a:t>Prototype*</a:t>
              </a:r>
            </a:p>
          </p:txBody>
        </p:sp>
      </p:grpSp>
      <p:sp>
        <p:nvSpPr>
          <p:cNvPr id="24" name="Rectangle 23"/>
          <p:cNvSpPr/>
          <p:nvPr/>
        </p:nvSpPr>
        <p:spPr>
          <a:xfrm>
            <a:off x="7850373" y="60604"/>
            <a:ext cx="4405642" cy="707886"/>
          </a:xfrm>
          <a:prstGeom prst="rect">
            <a:avLst/>
          </a:prstGeom>
        </p:spPr>
        <p:txBody>
          <a:bodyPr wrap="square">
            <a:spAutoFit/>
          </a:bodyPr>
          <a:lstStyle/>
          <a:p>
            <a:r>
              <a:rPr lang="en-US" sz="4000" b="1" dirty="0"/>
              <a:t>Design Thinking</a:t>
            </a:r>
            <a:endParaRPr lang="en-US" dirty="0"/>
          </a:p>
        </p:txBody>
      </p:sp>
      <p:pic>
        <p:nvPicPr>
          <p:cNvPr id="25"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198" y="992352"/>
            <a:ext cx="11591927" cy="1799467"/>
          </a:xfrm>
          <a:prstGeom prst="rect">
            <a:avLst/>
          </a:prstGeom>
        </p:spPr>
        <p:txBody>
          <a:bodyPr wrap="square">
            <a:spAutoFit/>
          </a:bodyPr>
          <a:lstStyle/>
          <a:p>
            <a:pPr marL="342900" marR="0" lvl="0" indent="-342900" algn="just">
              <a:lnSpc>
                <a:spcPct val="115000"/>
              </a:lnSpc>
              <a:spcBef>
                <a:spcPts val="0"/>
              </a:spcBef>
              <a:spcAft>
                <a:spcPts val="0"/>
              </a:spcAft>
              <a:buFont typeface="+mj-lt"/>
              <a:buAutoNum type="arabicParenR"/>
            </a:pPr>
            <a:r>
              <a:rPr lang="en-US" sz="2400" b="1" dirty="0">
                <a:ea typeface="Calibri" panose="020F0502020204030204" pitchFamily="34" charset="0"/>
              </a:rPr>
              <a:t>Sense and Sensibility</a:t>
            </a:r>
            <a:endParaRPr lang="en-US" dirty="0">
              <a:ea typeface="Times New Roman" panose="02020603050405020304" pitchFamily="18" charset="0"/>
            </a:endParaRPr>
          </a:p>
          <a:p>
            <a:pPr algn="just">
              <a:lnSpc>
                <a:spcPct val="115000"/>
              </a:lnSpc>
            </a:pPr>
            <a:r>
              <a:rPr lang="en-US" sz="1600" dirty="0">
                <a:ea typeface="Calibri" panose="020F0502020204030204" pitchFamily="34" charset="0"/>
              </a:rPr>
              <a:t>The problem statement involves an end user, problem to be tackled and a probable solution. </a:t>
            </a:r>
          </a:p>
          <a:p>
            <a:pPr algn="just">
              <a:lnSpc>
                <a:spcPct val="115000"/>
              </a:lnSpc>
            </a:pPr>
            <a:r>
              <a:rPr lang="en-US" sz="1600" dirty="0">
                <a:ea typeface="Calibri" panose="020F0502020204030204" pitchFamily="34" charset="0"/>
              </a:rPr>
              <a:t>Our project statement defined </a:t>
            </a:r>
            <a:r>
              <a:rPr lang="en-US" sz="1600" b="1" dirty="0">
                <a:ea typeface="Calibri" panose="020F0502020204030204" pitchFamily="34" charset="0"/>
              </a:rPr>
              <a:t>“</a:t>
            </a:r>
            <a:r>
              <a:rPr lang="en-SG" sz="1600" b="1" dirty="0">
                <a:cs typeface="Calibri" panose="020F0502020204030204" pitchFamily="34" charset="0"/>
              </a:rPr>
              <a:t>how might customers feel safer while shopping through Smart Technologies?</a:t>
            </a:r>
            <a:r>
              <a:rPr lang="en-US" sz="1600" dirty="0"/>
              <a:t> </a:t>
            </a:r>
            <a:r>
              <a:rPr lang="en-US" sz="1600" b="1" dirty="0">
                <a:ea typeface="Calibri" panose="020F0502020204030204" pitchFamily="34" charset="0"/>
              </a:rPr>
              <a:t>”</a:t>
            </a:r>
            <a:r>
              <a:rPr lang="en-US" sz="1600" dirty="0">
                <a:ea typeface="Calibri" panose="020F0502020204030204" pitchFamily="34" charset="0"/>
              </a:rPr>
              <a:t> </a:t>
            </a:r>
          </a:p>
          <a:p>
            <a:pPr algn="just">
              <a:lnSpc>
                <a:spcPct val="115000"/>
              </a:lnSpc>
            </a:pPr>
            <a:r>
              <a:rPr lang="en-US" dirty="0">
                <a:ea typeface="Calibri" panose="020F0502020204030204" pitchFamily="34" charset="0"/>
              </a:rPr>
              <a:t> </a:t>
            </a:r>
            <a:endParaRPr lang="en-US" dirty="0">
              <a:ea typeface="Times New Roman" panose="02020603050405020304" pitchFamily="18" charset="0"/>
            </a:endParaRPr>
          </a:p>
          <a:p>
            <a:pPr algn="just">
              <a:lnSpc>
                <a:spcPct val="115000"/>
              </a:lnSpc>
            </a:pPr>
            <a:r>
              <a:rPr lang="en-US" sz="2400" b="1" dirty="0">
                <a:ea typeface="Calibri" panose="020F0502020204030204" pitchFamily="34" charset="0"/>
              </a:rPr>
              <a:t>2) Empathy - </a:t>
            </a:r>
            <a:r>
              <a:rPr lang="en-US" b="1" dirty="0">
                <a:ea typeface="Calibri" panose="020F0502020204030204" pitchFamily="34" charset="0"/>
              </a:rPr>
              <a:t>POEMS</a:t>
            </a:r>
            <a:endParaRPr lang="en-US" dirty="0">
              <a:ea typeface="Times New Roman" panose="02020603050405020304" pitchFamily="18" charset="0"/>
            </a:endParaRPr>
          </a:p>
        </p:txBody>
      </p:sp>
      <p:sp>
        <p:nvSpPr>
          <p:cNvPr id="26" name="Rectangle 25"/>
          <p:cNvSpPr/>
          <p:nvPr/>
        </p:nvSpPr>
        <p:spPr>
          <a:xfrm>
            <a:off x="7850373" y="60604"/>
            <a:ext cx="4405642" cy="707886"/>
          </a:xfrm>
          <a:prstGeom prst="rect">
            <a:avLst/>
          </a:prstGeom>
        </p:spPr>
        <p:txBody>
          <a:bodyPr wrap="square">
            <a:spAutoFit/>
          </a:bodyPr>
          <a:lstStyle/>
          <a:p>
            <a:r>
              <a:rPr lang="en-US" sz="4000" b="1" dirty="0"/>
              <a:t>Design Thinking</a:t>
            </a:r>
            <a:endParaRPr lang="en-US" dirty="0"/>
          </a:p>
        </p:txBody>
      </p:sp>
      <p:sp>
        <p:nvSpPr>
          <p:cNvPr id="8" name="Rectangle 7"/>
          <p:cNvSpPr/>
          <p:nvPr/>
        </p:nvSpPr>
        <p:spPr>
          <a:xfrm>
            <a:off x="955636" y="2778029"/>
            <a:ext cx="1179105" cy="489878"/>
          </a:xfrm>
          <a:prstGeom prst="rect">
            <a:avLst/>
          </a:prstGeom>
        </p:spPr>
        <p:txBody>
          <a:bodyPr wrap="none">
            <a:spAutoFit/>
          </a:bodyPr>
          <a:lstStyle/>
          <a:p>
            <a:pPr algn="just">
              <a:lnSpc>
                <a:spcPct val="115000"/>
              </a:lnSpc>
            </a:pPr>
            <a:r>
              <a:rPr lang="en-US" sz="2400" b="1" dirty="0">
                <a:ea typeface="Calibri" panose="020F0502020204030204" pitchFamily="34" charset="0"/>
              </a:rPr>
              <a:t>P</a:t>
            </a:r>
            <a:r>
              <a:rPr lang="en-US" dirty="0">
                <a:ea typeface="Calibri" panose="020F0502020204030204" pitchFamily="34" charset="0"/>
              </a:rPr>
              <a:t> - People</a:t>
            </a:r>
          </a:p>
        </p:txBody>
      </p:sp>
      <p:pic>
        <p:nvPicPr>
          <p:cNvPr id="9" name="Picture 8"/>
          <p:cNvPicPr>
            <a:picLocks noChangeAspect="1"/>
          </p:cNvPicPr>
          <p:nvPr/>
        </p:nvPicPr>
        <p:blipFill>
          <a:blip r:embed="rId4"/>
          <a:stretch>
            <a:fillRect/>
          </a:stretch>
        </p:blipFill>
        <p:spPr>
          <a:xfrm>
            <a:off x="1239107" y="4775771"/>
            <a:ext cx="1159384" cy="1545845"/>
          </a:xfrm>
          <a:prstGeom prst="rect">
            <a:avLst/>
          </a:prstGeom>
        </p:spPr>
      </p:pic>
      <p:grpSp>
        <p:nvGrpSpPr>
          <p:cNvPr id="12" name="Group 11"/>
          <p:cNvGrpSpPr/>
          <p:nvPr/>
        </p:nvGrpSpPr>
        <p:grpSpPr>
          <a:xfrm>
            <a:off x="955636" y="3273227"/>
            <a:ext cx="8061399" cy="2920347"/>
            <a:chOff x="1148870" y="193948"/>
            <a:chExt cx="11833775" cy="4920824"/>
          </a:xfrm>
        </p:grpSpPr>
        <p:sp>
          <p:nvSpPr>
            <p:cNvPr id="13" name="Hexagon 12"/>
            <p:cNvSpPr/>
            <p:nvPr/>
          </p:nvSpPr>
          <p:spPr>
            <a:xfrm>
              <a:off x="1148870" y="456428"/>
              <a:ext cx="2434857" cy="2106797"/>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387449" y="988756"/>
              <a:ext cx="1931581" cy="1090288"/>
            </a:xfrm>
            <a:prstGeom prst="rect">
              <a:avLst/>
            </a:prstGeom>
            <a:noFill/>
          </p:spPr>
          <p:txBody>
            <a:bodyPr wrap="square" rtlCol="0">
              <a:spAutoFit/>
            </a:bodyPr>
            <a:lstStyle/>
            <a:p>
              <a:pPr algn="ctr"/>
              <a:r>
                <a:rPr lang="en-US" sz="1600" dirty="0">
                  <a:solidFill>
                    <a:schemeClr val="bg1"/>
                  </a:solidFill>
                </a:rPr>
                <a:t>Impatient Customers</a:t>
              </a:r>
            </a:p>
          </p:txBody>
        </p:sp>
        <p:sp>
          <p:nvSpPr>
            <p:cNvPr id="17" name="Hexagon 16"/>
            <p:cNvSpPr/>
            <p:nvPr/>
          </p:nvSpPr>
          <p:spPr>
            <a:xfrm>
              <a:off x="6089933" y="3030791"/>
              <a:ext cx="2149473" cy="2083981"/>
            </a:xfrm>
            <a:prstGeom prst="hexagon">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43320" y="3470253"/>
              <a:ext cx="1722475" cy="1205056"/>
            </a:xfrm>
            <a:prstGeom prst="rect">
              <a:avLst/>
            </a:prstGeom>
            <a:noFill/>
          </p:spPr>
          <p:txBody>
            <a:bodyPr wrap="square" rtlCol="0">
              <a:spAutoFit/>
            </a:bodyPr>
            <a:lstStyle/>
            <a:p>
              <a:pPr algn="ctr"/>
              <a:r>
                <a:rPr lang="en-US" dirty="0"/>
                <a:t>Customer with kids</a:t>
              </a:r>
            </a:p>
          </p:txBody>
        </p:sp>
        <p:sp>
          <p:nvSpPr>
            <p:cNvPr id="21" name="Hexagon 20"/>
            <p:cNvSpPr/>
            <p:nvPr/>
          </p:nvSpPr>
          <p:spPr>
            <a:xfrm>
              <a:off x="8182315" y="193948"/>
              <a:ext cx="2434857" cy="2083981"/>
            </a:xfrm>
            <a:prstGeom prst="hexagon">
              <a:avLst/>
            </a:prstGeom>
            <a:solidFill>
              <a:srgbClr val="70AC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420878" y="659724"/>
              <a:ext cx="1895762" cy="1089076"/>
            </a:xfrm>
            <a:prstGeom prst="rect">
              <a:avLst/>
            </a:prstGeom>
            <a:noFill/>
          </p:spPr>
          <p:txBody>
            <a:bodyPr wrap="square" rtlCol="0">
              <a:spAutoFit/>
            </a:bodyPr>
            <a:lstStyle/>
            <a:p>
              <a:pPr algn="ctr"/>
              <a:r>
                <a:rPr lang="en-US" dirty="0">
                  <a:solidFill>
                    <a:schemeClr val="bg1"/>
                  </a:solidFill>
                </a:rPr>
                <a:t>Elderly customers</a:t>
              </a:r>
            </a:p>
          </p:txBody>
        </p:sp>
        <p:sp>
          <p:nvSpPr>
            <p:cNvPr id="27" name="Hexagon 26"/>
            <p:cNvSpPr/>
            <p:nvPr/>
          </p:nvSpPr>
          <p:spPr>
            <a:xfrm>
              <a:off x="10547790" y="3030792"/>
              <a:ext cx="2434855" cy="2083980"/>
            </a:xfrm>
            <a:prstGeom prst="hexagon">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800541" y="3368739"/>
              <a:ext cx="1936157" cy="1549356"/>
            </a:xfrm>
            <a:prstGeom prst="rect">
              <a:avLst/>
            </a:prstGeom>
            <a:noFill/>
          </p:spPr>
          <p:txBody>
            <a:bodyPr wrap="square" rtlCol="0">
              <a:spAutoFit/>
            </a:bodyPr>
            <a:lstStyle/>
            <a:p>
              <a:pPr algn="ctr"/>
              <a:r>
                <a:rPr lang="en-US" sz="1600" dirty="0">
                  <a:solidFill>
                    <a:schemeClr val="bg1"/>
                  </a:solidFill>
                </a:rPr>
                <a:t>Absence of signage for customer</a:t>
              </a:r>
            </a:p>
          </p:txBody>
        </p:sp>
      </p:grpSp>
      <p:pic>
        <p:nvPicPr>
          <p:cNvPr id="10" name="Picture 9"/>
          <p:cNvPicPr>
            <a:picLocks noChangeAspect="1"/>
          </p:cNvPicPr>
          <p:nvPr/>
        </p:nvPicPr>
        <p:blipFill>
          <a:blip r:embed="rId5"/>
          <a:stretch>
            <a:fillRect/>
          </a:stretch>
        </p:blipFill>
        <p:spPr>
          <a:xfrm>
            <a:off x="4473390" y="3307349"/>
            <a:ext cx="1043395" cy="1517665"/>
          </a:xfrm>
          <a:prstGeom prst="rect">
            <a:avLst/>
          </a:prstGeom>
        </p:spPr>
      </p:pic>
      <p:pic>
        <p:nvPicPr>
          <p:cNvPr id="11" name="Picture 10"/>
          <p:cNvPicPr>
            <a:picLocks noChangeAspect="1"/>
          </p:cNvPicPr>
          <p:nvPr/>
        </p:nvPicPr>
        <p:blipFill>
          <a:blip r:embed="rId6"/>
          <a:stretch>
            <a:fillRect/>
          </a:stretch>
        </p:blipFill>
        <p:spPr>
          <a:xfrm>
            <a:off x="6003915" y="4764952"/>
            <a:ext cx="1241454" cy="1476324"/>
          </a:xfrm>
          <a:prstGeom prst="rect">
            <a:avLst/>
          </a:prstGeom>
        </p:spPr>
      </p:pic>
      <p:pic>
        <p:nvPicPr>
          <p:cNvPr id="32" name="Picture 31"/>
          <p:cNvPicPr>
            <a:picLocks noChangeAspect="1"/>
          </p:cNvPicPr>
          <p:nvPr/>
        </p:nvPicPr>
        <p:blipFill>
          <a:blip r:embed="rId7"/>
          <a:stretch>
            <a:fillRect/>
          </a:stretch>
        </p:blipFill>
        <p:spPr>
          <a:xfrm>
            <a:off x="7475540" y="3307349"/>
            <a:ext cx="1314314" cy="1517665"/>
          </a:xfrm>
          <a:prstGeom prst="rect">
            <a:avLst/>
          </a:prstGeom>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6833" y="3429000"/>
            <a:ext cx="1177409" cy="1236774"/>
          </a:xfrm>
          <a:prstGeom prst="rect">
            <a:avLst/>
          </a:prstGeom>
          <a:noFill/>
          <a:extLst>
            <a:ext uri="{909E8E84-426E-40DD-AFC4-6F175D3DCCD1}">
              <a14:hiddenFill xmlns:a14="http://schemas.microsoft.com/office/drawing/2010/main">
                <a:solidFill>
                  <a:srgbClr val="FFFFFF"/>
                </a:solidFill>
              </a14:hiddenFill>
            </a:ext>
          </a:extLst>
        </p:spPr>
      </p:pic>
      <p:sp>
        <p:nvSpPr>
          <p:cNvPr id="22" name="Hexagon 21"/>
          <p:cNvSpPr/>
          <p:nvPr/>
        </p:nvSpPr>
        <p:spPr>
          <a:xfrm>
            <a:off x="2570670" y="4930305"/>
            <a:ext cx="1460647" cy="1236774"/>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601299" y="5256305"/>
            <a:ext cx="1315831" cy="584775"/>
          </a:xfrm>
          <a:prstGeom prst="rect">
            <a:avLst/>
          </a:prstGeom>
          <a:noFill/>
        </p:spPr>
        <p:txBody>
          <a:bodyPr wrap="square" rtlCol="0">
            <a:spAutoFit/>
          </a:bodyPr>
          <a:lstStyle/>
          <a:p>
            <a:pPr algn="ctr"/>
            <a:r>
              <a:rPr lang="en-US" sz="1600" dirty="0">
                <a:solidFill>
                  <a:schemeClr val="bg1"/>
                </a:solidFill>
              </a:rPr>
              <a:t>Confusion among staff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71345" y="1069546"/>
            <a:ext cx="8482967" cy="5621795"/>
          </a:xfrm>
          <a:prstGeom prst="rect">
            <a:avLst/>
          </a:prstGeom>
        </p:spPr>
        <p:txBody>
          <a:bodyPr wrap="square">
            <a:spAutoFit/>
          </a:bodyPr>
          <a:lstStyle/>
          <a:p>
            <a:r>
              <a:rPr lang="en-US" b="1" dirty="0"/>
              <a:t>O</a:t>
            </a:r>
            <a:r>
              <a:rPr lang="en-US" dirty="0"/>
              <a:t> - Object:</a:t>
            </a:r>
          </a:p>
          <a:p>
            <a:pPr marL="742950" lvl="1" indent="-285750">
              <a:buFont typeface="Wingdings" panose="05000000000000000000" pitchFamily="2" charset="2"/>
              <a:buChar char="§"/>
            </a:pPr>
            <a:r>
              <a:rPr lang="en-US" dirty="0"/>
              <a:t>Lack of queuing pole guide</a:t>
            </a:r>
          </a:p>
          <a:p>
            <a:r>
              <a:rPr lang="en-US" dirty="0"/>
              <a:t> </a:t>
            </a:r>
          </a:p>
          <a:p>
            <a:endParaRPr lang="en-US" dirty="0"/>
          </a:p>
          <a:p>
            <a:pPr lvl="6"/>
            <a:r>
              <a:rPr lang="en-US" b="1" dirty="0"/>
              <a:t>E</a:t>
            </a:r>
            <a:r>
              <a:rPr lang="en-US" dirty="0"/>
              <a:t> - Environment:</a:t>
            </a:r>
          </a:p>
          <a:p>
            <a:pPr marL="3486150" lvl="7" indent="-285750">
              <a:buFont typeface="Wingdings" panose="05000000000000000000" pitchFamily="2" charset="2"/>
              <a:buChar char="§"/>
            </a:pPr>
            <a:r>
              <a:rPr lang="en-US" dirty="0"/>
              <a:t>Aircon too cold, discomfort </a:t>
            </a:r>
          </a:p>
          <a:p>
            <a:pPr marL="3486150" lvl="7" indent="-285750">
              <a:buFont typeface="Wingdings" panose="05000000000000000000" pitchFamily="2" charset="2"/>
              <a:buChar char="§"/>
            </a:pPr>
            <a:r>
              <a:rPr lang="en-US" dirty="0"/>
              <a:t>Lack of 1-metre markers</a:t>
            </a:r>
          </a:p>
          <a:p>
            <a:r>
              <a:rPr lang="en-US" dirty="0"/>
              <a:t> </a:t>
            </a:r>
          </a:p>
          <a:p>
            <a:endParaRPr lang="en-US" dirty="0"/>
          </a:p>
          <a:p>
            <a:pPr lvl="1"/>
            <a:r>
              <a:rPr lang="en-US" dirty="0"/>
              <a:t>M - Message/Media:</a:t>
            </a:r>
          </a:p>
          <a:p>
            <a:pPr marL="1200150" lvl="2" indent="-285750">
              <a:buFont typeface="Wingdings" panose="05000000000000000000" pitchFamily="2" charset="2"/>
              <a:buChar char="§"/>
            </a:pPr>
            <a:r>
              <a:rPr lang="en-US" dirty="0"/>
              <a:t>Unclear instruction</a:t>
            </a:r>
          </a:p>
          <a:p>
            <a:pPr marL="1200150" lvl="2" indent="-285750">
              <a:buFont typeface="Wingdings" panose="05000000000000000000" pitchFamily="2" charset="2"/>
              <a:buChar char="§"/>
            </a:pPr>
            <a:r>
              <a:rPr lang="en-US" dirty="0"/>
              <a:t>Lack of customer count in store</a:t>
            </a:r>
          </a:p>
          <a:p>
            <a:pPr marL="1200150" lvl="2" indent="-285750">
              <a:buFont typeface="Wingdings" panose="05000000000000000000" pitchFamily="2" charset="2"/>
              <a:buChar char="§"/>
            </a:pPr>
            <a:r>
              <a:rPr lang="en-US" dirty="0"/>
              <a:t>Lack of waiting time info</a:t>
            </a:r>
          </a:p>
          <a:p>
            <a:pPr lvl="1"/>
            <a:r>
              <a:rPr lang="en-US" dirty="0"/>
              <a:t> </a:t>
            </a:r>
          </a:p>
          <a:p>
            <a:endParaRPr lang="en-US" dirty="0"/>
          </a:p>
          <a:p>
            <a:pPr lvl="4"/>
            <a:r>
              <a:rPr lang="en-US" dirty="0"/>
              <a:t>S - Services:</a:t>
            </a:r>
          </a:p>
          <a:p>
            <a:pPr marL="2571750" lvl="5" indent="-285750">
              <a:buFont typeface="Wingdings" panose="05000000000000000000" pitchFamily="2" charset="2"/>
              <a:buChar char="§"/>
            </a:pPr>
            <a:r>
              <a:rPr lang="en-US" dirty="0"/>
              <a:t>Ease customer frustration</a:t>
            </a:r>
          </a:p>
          <a:p>
            <a:pPr marL="2571750" lvl="5" indent="-285750">
              <a:buFont typeface="Wingdings" panose="05000000000000000000" pitchFamily="2" charset="2"/>
              <a:buChar char="§"/>
            </a:pPr>
            <a:r>
              <a:rPr lang="en-US" dirty="0"/>
              <a:t>Option to other outlets</a:t>
            </a:r>
          </a:p>
          <a:p>
            <a:pPr marL="285750" lvl="0" indent="-285750">
              <a:buFont typeface="Wingdings" panose="05000000000000000000" pitchFamily="2" charset="2"/>
              <a:buChar char="§"/>
            </a:pPr>
            <a:endParaRPr lang="en-US" dirty="0"/>
          </a:p>
          <a:p>
            <a:pPr marR="0" lvl="0" algn="just">
              <a:lnSpc>
                <a:spcPct val="115000"/>
              </a:lnSpc>
              <a:spcBef>
                <a:spcPts val="0"/>
              </a:spcBef>
              <a:spcAft>
                <a:spcPts val="0"/>
              </a:spcAft>
            </a:pPr>
            <a:endParaRPr lang="en-US" sz="1600" dirty="0">
              <a:latin typeface="Noto Sans Symbols"/>
              <a:ea typeface="Noto Sans Symbols"/>
              <a:cs typeface="Noto Sans Symbols"/>
            </a:endParaRPr>
          </a:p>
        </p:txBody>
      </p:sp>
      <p:sp>
        <p:nvSpPr>
          <p:cNvPr id="6" name="Rectangle 5"/>
          <p:cNvSpPr/>
          <p:nvPr/>
        </p:nvSpPr>
        <p:spPr>
          <a:xfrm>
            <a:off x="7850373" y="60604"/>
            <a:ext cx="4405642" cy="707886"/>
          </a:xfrm>
          <a:prstGeom prst="rect">
            <a:avLst/>
          </a:prstGeom>
        </p:spPr>
        <p:txBody>
          <a:bodyPr wrap="square">
            <a:spAutoFit/>
          </a:bodyPr>
          <a:lstStyle/>
          <a:p>
            <a:r>
              <a:rPr lang="en-US" sz="4000" b="1" dirty="0"/>
              <a:t>Design Thinking</a:t>
            </a:r>
            <a:endParaRPr lang="en-US" dirty="0"/>
          </a:p>
        </p:txBody>
      </p:sp>
      <p:pic>
        <p:nvPicPr>
          <p:cNvPr id="3" name="Picture 2"/>
          <p:cNvPicPr>
            <a:picLocks noChangeAspect="1"/>
          </p:cNvPicPr>
          <p:nvPr/>
        </p:nvPicPr>
        <p:blipFill>
          <a:blip r:embed="rId3"/>
          <a:stretch>
            <a:fillRect/>
          </a:stretch>
        </p:blipFill>
        <p:spPr>
          <a:xfrm>
            <a:off x="4817899" y="908104"/>
            <a:ext cx="1799309" cy="942975"/>
          </a:xfrm>
          <a:prstGeom prst="rect">
            <a:avLst/>
          </a:prstGeom>
        </p:spPr>
      </p:pic>
      <p:pic>
        <p:nvPicPr>
          <p:cNvPr id="5" name="Picture 4"/>
          <p:cNvPicPr>
            <a:picLocks noChangeAspect="1"/>
          </p:cNvPicPr>
          <p:nvPr/>
        </p:nvPicPr>
        <p:blipFill>
          <a:blip r:embed="rId4"/>
          <a:stretch>
            <a:fillRect/>
          </a:stretch>
        </p:blipFill>
        <p:spPr>
          <a:xfrm>
            <a:off x="7509009" y="2349075"/>
            <a:ext cx="904734" cy="795639"/>
          </a:xfrm>
          <a:prstGeom prst="rect">
            <a:avLst/>
          </a:prstGeom>
        </p:spPr>
      </p:pic>
      <p:pic>
        <p:nvPicPr>
          <p:cNvPr id="7" name="Picture 6"/>
          <p:cNvPicPr>
            <a:picLocks noChangeAspect="1"/>
          </p:cNvPicPr>
          <p:nvPr/>
        </p:nvPicPr>
        <p:blipFill>
          <a:blip r:embed="rId5"/>
          <a:stretch>
            <a:fillRect/>
          </a:stretch>
        </p:blipFill>
        <p:spPr>
          <a:xfrm>
            <a:off x="8493914" y="2349075"/>
            <a:ext cx="814404" cy="795639"/>
          </a:xfrm>
          <a:prstGeom prst="rect">
            <a:avLst/>
          </a:prstGeom>
        </p:spPr>
      </p:pic>
      <p:pic>
        <p:nvPicPr>
          <p:cNvPr id="8" name="Picture 7"/>
          <p:cNvPicPr>
            <a:picLocks noChangeAspect="1"/>
          </p:cNvPicPr>
          <p:nvPr/>
        </p:nvPicPr>
        <p:blipFill>
          <a:blip r:embed="rId6"/>
          <a:stretch>
            <a:fillRect/>
          </a:stretch>
        </p:blipFill>
        <p:spPr>
          <a:xfrm>
            <a:off x="5660743" y="3655061"/>
            <a:ext cx="1032078" cy="942975"/>
          </a:xfrm>
          <a:prstGeom prst="rect">
            <a:avLst/>
          </a:prstGeom>
        </p:spPr>
      </p:pic>
      <p:pic>
        <p:nvPicPr>
          <p:cNvPr id="9" name="Picture 8"/>
          <p:cNvPicPr>
            <a:picLocks noChangeAspect="1"/>
          </p:cNvPicPr>
          <p:nvPr/>
        </p:nvPicPr>
        <p:blipFill>
          <a:blip r:embed="rId7"/>
          <a:stretch>
            <a:fillRect/>
          </a:stretch>
        </p:blipFill>
        <p:spPr>
          <a:xfrm>
            <a:off x="6714363" y="3655060"/>
            <a:ext cx="817245" cy="942975"/>
          </a:xfrm>
          <a:prstGeom prst="rect">
            <a:avLst/>
          </a:prstGeom>
        </p:spPr>
      </p:pic>
      <p:pic>
        <p:nvPicPr>
          <p:cNvPr id="10" name="Picture 9"/>
          <p:cNvPicPr>
            <a:picLocks noChangeAspect="1"/>
          </p:cNvPicPr>
          <p:nvPr/>
        </p:nvPicPr>
        <p:blipFill>
          <a:blip r:embed="rId8"/>
          <a:stretch>
            <a:fillRect/>
          </a:stretch>
        </p:blipFill>
        <p:spPr>
          <a:xfrm>
            <a:off x="6539829" y="5040274"/>
            <a:ext cx="1846482" cy="1097314"/>
          </a:xfrm>
          <a:prstGeom prst="rect">
            <a:avLst/>
          </a:prstGeom>
        </p:spPr>
      </p:pic>
      <p:sp>
        <p:nvSpPr>
          <p:cNvPr id="11" name="Rectangle 10"/>
          <p:cNvSpPr/>
          <p:nvPr/>
        </p:nvSpPr>
        <p:spPr>
          <a:xfrm>
            <a:off x="804672" y="1069546"/>
            <a:ext cx="3666744" cy="77754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520440" y="2132350"/>
            <a:ext cx="3493008" cy="108047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331784" y="3523490"/>
            <a:ext cx="3739896" cy="1261872"/>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601478" y="5096031"/>
            <a:ext cx="3575304" cy="109731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57" y="175041"/>
            <a:ext cx="2181225" cy="619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74909" y="1212033"/>
            <a:ext cx="8066749" cy="830997"/>
          </a:xfrm>
          <a:prstGeom prst="rect">
            <a:avLst/>
          </a:prstGeom>
        </p:spPr>
        <p:txBody>
          <a:bodyPr wrap="square">
            <a:spAutoFit/>
          </a:bodyPr>
          <a:lstStyle/>
          <a:p>
            <a:pPr lvl="0"/>
            <a:r>
              <a:rPr lang="en-US" sz="2400" b="1" dirty="0"/>
              <a:t>Insights/Observation</a:t>
            </a:r>
          </a:p>
          <a:p>
            <a:r>
              <a:rPr lang="en-US" sz="2400" dirty="0"/>
              <a:t>From POEMS we gain the insight/observation as follows</a:t>
            </a:r>
            <a:r>
              <a:rPr lang="en-US" dirty="0"/>
              <a:t>:</a:t>
            </a:r>
          </a:p>
        </p:txBody>
      </p:sp>
      <p:sp>
        <p:nvSpPr>
          <p:cNvPr id="6" name="Rectangle 5"/>
          <p:cNvSpPr/>
          <p:nvPr/>
        </p:nvSpPr>
        <p:spPr>
          <a:xfrm>
            <a:off x="8161269" y="86280"/>
            <a:ext cx="3808227" cy="707886"/>
          </a:xfrm>
          <a:prstGeom prst="rect">
            <a:avLst/>
          </a:prstGeom>
        </p:spPr>
        <p:txBody>
          <a:bodyPr wrap="square">
            <a:spAutoFit/>
          </a:bodyPr>
          <a:lstStyle/>
          <a:p>
            <a:r>
              <a:rPr lang="en-US" sz="4000" b="1" dirty="0"/>
              <a:t>Design Thinking</a:t>
            </a:r>
            <a:endParaRPr lang="en-US" dirty="0"/>
          </a:p>
        </p:txBody>
      </p:sp>
      <p:pic>
        <p:nvPicPr>
          <p:cNvPr id="2" name="Picture 1"/>
          <p:cNvPicPr>
            <a:picLocks noChangeAspect="1"/>
          </p:cNvPicPr>
          <p:nvPr/>
        </p:nvPicPr>
        <p:blipFill>
          <a:blip r:embed="rId4"/>
          <a:stretch>
            <a:fillRect/>
          </a:stretch>
        </p:blipFill>
        <p:spPr>
          <a:xfrm>
            <a:off x="1277086" y="3575488"/>
            <a:ext cx="1714469" cy="2367600"/>
          </a:xfrm>
          <a:prstGeom prst="rect">
            <a:avLst/>
          </a:prstGeom>
        </p:spPr>
      </p:pic>
      <p:pic>
        <p:nvPicPr>
          <p:cNvPr id="5" name="Picture 4"/>
          <p:cNvPicPr>
            <a:picLocks noChangeAspect="1"/>
          </p:cNvPicPr>
          <p:nvPr/>
        </p:nvPicPr>
        <p:blipFill>
          <a:blip r:embed="rId5"/>
          <a:stretch>
            <a:fillRect/>
          </a:stretch>
        </p:blipFill>
        <p:spPr>
          <a:xfrm>
            <a:off x="5493605" y="3967162"/>
            <a:ext cx="1211670" cy="1584252"/>
          </a:xfrm>
          <a:prstGeom prst="rect">
            <a:avLst/>
          </a:prstGeom>
        </p:spPr>
      </p:pic>
      <p:sp>
        <p:nvSpPr>
          <p:cNvPr id="12" name="Rectangle 11"/>
          <p:cNvSpPr/>
          <p:nvPr/>
        </p:nvSpPr>
        <p:spPr>
          <a:xfrm>
            <a:off x="874909" y="2258063"/>
            <a:ext cx="2578608" cy="102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Lack of signage / info / est. waiting time</a:t>
            </a:r>
          </a:p>
        </p:txBody>
      </p:sp>
      <p:sp>
        <p:nvSpPr>
          <p:cNvPr id="14" name="Rectangle 13"/>
          <p:cNvSpPr/>
          <p:nvPr/>
        </p:nvSpPr>
        <p:spPr>
          <a:xfrm>
            <a:off x="4105682" y="2258063"/>
            <a:ext cx="2578608" cy="102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Staff under pressure from customers</a:t>
            </a:r>
          </a:p>
        </p:txBody>
      </p:sp>
      <p:sp>
        <p:nvSpPr>
          <p:cNvPr id="15" name="Rectangle 14"/>
          <p:cNvSpPr/>
          <p:nvPr/>
        </p:nvSpPr>
        <p:spPr>
          <a:xfrm>
            <a:off x="7336455" y="2258062"/>
            <a:ext cx="2578608" cy="102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Oversight of exceeding occupancy limit</a:t>
            </a:r>
          </a:p>
        </p:txBody>
      </p:sp>
      <p:pic>
        <p:nvPicPr>
          <p:cNvPr id="13" name="Picture 12"/>
          <p:cNvPicPr>
            <a:picLocks noChangeAspect="1"/>
          </p:cNvPicPr>
          <p:nvPr/>
        </p:nvPicPr>
        <p:blipFill>
          <a:blip r:embed="rId6"/>
          <a:stretch>
            <a:fillRect/>
          </a:stretch>
        </p:blipFill>
        <p:spPr>
          <a:xfrm>
            <a:off x="4105682" y="3967162"/>
            <a:ext cx="1229734" cy="1584252"/>
          </a:xfrm>
          <a:prstGeom prst="rect">
            <a:avLst/>
          </a:prstGeom>
        </p:spPr>
      </p:pic>
      <p:pic>
        <p:nvPicPr>
          <p:cNvPr id="17" name="Picture 16"/>
          <p:cNvPicPr>
            <a:picLocks noChangeAspect="1"/>
          </p:cNvPicPr>
          <p:nvPr/>
        </p:nvPicPr>
        <p:blipFill>
          <a:blip r:embed="rId7"/>
          <a:stretch>
            <a:fillRect/>
          </a:stretch>
        </p:blipFill>
        <p:spPr>
          <a:xfrm>
            <a:off x="7476582" y="3987321"/>
            <a:ext cx="2438481" cy="1243147"/>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89</TotalTime>
  <Words>1716</Words>
  <Application>Microsoft Office PowerPoint</Application>
  <PresentationFormat>Widescreen</PresentationFormat>
  <Paragraphs>258</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Noto Sans Symbols</vt:lpstr>
      <vt:lpstr>Twentieth Century</vt:lpstr>
      <vt:lpstr>Arial</vt:lpstr>
      <vt:lpstr>Calibri</vt:lpstr>
      <vt:lpstr>Times New Roman</vt:lpstr>
      <vt:lpstr>Tw Cen MT</vt:lpstr>
      <vt:lpstr>Wingdings</vt:lpstr>
      <vt:lpstr>Droplet</vt:lpstr>
      <vt:lpstr>PowerPoint Presentation</vt:lpstr>
      <vt:lpstr>Project Title  In the light of Covid-19, how might customers feel safer while shopping through Smart Technologies?   Case Study at DECATHLON Store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Title  Digital Solutions for An AUTOMATED Crowd Control Management    @Decathlon   </vt:lpstr>
      <vt:lpstr>Decathlon Crowd Management System</vt:lpstr>
      <vt:lpstr>Decathlon Crowd Management System</vt:lpstr>
      <vt:lpstr>Schematic Set Up</vt:lpstr>
      <vt:lpstr>Operation Flow Chart</vt:lpstr>
      <vt:lpstr>Program Flow (UNO)</vt:lpstr>
      <vt:lpstr>Program Flow (Entry &amp; Exit)</vt:lpstr>
      <vt:lpstr>PowerPoint Presentation</vt:lpstr>
      <vt:lpstr>Project Group Members: 1. Ng Chye Soon (Adm No.P7014423) 2. Ng Wai Cheong (Adm No: P7319713) 3. Choong Foo Chung (Adm No: P7825599) 4. Karen Loke Chia Wai (Adm No : P7075382)</vt:lpstr>
      <vt:lpstr>ThE END Thank-you</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Electrical and Electronic Engineering (EEE) Specialist Diploma in Digital Technologies for Smart City  Project Title (How Decathlon Can Implement Digital Solutions for Better Crowd Management Under the Safe Management Measures) Lecturer: Mr Tan Hoe Heng   Project Group Members: 1. Ng Chye Soon (Adm No.P7014423) 2. Ng Wai Cheong (Adm No: P7319713) 3. Karen Loke Chia Wai (Adm No : P7075382) 4. Choong Foo Chung (Adm No: P7825599)</dc:title>
  <dc:creator>Karen Loke</dc:creator>
  <cp:lastModifiedBy>cai shun</cp:lastModifiedBy>
  <cp:revision>155</cp:revision>
  <dcterms:created xsi:type="dcterms:W3CDTF">2021-02-04T06:23:00Z</dcterms:created>
  <dcterms:modified xsi:type="dcterms:W3CDTF">2021-08-03T12:35:27Z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FE7005D45EDB43AD880928671B277671</vt:lpwstr>
  </property>
  <property fmtid="{D5CDD505-2E9C-101B-9397-08002B2CF9AE}" pid="3" name="KSOProductBuildVer">
    <vt:lpwstr>1033-11.2.0.10258</vt:lpwstr>
  </property>
</Properties>
</file>