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63" r:id="rId4"/>
    <p:sldId id="264" r:id="rId5"/>
    <p:sldId id="265" r:id="rId6"/>
    <p:sldId id="258" r:id="rId7"/>
    <p:sldId id="266" r:id="rId8"/>
    <p:sldId id="267" r:id="rId9"/>
    <p:sldId id="259" r:id="rId10"/>
    <p:sldId id="268" r:id="rId11"/>
    <p:sldId id="260" r:id="rId12"/>
    <p:sldId id="269" r:id="rId13"/>
    <p:sldId id="270" r:id="rId14"/>
    <p:sldId id="271" r:id="rId15"/>
    <p:sldId id="272" r:id="rId16"/>
    <p:sldId id="273" r:id="rId17"/>
    <p:sldId id="261" r:id="rId18"/>
    <p:sldId id="274" r:id="rId19"/>
    <p:sldId id="262"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4CBD0-5482-48EC-A5BE-8BB3368579DF}" v="1" dt="2025-09-04T20:21:17.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1280"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ko Amaya" userId="03da9539-fd66-43b0-acf1-506869a1ee30" providerId="ADAL" clId="{6FC4CBD0-5482-48EC-A5BE-8BB3368579DF}"/>
    <pc:docChg chg="custSel addSld modSld">
      <pc:chgData name="Nikko Amaya" userId="03da9539-fd66-43b0-acf1-506869a1ee30" providerId="ADAL" clId="{6FC4CBD0-5482-48EC-A5BE-8BB3368579DF}" dt="2025-09-04T20:20:06.081" v="109" actId="255"/>
      <pc:docMkLst>
        <pc:docMk/>
      </pc:docMkLst>
      <pc:sldChg chg="modSp mod">
        <pc:chgData name="Nikko Amaya" userId="03da9539-fd66-43b0-acf1-506869a1ee30" providerId="ADAL" clId="{6FC4CBD0-5482-48EC-A5BE-8BB3368579DF}" dt="2025-09-04T20:05:25.665" v="19" actId="20577"/>
        <pc:sldMkLst>
          <pc:docMk/>
          <pc:sldMk cId="0" sldId="257"/>
        </pc:sldMkLst>
        <pc:spChg chg="mod">
          <ac:chgData name="Nikko Amaya" userId="03da9539-fd66-43b0-acf1-506869a1ee30" providerId="ADAL" clId="{6FC4CBD0-5482-48EC-A5BE-8BB3368579DF}" dt="2025-09-04T20:05:25.665" v="19" actId="20577"/>
          <ac:spMkLst>
            <pc:docMk/>
            <pc:sldMk cId="0" sldId="257"/>
            <ac:spMk id="3" creationId="{00000000-0000-0000-0000-000000000000}"/>
          </ac:spMkLst>
        </pc:spChg>
      </pc:sldChg>
      <pc:sldChg chg="modSp mod">
        <pc:chgData name="Nikko Amaya" userId="03da9539-fd66-43b0-acf1-506869a1ee30" providerId="ADAL" clId="{6FC4CBD0-5482-48EC-A5BE-8BB3368579DF}" dt="2025-09-04T20:07:21.065" v="23" actId="20577"/>
        <pc:sldMkLst>
          <pc:docMk/>
          <pc:sldMk cId="0" sldId="258"/>
        </pc:sldMkLst>
        <pc:spChg chg="mod">
          <ac:chgData name="Nikko Amaya" userId="03da9539-fd66-43b0-acf1-506869a1ee30" providerId="ADAL" clId="{6FC4CBD0-5482-48EC-A5BE-8BB3368579DF}" dt="2025-09-04T20:07:21.065" v="23" actId="20577"/>
          <ac:spMkLst>
            <pc:docMk/>
            <pc:sldMk cId="0" sldId="258"/>
            <ac:spMk id="3" creationId="{00000000-0000-0000-0000-000000000000}"/>
          </ac:spMkLst>
        </pc:spChg>
      </pc:sldChg>
      <pc:sldChg chg="modSp mod">
        <pc:chgData name="Nikko Amaya" userId="03da9539-fd66-43b0-acf1-506869a1ee30" providerId="ADAL" clId="{6FC4CBD0-5482-48EC-A5BE-8BB3368579DF}" dt="2025-09-04T20:11:40.411" v="46" actId="113"/>
        <pc:sldMkLst>
          <pc:docMk/>
          <pc:sldMk cId="0" sldId="259"/>
        </pc:sldMkLst>
        <pc:spChg chg="mod">
          <ac:chgData name="Nikko Amaya" userId="03da9539-fd66-43b0-acf1-506869a1ee30" providerId="ADAL" clId="{6FC4CBD0-5482-48EC-A5BE-8BB3368579DF}" dt="2025-09-04T20:11:29.513" v="44" actId="1076"/>
          <ac:spMkLst>
            <pc:docMk/>
            <pc:sldMk cId="0" sldId="259"/>
            <ac:spMk id="2" creationId="{00000000-0000-0000-0000-000000000000}"/>
          </ac:spMkLst>
        </pc:spChg>
        <pc:spChg chg="mod">
          <ac:chgData name="Nikko Amaya" userId="03da9539-fd66-43b0-acf1-506869a1ee30" providerId="ADAL" clId="{6FC4CBD0-5482-48EC-A5BE-8BB3368579DF}" dt="2025-09-04T20:11:40.411" v="46" actId="113"/>
          <ac:spMkLst>
            <pc:docMk/>
            <pc:sldMk cId="0" sldId="259"/>
            <ac:spMk id="3" creationId="{00000000-0000-0000-0000-000000000000}"/>
          </ac:spMkLst>
        </pc:spChg>
      </pc:sldChg>
      <pc:sldChg chg="modSp mod">
        <pc:chgData name="Nikko Amaya" userId="03da9539-fd66-43b0-acf1-506869a1ee30" providerId="ADAL" clId="{6FC4CBD0-5482-48EC-A5BE-8BB3368579DF}" dt="2025-09-04T20:12:37.675" v="48" actId="113"/>
        <pc:sldMkLst>
          <pc:docMk/>
          <pc:sldMk cId="0" sldId="260"/>
        </pc:sldMkLst>
        <pc:spChg chg="mod">
          <ac:chgData name="Nikko Amaya" userId="03da9539-fd66-43b0-acf1-506869a1ee30" providerId="ADAL" clId="{6FC4CBD0-5482-48EC-A5BE-8BB3368579DF}" dt="2025-09-04T17:31:39.058" v="5" actId="207"/>
          <ac:spMkLst>
            <pc:docMk/>
            <pc:sldMk cId="0" sldId="260"/>
            <ac:spMk id="2" creationId="{00000000-0000-0000-0000-000000000000}"/>
          </ac:spMkLst>
        </pc:spChg>
        <pc:spChg chg="mod">
          <ac:chgData name="Nikko Amaya" userId="03da9539-fd66-43b0-acf1-506869a1ee30" providerId="ADAL" clId="{6FC4CBD0-5482-48EC-A5BE-8BB3368579DF}" dt="2025-09-04T20:12:37.675" v="48" actId="113"/>
          <ac:spMkLst>
            <pc:docMk/>
            <pc:sldMk cId="0" sldId="260"/>
            <ac:spMk id="3" creationId="{00000000-0000-0000-0000-000000000000}"/>
          </ac:spMkLst>
        </pc:spChg>
      </pc:sldChg>
      <pc:sldChg chg="modSp mod">
        <pc:chgData name="Nikko Amaya" userId="03da9539-fd66-43b0-acf1-506869a1ee30" providerId="ADAL" clId="{6FC4CBD0-5482-48EC-A5BE-8BB3368579DF}" dt="2025-09-04T20:18:46.125" v="76" actId="20577"/>
        <pc:sldMkLst>
          <pc:docMk/>
          <pc:sldMk cId="0" sldId="262"/>
        </pc:sldMkLst>
        <pc:spChg chg="mod">
          <ac:chgData name="Nikko Amaya" userId="03da9539-fd66-43b0-acf1-506869a1ee30" providerId="ADAL" clId="{6FC4CBD0-5482-48EC-A5BE-8BB3368579DF}" dt="2025-09-04T17:33:46.703" v="13" actId="1076"/>
          <ac:spMkLst>
            <pc:docMk/>
            <pc:sldMk cId="0" sldId="262"/>
            <ac:spMk id="2" creationId="{00000000-0000-0000-0000-000000000000}"/>
          </ac:spMkLst>
        </pc:spChg>
        <pc:spChg chg="mod">
          <ac:chgData name="Nikko Amaya" userId="03da9539-fd66-43b0-acf1-506869a1ee30" providerId="ADAL" clId="{6FC4CBD0-5482-48EC-A5BE-8BB3368579DF}" dt="2025-09-04T20:18:46.125" v="76" actId="20577"/>
          <ac:spMkLst>
            <pc:docMk/>
            <pc:sldMk cId="0" sldId="262"/>
            <ac:spMk id="3" creationId="{00000000-0000-0000-0000-000000000000}"/>
          </ac:spMkLst>
        </pc:spChg>
      </pc:sldChg>
      <pc:sldChg chg="modSp mod">
        <pc:chgData name="Nikko Amaya" userId="03da9539-fd66-43b0-acf1-506869a1ee30" providerId="ADAL" clId="{6FC4CBD0-5482-48EC-A5BE-8BB3368579DF}" dt="2025-09-04T17:30:24.345" v="2" actId="27636"/>
        <pc:sldMkLst>
          <pc:docMk/>
          <pc:sldMk cId="2617864678" sldId="264"/>
        </pc:sldMkLst>
        <pc:spChg chg="mod">
          <ac:chgData name="Nikko Amaya" userId="03da9539-fd66-43b0-acf1-506869a1ee30" providerId="ADAL" clId="{6FC4CBD0-5482-48EC-A5BE-8BB3368579DF}" dt="2025-09-04T17:30:24.345" v="2" actId="27636"/>
          <ac:spMkLst>
            <pc:docMk/>
            <pc:sldMk cId="2617864678" sldId="264"/>
            <ac:spMk id="3" creationId="{4462715E-F297-D96C-B2DB-2ED69F26E3FF}"/>
          </ac:spMkLst>
        </pc:spChg>
      </pc:sldChg>
      <pc:sldChg chg="modSp mod">
        <pc:chgData name="Nikko Amaya" userId="03da9539-fd66-43b0-acf1-506869a1ee30" providerId="ADAL" clId="{6FC4CBD0-5482-48EC-A5BE-8BB3368579DF}" dt="2025-09-04T20:09:55.496" v="35" actId="20577"/>
        <pc:sldMkLst>
          <pc:docMk/>
          <pc:sldMk cId="448445260" sldId="266"/>
        </pc:sldMkLst>
        <pc:spChg chg="mod">
          <ac:chgData name="Nikko Amaya" userId="03da9539-fd66-43b0-acf1-506869a1ee30" providerId="ADAL" clId="{6FC4CBD0-5482-48EC-A5BE-8BB3368579DF}" dt="2025-09-04T20:09:55.496" v="35" actId="20577"/>
          <ac:spMkLst>
            <pc:docMk/>
            <pc:sldMk cId="448445260" sldId="266"/>
            <ac:spMk id="8" creationId="{B7E2D915-40B5-9771-3780-EBD7768D0664}"/>
          </ac:spMkLst>
        </pc:spChg>
      </pc:sldChg>
      <pc:sldChg chg="modSp mod">
        <pc:chgData name="Nikko Amaya" userId="03da9539-fd66-43b0-acf1-506869a1ee30" providerId="ADAL" clId="{6FC4CBD0-5482-48EC-A5BE-8BB3368579DF}" dt="2025-09-04T20:10:57.085" v="43" actId="207"/>
        <pc:sldMkLst>
          <pc:docMk/>
          <pc:sldMk cId="4036455698" sldId="267"/>
        </pc:sldMkLst>
        <pc:spChg chg="mod">
          <ac:chgData name="Nikko Amaya" userId="03da9539-fd66-43b0-acf1-506869a1ee30" providerId="ADAL" clId="{6FC4CBD0-5482-48EC-A5BE-8BB3368579DF}" dt="2025-09-04T20:10:57.085" v="43" actId="207"/>
          <ac:spMkLst>
            <pc:docMk/>
            <pc:sldMk cId="4036455698" sldId="267"/>
            <ac:spMk id="8" creationId="{1A27E793-440A-5445-756B-9CF7F4A31E09}"/>
          </ac:spMkLst>
        </pc:spChg>
      </pc:sldChg>
      <pc:sldChg chg="modSp mod">
        <pc:chgData name="Nikko Amaya" userId="03da9539-fd66-43b0-acf1-506869a1ee30" providerId="ADAL" clId="{6FC4CBD0-5482-48EC-A5BE-8BB3368579DF}" dt="2025-09-04T17:32:13.804" v="6" actId="2711"/>
        <pc:sldMkLst>
          <pc:docMk/>
          <pc:sldMk cId="3577543874" sldId="270"/>
        </pc:sldMkLst>
        <pc:spChg chg="mod">
          <ac:chgData name="Nikko Amaya" userId="03da9539-fd66-43b0-acf1-506869a1ee30" providerId="ADAL" clId="{6FC4CBD0-5482-48EC-A5BE-8BB3368579DF}" dt="2025-09-04T17:32:13.804" v="6" actId="2711"/>
          <ac:spMkLst>
            <pc:docMk/>
            <pc:sldMk cId="3577543874" sldId="270"/>
            <ac:spMk id="8" creationId="{D89137A0-5FD7-FF93-7AB6-EF0080536C97}"/>
          </ac:spMkLst>
        </pc:spChg>
      </pc:sldChg>
      <pc:sldChg chg="modSp mod">
        <pc:chgData name="Nikko Amaya" userId="03da9539-fd66-43b0-acf1-506869a1ee30" providerId="ADAL" clId="{6FC4CBD0-5482-48EC-A5BE-8BB3368579DF}" dt="2025-09-04T17:32:35.277" v="7" actId="2711"/>
        <pc:sldMkLst>
          <pc:docMk/>
          <pc:sldMk cId="3837506368" sldId="271"/>
        </pc:sldMkLst>
        <pc:spChg chg="mod">
          <ac:chgData name="Nikko Amaya" userId="03da9539-fd66-43b0-acf1-506869a1ee30" providerId="ADAL" clId="{6FC4CBD0-5482-48EC-A5BE-8BB3368579DF}" dt="2025-09-04T17:32:35.277" v="7" actId="2711"/>
          <ac:spMkLst>
            <pc:docMk/>
            <pc:sldMk cId="3837506368" sldId="271"/>
            <ac:spMk id="8" creationId="{065C3845-658A-B3D9-2D01-A1DAA9DAD0F2}"/>
          </ac:spMkLst>
        </pc:spChg>
      </pc:sldChg>
      <pc:sldChg chg="modSp mod">
        <pc:chgData name="Nikko Amaya" userId="03da9539-fd66-43b0-acf1-506869a1ee30" providerId="ADAL" clId="{6FC4CBD0-5482-48EC-A5BE-8BB3368579DF}" dt="2025-09-04T17:32:50.713" v="8" actId="2711"/>
        <pc:sldMkLst>
          <pc:docMk/>
          <pc:sldMk cId="1422052792" sldId="272"/>
        </pc:sldMkLst>
        <pc:spChg chg="mod">
          <ac:chgData name="Nikko Amaya" userId="03da9539-fd66-43b0-acf1-506869a1ee30" providerId="ADAL" clId="{6FC4CBD0-5482-48EC-A5BE-8BB3368579DF}" dt="2025-09-04T17:32:50.713" v="8" actId="2711"/>
          <ac:spMkLst>
            <pc:docMk/>
            <pc:sldMk cId="1422052792" sldId="272"/>
            <ac:spMk id="8" creationId="{A4C4561F-4524-3430-5FA5-62B42289C92A}"/>
          </ac:spMkLst>
        </pc:spChg>
      </pc:sldChg>
      <pc:sldChg chg="modSp mod">
        <pc:chgData name="Nikko Amaya" userId="03da9539-fd66-43b0-acf1-506869a1ee30" providerId="ADAL" clId="{6FC4CBD0-5482-48EC-A5BE-8BB3368579DF}" dt="2025-09-04T17:41:35.588" v="15" actId="207"/>
        <pc:sldMkLst>
          <pc:docMk/>
          <pc:sldMk cId="1602442523" sldId="273"/>
        </pc:sldMkLst>
        <pc:spChg chg="mod">
          <ac:chgData name="Nikko Amaya" userId="03da9539-fd66-43b0-acf1-506869a1ee30" providerId="ADAL" clId="{6FC4CBD0-5482-48EC-A5BE-8BB3368579DF}" dt="2025-09-04T17:41:35.588" v="15" actId="207"/>
          <ac:spMkLst>
            <pc:docMk/>
            <pc:sldMk cId="1602442523" sldId="273"/>
            <ac:spMk id="8" creationId="{3C1650FB-E957-C00F-6F5C-7F99BA9B550D}"/>
          </ac:spMkLst>
        </pc:spChg>
      </pc:sldChg>
      <pc:sldChg chg="addSp delSp modSp add mod">
        <pc:chgData name="Nikko Amaya" userId="03da9539-fd66-43b0-acf1-506869a1ee30" providerId="ADAL" clId="{6FC4CBD0-5482-48EC-A5BE-8BB3368579DF}" dt="2025-09-04T20:20:06.081" v="109" actId="255"/>
        <pc:sldMkLst>
          <pc:docMk/>
          <pc:sldMk cId="1577038513" sldId="275"/>
        </pc:sldMkLst>
        <pc:spChg chg="mod">
          <ac:chgData name="Nikko Amaya" userId="03da9539-fd66-43b0-acf1-506869a1ee30" providerId="ADAL" clId="{6FC4CBD0-5482-48EC-A5BE-8BB3368579DF}" dt="2025-09-04T20:20:06.081" v="109" actId="255"/>
          <ac:spMkLst>
            <pc:docMk/>
            <pc:sldMk cId="1577038513" sldId="275"/>
            <ac:spMk id="2" creationId="{6E4175FE-44D9-9B07-E3FD-2FE5CE641E27}"/>
          </ac:spMkLst>
        </pc:spChg>
        <pc:spChg chg="del">
          <ac:chgData name="Nikko Amaya" userId="03da9539-fd66-43b0-acf1-506869a1ee30" providerId="ADAL" clId="{6FC4CBD0-5482-48EC-A5BE-8BB3368579DF}" dt="2025-09-04T20:19:23.388" v="78" actId="478"/>
          <ac:spMkLst>
            <pc:docMk/>
            <pc:sldMk cId="1577038513" sldId="275"/>
            <ac:spMk id="3" creationId="{5EF58388-55CF-F349-5ED4-B31D4DB8C79B}"/>
          </ac:spMkLst>
        </pc:spChg>
        <pc:spChg chg="add del mod">
          <ac:chgData name="Nikko Amaya" userId="03da9539-fd66-43b0-acf1-506869a1ee30" providerId="ADAL" clId="{6FC4CBD0-5482-48EC-A5BE-8BB3368579DF}" dt="2025-09-04T20:19:28.484" v="80" actId="478"/>
          <ac:spMkLst>
            <pc:docMk/>
            <pc:sldMk cId="1577038513" sldId="275"/>
            <ac:spMk id="5" creationId="{8FFC8C6C-B267-E921-3667-95952447BE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EE550-A379-4D97-802F-8D4DB0681BD0}" type="datetimeFigureOut">
              <a:rPr lang="en-US" smtClean="0"/>
              <a:t>9/4/2025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322B8-067A-4B5F-B912-95FF70E6EE9D}" type="slidenum">
              <a:rPr lang="en-US" smtClean="0"/>
              <a:t>‹#›</a:t>
            </a:fld>
            <a:endParaRPr lang="en-US"/>
          </a:p>
        </p:txBody>
      </p:sp>
    </p:spTree>
    <p:extLst>
      <p:ext uri="{BB962C8B-B14F-4D97-AF65-F5344CB8AC3E}">
        <p14:creationId xmlns:p14="http://schemas.microsoft.com/office/powerpoint/2010/main" val="349539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Landing Page</a:t>
            </a:r>
          </a:p>
          <a:p>
            <a:r>
              <a:rPr lang="en-US" dirty="0"/>
              <a:t>Acts as the </a:t>
            </a:r>
            <a:r>
              <a:rPr lang="en-US" b="1" dirty="0"/>
              <a:t>gateway</a:t>
            </a:r>
            <a:r>
              <a:rPr lang="en-US" dirty="0"/>
              <a:t> to the system.</a:t>
            </a:r>
          </a:p>
          <a:p>
            <a:r>
              <a:rPr lang="en-US" dirty="0"/>
              <a:t>Provides navigation to registration or login.</a:t>
            </a:r>
          </a:p>
          <a:p>
            <a:r>
              <a:rPr lang="en-US" dirty="0"/>
              <a:t>Designed for </a:t>
            </a:r>
            <a:r>
              <a:rPr lang="en-US" b="1" dirty="0"/>
              <a:t>clarity and simplicity</a:t>
            </a:r>
            <a:r>
              <a:rPr lang="en-US" dirty="0"/>
              <a:t>, ensuring first-time users can quickly find what they need.</a:t>
            </a:r>
          </a:p>
          <a:p>
            <a:r>
              <a:rPr lang="en-US" b="1" dirty="0"/>
              <a:t>Login Page</a:t>
            </a:r>
          </a:p>
          <a:p>
            <a:r>
              <a:rPr lang="en-US" dirty="0"/>
              <a:t>Enables secure access for existing users.</a:t>
            </a:r>
          </a:p>
          <a:p>
            <a:r>
              <a:rPr lang="en-US" dirty="0"/>
              <a:t>Credentials validated against stored data in the MySQL database.</a:t>
            </a:r>
          </a:p>
          <a:p>
            <a:r>
              <a:rPr lang="en-US" dirty="0"/>
              <a:t>Includes </a:t>
            </a:r>
            <a:r>
              <a:rPr lang="en-US" b="1" dirty="0"/>
              <a:t>error handling</a:t>
            </a:r>
            <a:r>
              <a:rPr lang="en-US" dirty="0"/>
              <a:t> for incorrect IDs or passwords.</a:t>
            </a:r>
          </a:p>
          <a:p>
            <a:r>
              <a:rPr lang="en-US" dirty="0"/>
              <a:t>Protects student data through </a:t>
            </a:r>
            <a:r>
              <a:rPr lang="en-US" b="1" dirty="0"/>
              <a:t>hashed passwords</a:t>
            </a:r>
            <a:r>
              <a:rPr lang="en-US" dirty="0"/>
              <a:t> and secure sessions.</a:t>
            </a:r>
          </a:p>
          <a:p>
            <a:r>
              <a:rPr lang="en-US" b="1" dirty="0"/>
              <a:t>Registration Page</a:t>
            </a:r>
          </a:p>
          <a:p>
            <a:r>
              <a:rPr lang="en-US" dirty="0"/>
              <a:t>Collects essential user details: full name, email, phone, and password.</a:t>
            </a:r>
          </a:p>
          <a:p>
            <a:r>
              <a:rPr lang="en-US" dirty="0"/>
              <a:t>Enforces </a:t>
            </a:r>
            <a:r>
              <a:rPr lang="en-US" b="1" dirty="0"/>
              <a:t>unique email/ID constraints</a:t>
            </a:r>
            <a:r>
              <a:rPr lang="en-US" dirty="0"/>
              <a:t> to prevent duplicates.</a:t>
            </a:r>
          </a:p>
          <a:p>
            <a:r>
              <a:rPr lang="en-US" dirty="0"/>
              <a:t>Uses </a:t>
            </a:r>
            <a:r>
              <a:rPr lang="en-US" b="1" dirty="0"/>
              <a:t>client-side (HTML5) and server-side (PHP)</a:t>
            </a:r>
            <a:r>
              <a:rPr lang="en-US" dirty="0"/>
              <a:t> validation to ensure proper data formats.</a:t>
            </a:r>
          </a:p>
          <a:p>
            <a:r>
              <a:rPr lang="en-US" dirty="0"/>
              <a:t>Passwords secured with </a:t>
            </a:r>
            <a:r>
              <a:rPr lang="en-US" b="1" dirty="0"/>
              <a:t>PHP’s </a:t>
            </a:r>
            <a:r>
              <a:rPr lang="en-US" b="1" dirty="0" err="1"/>
              <a:t>password_hash</a:t>
            </a:r>
            <a:r>
              <a:rPr lang="en-US" b="1" dirty="0"/>
              <a:t>()</a:t>
            </a:r>
            <a:r>
              <a:rPr lang="en-US" dirty="0"/>
              <a:t> function before database storage.</a:t>
            </a:r>
          </a:p>
          <a:p>
            <a:r>
              <a:rPr lang="en-US" b="1" dirty="0"/>
              <a:t>Design Considerations</a:t>
            </a:r>
          </a:p>
          <a:p>
            <a:r>
              <a:rPr lang="en-US" dirty="0"/>
              <a:t>Developed with </a:t>
            </a:r>
            <a:r>
              <a:rPr lang="en-US" b="1" dirty="0"/>
              <a:t>PHP, HTML, and minimal CSS</a:t>
            </a:r>
            <a:r>
              <a:rPr lang="en-US" dirty="0"/>
              <a:t> for structure and accessibility.</a:t>
            </a:r>
          </a:p>
          <a:p>
            <a:r>
              <a:rPr lang="en-US" dirty="0"/>
              <a:t>Emphasis on </a:t>
            </a:r>
            <a:r>
              <a:rPr lang="en-US" b="1" dirty="0"/>
              <a:t>usability and accessibility</a:t>
            </a:r>
            <a:r>
              <a:rPr lang="en-US" dirty="0"/>
              <a:t> (clear labeling, simple forms, responsive layout).</a:t>
            </a:r>
          </a:p>
          <a:p>
            <a:r>
              <a:rPr lang="en-US" dirty="0"/>
              <a:t>Integrated with backend PHP scripts for data validation and storage.</a:t>
            </a:r>
          </a:p>
          <a:p>
            <a:r>
              <a:rPr lang="en-US" b="1" dirty="0"/>
              <a:t>Outcome</a:t>
            </a:r>
          </a:p>
          <a:p>
            <a:r>
              <a:rPr lang="en-US" dirty="0"/>
              <a:t>Provides a </a:t>
            </a:r>
            <a:r>
              <a:rPr lang="en-US" b="1" dirty="0"/>
              <a:t>clear workflow</a:t>
            </a:r>
            <a:r>
              <a:rPr lang="en-US" dirty="0"/>
              <a:t>: students land → register/login → access enrollment.</a:t>
            </a:r>
          </a:p>
          <a:p>
            <a:r>
              <a:rPr lang="en-US" dirty="0"/>
              <a:t>Establishes the </a:t>
            </a:r>
            <a:r>
              <a:rPr lang="en-US" b="1" dirty="0"/>
              <a:t>foundation for all other functionality</a:t>
            </a:r>
            <a:r>
              <a:rPr lang="en-US" dirty="0"/>
              <a:t> (course browsing, registration, waitlisting).</a:t>
            </a:r>
          </a:p>
          <a:p>
            <a:r>
              <a:rPr lang="en-US" dirty="0"/>
              <a:t>Ensures a </a:t>
            </a:r>
            <a:r>
              <a:rPr lang="en-US" b="1" dirty="0"/>
              <a:t>secure and professional user experience</a:t>
            </a:r>
            <a:r>
              <a:rPr lang="en-US" dirty="0"/>
              <a:t> from the start.</a:t>
            </a:r>
          </a:p>
          <a:p>
            <a:endParaRPr lang="en-US" dirty="0"/>
          </a:p>
        </p:txBody>
      </p:sp>
      <p:sp>
        <p:nvSpPr>
          <p:cNvPr id="4" name="Slide Number Placeholder 3"/>
          <p:cNvSpPr>
            <a:spLocks noGrp="1"/>
          </p:cNvSpPr>
          <p:nvPr>
            <p:ph type="sldNum" sz="quarter" idx="5"/>
          </p:nvPr>
        </p:nvSpPr>
        <p:spPr/>
        <p:txBody>
          <a:bodyPr/>
          <a:lstStyle/>
          <a:p>
            <a:fld id="{473322B8-067A-4B5F-B912-95FF70E6EE9D}" type="slidenum">
              <a:rPr lang="en-US" smtClean="0"/>
              <a:t>10</a:t>
            </a:fld>
            <a:endParaRPr lang="en-US"/>
          </a:p>
        </p:txBody>
      </p:sp>
    </p:spTree>
    <p:extLst>
      <p:ext uri="{BB962C8B-B14F-4D97-AF65-F5344CB8AC3E}">
        <p14:creationId xmlns:p14="http://schemas.microsoft.com/office/powerpoint/2010/main" val="1587859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535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82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2202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8287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43004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0145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8821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0010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787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680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897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214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920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917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527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1491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623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9/4/2025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716771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ctrTitle"/>
          </p:nvPr>
        </p:nvSpPr>
        <p:spPr>
          <a:xfrm>
            <a:off x="3732021" y="965200"/>
            <a:ext cx="4628207" cy="4329641"/>
          </a:xfrm>
        </p:spPr>
        <p:txBody>
          <a:bodyPr anchor="ctr">
            <a:normAutofit/>
          </a:bodyPr>
          <a:lstStyle/>
          <a:p>
            <a:r>
              <a:rPr lang="en-US" sz="4700" dirty="0">
                <a:solidFill>
                  <a:schemeClr val="accent1">
                    <a:lumMod val="60000"/>
                    <a:lumOff val="40000"/>
                  </a:schemeClr>
                </a:solidFill>
              </a:rPr>
              <a:t>Final Project Presentation</a:t>
            </a:r>
            <a:br>
              <a:rPr lang="en-US" sz="4700" dirty="0">
                <a:solidFill>
                  <a:schemeClr val="accent1">
                    <a:lumMod val="60000"/>
                    <a:lumOff val="40000"/>
                  </a:schemeClr>
                </a:solidFill>
              </a:rPr>
            </a:br>
            <a:endParaRPr lang="en-US" sz="4700" dirty="0">
              <a:solidFill>
                <a:schemeClr val="accent1">
                  <a:lumMod val="60000"/>
                  <a:lumOff val="40000"/>
                </a:schemeClr>
              </a:solidFill>
            </a:endParaRPr>
          </a:p>
          <a:p>
            <a:r>
              <a:rPr lang="en-US" sz="4700" dirty="0">
                <a:solidFill>
                  <a:schemeClr val="accent1">
                    <a:lumMod val="60000"/>
                    <a:lumOff val="40000"/>
                  </a:schemeClr>
                </a:solidFill>
              </a:rPr>
              <a:t>Student Registration System</a:t>
            </a:r>
          </a:p>
        </p:txBody>
      </p:sp>
      <p:sp>
        <p:nvSpPr>
          <p:cNvPr id="3" name="Subtitle 2"/>
          <p:cNvSpPr>
            <a:spLocks noGrp="1"/>
          </p:cNvSpPr>
          <p:nvPr>
            <p:ph type="subTitle" idx="1"/>
          </p:nvPr>
        </p:nvSpPr>
        <p:spPr>
          <a:xfrm>
            <a:off x="174171" y="965200"/>
            <a:ext cx="3075249" cy="4329641"/>
          </a:xfrm>
        </p:spPr>
        <p:txBody>
          <a:bodyPr anchor="ctr">
            <a:normAutofit/>
          </a:bodyPr>
          <a:lstStyle/>
          <a:p>
            <a:pPr algn="r"/>
            <a:r>
              <a:rPr lang="en-US" dirty="0"/>
              <a:t>UAGC CST499</a:t>
            </a:r>
          </a:p>
          <a:p>
            <a:pPr algn="r"/>
            <a:r>
              <a:rPr lang="en-US" dirty="0"/>
              <a:t> Capstone Project</a:t>
            </a:r>
          </a:p>
          <a:p>
            <a:pPr algn="r"/>
            <a:r>
              <a:rPr lang="en-US" dirty="0"/>
              <a:t>Prepared by:</a:t>
            </a:r>
          </a:p>
          <a:p>
            <a:pPr algn="r"/>
            <a:r>
              <a:rPr lang="en-US" dirty="0"/>
              <a:t>Nikko Amaya</a:t>
            </a:r>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000"/>
                                  </p:stCondLst>
                                  <p:iterate type="wd">
                                    <p:tmPct val="15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1000"/>
                                  </p:stCondLst>
                                  <p:iterate type="wd">
                                    <p:tmPct val="15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8B0BD-684A-4DDE-426F-D1542F2C9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8D1DF-7238-BC0E-7EB8-6694B0A12F2E}"/>
              </a:ext>
            </a:extLst>
          </p:cNvPr>
          <p:cNvSpPr>
            <a:spLocks noGrp="1"/>
          </p:cNvSpPr>
          <p:nvPr>
            <p:ph type="title"/>
          </p:nvPr>
        </p:nvSpPr>
        <p:spPr>
          <a:xfrm>
            <a:off x="2601468" y="380325"/>
            <a:ext cx="6377940" cy="1293028"/>
          </a:xfrm>
        </p:spPr>
        <p:txBody>
          <a:bodyPr>
            <a:normAutofit/>
          </a:bodyPr>
          <a:lstStyle/>
          <a:p>
            <a:r>
              <a:rPr dirty="0">
                <a:solidFill>
                  <a:srgbClr val="0070C0"/>
                </a:solidFill>
              </a:rPr>
              <a:t>Landing, Login, and Enrollment Pages</a:t>
            </a:r>
          </a:p>
        </p:txBody>
      </p:sp>
      <p:pic>
        <p:nvPicPr>
          <p:cNvPr id="4" name="Content Placeholder 3" descr="A screenshot of a computer&#10;&#10;AI-generated content may be incorrect.">
            <a:extLst>
              <a:ext uri="{FF2B5EF4-FFF2-40B4-BE49-F238E27FC236}">
                <a16:creationId xmlns:a16="http://schemas.microsoft.com/office/drawing/2014/main" id="{EA7E4636-CFE8-8436-8532-66F40FA449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209" y="1780366"/>
            <a:ext cx="3698288" cy="1648634"/>
          </a:xfrm>
          <a:prstGeom prst="rect">
            <a:avLst/>
          </a:prstGeom>
        </p:spPr>
      </p:pic>
      <p:pic>
        <p:nvPicPr>
          <p:cNvPr id="5" name="Picture 4" descr="A blue and white screen with white text&#10;&#10;AI-generated content may be incorrect.">
            <a:extLst>
              <a:ext uri="{FF2B5EF4-FFF2-40B4-BE49-F238E27FC236}">
                <a16:creationId xmlns:a16="http://schemas.microsoft.com/office/drawing/2014/main" id="{942AF806-CA7D-7753-06CC-61FD96CD4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9" y="3487765"/>
            <a:ext cx="3698288" cy="703598"/>
          </a:xfrm>
          <a:prstGeom prst="rect">
            <a:avLst/>
          </a:prstGeom>
        </p:spPr>
      </p:pic>
      <p:pic>
        <p:nvPicPr>
          <p:cNvPr id="6" name="Picture 5">
            <a:extLst>
              <a:ext uri="{FF2B5EF4-FFF2-40B4-BE49-F238E27FC236}">
                <a16:creationId xmlns:a16="http://schemas.microsoft.com/office/drawing/2014/main" id="{7DF2CC9D-48DC-782E-340C-55723E9EA561}"/>
              </a:ext>
            </a:extLst>
          </p:cNvPr>
          <p:cNvPicPr>
            <a:picLocks noChangeAspect="1"/>
          </p:cNvPicPr>
          <p:nvPr/>
        </p:nvPicPr>
        <p:blipFill>
          <a:blip r:embed="rId5"/>
          <a:stretch>
            <a:fillRect/>
          </a:stretch>
        </p:blipFill>
        <p:spPr>
          <a:xfrm>
            <a:off x="4087371" y="1780366"/>
            <a:ext cx="4197072" cy="241062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C5ECAE59-CA78-9AC7-3B6F-718CC6ED35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209" y="4249757"/>
            <a:ext cx="8014234" cy="2202202"/>
          </a:xfrm>
          <a:prstGeom prst="rect">
            <a:avLst/>
          </a:prstGeom>
        </p:spPr>
      </p:pic>
    </p:spTree>
    <p:extLst>
      <p:ext uri="{BB962C8B-B14F-4D97-AF65-F5344CB8AC3E}">
        <p14:creationId xmlns:p14="http://schemas.microsoft.com/office/powerpoint/2010/main" val="265952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rgbClr val="0070C0"/>
                </a:solidFill>
              </a:rPr>
              <a:t>MySQL Database and Class Registration</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00B050"/>
                </a:solidFill>
              </a:rPr>
              <a:t>Purpose</a:t>
            </a:r>
          </a:p>
          <a:p>
            <a:pPr marL="0" indent="0">
              <a:buNone/>
            </a:pPr>
            <a:r>
              <a:rPr lang="en-US" dirty="0"/>
              <a:t>The database is the backbone of the system, ensuring that all student, course, and enrollment data is stored securely and updated consistently. It supports account management, registration, waitlisting, and schedule tracking.</a:t>
            </a:r>
          </a:p>
          <a:p>
            <a:endParaRPr lang="en-US" dirty="0"/>
          </a:p>
          <a:p>
            <a:r>
              <a:rPr dirty="0"/>
              <a:t>Database created using MySQL and phpMyAdmin:</a:t>
            </a:r>
          </a:p>
          <a:p>
            <a:r>
              <a:rPr dirty="0"/>
              <a:t>Users Table – Stores student details (ID, </a:t>
            </a:r>
            <a:r>
              <a:rPr dirty="0" err="1"/>
              <a:t>fullname</a:t>
            </a:r>
            <a:r>
              <a:rPr dirty="0"/>
              <a:t>, email, phone, password)</a:t>
            </a:r>
          </a:p>
          <a:p>
            <a:r>
              <a:rPr dirty="0"/>
              <a:t>Courses Table – Contains course information and capacity</a:t>
            </a:r>
          </a:p>
          <a:p>
            <a:r>
              <a:rPr dirty="0"/>
              <a:t>Registrations Table – Tracks student-course relationships</a:t>
            </a:r>
          </a:p>
          <a:p>
            <a:r>
              <a:rPr dirty="0"/>
              <a:t>Supports class registration, listing, adding, and deleting courses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8D3A0-448D-549F-87EA-2F8E694F95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B9CFE-EC9F-6D94-E06A-6DD19F0EFBC8}"/>
              </a:ext>
            </a:extLst>
          </p:cNvPr>
          <p:cNvSpPr>
            <a:spLocks noGrp="1"/>
          </p:cNvSpPr>
          <p:nvPr>
            <p:ph type="title"/>
          </p:nvPr>
        </p:nvSpPr>
        <p:spPr>
          <a:xfrm>
            <a:off x="0" y="764373"/>
            <a:ext cx="9144000" cy="1293028"/>
          </a:xfrm>
        </p:spPr>
        <p:txBody>
          <a:bodyPr>
            <a:normAutofit/>
          </a:bodyPr>
          <a:lstStyle/>
          <a:p>
            <a:r>
              <a:rPr sz="3200" dirty="0">
                <a:solidFill>
                  <a:srgbClr val="0070C0"/>
                </a:solidFill>
              </a:rPr>
              <a:t>MySQL Database and Class Registration</a:t>
            </a:r>
          </a:p>
        </p:txBody>
      </p:sp>
      <p:pic>
        <p:nvPicPr>
          <p:cNvPr id="6" name="Picture 5" descr="A screenshot of a computer&#10;&#10;AI-generated content may be incorrect.">
            <a:extLst>
              <a:ext uri="{FF2B5EF4-FFF2-40B4-BE49-F238E27FC236}">
                <a16:creationId xmlns:a16="http://schemas.microsoft.com/office/drawing/2014/main" id="{20FCBE71-08E8-BBD3-127D-D4EA833FB8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577" y="3429000"/>
            <a:ext cx="8192845" cy="3214116"/>
          </a:xfrm>
          <a:prstGeom prst="rect">
            <a:avLst/>
          </a:prstGeom>
        </p:spPr>
      </p:pic>
      <p:sp>
        <p:nvSpPr>
          <p:cNvPr id="8" name="TextBox 7">
            <a:extLst>
              <a:ext uri="{FF2B5EF4-FFF2-40B4-BE49-F238E27FC236}">
                <a16:creationId xmlns:a16="http://schemas.microsoft.com/office/drawing/2014/main" id="{DB071E74-3358-4696-19F8-4B5FFE40B1C5}"/>
              </a:ext>
            </a:extLst>
          </p:cNvPr>
          <p:cNvSpPr txBox="1"/>
          <p:nvPr/>
        </p:nvSpPr>
        <p:spPr>
          <a:xfrm>
            <a:off x="196687" y="1674888"/>
            <a:ext cx="8750626" cy="1754326"/>
          </a:xfrm>
          <a:prstGeom prst="rect">
            <a:avLst/>
          </a:prstGeom>
          <a:noFill/>
        </p:spPr>
        <p:txBody>
          <a:bodyPr wrap="square">
            <a:spAutoFit/>
          </a:bodyPr>
          <a:lstStyle/>
          <a:p>
            <a:pPr>
              <a:buNone/>
            </a:pPr>
            <a:r>
              <a:rPr lang="en-US" sz="1200" dirty="0"/>
              <a:t>This screenshot shows the </a:t>
            </a:r>
            <a:r>
              <a:rPr lang="en-US" sz="1200" dirty="0" err="1">
                <a:solidFill>
                  <a:srgbClr val="FF0000"/>
                </a:solidFill>
              </a:rPr>
              <a:t>student_portal</a:t>
            </a:r>
            <a:r>
              <a:rPr lang="en-US" sz="1200" dirty="0">
                <a:solidFill>
                  <a:srgbClr val="FF0000"/>
                </a:solidFill>
              </a:rPr>
              <a:t> </a:t>
            </a:r>
            <a:r>
              <a:rPr lang="en-US" sz="1200" dirty="0"/>
              <a:t>database in phpMyAdmin, which contains four core tables:</a:t>
            </a:r>
          </a:p>
          <a:p>
            <a:pPr>
              <a:buNone/>
            </a:pPr>
            <a:endParaRPr lang="en-US" sz="1200" dirty="0"/>
          </a:p>
          <a:p>
            <a:pPr>
              <a:buFont typeface="Arial" panose="020B0604020202020204" pitchFamily="34" charset="0"/>
              <a:buChar char="•"/>
            </a:pPr>
            <a:r>
              <a:rPr lang="en-US" sz="1200" dirty="0">
                <a:solidFill>
                  <a:srgbClr val="FFC000"/>
                </a:solidFill>
              </a:rPr>
              <a:t>courses</a:t>
            </a:r>
            <a:r>
              <a:rPr lang="en-US" sz="1200" dirty="0"/>
              <a:t> – Stores course details such as ID, name, capacity, and enrollment.</a:t>
            </a:r>
          </a:p>
          <a:p>
            <a:pPr>
              <a:buFont typeface="Arial" panose="020B0604020202020204" pitchFamily="34" charset="0"/>
              <a:buChar char="•"/>
            </a:pPr>
            <a:r>
              <a:rPr lang="en-US" sz="1200" dirty="0">
                <a:solidFill>
                  <a:srgbClr val="FFC000"/>
                </a:solidFill>
              </a:rPr>
              <a:t>enrollment</a:t>
            </a:r>
            <a:r>
              <a:rPr lang="en-US" sz="1200" dirty="0"/>
              <a:t> – Tracks student registrations, linking users to their selected courses.</a:t>
            </a:r>
          </a:p>
          <a:p>
            <a:pPr>
              <a:buFont typeface="Arial" panose="020B0604020202020204" pitchFamily="34" charset="0"/>
              <a:buChar char="•"/>
            </a:pPr>
            <a:r>
              <a:rPr lang="en-US" sz="1200" dirty="0">
                <a:solidFill>
                  <a:srgbClr val="FFC000"/>
                </a:solidFill>
              </a:rPr>
              <a:t>notifications</a:t>
            </a:r>
            <a:r>
              <a:rPr lang="en-US" sz="1200" dirty="0"/>
              <a:t> – Manages system-generated alerts (e.g., enrollment confirmations, waitlist updates).</a:t>
            </a:r>
          </a:p>
          <a:p>
            <a:pPr>
              <a:buFont typeface="Arial" panose="020B0604020202020204" pitchFamily="34" charset="0"/>
              <a:buChar char="•"/>
            </a:pPr>
            <a:r>
              <a:rPr lang="en-US" sz="1200" dirty="0">
                <a:solidFill>
                  <a:srgbClr val="FFC000"/>
                </a:solidFill>
              </a:rPr>
              <a:t>students</a:t>
            </a:r>
            <a:r>
              <a:rPr lang="en-US" sz="1200" dirty="0"/>
              <a:t> – Holds student profile and authentication details (name, email, phone, password).</a:t>
            </a:r>
          </a:p>
          <a:p>
            <a:pPr>
              <a:buFont typeface="Arial" panose="020B0604020202020204" pitchFamily="34" charset="0"/>
              <a:buChar char="•"/>
            </a:pPr>
            <a:endParaRPr lang="en-US" sz="1200" dirty="0"/>
          </a:p>
          <a:p>
            <a:pPr>
              <a:buNone/>
            </a:pPr>
            <a:r>
              <a:rPr lang="en-US" sz="1200" dirty="0"/>
              <a:t>Together, these tables form the foundation of the registration system, ensuring data integrity and supporting all major functions like enrollment, waitlisting, and notifications.</a:t>
            </a:r>
          </a:p>
        </p:txBody>
      </p:sp>
    </p:spTree>
    <p:extLst>
      <p:ext uri="{BB962C8B-B14F-4D97-AF65-F5344CB8AC3E}">
        <p14:creationId xmlns:p14="http://schemas.microsoft.com/office/powerpoint/2010/main" val="405057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9A20F-55EA-754A-6E4D-5EA59424D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231E3E-6DE3-2416-8443-E0CF505C47E2}"/>
              </a:ext>
            </a:extLst>
          </p:cNvPr>
          <p:cNvSpPr>
            <a:spLocks noGrp="1"/>
          </p:cNvSpPr>
          <p:nvPr>
            <p:ph type="title"/>
          </p:nvPr>
        </p:nvSpPr>
        <p:spPr>
          <a:xfrm>
            <a:off x="0" y="764373"/>
            <a:ext cx="9144000" cy="1293028"/>
          </a:xfrm>
        </p:spPr>
        <p:txBody>
          <a:bodyPr>
            <a:normAutofit/>
          </a:bodyPr>
          <a:lstStyle/>
          <a:p>
            <a:r>
              <a:rPr lang="en-US" sz="3200">
                <a:solidFill>
                  <a:srgbClr val="0070C0"/>
                </a:solidFill>
              </a:rPr>
              <a:t>MySQL Database and Class Registration</a:t>
            </a:r>
            <a:endParaRPr lang="en-US" sz="3200" dirty="0">
              <a:solidFill>
                <a:srgbClr val="0070C0"/>
              </a:solidFill>
            </a:endParaRPr>
          </a:p>
        </p:txBody>
      </p:sp>
      <p:sp>
        <p:nvSpPr>
          <p:cNvPr id="8" name="TextBox 7">
            <a:extLst>
              <a:ext uri="{FF2B5EF4-FFF2-40B4-BE49-F238E27FC236}">
                <a16:creationId xmlns:a16="http://schemas.microsoft.com/office/drawing/2014/main" id="{D89137A0-5FD7-FF93-7AB6-EF0080536C97}"/>
              </a:ext>
            </a:extLst>
          </p:cNvPr>
          <p:cNvSpPr txBox="1"/>
          <p:nvPr/>
        </p:nvSpPr>
        <p:spPr>
          <a:xfrm>
            <a:off x="196687" y="1674888"/>
            <a:ext cx="8750626" cy="1384995"/>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 </a:t>
            </a:r>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students table </a:t>
            </a:r>
            <a:r>
              <a:rPr lang="en-US" sz="1200" dirty="0">
                <a:latin typeface="Calibri" panose="020F0502020204030204" pitchFamily="34" charset="0"/>
                <a:ea typeface="Calibri" panose="020F0502020204030204" pitchFamily="34" charset="0"/>
                <a:cs typeface="Calibri" panose="020F0502020204030204" pitchFamily="34" charset="0"/>
              </a:rPr>
              <a:t>stores core information for all users of the system.</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student_id</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unique primary key for each student.</a:t>
            </a: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full_name</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phone, email </a:t>
            </a:r>
            <a:r>
              <a:rPr lang="en-US" sz="1200" dirty="0">
                <a:latin typeface="Calibri" panose="020F0502020204030204" pitchFamily="34" charset="0"/>
                <a:ea typeface="Calibri" panose="020F0502020204030204" pitchFamily="34" charset="0"/>
                <a:cs typeface="Calibri" panose="020F0502020204030204" pitchFamily="34" charset="0"/>
              </a:rPr>
              <a:t>– personal contact details.</a:t>
            </a:r>
          </a:p>
          <a:p>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username, password </a:t>
            </a:r>
            <a:r>
              <a:rPr lang="en-US" sz="1200" dirty="0">
                <a:latin typeface="Calibri" panose="020F0502020204030204" pitchFamily="34" charset="0"/>
                <a:ea typeface="Calibri" panose="020F0502020204030204" pitchFamily="34" charset="0"/>
                <a:cs typeface="Calibri" panose="020F0502020204030204" pitchFamily="34" charset="0"/>
              </a:rPr>
              <a:t>– credentials for authentication (passwords are securely hashed).</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This table is the foundation of account management, ensuring each student has a unique identity and secure access to the system.</a:t>
            </a:r>
          </a:p>
        </p:txBody>
      </p:sp>
      <p:pic>
        <p:nvPicPr>
          <p:cNvPr id="3" name="Picture 2">
            <a:extLst>
              <a:ext uri="{FF2B5EF4-FFF2-40B4-BE49-F238E27FC236}">
                <a16:creationId xmlns:a16="http://schemas.microsoft.com/office/drawing/2014/main" id="{7129BD1E-9815-1324-1537-1ADAB0308473}"/>
              </a:ext>
            </a:extLst>
          </p:cNvPr>
          <p:cNvPicPr>
            <a:picLocks noChangeAspect="1"/>
          </p:cNvPicPr>
          <p:nvPr/>
        </p:nvPicPr>
        <p:blipFill>
          <a:blip r:embed="rId2"/>
          <a:stretch>
            <a:fillRect/>
          </a:stretch>
        </p:blipFill>
        <p:spPr>
          <a:xfrm>
            <a:off x="855158" y="3575304"/>
            <a:ext cx="7433684" cy="2706624"/>
          </a:xfrm>
          <a:prstGeom prst="rect">
            <a:avLst/>
          </a:prstGeom>
        </p:spPr>
      </p:pic>
    </p:spTree>
    <p:extLst>
      <p:ext uri="{BB962C8B-B14F-4D97-AF65-F5344CB8AC3E}">
        <p14:creationId xmlns:p14="http://schemas.microsoft.com/office/powerpoint/2010/main" val="357754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D08A6-10D3-A9CC-23B0-92F71ADDE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1C1704-827F-B798-8A8C-37870F4BB26A}"/>
              </a:ext>
            </a:extLst>
          </p:cNvPr>
          <p:cNvSpPr>
            <a:spLocks noGrp="1"/>
          </p:cNvSpPr>
          <p:nvPr>
            <p:ph type="title"/>
          </p:nvPr>
        </p:nvSpPr>
        <p:spPr>
          <a:xfrm>
            <a:off x="0" y="764373"/>
            <a:ext cx="9144000" cy="1293028"/>
          </a:xfrm>
        </p:spPr>
        <p:txBody>
          <a:bodyPr>
            <a:normAutofit/>
          </a:bodyPr>
          <a:lstStyle/>
          <a:p>
            <a:r>
              <a:rPr lang="en-US" sz="3200">
                <a:solidFill>
                  <a:srgbClr val="0070C0"/>
                </a:solidFill>
              </a:rPr>
              <a:t>MySQL Database and Class Registration</a:t>
            </a:r>
            <a:endParaRPr lang="en-US" sz="3200" dirty="0">
              <a:solidFill>
                <a:srgbClr val="0070C0"/>
              </a:solidFill>
            </a:endParaRPr>
          </a:p>
        </p:txBody>
      </p:sp>
      <p:sp>
        <p:nvSpPr>
          <p:cNvPr id="8" name="TextBox 7">
            <a:extLst>
              <a:ext uri="{FF2B5EF4-FFF2-40B4-BE49-F238E27FC236}">
                <a16:creationId xmlns:a16="http://schemas.microsoft.com/office/drawing/2014/main" id="{065C3845-658A-B3D9-2D01-A1DAA9DAD0F2}"/>
              </a:ext>
            </a:extLst>
          </p:cNvPr>
          <p:cNvSpPr txBox="1"/>
          <p:nvPr/>
        </p:nvSpPr>
        <p:spPr>
          <a:xfrm>
            <a:off x="196687" y="1674888"/>
            <a:ext cx="8750626" cy="1569660"/>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 </a:t>
            </a:r>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courses table </a:t>
            </a:r>
            <a:r>
              <a:rPr lang="en-US" sz="1200" dirty="0">
                <a:latin typeface="Calibri" panose="020F0502020204030204" pitchFamily="34" charset="0"/>
                <a:ea typeface="Calibri" panose="020F0502020204030204" pitchFamily="34" charset="0"/>
                <a:cs typeface="Calibri" panose="020F0502020204030204" pitchFamily="34" charset="0"/>
              </a:rPr>
              <a:t>contains details of all classes available for registration.</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course_id</a:t>
            </a:r>
            <a:r>
              <a:rPr lang="en-US" sz="1200" dirty="0">
                <a:latin typeface="Calibri" panose="020F0502020204030204" pitchFamily="34" charset="0"/>
                <a:ea typeface="Calibri" panose="020F0502020204030204" pitchFamily="34" charset="0"/>
                <a:cs typeface="Calibri" panose="020F0502020204030204" pitchFamily="34" charset="0"/>
              </a:rPr>
              <a:t> – unique identifier for each course.</a:t>
            </a: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course_name</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name of the course (e.g., </a:t>
            </a:r>
            <a:r>
              <a:rPr lang="en-US" sz="1200" i="1" dirty="0">
                <a:latin typeface="Calibri" panose="020F0502020204030204" pitchFamily="34" charset="0"/>
                <a:ea typeface="Calibri" panose="020F0502020204030204" pitchFamily="34" charset="0"/>
                <a:cs typeface="Calibri" panose="020F0502020204030204" pitchFamily="34" charset="0"/>
              </a:rPr>
              <a:t>Intro to Programming</a:t>
            </a:r>
            <a:r>
              <a:rPr lang="en-US" sz="1200" dirty="0">
                <a:latin typeface="Calibri" panose="020F0502020204030204" pitchFamily="34" charset="0"/>
                <a:ea typeface="Calibri" panose="020F0502020204030204" pitchFamily="34" charset="0"/>
                <a:cs typeface="Calibri" panose="020F0502020204030204" pitchFamily="34" charset="0"/>
              </a:rPr>
              <a:t>).</a:t>
            </a:r>
          </a:p>
          <a:p>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capacity </a:t>
            </a:r>
            <a:r>
              <a:rPr lang="en-US" sz="1200" dirty="0">
                <a:latin typeface="Calibri" panose="020F0502020204030204" pitchFamily="34" charset="0"/>
                <a:ea typeface="Calibri" panose="020F0502020204030204" pitchFamily="34" charset="0"/>
                <a:cs typeface="Calibri" panose="020F0502020204030204" pitchFamily="34" charset="0"/>
              </a:rPr>
              <a:t>– maximum number of students allowed.</a:t>
            </a: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current_enrollment</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tracks how many students are currently registered.</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This table ensures real-time tracking of course availability, enabling accurate enrollment limits and waitlist management.</a:t>
            </a:r>
          </a:p>
        </p:txBody>
      </p:sp>
      <p:pic>
        <p:nvPicPr>
          <p:cNvPr id="4" name="Picture 3" descr="A screenshot of a computer&#10;&#10;AI-generated content may be incorrect.">
            <a:extLst>
              <a:ext uri="{FF2B5EF4-FFF2-40B4-BE49-F238E27FC236}">
                <a16:creationId xmlns:a16="http://schemas.microsoft.com/office/drawing/2014/main" id="{9697D024-6128-16CB-920E-2335AAEE74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469" y="3746817"/>
            <a:ext cx="7177062" cy="2434527"/>
          </a:xfrm>
          <a:prstGeom prst="rect">
            <a:avLst/>
          </a:prstGeom>
        </p:spPr>
      </p:pic>
    </p:spTree>
    <p:extLst>
      <p:ext uri="{BB962C8B-B14F-4D97-AF65-F5344CB8AC3E}">
        <p14:creationId xmlns:p14="http://schemas.microsoft.com/office/powerpoint/2010/main" val="3837506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B4576-CFB6-DE61-AC5D-5AD865C18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F917F-2417-9326-1D33-44011B467441}"/>
              </a:ext>
            </a:extLst>
          </p:cNvPr>
          <p:cNvSpPr>
            <a:spLocks noGrp="1"/>
          </p:cNvSpPr>
          <p:nvPr>
            <p:ph type="title"/>
          </p:nvPr>
        </p:nvSpPr>
        <p:spPr>
          <a:xfrm>
            <a:off x="0" y="764373"/>
            <a:ext cx="9144000" cy="1293028"/>
          </a:xfrm>
        </p:spPr>
        <p:txBody>
          <a:bodyPr>
            <a:normAutofit/>
          </a:bodyPr>
          <a:lstStyle/>
          <a:p>
            <a:r>
              <a:rPr lang="en-US" sz="3200">
                <a:solidFill>
                  <a:srgbClr val="0070C0"/>
                </a:solidFill>
              </a:rPr>
              <a:t>MySQL Database and Class Registration</a:t>
            </a:r>
            <a:endParaRPr lang="en-US" sz="3200" dirty="0">
              <a:solidFill>
                <a:srgbClr val="0070C0"/>
              </a:solidFill>
            </a:endParaRPr>
          </a:p>
        </p:txBody>
      </p:sp>
      <p:sp>
        <p:nvSpPr>
          <p:cNvPr id="8" name="TextBox 7">
            <a:extLst>
              <a:ext uri="{FF2B5EF4-FFF2-40B4-BE49-F238E27FC236}">
                <a16:creationId xmlns:a16="http://schemas.microsoft.com/office/drawing/2014/main" id="{A4C4561F-4524-3430-5FA5-62B42289C92A}"/>
              </a:ext>
            </a:extLst>
          </p:cNvPr>
          <p:cNvSpPr txBox="1"/>
          <p:nvPr/>
        </p:nvSpPr>
        <p:spPr>
          <a:xfrm>
            <a:off x="196687" y="1674888"/>
            <a:ext cx="8750626" cy="2123658"/>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 </a:t>
            </a:r>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enrollment table </a:t>
            </a:r>
            <a:r>
              <a:rPr lang="en-US" sz="1200" dirty="0">
                <a:latin typeface="Calibri" panose="020F0502020204030204" pitchFamily="34" charset="0"/>
                <a:ea typeface="Calibri" panose="020F0502020204030204" pitchFamily="34" charset="0"/>
                <a:cs typeface="Calibri" panose="020F0502020204030204" pitchFamily="34" charset="0"/>
              </a:rPr>
              <a:t>records each student’s course registrations.</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enrollment_id</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unique identifier for each registration record.</a:t>
            </a: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student_id</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links the enrollment to a student.</a:t>
            </a: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course_id</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links the enrollment to a course.</a:t>
            </a:r>
          </a:p>
          <a:p>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status</a:t>
            </a:r>
            <a:r>
              <a:rPr lang="en-US" sz="1200" dirty="0">
                <a:latin typeface="Calibri" panose="020F0502020204030204" pitchFamily="34" charset="0"/>
                <a:ea typeface="Calibri" panose="020F0502020204030204" pitchFamily="34" charset="0"/>
                <a:cs typeface="Calibri" panose="020F0502020204030204" pitchFamily="34" charset="0"/>
              </a:rPr>
              <a:t> – indicates enrollment state (</a:t>
            </a:r>
            <a:r>
              <a:rPr lang="en-US" sz="1200" i="1" dirty="0">
                <a:latin typeface="Calibri" panose="020F0502020204030204" pitchFamily="34" charset="0"/>
                <a:ea typeface="Calibri" panose="020F0502020204030204" pitchFamily="34" charset="0"/>
                <a:cs typeface="Calibri" panose="020F0502020204030204" pitchFamily="34" charset="0"/>
              </a:rPr>
              <a:t>enrolled</a:t>
            </a:r>
            <a:r>
              <a:rPr lang="en-US" sz="1200" dirty="0">
                <a:latin typeface="Calibri" panose="020F0502020204030204" pitchFamily="34" charset="0"/>
                <a:ea typeface="Calibri" panose="020F0502020204030204" pitchFamily="34" charset="0"/>
                <a:cs typeface="Calibri" panose="020F0502020204030204" pitchFamily="34" charset="0"/>
              </a:rPr>
              <a:t> or </a:t>
            </a:r>
            <a:r>
              <a:rPr lang="en-US" sz="1200" i="1" dirty="0">
                <a:latin typeface="Calibri" panose="020F0502020204030204" pitchFamily="34" charset="0"/>
                <a:ea typeface="Calibri" panose="020F0502020204030204" pitchFamily="34" charset="0"/>
                <a:cs typeface="Calibri" panose="020F0502020204030204" pitchFamily="34" charset="0"/>
              </a:rPr>
              <a:t>waitlisted</a:t>
            </a:r>
            <a:r>
              <a:rPr lang="en-US" sz="1200" dirty="0">
                <a:latin typeface="Calibri" panose="020F0502020204030204" pitchFamily="34" charset="0"/>
                <a:ea typeface="Calibri" panose="020F0502020204030204" pitchFamily="34" charset="0"/>
                <a:cs typeface="Calibri" panose="020F0502020204030204" pitchFamily="34" charset="0"/>
              </a:rPr>
              <a:t>).</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This table is central to the registration workflow, ensuring:</a:t>
            </a:r>
          </a:p>
          <a:p>
            <a:r>
              <a:rPr lang="en-US" sz="1200" dirty="0">
                <a:latin typeface="Calibri" panose="020F0502020204030204" pitchFamily="34" charset="0"/>
                <a:ea typeface="Calibri" panose="020F0502020204030204" pitchFamily="34" charset="0"/>
                <a:cs typeface="Calibri" panose="020F0502020204030204" pitchFamily="34" charset="0"/>
              </a:rPr>
              <a:t>- Students are properly linked to their chosen courses.</a:t>
            </a:r>
          </a:p>
          <a:p>
            <a:r>
              <a:rPr lang="en-US" sz="1200" dirty="0">
                <a:latin typeface="Calibri" panose="020F0502020204030204" pitchFamily="34" charset="0"/>
                <a:ea typeface="Calibri" panose="020F0502020204030204" pitchFamily="34" charset="0"/>
                <a:cs typeface="Calibri" panose="020F0502020204030204" pitchFamily="34" charset="0"/>
              </a:rPr>
              <a:t>- Capacity rules are enforced.</a:t>
            </a:r>
          </a:p>
          <a:p>
            <a:r>
              <a:rPr lang="en-US" sz="1200" dirty="0">
                <a:latin typeface="Calibri" panose="020F0502020204030204" pitchFamily="34" charset="0"/>
                <a:ea typeface="Calibri" panose="020F0502020204030204" pitchFamily="34" charset="0"/>
                <a:cs typeface="Calibri" panose="020F0502020204030204" pitchFamily="34" charset="0"/>
              </a:rPr>
              <a:t>- Waitlist functionality operates smoothly.</a:t>
            </a:r>
          </a:p>
        </p:txBody>
      </p:sp>
      <p:pic>
        <p:nvPicPr>
          <p:cNvPr id="3" name="Picture 2">
            <a:extLst>
              <a:ext uri="{FF2B5EF4-FFF2-40B4-BE49-F238E27FC236}">
                <a16:creationId xmlns:a16="http://schemas.microsoft.com/office/drawing/2014/main" id="{116F0CEC-6FD5-41EC-BA18-7E70A271CF71}"/>
              </a:ext>
            </a:extLst>
          </p:cNvPr>
          <p:cNvPicPr>
            <a:picLocks noChangeAspect="1"/>
          </p:cNvPicPr>
          <p:nvPr/>
        </p:nvPicPr>
        <p:blipFill>
          <a:blip r:embed="rId2"/>
          <a:stretch>
            <a:fillRect/>
          </a:stretch>
        </p:blipFill>
        <p:spPr>
          <a:xfrm>
            <a:off x="1060787" y="3852880"/>
            <a:ext cx="7022425" cy="2664921"/>
          </a:xfrm>
          <a:prstGeom prst="rect">
            <a:avLst/>
          </a:prstGeom>
        </p:spPr>
      </p:pic>
    </p:spTree>
    <p:extLst>
      <p:ext uri="{BB962C8B-B14F-4D97-AF65-F5344CB8AC3E}">
        <p14:creationId xmlns:p14="http://schemas.microsoft.com/office/powerpoint/2010/main" val="142205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46F1F-A16E-1D7A-8080-682F2AC1E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6635D-042D-09AC-E7E9-F2788FEDF758}"/>
              </a:ext>
            </a:extLst>
          </p:cNvPr>
          <p:cNvSpPr>
            <a:spLocks noGrp="1"/>
          </p:cNvSpPr>
          <p:nvPr>
            <p:ph type="title"/>
          </p:nvPr>
        </p:nvSpPr>
        <p:spPr>
          <a:xfrm>
            <a:off x="0" y="764373"/>
            <a:ext cx="9144000" cy="1293028"/>
          </a:xfrm>
        </p:spPr>
        <p:txBody>
          <a:bodyPr>
            <a:normAutofit/>
          </a:bodyPr>
          <a:lstStyle/>
          <a:p>
            <a:r>
              <a:rPr lang="en-US" sz="3200">
                <a:solidFill>
                  <a:srgbClr val="0070C0"/>
                </a:solidFill>
              </a:rPr>
              <a:t>MySQL Database and Class Registration</a:t>
            </a:r>
            <a:endParaRPr lang="en-US" sz="3200" dirty="0">
              <a:solidFill>
                <a:srgbClr val="0070C0"/>
              </a:solidFill>
            </a:endParaRPr>
          </a:p>
        </p:txBody>
      </p:sp>
      <p:sp>
        <p:nvSpPr>
          <p:cNvPr id="8" name="TextBox 7">
            <a:extLst>
              <a:ext uri="{FF2B5EF4-FFF2-40B4-BE49-F238E27FC236}">
                <a16:creationId xmlns:a16="http://schemas.microsoft.com/office/drawing/2014/main" id="{3C1650FB-E957-C00F-6F5C-7F99BA9B550D}"/>
              </a:ext>
            </a:extLst>
          </p:cNvPr>
          <p:cNvSpPr txBox="1"/>
          <p:nvPr/>
        </p:nvSpPr>
        <p:spPr>
          <a:xfrm>
            <a:off x="196687" y="1674888"/>
            <a:ext cx="8750626" cy="2492990"/>
          </a:xfrm>
          <a:prstGeom prst="rect">
            <a:avLst/>
          </a:prstGeom>
          <a:noFill/>
        </p:spPr>
        <p:txBody>
          <a:bodyPr wrap="square">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 </a:t>
            </a:r>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notifications table </a:t>
            </a:r>
            <a:r>
              <a:rPr lang="en-US" sz="1200" dirty="0">
                <a:latin typeface="Calibri" panose="020F0502020204030204" pitchFamily="34" charset="0"/>
                <a:ea typeface="Calibri" panose="020F0502020204030204" pitchFamily="34" charset="0"/>
                <a:cs typeface="Calibri" panose="020F0502020204030204" pitchFamily="34" charset="0"/>
              </a:rPr>
              <a:t>tracks system-generated alerts for students.</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id</a:t>
            </a:r>
            <a:r>
              <a:rPr lang="en-US" sz="1200" dirty="0">
                <a:latin typeface="Calibri" panose="020F0502020204030204" pitchFamily="34" charset="0"/>
                <a:ea typeface="Calibri" panose="020F0502020204030204" pitchFamily="34" charset="0"/>
                <a:cs typeface="Calibri" panose="020F0502020204030204" pitchFamily="34" charset="0"/>
              </a:rPr>
              <a:t> – unique identifier for each notification.</a:t>
            </a: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student</a:t>
            </a:r>
            <a:r>
              <a:rPr lang="en-US" sz="1200" dirty="0" err="1">
                <a:solidFill>
                  <a:schemeClr val="accent3"/>
                </a:solidFill>
                <a:latin typeface="Calibri" panose="020F0502020204030204" pitchFamily="34" charset="0"/>
                <a:ea typeface="Calibri" panose="020F0502020204030204" pitchFamily="34" charset="0"/>
                <a:cs typeface="Calibri" panose="020F0502020204030204" pitchFamily="34" charset="0"/>
              </a:rPr>
              <a:t>_id</a:t>
            </a:r>
            <a:r>
              <a:rPr lang="en-US" sz="1200"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identifies the recipient of the message.</a:t>
            </a: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course_id</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links the message to a specific course.</a:t>
            </a:r>
          </a:p>
          <a:p>
            <a:r>
              <a:rPr lang="en-US" sz="1200" dirty="0">
                <a:latin typeface="Calibri" panose="020F0502020204030204" pitchFamily="34" charset="0"/>
                <a:ea typeface="Calibri" panose="020F0502020204030204" pitchFamily="34" charset="0"/>
                <a:cs typeface="Calibri" panose="020F0502020204030204" pitchFamily="34" charset="0"/>
              </a:rPr>
              <a:t>message – describes the event (e.g., </a:t>
            </a:r>
            <a:r>
              <a:rPr lang="en-US" sz="1200" i="1" dirty="0">
                <a:latin typeface="Calibri" panose="020F0502020204030204" pitchFamily="34" charset="0"/>
                <a:ea typeface="Calibri" panose="020F0502020204030204" pitchFamily="34" charset="0"/>
                <a:cs typeface="Calibri" panose="020F0502020204030204" pitchFamily="34" charset="0"/>
              </a:rPr>
              <a:t>moved from waitlist to enrolled</a:t>
            </a:r>
            <a:r>
              <a:rPr lang="en-US" sz="1200" dirty="0">
                <a:latin typeface="Calibri" panose="020F0502020204030204" pitchFamily="34" charset="0"/>
                <a:ea typeface="Calibri" panose="020F0502020204030204" pitchFamily="34" charset="0"/>
                <a:cs typeface="Calibri" panose="020F0502020204030204" pitchFamily="34" charset="0"/>
              </a:rPr>
              <a:t>).</a:t>
            </a:r>
          </a:p>
          <a:p>
            <a:r>
              <a:rPr lang="en-US" sz="1200" dirty="0" err="1">
                <a:solidFill>
                  <a:schemeClr val="accent3"/>
                </a:solidFill>
                <a:latin typeface="Calibri" panose="020F0502020204030204" pitchFamily="34" charset="0"/>
                <a:ea typeface="Calibri" panose="020F0502020204030204" pitchFamily="34" charset="0"/>
                <a:cs typeface="Calibri" panose="020F0502020204030204" pitchFamily="34" charset="0"/>
              </a:rPr>
              <a:t>i</a:t>
            </a:r>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s_read</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marks whether the student has seen the notification.</a:t>
            </a:r>
          </a:p>
          <a:p>
            <a:r>
              <a:rPr lang="en-US" sz="1200" dirty="0" err="1">
                <a:solidFill>
                  <a:srgbClr val="FFC000"/>
                </a:solidFill>
                <a:latin typeface="Calibri" panose="020F0502020204030204" pitchFamily="34" charset="0"/>
                <a:ea typeface="Calibri" panose="020F0502020204030204" pitchFamily="34" charset="0"/>
                <a:cs typeface="Calibri" panose="020F0502020204030204" pitchFamily="34" charset="0"/>
              </a:rPr>
              <a:t>created_at</a:t>
            </a:r>
            <a:r>
              <a:rPr lang="en-US" sz="12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200" dirty="0">
                <a:latin typeface="Calibri" panose="020F0502020204030204" pitchFamily="34" charset="0"/>
                <a:ea typeface="Calibri" panose="020F0502020204030204" pitchFamily="34" charset="0"/>
                <a:cs typeface="Calibri" panose="020F0502020204030204" pitchFamily="34" charset="0"/>
              </a:rPr>
              <a:t>– timestamp of when the notification was generated.</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This table ensures students receive timely updates, such as:</a:t>
            </a:r>
          </a:p>
          <a:p>
            <a:r>
              <a:rPr lang="en-US" sz="1200" dirty="0">
                <a:latin typeface="Calibri" panose="020F0502020204030204" pitchFamily="34" charset="0"/>
                <a:ea typeface="Calibri" panose="020F0502020204030204" pitchFamily="34" charset="0"/>
                <a:cs typeface="Calibri" panose="020F0502020204030204" pitchFamily="34" charset="0"/>
              </a:rPr>
              <a:t>- Enrollment confirmations.</a:t>
            </a:r>
          </a:p>
          <a:p>
            <a:r>
              <a:rPr lang="en-US" sz="1200" dirty="0">
                <a:latin typeface="Calibri" panose="020F0502020204030204" pitchFamily="34" charset="0"/>
                <a:ea typeface="Calibri" panose="020F0502020204030204" pitchFamily="34" charset="0"/>
                <a:cs typeface="Calibri" panose="020F0502020204030204" pitchFamily="34" charset="0"/>
              </a:rPr>
              <a:t>- Waitlist promotions.</a:t>
            </a:r>
          </a:p>
          <a:p>
            <a:r>
              <a:rPr lang="en-US" sz="1200" dirty="0">
                <a:latin typeface="Calibri" panose="020F0502020204030204" pitchFamily="34" charset="0"/>
                <a:ea typeface="Calibri" panose="020F0502020204030204" pitchFamily="34" charset="0"/>
                <a:cs typeface="Calibri" panose="020F0502020204030204" pitchFamily="34" charset="0"/>
              </a:rPr>
              <a:t>- Course status changes.</a:t>
            </a:r>
          </a:p>
        </p:txBody>
      </p:sp>
      <p:pic>
        <p:nvPicPr>
          <p:cNvPr id="4" name="Picture 3" descr="A screenshot of a computer&#10;&#10;AI-generated content may be incorrect.">
            <a:extLst>
              <a:ext uri="{FF2B5EF4-FFF2-40B4-BE49-F238E27FC236}">
                <a16:creationId xmlns:a16="http://schemas.microsoft.com/office/drawing/2014/main" id="{68867025-5D63-0844-44D5-3C71A3B32D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546" y="4167878"/>
            <a:ext cx="6990907" cy="2378850"/>
          </a:xfrm>
          <a:prstGeom prst="rect">
            <a:avLst/>
          </a:prstGeom>
        </p:spPr>
      </p:pic>
    </p:spTree>
    <p:extLst>
      <p:ext uri="{BB962C8B-B14F-4D97-AF65-F5344CB8AC3E}">
        <p14:creationId xmlns:p14="http://schemas.microsoft.com/office/powerpoint/2010/main" val="1602442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193" y="275275"/>
            <a:ext cx="6377940" cy="1293028"/>
          </a:xfrm>
        </p:spPr>
        <p:txBody>
          <a:bodyPr/>
          <a:lstStyle/>
          <a:p>
            <a:r>
              <a:rPr dirty="0">
                <a:solidFill>
                  <a:srgbClr val="0070C0"/>
                </a:solidFill>
              </a:rPr>
              <a:t>PHP Code Development</a:t>
            </a:r>
          </a:p>
        </p:txBody>
      </p:sp>
      <p:sp>
        <p:nvSpPr>
          <p:cNvPr id="5" name="Rectangle 2">
            <a:extLst>
              <a:ext uri="{FF2B5EF4-FFF2-40B4-BE49-F238E27FC236}">
                <a16:creationId xmlns:a16="http://schemas.microsoft.com/office/drawing/2014/main" id="{3BDBB2AF-9EB7-248A-4FD6-FC12C6D18B09}"/>
              </a:ext>
            </a:extLst>
          </p:cNvPr>
          <p:cNvSpPr>
            <a:spLocks noGrp="1" noChangeArrowheads="1"/>
          </p:cNvSpPr>
          <p:nvPr>
            <p:ph idx="1"/>
          </p:nvPr>
        </p:nvSpPr>
        <p:spPr bwMode="auto">
          <a:xfrm>
            <a:off x="749063" y="1177926"/>
            <a:ext cx="7645873" cy="549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400" b="1" dirty="0">
                <a:solidFill>
                  <a:srgbClr val="00B050"/>
                </a:solidFill>
              </a:rPr>
              <a:t>Purpose of the PHP Code in this Project</a:t>
            </a:r>
          </a:p>
          <a:p>
            <a:pPr marL="0" indent="0">
              <a:buNone/>
            </a:pPr>
            <a:r>
              <a:rPr lang="en-US" sz="1400" dirty="0"/>
              <a:t>PHP is the application layer that turns the SRS and UML models into a working system. It handles the server side logic behind every student action, connects the web pages to MySQL, enforces business rules like capacity and waitlists, protects data through authentication and validation, and keeps the database in a consistent state.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b="1" dirty="0">
              <a:solidFill>
                <a:srgbClr val="FFC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err="1">
                <a:ln>
                  <a:noFill/>
                </a:ln>
                <a:solidFill>
                  <a:srgbClr val="FFC000"/>
                </a:solidFill>
                <a:effectLst/>
                <a:latin typeface="Calibri" panose="020F0502020204030204" pitchFamily="34" charset="0"/>
                <a:ea typeface="Calibri" panose="020F0502020204030204" pitchFamily="34" charset="0"/>
                <a:cs typeface="Calibri" panose="020F0502020204030204" pitchFamily="34" charset="0"/>
              </a:rPr>
              <a:t>register.php</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Presents the new account form for full name, email, phone, username, and password. Uses basic HTML validation and posts to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register_process.php</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err="1">
                <a:ln>
                  <a:noFill/>
                </a:ln>
                <a:solidFill>
                  <a:srgbClr val="FFC000"/>
                </a:solidFill>
                <a:effectLst/>
                <a:latin typeface="Calibri" panose="020F0502020204030204" pitchFamily="34" charset="0"/>
                <a:ea typeface="Calibri" panose="020F0502020204030204" pitchFamily="34" charset="0"/>
                <a:cs typeface="Calibri" panose="020F0502020204030204" pitchFamily="34" charset="0"/>
              </a:rPr>
              <a:t>register_process.php</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Validates and sanitizes input, checks for duplicate email or username, hashes the password with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password_hash</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inserts the student into students, then redirects to the login page with a success message or back to the form on error.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err="1">
                <a:ln>
                  <a:noFill/>
                </a:ln>
                <a:solidFill>
                  <a:srgbClr val="FFC000"/>
                </a:solidFill>
                <a:effectLst/>
                <a:latin typeface="Calibri" panose="020F0502020204030204" pitchFamily="34" charset="0"/>
                <a:ea typeface="Calibri" panose="020F0502020204030204" pitchFamily="34" charset="0"/>
                <a:cs typeface="Calibri" panose="020F0502020204030204" pitchFamily="34" charset="0"/>
              </a:rPr>
              <a:t>login.php</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Simple login form for username and password with gentle error display. Posts to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login_process.php</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err="1">
                <a:ln>
                  <a:noFill/>
                </a:ln>
                <a:solidFill>
                  <a:srgbClr val="FFC000"/>
                </a:solidFill>
                <a:effectLst/>
                <a:latin typeface="Calibri" panose="020F0502020204030204" pitchFamily="34" charset="0"/>
                <a:ea typeface="Calibri" panose="020F0502020204030204" pitchFamily="34" charset="0"/>
                <a:cs typeface="Calibri" panose="020F0502020204030204" pitchFamily="34" charset="0"/>
              </a:rPr>
              <a:t>login_process.php</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Looks up the user by username or email, verifies the password with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password_verify</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starts the session and stores user context, then redirects to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dashboard.php</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on success or returns to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login.php</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 a generic error.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err="1">
                <a:ln>
                  <a:noFill/>
                </a:ln>
                <a:solidFill>
                  <a:srgbClr val="FFC000"/>
                </a:solidFill>
                <a:effectLst/>
                <a:latin typeface="Calibri" panose="020F0502020204030204" pitchFamily="34" charset="0"/>
                <a:ea typeface="Calibri" panose="020F0502020204030204" pitchFamily="34" charset="0"/>
                <a:cs typeface="Calibri" panose="020F0502020204030204" pitchFamily="34" charset="0"/>
              </a:rPr>
              <a:t>dashboard.php</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First page after authentication. Requires a valid session, shows recent notifications and quick links to Courses, My Enrollments, Notifications, and Logout.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err="1">
                <a:ln>
                  <a:noFill/>
                </a:ln>
                <a:solidFill>
                  <a:srgbClr val="FFC000"/>
                </a:solidFill>
                <a:effectLst/>
                <a:latin typeface="Calibri" panose="020F0502020204030204" pitchFamily="34" charset="0"/>
                <a:ea typeface="Calibri" panose="020F0502020204030204" pitchFamily="34" charset="0"/>
                <a:cs typeface="Calibri" panose="020F0502020204030204" pitchFamily="34" charset="0"/>
              </a:rPr>
              <a:t>courses.php</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Lists all courses with capacity and current enrollment from courses. Shows an action to enroll or join the waitlist based on available seats, sending the selected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course_id</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enroll.php</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BB752-BF30-9FD4-B545-46E1B1C99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7F1413-AF12-ADDA-9629-D943D35A4677}"/>
              </a:ext>
            </a:extLst>
          </p:cNvPr>
          <p:cNvSpPr>
            <a:spLocks noGrp="1"/>
          </p:cNvSpPr>
          <p:nvPr>
            <p:ph type="title"/>
          </p:nvPr>
        </p:nvSpPr>
        <p:spPr>
          <a:xfrm>
            <a:off x="1810193" y="275275"/>
            <a:ext cx="6377940" cy="1293028"/>
          </a:xfrm>
        </p:spPr>
        <p:txBody>
          <a:bodyPr/>
          <a:lstStyle/>
          <a:p>
            <a:r>
              <a:rPr dirty="0">
                <a:solidFill>
                  <a:srgbClr val="0070C0"/>
                </a:solidFill>
              </a:rPr>
              <a:t>PHP Code Development</a:t>
            </a:r>
          </a:p>
        </p:txBody>
      </p:sp>
      <p:sp>
        <p:nvSpPr>
          <p:cNvPr id="5" name="Rectangle 2">
            <a:extLst>
              <a:ext uri="{FF2B5EF4-FFF2-40B4-BE49-F238E27FC236}">
                <a16:creationId xmlns:a16="http://schemas.microsoft.com/office/drawing/2014/main" id="{37028993-E849-25C4-378F-628369EEF6BA}"/>
              </a:ext>
            </a:extLst>
          </p:cNvPr>
          <p:cNvSpPr>
            <a:spLocks noGrp="1" noChangeArrowheads="1"/>
          </p:cNvSpPr>
          <p:nvPr>
            <p:ph idx="1"/>
          </p:nvPr>
        </p:nvSpPr>
        <p:spPr bwMode="auto">
          <a:xfrm>
            <a:off x="334925" y="1912081"/>
            <a:ext cx="847414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enroll.php</a:t>
            </a:r>
            <a:r>
              <a:rPr lang="en-US" altLang="en-US" sz="1400" b="1" dirty="0">
                <a:latin typeface="Calibri" panose="020F0502020204030204" pitchFamily="34" charset="0"/>
                <a:ea typeface="Calibri" panose="020F0502020204030204" pitchFamily="34" charset="0"/>
                <a:cs typeface="Calibri" panose="020F0502020204030204" pitchFamily="34" charset="0"/>
              </a:rPr>
              <a:t>:</a:t>
            </a:r>
            <a:r>
              <a:rPr lang="en-US" altLang="en-US" sz="1400" dirty="0">
                <a:latin typeface="Calibri" panose="020F0502020204030204" pitchFamily="34" charset="0"/>
                <a:ea typeface="Calibri" panose="020F0502020204030204" pitchFamily="34" charset="0"/>
                <a:cs typeface="Calibri" panose="020F0502020204030204" pitchFamily="34" charset="0"/>
              </a:rPr>
              <a:t> Core enrollment action. Requires session and a valid </a:t>
            </a:r>
            <a:r>
              <a:rPr lang="en-US" altLang="en-US" sz="1400" dirty="0" err="1">
                <a:latin typeface="Calibri" panose="020F0502020204030204" pitchFamily="34" charset="0"/>
                <a:ea typeface="Calibri" panose="020F0502020204030204" pitchFamily="34" charset="0"/>
                <a:cs typeface="Calibri" panose="020F0502020204030204" pitchFamily="34" charset="0"/>
              </a:rPr>
              <a:t>course_id</a:t>
            </a:r>
            <a:r>
              <a:rPr lang="en-US" altLang="en-US" sz="1400" dirty="0">
                <a:latin typeface="Calibri" panose="020F0502020204030204" pitchFamily="34" charset="0"/>
                <a:ea typeface="Calibri" panose="020F0502020204030204" pitchFamily="34" charset="0"/>
                <a:cs typeface="Calibri" panose="020F0502020204030204" pitchFamily="34" charset="0"/>
              </a:rPr>
              <a:t>, prevents duplicate enrollments for the same course, checks capacity, inserts an enrollment row as enrolled or waitlisted, updates counts consistently, creates a notification, and redirects back to Courses or My Enrollments.</a:t>
            </a:r>
          </a:p>
          <a:p>
            <a:pPr marL="0" lvl="0" indent="0" eaLnBrk="0" fontAlgn="base" hangingPunct="0">
              <a:lnSpc>
                <a:spcPct val="100000"/>
              </a:lnSpc>
              <a:spcBef>
                <a:spcPct val="0"/>
              </a:spcBef>
              <a:spcAft>
                <a:spcPct val="0"/>
              </a:spcAft>
              <a:buNone/>
            </a:pPr>
            <a:endParaRPr lang="en-US" altLang="en-US" sz="1400" dirty="0">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r>
              <a:rPr lang="en-US" altLang="en-US" sz="1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my_enrollments.php</a:t>
            </a:r>
            <a:r>
              <a:rPr lang="en-US" altLang="en-US" sz="1400" b="1" dirty="0">
                <a:latin typeface="Calibri" panose="020F0502020204030204" pitchFamily="34" charset="0"/>
                <a:ea typeface="Calibri" panose="020F0502020204030204" pitchFamily="34" charset="0"/>
                <a:cs typeface="Calibri" panose="020F0502020204030204" pitchFamily="34" charset="0"/>
              </a:rPr>
              <a:t>:</a:t>
            </a:r>
            <a:r>
              <a:rPr lang="en-US" altLang="en-US" sz="1400" dirty="0">
                <a:latin typeface="Calibri" panose="020F0502020204030204" pitchFamily="34" charset="0"/>
                <a:ea typeface="Calibri" panose="020F0502020204030204" pitchFamily="34" charset="0"/>
                <a:cs typeface="Calibri" panose="020F0502020204030204" pitchFamily="34" charset="0"/>
              </a:rPr>
              <a:t> Actionable schedule view for the logged in student. Joins enrollment with courses to list course names and status, provides a Cancel button that posts the </a:t>
            </a:r>
            <a:r>
              <a:rPr lang="en-US" altLang="en-US" sz="1400" dirty="0" err="1">
                <a:latin typeface="Calibri" panose="020F0502020204030204" pitchFamily="34" charset="0"/>
                <a:ea typeface="Calibri" panose="020F0502020204030204" pitchFamily="34" charset="0"/>
                <a:cs typeface="Calibri" panose="020F0502020204030204" pitchFamily="34" charset="0"/>
              </a:rPr>
              <a:t>enrollment_id</a:t>
            </a:r>
            <a:r>
              <a:rPr lang="en-US" altLang="en-US" sz="1400" dirty="0">
                <a:latin typeface="Calibri" panose="020F0502020204030204" pitchFamily="34" charset="0"/>
                <a:ea typeface="Calibri" panose="020F0502020204030204" pitchFamily="34" charset="0"/>
                <a:cs typeface="Calibri" panose="020F0502020204030204" pitchFamily="34" charset="0"/>
              </a:rPr>
              <a:t> to </a:t>
            </a:r>
            <a:r>
              <a:rPr lang="en-US" altLang="en-US" sz="1400" dirty="0" err="1">
                <a:latin typeface="Calibri" panose="020F0502020204030204" pitchFamily="34" charset="0"/>
                <a:ea typeface="Calibri" panose="020F0502020204030204" pitchFamily="34" charset="0"/>
                <a:cs typeface="Calibri" panose="020F0502020204030204" pitchFamily="34" charset="0"/>
              </a:rPr>
              <a:t>cancel_enrollment.php</a:t>
            </a:r>
            <a:r>
              <a:rPr lang="en-US" altLang="en-US" sz="1400" dirty="0">
                <a:latin typeface="Calibri" panose="020F0502020204030204" pitchFamily="34" charset="0"/>
                <a:ea typeface="Calibri" panose="020F0502020204030204" pitchFamily="34" charset="0"/>
                <a:cs typeface="Calibri" panose="020F0502020204030204" pitchFamily="34" charset="0"/>
              </a:rPr>
              <a:t>.</a:t>
            </a:r>
          </a:p>
          <a:p>
            <a:pPr marL="0" lvl="0" indent="0" eaLnBrk="0" fontAlgn="base" hangingPunct="0">
              <a:lnSpc>
                <a:spcPct val="100000"/>
              </a:lnSpc>
              <a:spcBef>
                <a:spcPct val="0"/>
              </a:spcBef>
              <a:spcAft>
                <a:spcPct val="0"/>
              </a:spcAft>
              <a:buNone/>
            </a:pPr>
            <a:endParaRPr lang="en-US" altLang="en-US" sz="1400" dirty="0">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r>
              <a:rPr lang="en-US" altLang="en-US" sz="1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enrollments.php</a:t>
            </a:r>
            <a:r>
              <a:rPr lang="en-US" altLang="en-US" sz="1400" b="1" dirty="0">
                <a:latin typeface="Calibri" panose="020F0502020204030204" pitchFamily="34" charset="0"/>
                <a:ea typeface="Calibri" panose="020F0502020204030204" pitchFamily="34" charset="0"/>
                <a:cs typeface="Calibri" panose="020F0502020204030204" pitchFamily="34" charset="0"/>
              </a:rPr>
              <a:t>:</a:t>
            </a:r>
            <a:r>
              <a:rPr lang="en-US" altLang="en-US" sz="1400" dirty="0">
                <a:latin typeface="Calibri" panose="020F0502020204030204" pitchFamily="34" charset="0"/>
                <a:ea typeface="Calibri" panose="020F0502020204030204" pitchFamily="34" charset="0"/>
                <a:cs typeface="Calibri" panose="020F0502020204030204" pitchFamily="34" charset="0"/>
              </a:rPr>
              <a:t> Read only schedule view showing each course and current status for the student. Useful if you want a simple list without actions.</a:t>
            </a:r>
          </a:p>
          <a:p>
            <a:pPr marL="0" lvl="0" indent="0" eaLnBrk="0" fontAlgn="base" hangingPunct="0">
              <a:lnSpc>
                <a:spcPct val="100000"/>
              </a:lnSpc>
              <a:spcBef>
                <a:spcPct val="0"/>
              </a:spcBef>
              <a:spcAft>
                <a:spcPct val="0"/>
              </a:spcAft>
              <a:buNone/>
            </a:pPr>
            <a:endParaRPr lang="en-US" altLang="en-US" sz="1400" dirty="0">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r>
              <a:rPr lang="en-US" altLang="en-US" sz="1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cancel_enrollment.php</a:t>
            </a:r>
            <a:r>
              <a:rPr lang="en-US" altLang="en-US" sz="1400" b="1" dirty="0">
                <a:latin typeface="Calibri" panose="020F0502020204030204" pitchFamily="34" charset="0"/>
                <a:ea typeface="Calibri" panose="020F0502020204030204" pitchFamily="34" charset="0"/>
                <a:cs typeface="Calibri" panose="020F0502020204030204" pitchFamily="34" charset="0"/>
              </a:rPr>
              <a:t>:</a:t>
            </a:r>
            <a:r>
              <a:rPr lang="en-US" altLang="en-US" sz="1400" dirty="0">
                <a:latin typeface="Calibri" panose="020F0502020204030204" pitchFamily="34" charset="0"/>
                <a:ea typeface="Calibri" panose="020F0502020204030204" pitchFamily="34" charset="0"/>
                <a:cs typeface="Calibri" panose="020F0502020204030204" pitchFamily="34" charset="0"/>
              </a:rPr>
              <a:t> Cancels an enrollment owned by the current student, updates course counts, looks up the next waitlisted record for that course, promotes it to enrolled if present, inserts the appropriate notifications, then returns to My Enrollments.</a:t>
            </a:r>
          </a:p>
          <a:p>
            <a:pPr marL="0" lvl="0" indent="0" eaLnBrk="0" fontAlgn="base" hangingPunct="0">
              <a:lnSpc>
                <a:spcPct val="100000"/>
              </a:lnSpc>
              <a:spcBef>
                <a:spcPct val="0"/>
              </a:spcBef>
              <a:spcAft>
                <a:spcPct val="0"/>
              </a:spcAft>
              <a:buNone/>
            </a:pPr>
            <a:endParaRPr lang="en-US" altLang="en-US" sz="1400" dirty="0">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r>
              <a:rPr lang="en-US" altLang="en-US" sz="1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notifications.php</a:t>
            </a:r>
            <a:r>
              <a:rPr lang="en-US" altLang="en-US" sz="1400" b="1" dirty="0">
                <a:latin typeface="Calibri" panose="020F0502020204030204" pitchFamily="34" charset="0"/>
                <a:ea typeface="Calibri" panose="020F0502020204030204" pitchFamily="34" charset="0"/>
                <a:cs typeface="Calibri" panose="020F0502020204030204" pitchFamily="34" charset="0"/>
              </a:rPr>
              <a:t>:</a:t>
            </a:r>
            <a:r>
              <a:rPr lang="en-US" altLang="en-US" sz="1400" dirty="0">
                <a:latin typeface="Calibri" panose="020F0502020204030204" pitchFamily="34" charset="0"/>
                <a:ea typeface="Calibri" panose="020F0502020204030204" pitchFamily="34" charset="0"/>
                <a:cs typeface="Calibri" panose="020F0502020204030204" pitchFamily="34" charset="0"/>
              </a:rPr>
              <a:t> Student inbox for system messages. Lists notifications with timestamps, supports marking one or all as read, and helps students track events like enrollment confirmations and waitlist promotions.</a:t>
            </a:r>
          </a:p>
          <a:p>
            <a:pPr marL="0" lvl="0" indent="0" eaLnBrk="0" fontAlgn="base" hangingPunct="0">
              <a:lnSpc>
                <a:spcPct val="100000"/>
              </a:lnSpc>
              <a:spcBef>
                <a:spcPct val="0"/>
              </a:spcBef>
              <a:spcAft>
                <a:spcPct val="0"/>
              </a:spcAft>
              <a:buNone/>
            </a:pPr>
            <a:endParaRPr lang="en-US" altLang="en-US" sz="1400" dirty="0">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None/>
            </a:pPr>
            <a:r>
              <a:rPr lang="en-US" altLang="en-US" sz="1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logout.php</a:t>
            </a:r>
            <a:r>
              <a:rPr lang="en-US" altLang="en-US" sz="1400" b="1" dirty="0">
                <a:latin typeface="Calibri" panose="020F0502020204030204" pitchFamily="34" charset="0"/>
                <a:ea typeface="Calibri" panose="020F0502020204030204" pitchFamily="34" charset="0"/>
                <a:cs typeface="Calibri" panose="020F0502020204030204" pitchFamily="34" charset="0"/>
              </a:rPr>
              <a:t>:</a:t>
            </a:r>
            <a:r>
              <a:rPr lang="en-US" altLang="en-US" sz="1400" dirty="0">
                <a:latin typeface="Calibri" panose="020F0502020204030204" pitchFamily="34" charset="0"/>
                <a:ea typeface="Calibri" panose="020F0502020204030204" pitchFamily="34" charset="0"/>
                <a:cs typeface="Calibri" panose="020F0502020204030204" pitchFamily="34" charset="0"/>
              </a:rPr>
              <a:t> Ends the session, clears session data, and redirects to </a:t>
            </a:r>
            <a:r>
              <a:rPr lang="en-US" altLang="en-US" sz="1400" dirty="0" err="1">
                <a:latin typeface="Calibri" panose="020F0502020204030204" pitchFamily="34" charset="0"/>
                <a:ea typeface="Calibri" panose="020F0502020204030204" pitchFamily="34" charset="0"/>
                <a:cs typeface="Calibri" panose="020F0502020204030204" pitchFamily="34" charset="0"/>
              </a:rPr>
              <a:t>login.php</a:t>
            </a:r>
            <a:r>
              <a:rPr lang="en-US" altLang="en-US" sz="1400"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858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901532"/>
            <a:ext cx="6377940" cy="1293028"/>
          </a:xfrm>
        </p:spPr>
        <p:txBody>
          <a:bodyPr/>
          <a:lstStyle/>
          <a:p>
            <a:pPr algn="ctr"/>
            <a:r>
              <a:rPr b="1" dirty="0">
                <a:solidFill>
                  <a:srgbClr val="0070C0"/>
                </a:solidFill>
              </a:rPr>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1400" dirty="0">
                <a:latin typeface="Calibri" panose="020F0502020204030204" pitchFamily="34" charset="0"/>
                <a:ea typeface="Calibri" panose="020F0502020204030204" pitchFamily="34" charset="0"/>
                <a:cs typeface="Calibri" panose="020F0502020204030204" pitchFamily="34" charset="0"/>
              </a:rPr>
              <a:t>Overall, this project transformed a complete requirements set into a reliable web application for course enrollment. The SRS defined what to build and the UML design showed how each part fits together. The interface guides students from landing to registration and enrollment, while PHP enforces the rules for capacity, duplicate prevention, and ordered waitlists. A structured MySQL database keeps data accurate and supports timely notifications. Testing at multiple levels validated function, performance, and usability. The result is a secure and maintainable system that meets the stated project requirements and is ready to expand with administrative tools, integrations, and reporting.</a:t>
            </a:r>
            <a:endParaRPr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77315"/>
            <a:ext cx="8324172" cy="1064427"/>
          </a:xfrm>
        </p:spPr>
        <p:txBody>
          <a:bodyPr>
            <a:normAutofit fontScale="90000"/>
          </a:bodyPr>
          <a:lstStyle/>
          <a:p>
            <a:r>
              <a:rPr b="1" dirty="0">
                <a:solidFill>
                  <a:schemeClr val="accent6">
                    <a:lumMod val="75000"/>
                  </a:schemeClr>
                </a:solidFill>
              </a:rPr>
              <a:t>Overview of the SRS Document</a:t>
            </a:r>
          </a:p>
        </p:txBody>
      </p:sp>
      <p:sp>
        <p:nvSpPr>
          <p:cNvPr id="3" name="Content Placeholder 2"/>
          <p:cNvSpPr>
            <a:spLocks noGrp="1"/>
          </p:cNvSpPr>
          <p:nvPr>
            <p:ph idx="1"/>
          </p:nvPr>
        </p:nvSpPr>
        <p:spPr>
          <a:xfrm>
            <a:off x="594360" y="1891431"/>
            <a:ext cx="7955280" cy="4860098"/>
          </a:xfrm>
        </p:spPr>
        <p:txBody>
          <a:bodyPr>
            <a:normAutofit fontScale="92500" lnSpcReduction="20000"/>
          </a:bodyPr>
          <a:lstStyle/>
          <a:p>
            <a:pPr marL="457200" indent="-457200">
              <a:buAutoNum type="arabicPeriod"/>
            </a:pP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Purpose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Software Requirements Specification (SRS) defines the functional and nonfunctional requirements for the Online Course Enrollment System. Its primary goal is to guide the design, development, and testing of a secure, user-friendly platform where students can manage all aspects of course registration.</a:t>
            </a:r>
          </a:p>
          <a:p>
            <a:pPr marL="457200" indent="-457200">
              <a:buAutoNum type="arabicPeriod" startAt="2"/>
            </a:pP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Project Scope</a:t>
            </a:r>
          </a:p>
          <a:p>
            <a:pPr marL="0" indent="0">
              <a:buNone/>
            </a:pP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This system enables students to:</a:t>
            </a:r>
          </a:p>
          <a:p>
            <a:r>
              <a:rPr lang="en-US" dirty="0">
                <a:latin typeface="Calibri" panose="020F0502020204030204" pitchFamily="34" charset="0"/>
                <a:ea typeface="Calibri" panose="020F0502020204030204" pitchFamily="34" charset="0"/>
                <a:cs typeface="Calibri" panose="020F0502020204030204" pitchFamily="34" charset="0"/>
              </a:rPr>
              <a:t>Create accounts with unique IDs and secure passwords</a:t>
            </a:r>
          </a:p>
          <a:p>
            <a:r>
              <a:rPr lang="en-US" dirty="0">
                <a:latin typeface="Calibri" panose="020F0502020204030204" pitchFamily="34" charset="0"/>
                <a:ea typeface="Calibri" panose="020F0502020204030204" pitchFamily="34" charset="0"/>
                <a:cs typeface="Calibri" panose="020F0502020204030204" pitchFamily="34" charset="0"/>
              </a:rPr>
              <a:t>Manage personal profiles (name, phone, email, etc.)</a:t>
            </a:r>
          </a:p>
          <a:p>
            <a:r>
              <a:rPr lang="en-US" dirty="0">
                <a:latin typeface="Calibri" panose="020F0502020204030204" pitchFamily="34" charset="0"/>
                <a:ea typeface="Calibri" panose="020F0502020204030204" pitchFamily="34" charset="0"/>
                <a:cs typeface="Calibri" panose="020F0502020204030204" pitchFamily="34" charset="0"/>
              </a:rPr>
              <a:t>Browse courses offered by semester (spring, summer, fall)</a:t>
            </a:r>
          </a:p>
          <a:p>
            <a:r>
              <a:rPr lang="en-US" dirty="0">
                <a:latin typeface="Calibri" panose="020F0502020204030204" pitchFamily="34" charset="0"/>
                <a:ea typeface="Calibri" panose="020F0502020204030204" pitchFamily="34" charset="0"/>
                <a:cs typeface="Calibri" panose="020F0502020204030204" pitchFamily="34" charset="0"/>
              </a:rPr>
              <a:t>Enroll in available courses with real-time tracking</a:t>
            </a:r>
          </a:p>
          <a:p>
            <a:r>
              <a:rPr lang="en-US" dirty="0">
                <a:latin typeface="Calibri" panose="020F0502020204030204" pitchFamily="34" charset="0"/>
                <a:ea typeface="Calibri" panose="020F0502020204030204" pitchFamily="34" charset="0"/>
                <a:cs typeface="Calibri" panose="020F0502020204030204" pitchFamily="34" charset="0"/>
              </a:rPr>
              <a:t>Join waitlists for full courses and receive automatic notifications</a:t>
            </a:r>
          </a:p>
          <a:p>
            <a:r>
              <a:rPr lang="en-US" dirty="0">
                <a:latin typeface="Calibri" panose="020F0502020204030204" pitchFamily="34" charset="0"/>
                <a:ea typeface="Calibri" panose="020F0502020204030204" pitchFamily="34" charset="0"/>
                <a:cs typeface="Calibri" panose="020F0502020204030204" pitchFamily="34" charset="0"/>
              </a:rPr>
              <a:t>Cancel enrollments, triggering waitlist updates</a:t>
            </a:r>
          </a:p>
          <a:p>
            <a:pPr marL="457200" indent="-457200">
              <a:buAutoNum type="arabicPeriod"/>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BBA36-3502-051A-0DE1-BFFE205DC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175FE-44D9-9B07-E3FD-2FE5CE641E27}"/>
              </a:ext>
            </a:extLst>
          </p:cNvPr>
          <p:cNvSpPr>
            <a:spLocks noGrp="1"/>
          </p:cNvSpPr>
          <p:nvPr>
            <p:ph type="title"/>
          </p:nvPr>
        </p:nvSpPr>
        <p:spPr>
          <a:xfrm>
            <a:off x="1383030" y="2962123"/>
            <a:ext cx="6377940" cy="1293028"/>
          </a:xfrm>
        </p:spPr>
        <p:txBody>
          <a:bodyPr>
            <a:noAutofit/>
          </a:bodyPr>
          <a:lstStyle/>
          <a:p>
            <a:pPr algn="ctr"/>
            <a:r>
              <a:rPr lang="en-US" sz="4800" b="1" dirty="0">
                <a:solidFill>
                  <a:srgbClr val="0070C0"/>
                </a:solidFill>
              </a:rPr>
              <a:t>THANK YOU</a:t>
            </a:r>
            <a:br>
              <a:rPr lang="en-US" sz="4800" b="1" dirty="0">
                <a:solidFill>
                  <a:srgbClr val="0070C0"/>
                </a:solidFill>
              </a:rPr>
            </a:br>
            <a:r>
              <a:rPr lang="en-US" sz="4800" b="1" dirty="0">
                <a:solidFill>
                  <a:srgbClr val="0070C0"/>
                </a:solidFill>
              </a:rPr>
              <a:t>for </a:t>
            </a:r>
            <a:br>
              <a:rPr lang="en-US" sz="4800" b="1" dirty="0">
                <a:solidFill>
                  <a:srgbClr val="0070C0"/>
                </a:solidFill>
              </a:rPr>
            </a:br>
            <a:r>
              <a:rPr lang="en-US" sz="4800" b="1" dirty="0">
                <a:solidFill>
                  <a:srgbClr val="0070C0"/>
                </a:solidFill>
              </a:rPr>
              <a:t>VIEWING</a:t>
            </a:r>
            <a:endParaRPr sz="4800" b="1" dirty="0">
              <a:solidFill>
                <a:srgbClr val="0070C0"/>
              </a:solidFill>
            </a:endParaRPr>
          </a:p>
        </p:txBody>
      </p:sp>
    </p:spTree>
    <p:extLst>
      <p:ext uri="{BB962C8B-B14F-4D97-AF65-F5344CB8AC3E}">
        <p14:creationId xmlns:p14="http://schemas.microsoft.com/office/powerpoint/2010/main" val="157703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DAD61-8654-7416-65B5-E3341D19D4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1A99DC-9A46-E8C5-EC06-F53CB5999D2C}"/>
              </a:ext>
            </a:extLst>
          </p:cNvPr>
          <p:cNvSpPr>
            <a:spLocks noGrp="1"/>
          </p:cNvSpPr>
          <p:nvPr>
            <p:ph type="title"/>
          </p:nvPr>
        </p:nvSpPr>
        <p:spPr>
          <a:xfrm>
            <a:off x="0" y="977315"/>
            <a:ext cx="8324172" cy="1064427"/>
          </a:xfrm>
        </p:spPr>
        <p:txBody>
          <a:bodyPr>
            <a:normAutofit fontScale="90000"/>
          </a:bodyPr>
          <a:lstStyle/>
          <a:p>
            <a:r>
              <a:rPr b="1" dirty="0">
                <a:solidFill>
                  <a:schemeClr val="accent6">
                    <a:lumMod val="75000"/>
                  </a:schemeClr>
                </a:solidFill>
              </a:rPr>
              <a:t>Overview of the SRS Document</a:t>
            </a:r>
          </a:p>
        </p:txBody>
      </p:sp>
      <p:sp>
        <p:nvSpPr>
          <p:cNvPr id="3" name="Content Placeholder 2">
            <a:extLst>
              <a:ext uri="{FF2B5EF4-FFF2-40B4-BE49-F238E27FC236}">
                <a16:creationId xmlns:a16="http://schemas.microsoft.com/office/drawing/2014/main" id="{D014A6B3-DD71-FB80-329B-C6B8725F675F}"/>
              </a:ext>
            </a:extLst>
          </p:cNvPr>
          <p:cNvSpPr>
            <a:spLocks noGrp="1"/>
          </p:cNvSpPr>
          <p:nvPr>
            <p:ph idx="1"/>
          </p:nvPr>
        </p:nvSpPr>
        <p:spPr>
          <a:xfrm>
            <a:off x="594360" y="1891431"/>
            <a:ext cx="7955280" cy="4860098"/>
          </a:xfrm>
        </p:spPr>
        <p:txBody>
          <a:bodyPr>
            <a:normAutofit fontScale="85000" lnSpcReduction="20000"/>
          </a:bodyPr>
          <a:lstStyle/>
          <a:p>
            <a:pPr marL="0" indent="0">
              <a:buNone/>
            </a:pP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3. Product Features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Core functional requirements include:</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User Registration &amp; Profile Management</a:t>
            </a: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Secure account creation and profile storage</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Authentication</a:t>
            </a:r>
            <a:r>
              <a:rPr lang="en-US" dirty="0">
                <a:latin typeface="Calibri" panose="020F0502020204030204" pitchFamily="34" charset="0"/>
                <a:ea typeface="Calibri" panose="020F0502020204030204" pitchFamily="34" charset="0"/>
                <a:cs typeface="Calibri" panose="020F0502020204030204" pitchFamily="34" charset="0"/>
              </a:rPr>
              <a:t> – Validation of credentials with meaningful error messages</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Course Browsing</a:t>
            </a: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Filtered listings by semester with course details and capacities</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Enrollment Management</a:t>
            </a: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Enrollments capped by maximum capacity</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Waitlist Functionality</a:t>
            </a: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Queue-based management with automated email notifications</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Enrollment Cancellation</a:t>
            </a: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Real-time seat updates and automatic promotion of waitlisted students</a:t>
            </a:r>
          </a:p>
          <a:p>
            <a:pPr marL="0" indent="0">
              <a:buNone/>
            </a:pP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4. User Classes &amp; Characteristics</a:t>
            </a:r>
            <a:endParaRPr lang="en-US"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Students</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The primary users, requiring simple, intuitive interfaces</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Administrators</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Manage courses, policies, and enrollment capacities (with role-based permissions)</a:t>
            </a:r>
          </a:p>
          <a:p>
            <a:pPr marL="0" indent="0">
              <a:buNone/>
            </a:pPr>
            <a:endParaRPr dirty="0"/>
          </a:p>
        </p:txBody>
      </p:sp>
    </p:spTree>
    <p:extLst>
      <p:ext uri="{BB962C8B-B14F-4D97-AF65-F5344CB8AC3E}">
        <p14:creationId xmlns:p14="http://schemas.microsoft.com/office/powerpoint/2010/main" val="111803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75E60-AC8D-F9D9-AF3D-C517C3D2C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43395-0BC9-3682-BDD5-37C306C8E596}"/>
              </a:ext>
            </a:extLst>
          </p:cNvPr>
          <p:cNvSpPr>
            <a:spLocks noGrp="1"/>
          </p:cNvSpPr>
          <p:nvPr>
            <p:ph type="title"/>
          </p:nvPr>
        </p:nvSpPr>
        <p:spPr>
          <a:xfrm>
            <a:off x="0" y="977315"/>
            <a:ext cx="8324172" cy="1064427"/>
          </a:xfrm>
        </p:spPr>
        <p:txBody>
          <a:bodyPr>
            <a:normAutofit fontScale="90000"/>
          </a:bodyPr>
          <a:lstStyle/>
          <a:p>
            <a:r>
              <a:rPr b="1" dirty="0">
                <a:solidFill>
                  <a:schemeClr val="accent6">
                    <a:lumMod val="75000"/>
                  </a:schemeClr>
                </a:solidFill>
              </a:rPr>
              <a:t>Overview of the SRS Document</a:t>
            </a:r>
          </a:p>
        </p:txBody>
      </p:sp>
      <p:sp>
        <p:nvSpPr>
          <p:cNvPr id="3" name="Content Placeholder 2">
            <a:extLst>
              <a:ext uri="{FF2B5EF4-FFF2-40B4-BE49-F238E27FC236}">
                <a16:creationId xmlns:a16="http://schemas.microsoft.com/office/drawing/2014/main" id="{4462715E-F297-D96C-B2DB-2ED69F26E3FF}"/>
              </a:ext>
            </a:extLst>
          </p:cNvPr>
          <p:cNvSpPr>
            <a:spLocks noGrp="1"/>
          </p:cNvSpPr>
          <p:nvPr>
            <p:ph idx="1"/>
          </p:nvPr>
        </p:nvSpPr>
        <p:spPr>
          <a:xfrm>
            <a:off x="594360" y="1891431"/>
            <a:ext cx="7955280" cy="4860098"/>
          </a:xfrm>
        </p:spPr>
        <p:txBody>
          <a:bodyPr>
            <a:normAutofit fontScale="92500" lnSpcReduction="20000"/>
          </a:bodyPr>
          <a:lstStyle/>
          <a:p>
            <a:pPr marL="0" indent="0">
              <a:buNone/>
            </a:pPr>
            <a:r>
              <a:rPr lang="en-US" b="1" dirty="0">
                <a:solidFill>
                  <a:srgbClr val="00B050"/>
                </a:solidFill>
              </a:rPr>
              <a:t>5.</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 Operating Environment &amp; Constraints</a:t>
            </a:r>
            <a:endParaRPr lang="en-US"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Web-based, accessible via modern browsers (Chrome, Firefox, Edge, Safari)</a:t>
            </a:r>
          </a:p>
          <a:p>
            <a:r>
              <a:rPr lang="en-US" dirty="0">
                <a:latin typeface="Calibri" panose="020F0502020204030204" pitchFamily="34" charset="0"/>
                <a:ea typeface="Calibri" panose="020F0502020204030204" pitchFamily="34" charset="0"/>
                <a:cs typeface="Calibri" panose="020F0502020204030204" pitchFamily="34" charset="0"/>
              </a:rPr>
              <a:t>Compatible with both desktop and mobile devices</a:t>
            </a:r>
          </a:p>
          <a:p>
            <a:r>
              <a:rPr lang="en-US" dirty="0">
                <a:latin typeface="Calibri" panose="020F0502020204030204" pitchFamily="34" charset="0"/>
                <a:ea typeface="Calibri" panose="020F0502020204030204" pitchFamily="34" charset="0"/>
                <a:cs typeface="Calibri" panose="020F0502020204030204" pitchFamily="34" charset="0"/>
              </a:rPr>
              <a:t>Built to comply with FERPA-like academic data privacy standards</a:t>
            </a:r>
          </a:p>
          <a:p>
            <a:r>
              <a:rPr lang="en-US" dirty="0">
                <a:latin typeface="Calibri" panose="020F0502020204030204" pitchFamily="34" charset="0"/>
                <a:ea typeface="Calibri" panose="020F0502020204030204" pitchFamily="34" charset="0"/>
                <a:cs typeface="Calibri" panose="020F0502020204030204" pitchFamily="34" charset="0"/>
              </a:rPr>
              <a:t>Developed with scalability, maintainability, and accessibility (WCAG 2.1 AA) in mind</a:t>
            </a:r>
          </a:p>
          <a:p>
            <a:pPr marL="0" indent="0">
              <a:buNone/>
            </a:pP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6. Nonfunctional Requirements</a:t>
            </a:r>
            <a:endParaRPr lang="en-US"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Performance</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Support 100+ concurrent users; pages load within 2 seconds</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Security</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Encrypted connections (HTTPS), hashed passwords, secure sessions</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Reliability</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Daily backups, ACID-compliant database integrity</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Usability</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Responsive, intuitive interface requiring minimal training</a:t>
            </a:r>
          </a:p>
          <a:p>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Maintainability &amp; Scalability</a:t>
            </a:r>
            <a:r>
              <a:rPr lang="en-US" b="1"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Structured code and modular architecture for future growth</a:t>
            </a:r>
          </a:p>
          <a:p>
            <a:pPr marL="0" indent="0">
              <a:buNone/>
            </a:pPr>
            <a:endParaRPr dirty="0"/>
          </a:p>
        </p:txBody>
      </p:sp>
    </p:spTree>
    <p:extLst>
      <p:ext uri="{BB962C8B-B14F-4D97-AF65-F5344CB8AC3E}">
        <p14:creationId xmlns:p14="http://schemas.microsoft.com/office/powerpoint/2010/main" val="261786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2C24F-B3F9-C55A-092E-94B2910F0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0D2F9D-8CFA-1C66-7AF0-0B92D74C1CB7}"/>
              </a:ext>
            </a:extLst>
          </p:cNvPr>
          <p:cNvSpPr>
            <a:spLocks noGrp="1"/>
          </p:cNvSpPr>
          <p:nvPr>
            <p:ph type="title"/>
          </p:nvPr>
        </p:nvSpPr>
        <p:spPr>
          <a:xfrm>
            <a:off x="0" y="977315"/>
            <a:ext cx="8324172" cy="1064427"/>
          </a:xfrm>
        </p:spPr>
        <p:txBody>
          <a:bodyPr>
            <a:normAutofit fontScale="90000"/>
          </a:bodyPr>
          <a:lstStyle/>
          <a:p>
            <a:r>
              <a:rPr b="1" dirty="0">
                <a:solidFill>
                  <a:schemeClr val="accent6">
                    <a:lumMod val="75000"/>
                  </a:schemeClr>
                </a:solidFill>
              </a:rPr>
              <a:t>Overview of the SRS Document</a:t>
            </a:r>
          </a:p>
        </p:txBody>
      </p:sp>
      <p:sp>
        <p:nvSpPr>
          <p:cNvPr id="3" name="Content Placeholder 2">
            <a:extLst>
              <a:ext uri="{FF2B5EF4-FFF2-40B4-BE49-F238E27FC236}">
                <a16:creationId xmlns:a16="http://schemas.microsoft.com/office/drawing/2014/main" id="{DFDB6C38-1E9A-BE7C-D2BA-10EAE943ED8F}"/>
              </a:ext>
            </a:extLst>
          </p:cNvPr>
          <p:cNvSpPr>
            <a:spLocks noGrp="1"/>
          </p:cNvSpPr>
          <p:nvPr>
            <p:ph idx="1"/>
          </p:nvPr>
        </p:nvSpPr>
        <p:spPr>
          <a:xfrm>
            <a:off x="594360" y="1891431"/>
            <a:ext cx="7955280" cy="4860098"/>
          </a:xfrm>
        </p:spPr>
        <p:txBody>
          <a:bodyPr>
            <a:normAutofit/>
          </a:bodyPr>
          <a:lstStyle/>
          <a:p>
            <a:pPr marL="0" indent="0">
              <a:buNone/>
            </a:pPr>
            <a:r>
              <a:rPr lang="en-US" b="1" dirty="0">
                <a:solidFill>
                  <a:srgbClr val="00B050"/>
                </a:solidFill>
              </a:rPr>
              <a:t>7. Data &amp; Database Requirements</a:t>
            </a:r>
            <a:endParaRPr lang="en-US" dirty="0">
              <a:solidFill>
                <a:srgbClr val="00B050"/>
              </a:solidFill>
            </a:endParaRPr>
          </a:p>
          <a:p>
            <a:r>
              <a:rPr lang="en-US" dirty="0"/>
              <a:t>Relational database supporting users, courses, registrations, and waitlists</a:t>
            </a:r>
          </a:p>
          <a:p>
            <a:r>
              <a:rPr lang="en-US" dirty="0"/>
              <a:t>Data integrity ensured through normalization and ACID compliance</a:t>
            </a:r>
          </a:p>
          <a:p>
            <a:r>
              <a:rPr lang="en-US" dirty="0"/>
              <a:t>Regular backups and failover mechanisms</a:t>
            </a:r>
          </a:p>
          <a:p>
            <a:pPr marL="0" indent="0">
              <a:buNone/>
            </a:pPr>
            <a:r>
              <a:rPr lang="en-US" b="1" dirty="0">
                <a:solidFill>
                  <a:srgbClr val="00B050"/>
                </a:solidFill>
              </a:rPr>
              <a:t>8. Future Enhancements</a:t>
            </a:r>
            <a:endParaRPr lang="en-US" dirty="0">
              <a:solidFill>
                <a:srgbClr val="00B050"/>
              </a:solidFill>
            </a:endParaRPr>
          </a:p>
          <a:p>
            <a:r>
              <a:rPr lang="en-US" dirty="0"/>
              <a:t>Integration with institutional LMS/SIS systems</a:t>
            </a:r>
          </a:p>
          <a:p>
            <a:r>
              <a:rPr lang="en-US" dirty="0"/>
              <a:t>Alternative notification methods (e.g., SMS)</a:t>
            </a:r>
          </a:p>
          <a:p>
            <a:r>
              <a:rPr lang="en-US" dirty="0"/>
              <a:t>Expanded reporting and analytics for administrators</a:t>
            </a:r>
          </a:p>
          <a:p>
            <a:pPr marL="0" indent="0">
              <a:buNone/>
            </a:pPr>
            <a:endParaRPr dirty="0"/>
          </a:p>
        </p:txBody>
      </p:sp>
    </p:spTree>
    <p:extLst>
      <p:ext uri="{BB962C8B-B14F-4D97-AF65-F5344CB8AC3E}">
        <p14:creationId xmlns:p14="http://schemas.microsoft.com/office/powerpoint/2010/main" val="185244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0070C0"/>
                </a:solidFill>
              </a:rPr>
              <a:t>UML Design Model</a:t>
            </a:r>
          </a:p>
        </p:txBody>
      </p:sp>
      <p:sp>
        <p:nvSpPr>
          <p:cNvPr id="3" name="Content Placeholder 2"/>
          <p:cNvSpPr>
            <a:spLocks noGrp="1"/>
          </p:cNvSpPr>
          <p:nvPr>
            <p:ph idx="1"/>
          </p:nvPr>
        </p:nvSpPr>
        <p:spPr/>
        <p:txBody>
          <a:bodyPr>
            <a:normAutofit/>
          </a:bodyPr>
          <a:lstStyle/>
          <a:p>
            <a:pPr marL="0" indent="0">
              <a:buNone/>
            </a:pPr>
            <a:r>
              <a:rPr lang="en-US" b="1" dirty="0">
                <a:solidFill>
                  <a:srgbClr val="00B050"/>
                </a:solidFill>
              </a:rPr>
              <a:t>Purpose and Design Intent</a:t>
            </a:r>
          </a:p>
          <a:p>
            <a:r>
              <a:rPr lang="en-US" dirty="0">
                <a:latin typeface="Calibri" panose="020F0502020204030204" pitchFamily="34" charset="0"/>
                <a:ea typeface="Calibri" panose="020F0502020204030204" pitchFamily="34" charset="0"/>
                <a:cs typeface="Calibri" panose="020F0502020204030204" pitchFamily="34" charset="0"/>
              </a:rPr>
              <a:t>The UML artifacts define how the system behaves and how the parts fit together. They turn the SRS into a concrete blueprint that developers and testers can follow. This model emphasizes clear user flows, strict capacity rules, and reliable notifications, while keeping the architecture modular for easy maintenance and growth.</a:t>
            </a:r>
          </a:p>
          <a:p>
            <a:pPr marL="0" indent="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2BAFDF-2B06-ADA7-2B16-B678A5E0B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E93BE-F832-E669-DC46-CF452472B224}"/>
              </a:ext>
            </a:extLst>
          </p:cNvPr>
          <p:cNvSpPr>
            <a:spLocks noGrp="1"/>
          </p:cNvSpPr>
          <p:nvPr>
            <p:ph type="title"/>
          </p:nvPr>
        </p:nvSpPr>
        <p:spPr>
          <a:xfrm>
            <a:off x="464820" y="1058287"/>
            <a:ext cx="5124450" cy="999113"/>
          </a:xfrm>
        </p:spPr>
        <p:txBody>
          <a:bodyPr>
            <a:normAutofit/>
          </a:bodyPr>
          <a:lstStyle/>
          <a:p>
            <a:r>
              <a:rPr lang="en-US" sz="3200" b="1" dirty="0">
                <a:solidFill>
                  <a:srgbClr val="0070C0"/>
                </a:solidFill>
              </a:rPr>
              <a:t>UML: USE CASE DIAGRAM</a:t>
            </a:r>
            <a:endParaRPr lang="en-US" sz="3200" b="1" dirty="0"/>
          </a:p>
        </p:txBody>
      </p:sp>
      <p:sp>
        <p:nvSpPr>
          <p:cNvPr id="8" name="Content Placeholder 7">
            <a:extLst>
              <a:ext uri="{FF2B5EF4-FFF2-40B4-BE49-F238E27FC236}">
                <a16:creationId xmlns:a16="http://schemas.microsoft.com/office/drawing/2014/main" id="{B7E2D915-40B5-9771-3780-EBD7768D0664}"/>
              </a:ext>
            </a:extLst>
          </p:cNvPr>
          <p:cNvSpPr>
            <a:spLocks noGrp="1"/>
          </p:cNvSpPr>
          <p:nvPr>
            <p:ph idx="1"/>
          </p:nvPr>
        </p:nvSpPr>
        <p:spPr>
          <a:xfrm>
            <a:off x="464820" y="2194560"/>
            <a:ext cx="5124450" cy="4456611"/>
          </a:xfrm>
        </p:spPr>
        <p:txBody>
          <a:bodyPr>
            <a:normAutofit fontScale="55000" lnSpcReduction="20000"/>
          </a:bodyPr>
          <a:lstStyle/>
          <a:p>
            <a:pPr marL="0" indent="0">
              <a:buNone/>
            </a:pPr>
            <a:r>
              <a:rPr lang="en-US" sz="2500" b="1" dirty="0">
                <a:solidFill>
                  <a:srgbClr val="00B050"/>
                </a:solidFill>
                <a:latin typeface="Calibri" panose="020F0502020204030204" pitchFamily="34" charset="0"/>
                <a:ea typeface="Calibri" panose="020F0502020204030204" pitchFamily="34" charset="0"/>
                <a:cs typeface="Calibri" panose="020F0502020204030204" pitchFamily="34" charset="0"/>
              </a:rPr>
              <a:t>Goal</a:t>
            </a:r>
            <a:r>
              <a:rPr lang="en-US" sz="2500" dirty="0">
                <a:latin typeface="Calibri" panose="020F0502020204030204" pitchFamily="34" charset="0"/>
                <a:ea typeface="Calibri" panose="020F0502020204030204" pitchFamily="34" charset="0"/>
                <a:cs typeface="Calibri" panose="020F0502020204030204" pitchFamily="34" charset="0"/>
              </a:rPr>
              <a:t>: capture what users need to do and how they interact with the system.</a:t>
            </a:r>
          </a:p>
          <a:p>
            <a:pPr marL="0" indent="0">
              <a:buNone/>
            </a:pPr>
            <a:r>
              <a:rPr lang="en-US" sz="2500" dirty="0">
                <a:solidFill>
                  <a:srgbClr val="FFFF00"/>
                </a:solidFill>
                <a:latin typeface="Calibri" panose="020F0502020204030204" pitchFamily="34" charset="0"/>
                <a:ea typeface="Calibri" panose="020F0502020204030204" pitchFamily="34" charset="0"/>
                <a:cs typeface="Calibri" panose="020F0502020204030204" pitchFamily="34" charset="0"/>
              </a:rPr>
              <a:t>Primary actors</a:t>
            </a:r>
          </a:p>
          <a:p>
            <a:r>
              <a:rPr lang="en-US" sz="25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Student</a:t>
            </a:r>
            <a:r>
              <a:rPr lang="en-US" sz="2500" dirty="0">
                <a:latin typeface="Calibri" panose="020F0502020204030204" pitchFamily="34" charset="0"/>
                <a:ea typeface="Calibri" panose="020F0502020204030204" pitchFamily="34" charset="0"/>
                <a:cs typeface="Calibri" panose="020F0502020204030204" pitchFamily="34" charset="0"/>
              </a:rPr>
              <a:t>:</a:t>
            </a:r>
            <a:r>
              <a:rPr lang="en-US" sz="25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2500" dirty="0">
                <a:latin typeface="Calibri" panose="020F0502020204030204" pitchFamily="34" charset="0"/>
                <a:ea typeface="Calibri" panose="020F0502020204030204" pitchFamily="34" charset="0"/>
                <a:cs typeface="Calibri" panose="020F0502020204030204" pitchFamily="34" charset="0"/>
              </a:rPr>
              <a:t>Registers, logs in, browses courses by term, enrolls, joins waitlists, cancels enrollment, views schedule.</a:t>
            </a:r>
          </a:p>
          <a:p>
            <a:r>
              <a:rPr lang="en-US" sz="2500"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Administrator</a:t>
            </a:r>
            <a:r>
              <a:rPr lang="en-US" sz="2500" dirty="0">
                <a:latin typeface="Calibri" panose="020F0502020204030204" pitchFamily="34" charset="0"/>
                <a:ea typeface="Calibri" panose="020F0502020204030204" pitchFamily="34" charset="0"/>
                <a:cs typeface="Calibri" panose="020F0502020204030204" pitchFamily="34" charset="0"/>
              </a:rPr>
              <a:t>:</a:t>
            </a:r>
            <a:r>
              <a:rPr lang="en-US" sz="25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2500" dirty="0">
                <a:latin typeface="Calibri" panose="020F0502020204030204" pitchFamily="34" charset="0"/>
                <a:ea typeface="Calibri" panose="020F0502020204030204" pitchFamily="34" charset="0"/>
                <a:cs typeface="Calibri" panose="020F0502020204030204" pitchFamily="34" charset="0"/>
              </a:rPr>
              <a:t>Manages course offerings, capacities, and terms.</a:t>
            </a:r>
          </a:p>
          <a:p>
            <a:pPr marL="0" indent="0">
              <a:buNone/>
            </a:pPr>
            <a:r>
              <a:rPr lang="en-US" sz="2500" dirty="0">
                <a:solidFill>
                  <a:srgbClr val="FFFF00"/>
                </a:solidFill>
                <a:latin typeface="Calibri" panose="020F0502020204030204" pitchFamily="34" charset="0"/>
                <a:ea typeface="Calibri" panose="020F0502020204030204" pitchFamily="34" charset="0"/>
                <a:cs typeface="Calibri" panose="020F0502020204030204" pitchFamily="34" charset="0"/>
              </a:rPr>
              <a:t>Key use cases</a:t>
            </a:r>
          </a:p>
          <a:p>
            <a:r>
              <a:rPr lang="en-US" sz="2500" dirty="0">
                <a:latin typeface="Calibri" panose="020F0502020204030204" pitchFamily="34" charset="0"/>
                <a:ea typeface="Calibri" panose="020F0502020204030204" pitchFamily="34" charset="0"/>
                <a:cs typeface="Calibri" panose="020F0502020204030204" pitchFamily="34" charset="0"/>
              </a:rPr>
              <a:t>Register Account and Login with validation and friendly error messages</a:t>
            </a:r>
          </a:p>
          <a:p>
            <a:r>
              <a:rPr lang="en-US" sz="2500" dirty="0">
                <a:latin typeface="Calibri" panose="020F0502020204030204" pitchFamily="34" charset="0"/>
                <a:ea typeface="Calibri" panose="020F0502020204030204" pitchFamily="34" charset="0"/>
                <a:cs typeface="Calibri" panose="020F0502020204030204" pitchFamily="34" charset="0"/>
              </a:rPr>
              <a:t>Browse Courses by Semester with current capacity and enrollment</a:t>
            </a:r>
          </a:p>
          <a:p>
            <a:r>
              <a:rPr lang="en-US" sz="2500" dirty="0">
                <a:latin typeface="Calibri" panose="020F0502020204030204" pitchFamily="34" charset="0"/>
                <a:ea typeface="Calibri" panose="020F0502020204030204" pitchFamily="34" charset="0"/>
                <a:cs typeface="Calibri" panose="020F0502020204030204" pitchFamily="34" charset="0"/>
              </a:rPr>
              <a:t>Enroll in Course with real time capacity enforcement</a:t>
            </a:r>
          </a:p>
          <a:p>
            <a:r>
              <a:rPr lang="en-US" sz="2500" dirty="0">
                <a:latin typeface="Calibri" panose="020F0502020204030204" pitchFamily="34" charset="0"/>
                <a:ea typeface="Calibri" panose="020F0502020204030204" pitchFamily="34" charset="0"/>
                <a:cs typeface="Calibri" panose="020F0502020204030204" pitchFamily="34" charset="0"/>
              </a:rPr>
              <a:t>Join Waitlist and receive notifications when seats open</a:t>
            </a:r>
          </a:p>
          <a:p>
            <a:r>
              <a:rPr lang="en-US" sz="2500" dirty="0">
                <a:latin typeface="Calibri" panose="020F0502020204030204" pitchFamily="34" charset="0"/>
                <a:ea typeface="Calibri" panose="020F0502020204030204" pitchFamily="34" charset="0"/>
                <a:cs typeface="Calibri" panose="020F0502020204030204" pitchFamily="34" charset="0"/>
              </a:rPr>
              <a:t>Cancel Enrollment with automatic waitlist promotion</a:t>
            </a:r>
          </a:p>
          <a:p>
            <a:r>
              <a:rPr lang="en-US" sz="2500" dirty="0">
                <a:latin typeface="Calibri" panose="020F0502020204030204" pitchFamily="34" charset="0"/>
                <a:ea typeface="Calibri" panose="020F0502020204030204" pitchFamily="34" charset="0"/>
                <a:cs typeface="Calibri" panose="020F0502020204030204" pitchFamily="34" charset="0"/>
              </a:rPr>
              <a:t>Manage Courses for admin use in future releases</a:t>
            </a:r>
          </a:p>
          <a:p>
            <a:r>
              <a:rPr lang="en-US" sz="2500" dirty="0">
                <a:latin typeface="Calibri" panose="020F0502020204030204" pitchFamily="34" charset="0"/>
                <a:ea typeface="Calibri" panose="020F0502020204030204" pitchFamily="34" charset="0"/>
                <a:cs typeface="Calibri" panose="020F0502020204030204" pitchFamily="34" charset="0"/>
              </a:rPr>
              <a:t>Quality attributes captured by the model</a:t>
            </a:r>
          </a:p>
          <a:p>
            <a:r>
              <a:rPr lang="en-US" sz="2500" dirty="0">
                <a:latin typeface="Calibri" panose="020F0502020204030204" pitchFamily="34" charset="0"/>
                <a:ea typeface="Calibri" panose="020F0502020204030204" pitchFamily="34" charset="0"/>
                <a:cs typeface="Calibri" panose="020F0502020204030204" pitchFamily="34" charset="0"/>
              </a:rPr>
              <a:t>Simplicity in the student journey</a:t>
            </a:r>
          </a:p>
          <a:p>
            <a:r>
              <a:rPr lang="en-US" sz="2500" dirty="0">
                <a:latin typeface="Calibri" panose="020F0502020204030204" pitchFamily="34" charset="0"/>
                <a:ea typeface="Calibri" panose="020F0502020204030204" pitchFamily="34" charset="0"/>
                <a:cs typeface="Calibri" panose="020F0502020204030204" pitchFamily="34" charset="0"/>
              </a:rPr>
              <a:t>Strong validation at each step</a:t>
            </a:r>
          </a:p>
        </p:txBody>
      </p:sp>
      <p:pic>
        <p:nvPicPr>
          <p:cNvPr id="4" name="Content Placeholder 3">
            <a:extLst>
              <a:ext uri="{FF2B5EF4-FFF2-40B4-BE49-F238E27FC236}">
                <a16:creationId xmlns:a16="http://schemas.microsoft.com/office/drawing/2014/main" id="{461A5B52-AC74-B7DF-BF44-0F4B9A87765D}"/>
              </a:ext>
            </a:extLst>
          </p:cNvPr>
          <p:cNvPicPr>
            <a:picLocks noChangeAspect="1"/>
          </p:cNvPicPr>
          <p:nvPr/>
        </p:nvPicPr>
        <p:blipFill>
          <a:blip r:embed="rId2"/>
          <a:stretch>
            <a:fillRect/>
          </a:stretch>
        </p:blipFill>
        <p:spPr>
          <a:xfrm>
            <a:off x="5727743" y="817370"/>
            <a:ext cx="3173273" cy="5401315"/>
          </a:xfrm>
          <a:prstGeom prst="rect">
            <a:avLst/>
          </a:prstGeom>
        </p:spPr>
      </p:pic>
    </p:spTree>
    <p:extLst>
      <p:ext uri="{BB962C8B-B14F-4D97-AF65-F5344CB8AC3E}">
        <p14:creationId xmlns:p14="http://schemas.microsoft.com/office/powerpoint/2010/main" val="44844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82C0AD-494B-C0B8-AAD4-B01239013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6C956D-CD45-7A8E-7AA5-F73E133000B8}"/>
              </a:ext>
            </a:extLst>
          </p:cNvPr>
          <p:cNvSpPr>
            <a:spLocks noGrp="1"/>
          </p:cNvSpPr>
          <p:nvPr>
            <p:ph type="title"/>
          </p:nvPr>
        </p:nvSpPr>
        <p:spPr>
          <a:xfrm>
            <a:off x="3512820" y="230973"/>
            <a:ext cx="5124450" cy="999113"/>
          </a:xfrm>
        </p:spPr>
        <p:txBody>
          <a:bodyPr>
            <a:normAutofit/>
          </a:bodyPr>
          <a:lstStyle/>
          <a:p>
            <a:r>
              <a:rPr lang="en-US" sz="3200" b="1" dirty="0">
                <a:solidFill>
                  <a:srgbClr val="0070C0"/>
                </a:solidFill>
              </a:rPr>
              <a:t>UML: CLASS DIAGRAM</a:t>
            </a:r>
            <a:endParaRPr lang="en-US" sz="3200" b="1" dirty="0"/>
          </a:p>
        </p:txBody>
      </p:sp>
      <p:sp>
        <p:nvSpPr>
          <p:cNvPr id="8" name="Content Placeholder 7">
            <a:extLst>
              <a:ext uri="{FF2B5EF4-FFF2-40B4-BE49-F238E27FC236}">
                <a16:creationId xmlns:a16="http://schemas.microsoft.com/office/drawing/2014/main" id="{1A27E793-440A-5445-756B-9CF7F4A31E09}"/>
              </a:ext>
            </a:extLst>
          </p:cNvPr>
          <p:cNvSpPr>
            <a:spLocks noGrp="1"/>
          </p:cNvSpPr>
          <p:nvPr>
            <p:ph idx="1"/>
          </p:nvPr>
        </p:nvSpPr>
        <p:spPr>
          <a:xfrm>
            <a:off x="214448" y="1184169"/>
            <a:ext cx="4035054" cy="5442858"/>
          </a:xfrm>
        </p:spPr>
        <p:txBody>
          <a:bodyPr>
            <a:normAutofit fontScale="47500" lnSpcReduction="20000"/>
          </a:bodyPr>
          <a:lstStyle/>
          <a:p>
            <a:pPr marL="0" indent="0">
              <a:buNone/>
            </a:pPr>
            <a:r>
              <a:rPr lang="en-US" b="1" dirty="0"/>
              <a:t>Class Diagram – Key Elements</a:t>
            </a:r>
          </a:p>
          <a:p>
            <a:pPr marL="0" indent="0">
              <a:buNone/>
            </a:pPr>
            <a:r>
              <a:rPr lang="en-US" b="1" dirty="0">
                <a:solidFill>
                  <a:srgbClr val="00B050"/>
                </a:solidFill>
              </a:rPr>
              <a:t>Core Entities</a:t>
            </a:r>
          </a:p>
          <a:p>
            <a:pPr>
              <a:buFontTx/>
              <a:buChar char="-"/>
            </a:pPr>
            <a:r>
              <a:rPr lang="en-US" i="1" dirty="0">
                <a:solidFill>
                  <a:srgbClr val="FFC000"/>
                </a:solidFill>
              </a:rPr>
              <a:t>Account &amp; Student</a:t>
            </a:r>
            <a:r>
              <a:rPr lang="en-US" dirty="0"/>
              <a:t>: credentials, profile details</a:t>
            </a:r>
          </a:p>
          <a:p>
            <a:pPr>
              <a:buFontTx/>
              <a:buChar char="-"/>
            </a:pPr>
            <a:r>
              <a:rPr lang="en-US" i="1" dirty="0">
                <a:solidFill>
                  <a:srgbClr val="FFC000"/>
                </a:solidFill>
              </a:rPr>
              <a:t>Course &amp; Section</a:t>
            </a:r>
            <a:r>
              <a:rPr lang="en-US" dirty="0"/>
              <a:t>: course info, term-specific capacity tracking</a:t>
            </a:r>
          </a:p>
          <a:p>
            <a:pPr>
              <a:buFontTx/>
              <a:buChar char="-"/>
            </a:pPr>
            <a:r>
              <a:rPr lang="en-US" i="1" dirty="0">
                <a:solidFill>
                  <a:srgbClr val="FFC000"/>
                </a:solidFill>
              </a:rPr>
              <a:t>Enrollment</a:t>
            </a:r>
            <a:r>
              <a:rPr lang="en-US" dirty="0"/>
              <a:t>: links students to sections</a:t>
            </a:r>
          </a:p>
          <a:p>
            <a:pPr>
              <a:buFontTx/>
              <a:buChar char="-"/>
            </a:pPr>
            <a:r>
              <a:rPr lang="en-US" i="1" dirty="0" err="1">
                <a:solidFill>
                  <a:srgbClr val="FFC000"/>
                </a:solidFill>
              </a:rPr>
              <a:t>WaitlistEntry</a:t>
            </a:r>
            <a:r>
              <a:rPr lang="en-US" dirty="0"/>
              <a:t>: ordered queue for full courses</a:t>
            </a:r>
          </a:p>
          <a:p>
            <a:pPr>
              <a:buFontTx/>
              <a:buChar char="-"/>
            </a:pPr>
            <a:r>
              <a:rPr lang="en-US" i="1" dirty="0">
                <a:solidFill>
                  <a:srgbClr val="FFC000"/>
                </a:solidFill>
              </a:rPr>
              <a:t>Notification</a:t>
            </a:r>
            <a:r>
              <a:rPr lang="en-US" dirty="0"/>
              <a:t>: confirmations and waitlist updates</a:t>
            </a:r>
          </a:p>
          <a:p>
            <a:pPr marL="0" indent="0">
              <a:buNone/>
            </a:pPr>
            <a:r>
              <a:rPr lang="en-US" b="1" dirty="0">
                <a:solidFill>
                  <a:srgbClr val="00B050"/>
                </a:solidFill>
              </a:rPr>
              <a:t>Service Layer</a:t>
            </a:r>
          </a:p>
          <a:p>
            <a:pPr>
              <a:buFontTx/>
              <a:buChar char="-"/>
            </a:pPr>
            <a:r>
              <a:rPr lang="en-US" i="1" dirty="0" err="1">
                <a:solidFill>
                  <a:srgbClr val="FFC000"/>
                </a:solidFill>
              </a:rPr>
              <a:t>AuthService</a:t>
            </a:r>
            <a:r>
              <a:rPr lang="en-US" dirty="0"/>
              <a:t>: registration &amp; login</a:t>
            </a:r>
          </a:p>
          <a:p>
            <a:pPr>
              <a:buFontTx/>
              <a:buChar char="-"/>
            </a:pPr>
            <a:r>
              <a:rPr lang="en-US" i="1" dirty="0" err="1">
                <a:solidFill>
                  <a:srgbClr val="FFC000"/>
                </a:solidFill>
              </a:rPr>
              <a:t>CourseCatalog</a:t>
            </a:r>
            <a:r>
              <a:rPr lang="en-US" dirty="0"/>
              <a:t>: queries courses/sections</a:t>
            </a:r>
          </a:p>
          <a:p>
            <a:pPr>
              <a:buFontTx/>
              <a:buChar char="-"/>
            </a:pPr>
            <a:r>
              <a:rPr lang="en-US" i="1" dirty="0" err="1">
                <a:solidFill>
                  <a:srgbClr val="FFC000"/>
                </a:solidFill>
              </a:rPr>
              <a:t>RegistrationService</a:t>
            </a:r>
            <a:r>
              <a:rPr lang="en-US" dirty="0"/>
              <a:t>: handles enrollments, cancellations, waitlist promotion</a:t>
            </a:r>
          </a:p>
          <a:p>
            <a:pPr marL="0" indent="0">
              <a:buNone/>
            </a:pPr>
            <a:r>
              <a:rPr lang="en-US" b="1" dirty="0">
                <a:solidFill>
                  <a:srgbClr val="00B050"/>
                </a:solidFill>
              </a:rPr>
              <a:t>Persistence Layer</a:t>
            </a:r>
          </a:p>
          <a:p>
            <a:pPr marL="0" indent="0">
              <a:buNone/>
            </a:pPr>
            <a:r>
              <a:rPr lang="en-US" b="1" i="1" dirty="0"/>
              <a:t>-</a:t>
            </a:r>
            <a:r>
              <a:rPr lang="en-US" b="1" i="1" dirty="0">
                <a:solidFill>
                  <a:srgbClr val="00B050"/>
                </a:solidFill>
              </a:rPr>
              <a:t> </a:t>
            </a:r>
            <a:r>
              <a:rPr lang="en-US" i="1" dirty="0" err="1"/>
              <a:t>AccountStore</a:t>
            </a:r>
            <a:r>
              <a:rPr lang="en-US" i="1" dirty="0"/>
              <a:t>, </a:t>
            </a:r>
            <a:r>
              <a:rPr lang="en-US" i="1" dirty="0" err="1"/>
              <a:t>SectionStore</a:t>
            </a:r>
            <a:r>
              <a:rPr lang="en-US" i="1" dirty="0"/>
              <a:t>, </a:t>
            </a:r>
            <a:r>
              <a:rPr lang="en-US" i="1" dirty="0" err="1"/>
              <a:t>EnrollmentStore</a:t>
            </a:r>
            <a:r>
              <a:rPr lang="en-US" i="1" dirty="0"/>
              <a:t>, </a:t>
            </a:r>
            <a:r>
              <a:rPr lang="en-US" i="1" dirty="0" err="1"/>
              <a:t>WaitlistStore</a:t>
            </a:r>
            <a:r>
              <a:rPr lang="en-US" dirty="0"/>
              <a:t>: manage database operations</a:t>
            </a:r>
          </a:p>
          <a:p>
            <a:pPr marL="0" indent="0">
              <a:buNone/>
            </a:pPr>
            <a:r>
              <a:rPr lang="en-US" b="1" dirty="0">
                <a:solidFill>
                  <a:srgbClr val="00B050"/>
                </a:solidFill>
              </a:rPr>
              <a:t>Relationships &amp; Constraints</a:t>
            </a:r>
          </a:p>
          <a:p>
            <a:pPr>
              <a:buFontTx/>
              <a:buChar char="-"/>
            </a:pPr>
            <a:r>
              <a:rPr lang="en-US" dirty="0"/>
              <a:t>One student → many enrollments</a:t>
            </a:r>
          </a:p>
          <a:p>
            <a:pPr>
              <a:buFontTx/>
              <a:buChar char="-"/>
            </a:pPr>
            <a:r>
              <a:rPr lang="en-US" dirty="0"/>
              <a:t>One section → many enrollments &amp; waitlist entries</a:t>
            </a:r>
          </a:p>
          <a:p>
            <a:pPr>
              <a:buFontTx/>
              <a:buChar char="-"/>
            </a:pPr>
            <a:r>
              <a:rPr lang="en-US" dirty="0"/>
              <a:t>Enrollments blocked if section is full</a:t>
            </a:r>
          </a:p>
          <a:p>
            <a:pPr>
              <a:buFontTx/>
              <a:buChar char="-"/>
            </a:pPr>
            <a:r>
              <a:rPr lang="en-US" dirty="0"/>
              <a:t>Waitlist promotion triggers automatic notifications</a:t>
            </a:r>
          </a:p>
          <a:p>
            <a:pPr marL="0" indent="0">
              <a:buNone/>
            </a:pPr>
            <a:r>
              <a:rPr lang="en-US" b="1" dirty="0">
                <a:solidFill>
                  <a:srgbClr val="00B050"/>
                </a:solidFill>
              </a:rPr>
              <a:t>Design Benefits</a:t>
            </a:r>
          </a:p>
          <a:p>
            <a:pPr>
              <a:buFontTx/>
              <a:buChar char="-"/>
            </a:pPr>
            <a:r>
              <a:rPr lang="en-US" dirty="0"/>
              <a:t>Clear separation of concerns</a:t>
            </a:r>
          </a:p>
          <a:p>
            <a:pPr>
              <a:buFontTx/>
              <a:buChar char="-"/>
            </a:pPr>
            <a:r>
              <a:rPr lang="en-US" dirty="0"/>
              <a:t>Easy to test &amp; maintain</a:t>
            </a:r>
          </a:p>
          <a:p>
            <a:pPr>
              <a:buFontTx/>
              <a:buChar char="-"/>
            </a:pPr>
            <a:r>
              <a:rPr lang="en-US" dirty="0"/>
              <a:t>Supports scalability &amp; future LMS/SIS integration</a:t>
            </a:r>
          </a:p>
          <a:p>
            <a:endParaRPr lang="en-US" dirty="0"/>
          </a:p>
        </p:txBody>
      </p:sp>
      <p:pic>
        <p:nvPicPr>
          <p:cNvPr id="3" name="Picture 2">
            <a:extLst>
              <a:ext uri="{FF2B5EF4-FFF2-40B4-BE49-F238E27FC236}">
                <a16:creationId xmlns:a16="http://schemas.microsoft.com/office/drawing/2014/main" id="{C6E5C617-6D85-550F-5649-D24B4A9CC051}"/>
              </a:ext>
            </a:extLst>
          </p:cNvPr>
          <p:cNvPicPr>
            <a:picLocks noChangeAspect="1"/>
          </p:cNvPicPr>
          <p:nvPr/>
        </p:nvPicPr>
        <p:blipFill>
          <a:blip r:embed="rId2"/>
          <a:stretch>
            <a:fillRect/>
          </a:stretch>
        </p:blipFill>
        <p:spPr>
          <a:xfrm>
            <a:off x="4249502" y="1338942"/>
            <a:ext cx="4778726" cy="5312229"/>
          </a:xfrm>
          <a:prstGeom prst="rect">
            <a:avLst/>
          </a:prstGeom>
        </p:spPr>
      </p:pic>
    </p:spTree>
    <p:extLst>
      <p:ext uri="{BB962C8B-B14F-4D97-AF65-F5344CB8AC3E}">
        <p14:creationId xmlns:p14="http://schemas.microsoft.com/office/powerpoint/2010/main" val="403645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468" y="570424"/>
            <a:ext cx="6377940" cy="1293028"/>
          </a:xfrm>
        </p:spPr>
        <p:txBody>
          <a:bodyPr>
            <a:normAutofit/>
          </a:bodyPr>
          <a:lstStyle/>
          <a:p>
            <a:r>
              <a:rPr dirty="0">
                <a:solidFill>
                  <a:srgbClr val="0070C0"/>
                </a:solidFill>
              </a:rPr>
              <a:t>Landing, Login, and Enrollment Pages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Purpose</a:t>
            </a:r>
          </a:p>
          <a:p>
            <a:r>
              <a:rPr lang="en-US" dirty="0">
                <a:latin typeface="Calibri" panose="020F0502020204030204" pitchFamily="34" charset="0"/>
                <a:ea typeface="Calibri" panose="020F0502020204030204" pitchFamily="34" charset="0"/>
                <a:cs typeface="Calibri" panose="020F0502020204030204" pitchFamily="34" charset="0"/>
              </a:rPr>
              <a:t>These pages form the front-end entry point to the system. They allow new students to register, existing students to log in, and all users to access course enrollment functions. Their design emphasizes usability, security, and smooth navigation.</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dirty="0">
                <a:latin typeface="Calibri" panose="020F0502020204030204" pitchFamily="34" charset="0"/>
                <a:ea typeface="Calibri" panose="020F0502020204030204" pitchFamily="34" charset="0"/>
                <a:cs typeface="Calibri" panose="020F0502020204030204" pitchFamily="34" charset="0"/>
              </a:rPr>
              <a:t>Developed key front-end pages using PHP, HTML, and CSS:</a:t>
            </a:r>
          </a:p>
          <a:p>
            <a:r>
              <a:rPr dirty="0">
                <a:latin typeface="Calibri" panose="020F0502020204030204" pitchFamily="34" charset="0"/>
                <a:ea typeface="Calibri" panose="020F0502020204030204" pitchFamily="34" charset="0"/>
                <a:cs typeface="Calibri" panose="020F0502020204030204" pitchFamily="34" charset="0"/>
              </a:rPr>
              <a:t>Landing Page – Entry point with navigation options</a:t>
            </a:r>
          </a:p>
          <a:p>
            <a:r>
              <a:rPr dirty="0">
                <a:latin typeface="Calibri" panose="020F0502020204030204" pitchFamily="34" charset="0"/>
                <a:ea typeface="Calibri" panose="020F0502020204030204" pitchFamily="34" charset="0"/>
                <a:cs typeface="Calibri" panose="020F0502020204030204" pitchFamily="34" charset="0"/>
              </a:rPr>
              <a:t>Login Page – Secure authentication for existing users</a:t>
            </a:r>
          </a:p>
          <a:p>
            <a:r>
              <a:rPr dirty="0">
                <a:latin typeface="Calibri" panose="020F0502020204030204" pitchFamily="34" charset="0"/>
                <a:ea typeface="Calibri" panose="020F0502020204030204" pitchFamily="34" charset="0"/>
                <a:cs typeface="Calibri" panose="020F0502020204030204" pitchFamily="34" charset="0"/>
              </a:rPr>
              <a:t>Registration Page – New users create accounts with full name, email, phone, and password</a:t>
            </a:r>
          </a:p>
          <a:p>
            <a:r>
              <a:rPr dirty="0">
                <a:latin typeface="Calibri" panose="020F0502020204030204" pitchFamily="34" charset="0"/>
                <a:ea typeface="Calibri" panose="020F0502020204030204" pitchFamily="34" charset="0"/>
                <a:cs typeface="Calibri" panose="020F0502020204030204" pitchFamily="34" charset="0"/>
              </a:rPr>
              <a:t>Designed with usability, clarity, and security in mind</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5945a4d7-dff2-4d79-afeb-a3030e40eb77}" enabled="1" method="Privileged" siteId="{f9914f5c-6fc2-4043-9c04-6ccec0b819f5}" removed="0"/>
</clbl:labelList>
</file>

<file path=docProps/app.xml><?xml version="1.0" encoding="utf-8"?>
<Properties xmlns="http://schemas.openxmlformats.org/officeDocument/2006/extended-properties" xmlns:vt="http://schemas.openxmlformats.org/officeDocument/2006/docPropsVTypes">
  <Template>TM04033937[[fn=Vapor Trail]]</Template>
  <TotalTime>314</TotalTime>
  <Words>2280</Words>
  <Application>Microsoft Office PowerPoint</Application>
  <PresentationFormat>On-screen Show (4:3)</PresentationFormat>
  <Paragraphs>214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Calibri</vt:lpstr>
      <vt:lpstr>Century Gothic</vt:lpstr>
      <vt:lpstr>Vapor Trail</vt:lpstr>
      <vt:lpstr>Final Project Presentation  Student Registration System</vt:lpstr>
      <vt:lpstr>Overview of the SRS Document</vt:lpstr>
      <vt:lpstr>Overview of the SRS Document</vt:lpstr>
      <vt:lpstr>Overview of the SRS Document</vt:lpstr>
      <vt:lpstr>Overview of the SRS Document</vt:lpstr>
      <vt:lpstr>UML Design Model</vt:lpstr>
      <vt:lpstr>UML: USE CASE DIAGRAM</vt:lpstr>
      <vt:lpstr>UML: CLASS DIAGRAM</vt:lpstr>
      <vt:lpstr>Landing, Login, and Enrollment Pages</vt:lpstr>
      <vt:lpstr>Landing, Login, and Enrollment Pages</vt:lpstr>
      <vt:lpstr>MySQL Database and Class Registration</vt:lpstr>
      <vt:lpstr>MySQL Database and Class Registration</vt:lpstr>
      <vt:lpstr>MySQL Database and Class Registration</vt:lpstr>
      <vt:lpstr>MySQL Database and Class Registration</vt:lpstr>
      <vt:lpstr>MySQL Database and Class Registration</vt:lpstr>
      <vt:lpstr>MySQL Database and Class Registration</vt:lpstr>
      <vt:lpstr>PHP Code Development</vt:lpstr>
      <vt:lpstr>PHP Code Development</vt:lpstr>
      <vt:lpstr>Conclusion</vt:lpstr>
      <vt:lpstr>THANK YOU for  VIEWING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Nikko Amaya</dc:creator>
  <cp:keywords/>
  <dc:description>generated using python-pptx</dc:description>
  <cp:lastModifiedBy>Nikko Amaya</cp:lastModifiedBy>
  <cp:revision>2</cp:revision>
  <dcterms:created xsi:type="dcterms:W3CDTF">2013-01-27T09:14:16Z</dcterms:created>
  <dcterms:modified xsi:type="dcterms:W3CDTF">2025-09-04T20:21:28Z</dcterms:modified>
  <cp:category/>
</cp:coreProperties>
</file>