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81" r:id="rId4"/>
    <p:sldMasterId id="2147483682" r:id="rId5"/>
    <p:sldMasterId id="2147483683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7F6474DD-1571-4771-8190-A41CA3F309F7}">
  <a:tblStyle styleId="{7F6474DD-1571-4771-8190-A41CA3F309F7}" styleName="Table_0"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cap="flat" cmpd="sng" w="12700">
              <a:solidFill>
                <a:srgbClr val="5D5D5D"/>
              </a:solidFill>
              <a:prstDash val="dashDot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5D5D5D"/>
              </a:solidFill>
              <a:prstDash val="dashDot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5D5D5D"/>
              </a:solidFill>
              <a:prstDash val="dashDot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5D5D5D"/>
              </a:solidFill>
              <a:prstDash val="dashDot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5D5D5D"/>
              </a:solidFill>
              <a:prstDash val="dashDot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5D5D5D"/>
              </a:solidFill>
              <a:prstDash val="dashDot"/>
              <a:round/>
              <a:headEnd len="sm" w="sm" type="none"/>
              <a:tailEnd len="sm" w="sm" type="none"/>
            </a:ln>
          </a:insideV>
        </a:tcBdr>
        <a:fill>
          <a:solidFill>
            <a:srgbClr val="FAF7E9"/>
          </a:solidFill>
        </a:fill>
      </a:tcStyle>
    </a:wholeTbl>
    <a:band1H>
      <a:tcTxStyle/>
    </a:band1H>
    <a:band2H>
      <a:tcTxStyle b="off" i="off"/>
      <a:tcStyle>
        <a:fill>
          <a:solidFill>
            <a:srgbClr val="EDEADD"/>
          </a:solidFill>
        </a:fill>
      </a:tcStyle>
    </a:band2H>
    <a:band1V>
      <a:tcTxStyle/>
    </a:band1V>
    <a:band2V>
      <a:tcTxStyle/>
    </a:band2V>
    <a:lastCol>
      <a:tcTxStyle/>
    </a:lastCol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9400"/>
          </a:solidFill>
        </a:fill>
      </a:tcStyle>
    </a:lastRow>
    <a:seCell>
      <a:tcTxStyle/>
    </a:seCell>
    <a:swCell>
      <a:tcTxStyle/>
    </a:swCell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9400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7be483e10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g27be483e10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7be483e1c_0_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4" name="Google Shape;224;g27be483e1c_0_3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\frac{\partial{loss}}{\partial{w}}=?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5b6bc1d32_36_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2" name="Google Shape;232;g25b6bc1d32_36_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\frac{\partial{loss}}{\partial{w}}=?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7be483e1c_0_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0" name="Google Shape;240;g27be483e1c_0_4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\frac{\partial{loss}}{\partial{w}}=?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5b6bc1d32_36_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9" name="Google Shape;249;g25b6bc1d32_36_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\frac{\partial{loss}}{\partial{w}}=?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27be483e1c_0_5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=w-\alpha*2x(xw-y)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g27be483e1c_0_5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27be483e1c_0_5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g27be483e1c_0_5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27be483e1c_0_6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g27be483e1c_0_6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7c191fcd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7c191fcd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7c191fcd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27c191fcd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27be483e1c_0_7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g27be483e1c_0_7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7be483f0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7be483f0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7be483f07_0_7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g27be483f07_0_7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7be483e1c_0_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0" name="Google Shape;170;g27be483e1c_0_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8c65fcee1_73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g28c65fcee1_73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5b6bc1d32_36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7" name="Google Shape;187;g25b6bc1d32_36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7be483e1c_0_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6" name="Google Shape;196;g27be483e1c_0_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\frac{\partial{loss}}{\partial{w}}=?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8c65fcee1_73_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5" name="Google Shape;205;g28c65fcee1_73_4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\frac{\partial{loss}}{\partial{w}}=?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7be483e1c_0_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7" name="Google Shape;217;g27be483e1c_0_2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\frac{\partial{loss}}{\partial{w}}=?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" type="tx">
  <p:cSld name="TITLE_AND_BOD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4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1812726" y="2652117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Google Shape;60;p15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2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type="title"/>
          </p:nvPr>
        </p:nvSpPr>
        <p:spPr>
          <a:xfrm>
            <a:off x="-8188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16"/>
          <p:cNvSpPr txBox="1"/>
          <p:nvPr>
            <p:ph idx="1" type="body"/>
          </p:nvPr>
        </p:nvSpPr>
        <p:spPr>
          <a:xfrm>
            <a:off x="180210" y="1460004"/>
            <a:ext cx="87834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Google Shape;65;p16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3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17"/>
          <p:cNvSpPr txBox="1"/>
          <p:nvPr>
            <p:ph idx="1" type="body"/>
          </p:nvPr>
        </p:nvSpPr>
        <p:spPr>
          <a:xfrm>
            <a:off x="1645295" y="1372939"/>
            <a:ext cx="58533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317500" lvl="0" marL="457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>
  <p:cSld name="Title 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/>
          <p:nvPr>
            <p:ph type="title"/>
          </p:nvPr>
        </p:nvSpPr>
        <p:spPr>
          <a:xfrm>
            <a:off x="449746" y="229118"/>
            <a:ext cx="82419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Google Shape;74;p19"/>
          <p:cNvSpPr txBox="1"/>
          <p:nvPr>
            <p:ph idx="12" type="sldNum"/>
          </p:nvPr>
        </p:nvSpPr>
        <p:spPr>
          <a:xfrm>
            <a:off x="4419600" y="4629150"/>
            <a:ext cx="21336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4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0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Google Shape;77;p20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Google Shape;78;p20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" type="title">
  <p:cSld name="TITLE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1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Google Shape;81;p21"/>
          <p:cNvSpPr txBox="1"/>
          <p:nvPr>
            <p:ph idx="1" type="body"/>
          </p:nvPr>
        </p:nvSpPr>
        <p:spPr>
          <a:xfrm>
            <a:off x="1812726" y="2652117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Google Shape;82;p21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Horizontal">
  <p:cSld name="Photo - Horizontal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/>
          <p:nvPr>
            <p:ph idx="2" type="pic"/>
          </p:nvPr>
        </p:nvSpPr>
        <p:spPr>
          <a:xfrm>
            <a:off x="1990204" y="334863"/>
            <a:ext cx="5157000" cy="31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Google Shape;85;p22"/>
          <p:cNvSpPr txBox="1"/>
          <p:nvPr>
            <p:ph type="title"/>
          </p:nvPr>
        </p:nvSpPr>
        <p:spPr>
          <a:xfrm>
            <a:off x="1812726" y="3542854"/>
            <a:ext cx="55185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22"/>
          <p:cNvSpPr txBox="1"/>
          <p:nvPr>
            <p:ph idx="1" type="body"/>
          </p:nvPr>
        </p:nvSpPr>
        <p:spPr>
          <a:xfrm>
            <a:off x="1812726" y="4319736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Google Shape;87;p22"/>
          <p:cNvSpPr txBox="1"/>
          <p:nvPr>
            <p:ph idx="12" type="sldNum"/>
          </p:nvPr>
        </p:nvSpPr>
        <p:spPr>
          <a:xfrm>
            <a:off x="4475930" y="4875609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- Center">
  <p:cSld name="Title - Center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3"/>
          <p:cNvSpPr txBox="1"/>
          <p:nvPr>
            <p:ph type="title"/>
          </p:nvPr>
        </p:nvSpPr>
        <p:spPr>
          <a:xfrm>
            <a:off x="1812726" y="1701105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" name="Google Shape;90;p23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Vertical">
  <p:cSld name="Photo - Vertical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4"/>
          <p:cNvSpPr/>
          <p:nvPr>
            <p:ph idx="2" type="pic"/>
          </p:nvPr>
        </p:nvSpPr>
        <p:spPr>
          <a:xfrm>
            <a:off x="4685854" y="334863"/>
            <a:ext cx="2812800" cy="43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3" name="Google Shape;93;p24"/>
          <p:cNvSpPr txBox="1"/>
          <p:nvPr>
            <p:ph type="title"/>
          </p:nvPr>
        </p:nvSpPr>
        <p:spPr>
          <a:xfrm>
            <a:off x="1645295" y="334863"/>
            <a:ext cx="2812800" cy="2103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4" name="Google Shape;94;p24"/>
          <p:cNvSpPr txBox="1"/>
          <p:nvPr>
            <p:ph idx="1" type="body"/>
          </p:nvPr>
        </p:nvSpPr>
        <p:spPr>
          <a:xfrm>
            <a:off x="1645295" y="2511474"/>
            <a:ext cx="2812800" cy="21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5" name="Google Shape;95;p24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- Top">
  <p:cSld name="Title - Top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5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8" name="Google Shape;98;p25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Bullets &amp; Photo">
  <p:cSld name="Title, Bullets &amp; Photo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6"/>
          <p:cNvSpPr/>
          <p:nvPr>
            <p:ph idx="2" type="pic"/>
          </p:nvPr>
        </p:nvSpPr>
        <p:spPr>
          <a:xfrm>
            <a:off x="4685854" y="1372939"/>
            <a:ext cx="28128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1" name="Google Shape;101;p26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2" name="Google Shape;102;p26"/>
          <p:cNvSpPr txBox="1"/>
          <p:nvPr>
            <p:ph idx="1" type="body"/>
          </p:nvPr>
        </p:nvSpPr>
        <p:spPr>
          <a:xfrm>
            <a:off x="1645295" y="1372939"/>
            <a:ext cx="28128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298450" lvl="0" marL="4572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3" name="Google Shape;103;p26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ullets">
  <p:cSld name="Bullets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7"/>
          <p:cNvSpPr txBox="1"/>
          <p:nvPr>
            <p:ph idx="1" type="body"/>
          </p:nvPr>
        </p:nvSpPr>
        <p:spPr>
          <a:xfrm>
            <a:off x="1645295" y="669726"/>
            <a:ext cx="5853300" cy="38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317500" lvl="0" marL="457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6" name="Google Shape;106;p27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3 Up">
  <p:cSld name="Photo - 3 Up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8"/>
          <p:cNvSpPr/>
          <p:nvPr>
            <p:ph idx="2" type="pic"/>
          </p:nvPr>
        </p:nvSpPr>
        <p:spPr>
          <a:xfrm>
            <a:off x="4685854" y="2685604"/>
            <a:ext cx="2812800" cy="19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9" name="Google Shape;109;p28"/>
          <p:cNvSpPr/>
          <p:nvPr>
            <p:ph idx="3" type="pic"/>
          </p:nvPr>
        </p:nvSpPr>
        <p:spPr>
          <a:xfrm>
            <a:off x="4689132" y="468808"/>
            <a:ext cx="2812800" cy="19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0" name="Google Shape;110;p28"/>
          <p:cNvSpPr/>
          <p:nvPr>
            <p:ph idx="4" type="pic"/>
          </p:nvPr>
        </p:nvSpPr>
        <p:spPr>
          <a:xfrm>
            <a:off x="1645295" y="468808"/>
            <a:ext cx="2812800" cy="42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1" name="Google Shape;111;p28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Quote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9"/>
          <p:cNvSpPr txBox="1"/>
          <p:nvPr>
            <p:ph idx="1" type="body"/>
          </p:nvPr>
        </p:nvSpPr>
        <p:spPr>
          <a:xfrm>
            <a:off x="1812726" y="3355330"/>
            <a:ext cx="5518500" cy="2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4" name="Google Shape;114;p29"/>
          <p:cNvSpPr txBox="1"/>
          <p:nvPr>
            <p:ph idx="2" type="body"/>
          </p:nvPr>
        </p:nvSpPr>
        <p:spPr>
          <a:xfrm>
            <a:off x="1812726" y="2250132"/>
            <a:ext cx="55185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5" name="Google Shape;115;p29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">
  <p:cSld name="Photo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0"/>
          <p:cNvSpPr/>
          <p:nvPr>
            <p:ph idx="2" type="pic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8" name="Google Shape;118;p30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" type="title">
  <p:cSld name="TITLE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2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5" name="Google Shape;125;p32"/>
          <p:cNvSpPr txBox="1"/>
          <p:nvPr>
            <p:ph idx="1" type="body"/>
          </p:nvPr>
        </p:nvSpPr>
        <p:spPr>
          <a:xfrm>
            <a:off x="1812726" y="2658814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6" name="Google Shape;126;p32"/>
          <p:cNvSpPr txBox="1"/>
          <p:nvPr>
            <p:ph idx="12" type="sldNum"/>
          </p:nvPr>
        </p:nvSpPr>
        <p:spPr>
          <a:xfrm>
            <a:off x="4482789" y="4902398"/>
            <a:ext cx="174900" cy="1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 copy" type="tx">
  <p:cSld name="TITLE_AND_BODY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3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9" name="Google Shape;129;p33"/>
          <p:cNvSpPr txBox="1"/>
          <p:nvPr>
            <p:ph idx="1" type="body"/>
          </p:nvPr>
        </p:nvSpPr>
        <p:spPr>
          <a:xfrm>
            <a:off x="495458" y="1595065"/>
            <a:ext cx="8081400" cy="313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3815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1275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-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1275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1275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1275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0" name="Google Shape;130;p33"/>
          <p:cNvSpPr txBox="1"/>
          <p:nvPr>
            <p:ph idx="12" type="sldNum"/>
          </p:nvPr>
        </p:nvSpPr>
        <p:spPr>
          <a:xfrm>
            <a:off x="4494628" y="4304667"/>
            <a:ext cx="149700" cy="1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20100" lIns="20100" spcFirstLastPara="1" rIns="20100" wrap="square" tIns="201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4"/>
          <p:cNvSpPr txBox="1"/>
          <p:nvPr>
            <p:ph type="title"/>
          </p:nvPr>
        </p:nvSpPr>
        <p:spPr>
          <a:xfrm>
            <a:off x="-8189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3" name="Google Shape;133;p34"/>
          <p:cNvSpPr txBox="1"/>
          <p:nvPr>
            <p:ph idx="1" type="body"/>
          </p:nvPr>
        </p:nvSpPr>
        <p:spPr>
          <a:xfrm>
            <a:off x="180210" y="1460004"/>
            <a:ext cx="87834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50850" lvl="1" marL="914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•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50850" lvl="2" marL="1371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50850" lvl="3" marL="1828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50850" lvl="4" marL="22860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4" name="Google Shape;134;p34"/>
          <p:cNvSpPr txBox="1"/>
          <p:nvPr>
            <p:ph idx="12" type="sldNum"/>
          </p:nvPr>
        </p:nvSpPr>
        <p:spPr>
          <a:xfrm>
            <a:off x="4482425" y="4882307"/>
            <a:ext cx="1725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80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2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5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7" name="Google Shape;137;p35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50850" lvl="1" marL="914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•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50850" lvl="2" marL="1371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50850" lvl="3" marL="1828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50850" lvl="4" marL="22860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8" name="Google Shape;138;p35"/>
          <p:cNvSpPr txBox="1"/>
          <p:nvPr>
            <p:ph idx="12" type="sldNum"/>
          </p:nvPr>
        </p:nvSpPr>
        <p:spPr>
          <a:xfrm>
            <a:off x="4482425" y="4882307"/>
            <a:ext cx="1725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80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6"/>
          <p:cNvSpPr txBox="1"/>
          <p:nvPr>
            <p:ph idx="12" type="sldNum"/>
          </p:nvPr>
        </p:nvSpPr>
        <p:spPr>
          <a:xfrm>
            <a:off x="4482789" y="4902398"/>
            <a:ext cx="174900" cy="1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18" Type="http://schemas.openxmlformats.org/officeDocument/2006/relationships/theme" Target="../theme/theme3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slideLayout" Target="../slideLayouts/slideLayout30.xml"/><Relationship Id="rId3" Type="http://schemas.openxmlformats.org/officeDocument/2006/relationships/slideLayout" Target="../slideLayouts/slideLayout31.xml"/><Relationship Id="rId4" Type="http://schemas.openxmlformats.org/officeDocument/2006/relationships/slideLayout" Target="../slideLayouts/slideLayout32.xml"/><Relationship Id="rId5" Type="http://schemas.openxmlformats.org/officeDocument/2006/relationships/slideLayout" Target="../slideLayouts/slideLayout33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49746" y="229118"/>
            <a:ext cx="82419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200" y="1200150"/>
            <a:ext cx="8229600" cy="39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3810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4419600" y="4629150"/>
            <a:ext cx="21336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1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1" name="Google Shape;121;p31"/>
          <p:cNvSpPr txBox="1"/>
          <p:nvPr>
            <p:ph idx="1" type="body"/>
          </p:nvPr>
        </p:nvSpPr>
        <p:spPr>
          <a:xfrm>
            <a:off x="495458" y="1595065"/>
            <a:ext cx="8081400" cy="313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3815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1275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-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1275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1275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1275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2" name="Google Shape;122;p31"/>
          <p:cNvSpPr txBox="1"/>
          <p:nvPr>
            <p:ph idx="12" type="sldNum"/>
          </p:nvPr>
        </p:nvSpPr>
        <p:spPr>
          <a:xfrm>
            <a:off x="4494628" y="4304667"/>
            <a:ext cx="149700" cy="1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20100" lIns="20100" spcFirstLastPara="1" rIns="20100" wrap="square" tIns="201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6" r:id="rId1"/>
    <p:sldLayoutId id="2147483677" r:id="rId2"/>
    <p:sldLayoutId id="2147483678" r:id="rId3"/>
    <p:sldLayoutId id="2147483679" r:id="rId4"/>
    <p:sldLayoutId id="2147483680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4.png"/><Relationship Id="rId4" Type="http://schemas.openxmlformats.org/officeDocument/2006/relationships/image" Target="../media/image2.png"/><Relationship Id="rId9" Type="http://schemas.openxmlformats.org/officeDocument/2006/relationships/hyperlink" Target="http://bit.ly/PyTorchVideo" TargetMode="External"/><Relationship Id="rId5" Type="http://schemas.openxmlformats.org/officeDocument/2006/relationships/image" Target="../media/image1.png"/><Relationship Id="rId6" Type="http://schemas.openxmlformats.org/officeDocument/2006/relationships/hyperlink" Target="mailto:hunkim+ml@gmail.com" TargetMode="External"/><Relationship Id="rId7" Type="http://schemas.openxmlformats.org/officeDocument/2006/relationships/hyperlink" Target="https://github.com/hunkim/PyTorchZeroToAll" TargetMode="External"/><Relationship Id="rId8" Type="http://schemas.openxmlformats.org/officeDocument/2006/relationships/hyperlink" Target="http://bit.ly/PyTorchZeroAll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11.png"/><Relationship Id="rId5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Relationship Id="rId4" Type="http://schemas.openxmlformats.org/officeDocument/2006/relationships/image" Target="../media/image11.png"/><Relationship Id="rId5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Relationship Id="rId4" Type="http://schemas.openxmlformats.org/officeDocument/2006/relationships/image" Target="../media/image5.png"/><Relationship Id="rId5" Type="http://schemas.openxmlformats.org/officeDocument/2006/relationships/image" Target="../media/image10.png"/><Relationship Id="rId6" Type="http://schemas.openxmlformats.org/officeDocument/2006/relationships/image" Target="../media/image12.png"/><Relationship Id="rId7" Type="http://schemas.openxmlformats.org/officeDocument/2006/relationships/image" Target="../media/image21.jpg"/><Relationship Id="rId8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1.jpg"/><Relationship Id="rId4" Type="http://schemas.openxmlformats.org/officeDocument/2006/relationships/image" Target="../media/image2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9.jpg"/><Relationship Id="rId4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bit.ly/PyTorchZeroAll" TargetMode="External"/><Relationship Id="rId4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Relationship Id="rId4" Type="http://schemas.openxmlformats.org/officeDocument/2006/relationships/image" Target="../media/image2.png"/><Relationship Id="rId9" Type="http://schemas.openxmlformats.org/officeDocument/2006/relationships/hyperlink" Target="http://bit.ly/PyTorchVideo" TargetMode="External"/><Relationship Id="rId5" Type="http://schemas.openxmlformats.org/officeDocument/2006/relationships/image" Target="../media/image1.png"/><Relationship Id="rId6" Type="http://schemas.openxmlformats.org/officeDocument/2006/relationships/hyperlink" Target="mailto:hunkim+ml@gmail.com" TargetMode="External"/><Relationship Id="rId7" Type="http://schemas.openxmlformats.org/officeDocument/2006/relationships/hyperlink" Target="https://github.com/hunkim/PyTorchZeroToAll" TargetMode="External"/><Relationship Id="rId8" Type="http://schemas.openxmlformats.org/officeDocument/2006/relationships/hyperlink" Target="http://bit.ly/PyTorchZeroAll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5.png"/><Relationship Id="rId5" Type="http://schemas.openxmlformats.org/officeDocument/2006/relationships/image" Target="../media/image10.png"/><Relationship Id="rId6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45" name="Google Shape;145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313094"/>
            <a:ext cx="9143999" cy="28476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46" name="Google Shape;146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12941" y="1239342"/>
            <a:ext cx="2049525" cy="556864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37"/>
          <p:cNvSpPr txBox="1"/>
          <p:nvPr>
            <p:ph idx="4294967295" type="ctrTitle"/>
          </p:nvPr>
        </p:nvSpPr>
        <p:spPr>
          <a:xfrm>
            <a:off x="628447" y="14103"/>
            <a:ext cx="61266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ML/DL for </a:t>
            </a:r>
            <a:r>
              <a:rPr b="0" i="0" lang="en" sz="42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Everyone</a:t>
            </a: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" sz="2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with</a:t>
            </a:r>
            <a:r>
              <a:rPr b="0" i="0" lang="en" sz="3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/>
          </a:p>
        </p:txBody>
      </p:sp>
      <p:pic>
        <p:nvPicPr>
          <p:cNvPr descr="Image" id="148" name="Google Shape;148;p3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355806" y="4711991"/>
            <a:ext cx="756518" cy="409473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37"/>
          <p:cNvSpPr txBox="1"/>
          <p:nvPr/>
        </p:nvSpPr>
        <p:spPr>
          <a:xfrm>
            <a:off x="1508718" y="647304"/>
            <a:ext cx="61266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b="0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Lecture 3: Gradient Descent</a:t>
            </a:r>
            <a:endParaRPr sz="500"/>
          </a:p>
        </p:txBody>
      </p:sp>
      <p:sp>
        <p:nvSpPr>
          <p:cNvPr id="150" name="Google Shape;150;p37"/>
          <p:cNvSpPr txBox="1"/>
          <p:nvPr/>
        </p:nvSpPr>
        <p:spPr>
          <a:xfrm>
            <a:off x="0" y="4286750"/>
            <a:ext cx="4159500" cy="873900"/>
          </a:xfrm>
          <a:prstGeom prst="rect">
            <a:avLst/>
          </a:prstGeom>
          <a:gradFill>
            <a:gsLst>
              <a:gs pos="0">
                <a:srgbClr val="55C1FF">
                  <a:alpha val="77647"/>
                </a:srgbClr>
              </a:gs>
              <a:gs pos="100000">
                <a:srgbClr val="0076B9">
                  <a:alpha val="77647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Sung Kim &lt;</a:t>
            </a:r>
            <a:r>
              <a:rPr lang="en" sz="1600" u="sng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6"/>
              </a:rPr>
              <a:t>hunkim+ml@gmail.com</a:t>
            </a:r>
            <a:r>
              <a:rPr lang="en" sz="1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&gt; HKUST</a:t>
            </a:r>
            <a:endParaRPr sz="20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Code: </a:t>
            </a:r>
            <a:r>
              <a:rPr lang="en" sz="1300" u="sng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7"/>
              </a:rPr>
              <a:t>https://github.com/hunkim/PyTorchZeroToAll</a:t>
            </a:r>
            <a:r>
              <a:rPr lang="en" sz="1300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3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Slides: </a:t>
            </a:r>
            <a:r>
              <a:rPr lang="en" sz="1300" u="sng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8"/>
              </a:rPr>
              <a:t>http://bit.ly/PyTorchZeroAll</a:t>
            </a:r>
            <a:r>
              <a:rPr lang="en" sz="1300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300">
              <a:solidFill>
                <a:srgbClr val="FFFF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Videos: </a:t>
            </a:r>
            <a:r>
              <a:rPr lang="en" sz="1300" u="sng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9"/>
              </a:rPr>
              <a:t>http://bit.ly/PyTorchVideo</a:t>
            </a:r>
            <a:r>
              <a:rPr lang="en" sz="1300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300">
              <a:solidFill>
                <a:srgbClr val="FFFF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6"/>
          <p:cNvSpPr txBox="1"/>
          <p:nvPr>
            <p:ph type="title"/>
          </p:nvPr>
        </p:nvSpPr>
        <p:spPr>
          <a:xfrm>
            <a:off x="431625" y="576114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Derivative</a:t>
            </a:r>
            <a:endParaRPr/>
          </a:p>
        </p:txBody>
      </p:sp>
      <p:pic>
        <p:nvPicPr>
          <p:cNvPr descr="Image" id="227" name="Google Shape;227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93810" y="1886628"/>
            <a:ext cx="3941608" cy="3472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28" name="Google Shape;228;p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92701" y="3694825"/>
            <a:ext cx="1086101" cy="593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29" name="Google Shape;229;p4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548046" y="2590750"/>
            <a:ext cx="1968943" cy="5930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7"/>
          <p:cNvSpPr txBox="1"/>
          <p:nvPr>
            <p:ph type="title"/>
          </p:nvPr>
        </p:nvSpPr>
        <p:spPr>
          <a:xfrm>
            <a:off x="-1652129" y="420853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Derivative</a:t>
            </a:r>
            <a:endParaRPr/>
          </a:p>
        </p:txBody>
      </p:sp>
      <p:pic>
        <p:nvPicPr>
          <p:cNvPr descr="Image" id="235" name="Google Shape;235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84435" y="827642"/>
            <a:ext cx="3941608" cy="3472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36" name="Google Shape;236;p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39249" y="1434676"/>
            <a:ext cx="1109150" cy="605575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47"/>
          <p:cNvSpPr txBox="1"/>
          <p:nvPr/>
        </p:nvSpPr>
        <p:spPr>
          <a:xfrm>
            <a:off x="6300945" y="4946634"/>
            <a:ext cx="28017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t/>
            </a:r>
            <a:endParaRPr sz="5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8"/>
          <p:cNvSpPr txBox="1"/>
          <p:nvPr>
            <p:ph type="title"/>
          </p:nvPr>
        </p:nvSpPr>
        <p:spPr>
          <a:xfrm>
            <a:off x="-1652129" y="420853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Derivative</a:t>
            </a:r>
            <a:endParaRPr/>
          </a:p>
        </p:txBody>
      </p:sp>
      <p:pic>
        <p:nvPicPr>
          <p:cNvPr descr="Image" id="243" name="Google Shape;243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84435" y="827642"/>
            <a:ext cx="3941608" cy="3472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44" name="Google Shape;244;p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39249" y="1434676"/>
            <a:ext cx="1109150" cy="605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45" name="Google Shape;245;p4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754079" y="1414307"/>
            <a:ext cx="4596016" cy="3277534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48"/>
          <p:cNvSpPr txBox="1"/>
          <p:nvPr/>
        </p:nvSpPr>
        <p:spPr>
          <a:xfrm>
            <a:off x="6300945" y="4946634"/>
            <a:ext cx="28017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https://www.derivative-calculator.net/</a:t>
            </a:r>
            <a:endParaRPr sz="5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251" name="Google Shape;251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5705" y="808230"/>
            <a:ext cx="8029949" cy="4367840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49"/>
          <p:cNvSpPr txBox="1"/>
          <p:nvPr/>
        </p:nvSpPr>
        <p:spPr>
          <a:xfrm>
            <a:off x="6003307" y="3990659"/>
            <a:ext cx="585900" cy="37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loss</a:t>
            </a:r>
            <a:endParaRPr sz="500"/>
          </a:p>
        </p:txBody>
      </p:sp>
      <p:sp>
        <p:nvSpPr>
          <p:cNvPr id="253" name="Google Shape;253;p49"/>
          <p:cNvSpPr txBox="1"/>
          <p:nvPr/>
        </p:nvSpPr>
        <p:spPr>
          <a:xfrm>
            <a:off x="67949" y="1332450"/>
            <a:ext cx="659400" cy="35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loss</a:t>
            </a:r>
            <a:endParaRPr sz="500"/>
          </a:p>
        </p:txBody>
      </p:sp>
      <p:pic>
        <p:nvPicPr>
          <p:cNvPr descr="Image" id="254" name="Google Shape;254;p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57181" y="1469446"/>
            <a:ext cx="547537" cy="501967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49"/>
          <p:cNvSpPr txBox="1"/>
          <p:nvPr>
            <p:ph type="title"/>
          </p:nvPr>
        </p:nvSpPr>
        <p:spPr>
          <a:xfrm>
            <a:off x="431625" y="70247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/>
              <a:t>Let’s implement!</a:t>
            </a:r>
            <a:endParaRPr/>
          </a:p>
        </p:txBody>
      </p:sp>
      <p:grpSp>
        <p:nvGrpSpPr>
          <p:cNvPr id="256" name="Google Shape;256;p49"/>
          <p:cNvGrpSpPr/>
          <p:nvPr/>
        </p:nvGrpSpPr>
        <p:grpSpPr>
          <a:xfrm>
            <a:off x="5012353" y="2285604"/>
            <a:ext cx="2406112" cy="854669"/>
            <a:chOff x="0" y="0"/>
            <a:chExt cx="6416298" cy="2279119"/>
          </a:xfrm>
        </p:grpSpPr>
        <p:pic>
          <p:nvPicPr>
            <p:cNvPr descr="Image" id="257" name="Google Shape;257;p4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77800" y="114300"/>
              <a:ext cx="6055167" cy="182368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" id="258" name="Google Shape;258;p49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0" y="0"/>
              <a:ext cx="6416298" cy="2279119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descr="Image" id="259" name="Google Shape;259;p4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591559" y="144261"/>
            <a:ext cx="1070893" cy="1070893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4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409150" y="3161224"/>
            <a:ext cx="3199675" cy="35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265" name="Google Shape;265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91559" y="144261"/>
            <a:ext cx="1070893" cy="1070893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50"/>
          <p:cNvSpPr txBox="1"/>
          <p:nvPr>
            <p:ph type="title"/>
          </p:nvPr>
        </p:nvSpPr>
        <p:spPr>
          <a:xfrm>
            <a:off x="284537" y="210584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Data, Model, Loss, and Gradient </a:t>
            </a:r>
            <a:endParaRPr/>
          </a:p>
        </p:txBody>
      </p:sp>
      <p:sp>
        <p:nvSpPr>
          <p:cNvPr id="267" name="Google Shape;267;p50"/>
          <p:cNvSpPr txBox="1"/>
          <p:nvPr/>
        </p:nvSpPr>
        <p:spPr>
          <a:xfrm>
            <a:off x="76200" y="457200"/>
            <a:ext cx="64377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x_data = [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1.0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2.0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3.0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y_data = [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2.0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4.0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6.0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 =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1.0  </a:t>
            </a:r>
            <a:r>
              <a:rPr i="1" lang="en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a random guess: random value</a:t>
            </a:r>
            <a:endParaRPr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our model forward pass</a:t>
            </a:r>
            <a:endParaRPr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forward(x):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 * w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Loss function</a:t>
            </a:r>
            <a:endParaRPr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loss(x, y):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y_pred = forward(x)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(y_pred - y) * (y_pred - y)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compute gradient</a:t>
            </a:r>
            <a:endParaRPr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gradient(x, y):  </a:t>
            </a:r>
            <a:r>
              <a:rPr i="1" lang="en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d_loss/d_w</a:t>
            </a:r>
            <a:endParaRPr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* x * (x * w - y)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68" name="Google Shape;268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2150" y="4700700"/>
            <a:ext cx="1549650" cy="33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273" name="Google Shape;273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91559" y="144261"/>
            <a:ext cx="1070893" cy="1070893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51"/>
          <p:cNvSpPr txBox="1"/>
          <p:nvPr>
            <p:ph type="title"/>
          </p:nvPr>
        </p:nvSpPr>
        <p:spPr>
          <a:xfrm>
            <a:off x="284537" y="210584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Training: updating weight</a:t>
            </a:r>
            <a:endParaRPr/>
          </a:p>
        </p:txBody>
      </p:sp>
      <p:sp>
        <p:nvSpPr>
          <p:cNvPr id="275" name="Google Shape;275;p51"/>
          <p:cNvSpPr txBox="1"/>
          <p:nvPr/>
        </p:nvSpPr>
        <p:spPr>
          <a:xfrm>
            <a:off x="76200" y="457200"/>
            <a:ext cx="42453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x_data = [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1.0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2.0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3.0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y_data = [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2.0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4.0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6.0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 =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1.0  </a:t>
            </a:r>
            <a:r>
              <a:rPr i="1" lang="en" sz="13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a random guess: random value</a:t>
            </a:r>
            <a:endParaRPr i="1" sz="13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3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our model forward pass</a:t>
            </a:r>
            <a:endParaRPr i="1" sz="13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forward(x):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3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 * w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Loss function</a:t>
            </a:r>
            <a:endParaRPr i="1" sz="13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loss(x, y):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y_pred = forward(x)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3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(y_pred - y) * (y_pred - y)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compute gradient</a:t>
            </a:r>
            <a:endParaRPr i="1" sz="13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gradient(x, y):  </a:t>
            </a:r>
            <a:r>
              <a:rPr i="1" lang="en" sz="13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d_loss/d_w</a:t>
            </a:r>
            <a:endParaRPr i="1" sz="13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3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 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* x * (x * w - y)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6" name="Google Shape;276;p51"/>
          <p:cNvSpPr txBox="1"/>
          <p:nvPr/>
        </p:nvSpPr>
        <p:spPr>
          <a:xfrm>
            <a:off x="3684800" y="1956700"/>
            <a:ext cx="5368500" cy="31062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Before training</a:t>
            </a:r>
            <a:endParaRPr i="1" sz="13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3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"predict (before training)"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forward(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Training loop</a:t>
            </a:r>
            <a:endParaRPr i="1" sz="13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epoch </a:t>
            </a:r>
            <a:r>
              <a:rPr b="1" lang="en" sz="13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13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100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3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x_val, y_val </a:t>
            </a:r>
            <a:r>
              <a:rPr b="1" lang="en" sz="13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13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zip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(x_data, y_data):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grad = gradient(x_val, y_val)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w = w -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0.01 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* grad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3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3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1" lang="en" sz="13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\t</a:t>
            </a:r>
            <a:r>
              <a:rPr b="1" lang="en" sz="13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grad: "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x_val, y_val, grad)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l = loss(x_val, y_val)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3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3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"progress:"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epoch, </a:t>
            </a:r>
            <a:r>
              <a:rPr b="1" lang="en" sz="13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"w="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w, </a:t>
            </a:r>
            <a:r>
              <a:rPr b="1" lang="en" sz="13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"loss="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l)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After training</a:t>
            </a:r>
            <a:endParaRPr i="1" sz="13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3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"predict (after training)"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 </a:t>
            </a:r>
            <a:r>
              <a:rPr b="1" lang="en" sz="13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"4 hours"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forward(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281" name="Google Shape;281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91559" y="144261"/>
            <a:ext cx="1070893" cy="1070893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52"/>
          <p:cNvSpPr txBox="1"/>
          <p:nvPr>
            <p:ph type="title"/>
          </p:nvPr>
        </p:nvSpPr>
        <p:spPr>
          <a:xfrm>
            <a:off x="2454538" y="197840"/>
            <a:ext cx="61107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Output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(from gradient numeric computation)</a:t>
            </a:r>
            <a:endParaRPr/>
          </a:p>
        </p:txBody>
      </p:sp>
      <p:sp>
        <p:nvSpPr>
          <p:cNvPr id="283" name="Google Shape;283;p52"/>
          <p:cNvSpPr txBox="1"/>
          <p:nvPr/>
        </p:nvSpPr>
        <p:spPr>
          <a:xfrm>
            <a:off x="3684800" y="1956700"/>
            <a:ext cx="5368500" cy="31062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Before training</a:t>
            </a:r>
            <a:endParaRPr i="1" sz="13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3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"predict (before training)"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forward(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Training loop</a:t>
            </a:r>
            <a:endParaRPr i="1" sz="13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epoch </a:t>
            </a:r>
            <a:r>
              <a:rPr b="1" lang="en" sz="13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13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100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3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x_val, y_val </a:t>
            </a:r>
            <a:r>
              <a:rPr b="1" lang="en" sz="13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13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zip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(x_data, y_data):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grad = gradient(x_val, y_val)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w = w -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0.01 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* grad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3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3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1" lang="en" sz="13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\t</a:t>
            </a:r>
            <a:r>
              <a:rPr b="1" lang="en" sz="13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grad: "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x_val, y_val, grad)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l = loss(x_val, y_val)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3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3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"progress:"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epoch, </a:t>
            </a:r>
            <a:r>
              <a:rPr b="1" lang="en" sz="13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"w="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w, </a:t>
            </a:r>
            <a:r>
              <a:rPr b="1" lang="en" sz="13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"loss="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l)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After training</a:t>
            </a:r>
            <a:endParaRPr i="1" sz="13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3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"predict (after training)"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 </a:t>
            </a:r>
            <a:r>
              <a:rPr b="1" lang="en" sz="13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"4 hours"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forward(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4" name="Google Shape;284;p52"/>
          <p:cNvSpPr txBox="1"/>
          <p:nvPr/>
        </p:nvSpPr>
        <p:spPr>
          <a:xfrm>
            <a:off x="152400" y="152400"/>
            <a:ext cx="3000000" cy="49104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predict (before training) 4 4.0</a:t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	grad:  1.0 2.0 -2.0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	grad:  2.0 4.0 -7.84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	grad:  3.0 6.0 -16.23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progress: 0 w= 1.26 loss= 4.92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	grad:  1.0 2.0 -1.48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	grad:  2.0 4.0 -5.8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	grad:  3.0 6.0 -12.0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progress: 1 w= 1.45 loss= 2.69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	grad:  1.0 2.0 -1.09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	grad:  2.0 4.0 -4.29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	grad:  3.0 6.0 -8.87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progress: 2 w= 1.6 loss= 1.47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	grad:  1.0 2.0 -0.81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	grad:  2.0 4.0 -3.17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	grad:  3.0 6.0 -6.56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..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progress: 7 w= 1.91 loss= 0.07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	grad:  1.0 2.0 -0.18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	grad:  2.0 4.0 -0.7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	grad:  3.0 6.0 -1.45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progress: 8 w= 1.93 loss= 0.04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	grad:  1.0 2.0 -0.13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	grad:  2.0 4.0 -0.52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	grad:  3.0 6.0 -1.07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progress: 9 w= 1.95 loss= 0.02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4A86E8"/>
                </a:solidFill>
              </a:rPr>
              <a:t>predict (after training) 4 hours 7.80</a:t>
            </a:r>
            <a:endParaRPr b="1" sz="1200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53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 3-1: compute gradient</a:t>
            </a:r>
            <a:endParaRPr/>
          </a:p>
        </p:txBody>
      </p:sp>
      <p:pic>
        <p:nvPicPr>
          <p:cNvPr id="290" name="Google Shape;290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6625" y="1538232"/>
            <a:ext cx="2990748" cy="33004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54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</a:t>
            </a:r>
            <a:r>
              <a:rPr lang="en"/>
              <a:t> 3-2: implement</a:t>
            </a:r>
            <a:endParaRPr/>
          </a:p>
        </p:txBody>
      </p:sp>
      <p:pic>
        <p:nvPicPr>
          <p:cNvPr id="296" name="Google Shape;296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6625" y="1538232"/>
            <a:ext cx="2990748" cy="33004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301" name="Google Shape;301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43788" y="1188959"/>
            <a:ext cx="8334643" cy="395396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302" name="Google Shape;302;p5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68415" y="82999"/>
            <a:ext cx="2804502" cy="1393851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55"/>
          <p:cNvSpPr txBox="1"/>
          <p:nvPr/>
        </p:nvSpPr>
        <p:spPr>
          <a:xfrm>
            <a:off x="4364351" y="2022550"/>
            <a:ext cx="4427400" cy="10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b="1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Lecture 4: </a:t>
            </a:r>
            <a:endParaRPr sz="5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b="1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Back-propagation</a:t>
            </a:r>
            <a:endParaRPr sz="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8"/>
          <p:cNvSpPr txBox="1"/>
          <p:nvPr>
            <p:ph type="title"/>
          </p:nvPr>
        </p:nvSpPr>
        <p:spPr>
          <a:xfrm>
            <a:off x="0" y="8075"/>
            <a:ext cx="9073200" cy="1488000"/>
          </a:xfrm>
          <a:prstGeom prst="rect">
            <a:avLst/>
          </a:prstGeom>
        </p:spPr>
        <p:txBody>
          <a:bodyPr anchorCtr="0" anchor="b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 for Comments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Please feel free to add comments directly on these slides.</a:t>
            </a:r>
            <a:endParaRPr sz="2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Other slides: </a:t>
            </a:r>
            <a:r>
              <a:rPr lang="en" sz="2800" u="sng">
                <a:solidFill>
                  <a:schemeClr val="hlink"/>
                </a:solidFill>
                <a:hlinkClick r:id="rId3"/>
              </a:rPr>
              <a:t>http://bit.ly/PyTorchZeroAll</a:t>
            </a:r>
            <a:r>
              <a:rPr lang="en" sz="2800"/>
              <a:t>      </a:t>
            </a:r>
            <a:endParaRPr sz="2800"/>
          </a:p>
        </p:txBody>
      </p:sp>
      <p:sp>
        <p:nvSpPr>
          <p:cNvPr id="156" name="Google Shape;156;p38"/>
          <p:cNvSpPr txBox="1"/>
          <p:nvPr/>
        </p:nvSpPr>
        <p:spPr>
          <a:xfrm>
            <a:off x="5446800" y="4728475"/>
            <a:ext cx="4064700" cy="55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Picture from http://www.tssablog.org/archives/3280</a:t>
            </a:r>
            <a:endParaRPr sz="1200"/>
          </a:p>
        </p:txBody>
      </p:sp>
      <p:pic>
        <p:nvPicPr>
          <p:cNvPr id="157" name="Google Shape;157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32442" y="1538300"/>
            <a:ext cx="6008308" cy="332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62" name="Google Shape;162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313094"/>
            <a:ext cx="9143999" cy="28476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63" name="Google Shape;163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12941" y="1239342"/>
            <a:ext cx="2049525" cy="556864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39"/>
          <p:cNvSpPr txBox="1"/>
          <p:nvPr>
            <p:ph idx="4294967295" type="ctrTitle"/>
          </p:nvPr>
        </p:nvSpPr>
        <p:spPr>
          <a:xfrm>
            <a:off x="628447" y="14103"/>
            <a:ext cx="61266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ML/DL for </a:t>
            </a:r>
            <a:r>
              <a:rPr b="0" i="0" lang="en" sz="42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Everyone</a:t>
            </a: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" sz="2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with</a:t>
            </a:r>
            <a:r>
              <a:rPr b="0" i="0" lang="en" sz="3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/>
          </a:p>
        </p:txBody>
      </p:sp>
      <p:pic>
        <p:nvPicPr>
          <p:cNvPr descr="Image" id="165" name="Google Shape;165;p3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355806" y="4711991"/>
            <a:ext cx="756518" cy="409473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39"/>
          <p:cNvSpPr txBox="1"/>
          <p:nvPr/>
        </p:nvSpPr>
        <p:spPr>
          <a:xfrm>
            <a:off x="1508718" y="647304"/>
            <a:ext cx="61266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b="0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Lecture 3: Gradient Descent</a:t>
            </a:r>
            <a:endParaRPr sz="500"/>
          </a:p>
        </p:txBody>
      </p:sp>
      <p:sp>
        <p:nvSpPr>
          <p:cNvPr id="167" name="Google Shape;167;p39"/>
          <p:cNvSpPr txBox="1"/>
          <p:nvPr/>
        </p:nvSpPr>
        <p:spPr>
          <a:xfrm>
            <a:off x="0" y="4286750"/>
            <a:ext cx="4159500" cy="873900"/>
          </a:xfrm>
          <a:prstGeom prst="rect">
            <a:avLst/>
          </a:prstGeom>
          <a:gradFill>
            <a:gsLst>
              <a:gs pos="0">
                <a:srgbClr val="55C1FF">
                  <a:alpha val="77647"/>
                </a:srgbClr>
              </a:gs>
              <a:gs pos="100000">
                <a:srgbClr val="0076B9">
                  <a:alpha val="77647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Sung Kim &lt;</a:t>
            </a:r>
            <a:r>
              <a:rPr lang="en" sz="1600" u="sng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6"/>
              </a:rPr>
              <a:t>hunkim+ml@gmail.com</a:t>
            </a:r>
            <a:r>
              <a:rPr lang="en" sz="1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&gt; HKUST</a:t>
            </a:r>
            <a:endParaRPr sz="20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Code: </a:t>
            </a:r>
            <a:r>
              <a:rPr lang="en" sz="1300" u="sng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7"/>
              </a:rPr>
              <a:t>https://github.com/hunkim/PyTorchZeroToAll</a:t>
            </a:r>
            <a:r>
              <a:rPr lang="en" sz="1300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3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Slides: </a:t>
            </a:r>
            <a:r>
              <a:rPr lang="en" sz="1300" u="sng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8"/>
              </a:rPr>
              <a:t>http://bit.ly/PyTorchZeroAll</a:t>
            </a:r>
            <a:r>
              <a:rPr lang="en" sz="1300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300">
              <a:solidFill>
                <a:srgbClr val="FFFF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Videos: </a:t>
            </a:r>
            <a:r>
              <a:rPr lang="en" sz="1300" u="sng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9"/>
              </a:rPr>
              <a:t>http://bit.ly/PyTorchVideo</a:t>
            </a:r>
            <a:r>
              <a:rPr lang="en" sz="1300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300">
              <a:solidFill>
                <a:srgbClr val="FFFF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40"/>
          <p:cNvSpPr txBox="1"/>
          <p:nvPr>
            <p:ph type="title"/>
          </p:nvPr>
        </p:nvSpPr>
        <p:spPr>
          <a:xfrm>
            <a:off x="2166394" y="70247"/>
            <a:ext cx="46968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Loss graph</a:t>
            </a:r>
            <a:endParaRPr/>
          </a:p>
        </p:txBody>
      </p:sp>
      <p:graphicFrame>
        <p:nvGraphicFramePr>
          <p:cNvPr id="173" name="Google Shape;173;p40"/>
          <p:cNvGraphicFramePr/>
          <p:nvPr/>
        </p:nvGraphicFramePr>
        <p:xfrm>
          <a:off x="417737" y="1052618"/>
          <a:ext cx="3000000" cy="3000000"/>
        </p:xfrm>
        <a:graphic>
          <a:graphicData uri="http://schemas.openxmlformats.org/drawingml/2006/table">
            <a:tbl>
              <a:tblPr firstRow="1">
                <a:noFill/>
                <a:tableStyleId>{7F6474DD-1571-4771-8190-A41CA3F309F7}</a:tableStyleId>
              </a:tblPr>
              <a:tblGrid>
                <a:gridCol w="1638825"/>
                <a:gridCol w="1638825"/>
                <a:gridCol w="1638825"/>
                <a:gridCol w="1638825"/>
                <a:gridCol w="1638825"/>
              </a:tblGrid>
              <a:tr h="272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>
                          <a:solidFill>
                            <a:srgbClr val="FFFFFF"/>
                          </a:solidFill>
                        </a:rPr>
                        <a:t>Loss (w=0)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>
                          <a:solidFill>
                            <a:srgbClr val="FFFFFF"/>
                          </a:solidFill>
                        </a:rPr>
                        <a:t>Loss (w=1)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>
                          <a:solidFill>
                            <a:srgbClr val="FFFFFF"/>
                          </a:solidFill>
                        </a:rPr>
                        <a:t>Loss (w=2)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>
                          <a:solidFill>
                            <a:srgbClr val="FFFFFF"/>
                          </a:solidFill>
                        </a:rPr>
                        <a:t>Loss (w=3)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>
                          <a:solidFill>
                            <a:srgbClr val="FFFFFF"/>
                          </a:solidFill>
                        </a:rPr>
                        <a:t>Loss (w=4)</a:t>
                      </a:r>
                      <a:endParaRPr sz="500"/>
                    </a:p>
                  </a:txBody>
                  <a:tcPr marT="19050" marB="19050" marR="19050" marL="19050" anchor="ctr"/>
                </a:tc>
              </a:tr>
              <a:tr h="272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/>
                        <a:t>mean=56/3=18.7</a:t>
                      </a:r>
                      <a:endParaRPr sz="500"/>
                    </a:p>
                  </a:txBody>
                  <a:tcPr marT="19050" marB="19050" marR="19050" marL="1905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/>
                        <a:t>mean=14/3=4.7</a:t>
                      </a:r>
                      <a:endParaRPr sz="500"/>
                    </a:p>
                  </a:txBody>
                  <a:tcPr marT="19050" marB="19050" marR="19050" marL="19050" anchor="ctr"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/>
                        <a:t>mean=0</a:t>
                      </a:r>
                      <a:endParaRPr sz="500"/>
                    </a:p>
                  </a:txBody>
                  <a:tcPr marT="19050" marB="19050" marR="19050" marL="19050" anchor="ctr"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/>
                        <a:t>mean=14/3=4.7</a:t>
                      </a:r>
                      <a:endParaRPr sz="500"/>
                    </a:p>
                  </a:txBody>
                  <a:tcPr marT="19050" marB="19050" marR="19050" marL="19050" anchor="ctr"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/>
                        <a:t>mean=56/3=18.7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descr="Image" id="174" name="Google Shape;174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1444" y="1763364"/>
            <a:ext cx="4567435" cy="318733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75" name="Google Shape;175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05634" y="2137449"/>
            <a:ext cx="2262841" cy="559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86887" y="2031375"/>
            <a:ext cx="3332100" cy="208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41"/>
          <p:cNvSpPr txBox="1"/>
          <p:nvPr>
            <p:ph type="title"/>
          </p:nvPr>
        </p:nvSpPr>
        <p:spPr>
          <a:xfrm>
            <a:off x="431625" y="518963"/>
            <a:ext cx="8280900" cy="109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Linear Regression error?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Gill Sans"/>
              <a:buNone/>
            </a:pPr>
            <a:r>
              <a:rPr b="0" i="1" lang="en" sz="3000" u="none" cap="none" strike="noStrike">
                <a:solidFill>
                  <a:srgbClr val="004C7F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/>
          </a:p>
        </p:txBody>
      </p:sp>
      <p:cxnSp>
        <p:nvCxnSpPr>
          <p:cNvPr id="182" name="Google Shape;182;p41"/>
          <p:cNvCxnSpPr/>
          <p:nvPr/>
        </p:nvCxnSpPr>
        <p:spPr>
          <a:xfrm flipH="1" rot="10800000">
            <a:off x="2837900" y="2594225"/>
            <a:ext cx="3200400" cy="1287600"/>
          </a:xfrm>
          <a:prstGeom prst="straightConnector1">
            <a:avLst/>
          </a:prstGeom>
          <a:noFill/>
          <a:ln cap="flat" cmpd="sng" w="2857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3" name="Google Shape;183;p41"/>
          <p:cNvCxnSpPr/>
          <p:nvPr/>
        </p:nvCxnSpPr>
        <p:spPr>
          <a:xfrm flipH="1" rot="10800000">
            <a:off x="2881725" y="2060475"/>
            <a:ext cx="2327700" cy="1692900"/>
          </a:xfrm>
          <a:prstGeom prst="straightConnector1">
            <a:avLst/>
          </a:prstGeom>
          <a:noFill/>
          <a:ln cap="flat" cmpd="sng" w="28575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4" name="Google Shape;184;p41"/>
          <p:cNvCxnSpPr/>
          <p:nvPr/>
        </p:nvCxnSpPr>
        <p:spPr>
          <a:xfrm flipH="1" rot="10800000">
            <a:off x="2870575" y="3074025"/>
            <a:ext cx="3686700" cy="8130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42"/>
          <p:cNvSpPr txBox="1"/>
          <p:nvPr>
            <p:ph type="title"/>
          </p:nvPr>
        </p:nvSpPr>
        <p:spPr>
          <a:xfrm>
            <a:off x="310075" y="70250"/>
            <a:ext cx="87372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/>
              <a:t>What is the learning: </a:t>
            </a:r>
            <a:r>
              <a:rPr lang="en" sz="3000"/>
              <a:t>find </a:t>
            </a:r>
            <a:r>
              <a:rPr b="1" lang="en" sz="3000"/>
              <a:t>w</a:t>
            </a:r>
            <a:r>
              <a:rPr lang="en" sz="3000"/>
              <a:t> that minimizes the loss</a:t>
            </a:r>
            <a:endParaRPr sz="3000"/>
          </a:p>
        </p:txBody>
      </p:sp>
      <p:graphicFrame>
        <p:nvGraphicFramePr>
          <p:cNvPr id="190" name="Google Shape;190;p42"/>
          <p:cNvGraphicFramePr/>
          <p:nvPr/>
        </p:nvGraphicFramePr>
        <p:xfrm>
          <a:off x="417737" y="1052618"/>
          <a:ext cx="3000000" cy="3000000"/>
        </p:xfrm>
        <a:graphic>
          <a:graphicData uri="http://schemas.openxmlformats.org/drawingml/2006/table">
            <a:tbl>
              <a:tblPr firstRow="1">
                <a:noFill/>
                <a:tableStyleId>{7F6474DD-1571-4771-8190-A41CA3F309F7}</a:tableStyleId>
              </a:tblPr>
              <a:tblGrid>
                <a:gridCol w="1638825"/>
                <a:gridCol w="1638825"/>
                <a:gridCol w="1638825"/>
                <a:gridCol w="1638825"/>
                <a:gridCol w="1638825"/>
              </a:tblGrid>
              <a:tr h="272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>
                          <a:solidFill>
                            <a:srgbClr val="FFFFFF"/>
                          </a:solidFill>
                        </a:rPr>
                        <a:t>Loss (w=0)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>
                          <a:solidFill>
                            <a:srgbClr val="FFFFFF"/>
                          </a:solidFill>
                        </a:rPr>
                        <a:t>Loss (w=1)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>
                          <a:solidFill>
                            <a:srgbClr val="FFFFFF"/>
                          </a:solidFill>
                        </a:rPr>
                        <a:t>Loss (w=2)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>
                          <a:solidFill>
                            <a:srgbClr val="FFFFFF"/>
                          </a:solidFill>
                        </a:rPr>
                        <a:t>Loss (w=3)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>
                          <a:solidFill>
                            <a:srgbClr val="FFFFFF"/>
                          </a:solidFill>
                        </a:rPr>
                        <a:t>Loss (w=4)</a:t>
                      </a:r>
                      <a:endParaRPr sz="500"/>
                    </a:p>
                  </a:txBody>
                  <a:tcPr marT="19050" marB="19050" marR="19050" marL="19050" anchor="ctr"/>
                </a:tc>
              </a:tr>
              <a:tr h="272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/>
                        <a:t>mean=56/3=18.7</a:t>
                      </a:r>
                      <a:endParaRPr sz="500"/>
                    </a:p>
                  </a:txBody>
                  <a:tcPr marT="19050" marB="19050" marR="19050" marL="1905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/>
                        <a:t>mean=14/3=4.7</a:t>
                      </a:r>
                      <a:endParaRPr sz="500"/>
                    </a:p>
                  </a:txBody>
                  <a:tcPr marT="19050" marB="19050" marR="19050" marL="19050" anchor="ctr"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/>
                        <a:t>mean=0</a:t>
                      </a:r>
                      <a:endParaRPr sz="500"/>
                    </a:p>
                  </a:txBody>
                  <a:tcPr marT="19050" marB="19050" marR="19050" marL="19050" anchor="ctr"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/>
                        <a:t>mean=14/3=4.7</a:t>
                      </a:r>
                      <a:endParaRPr sz="500"/>
                    </a:p>
                  </a:txBody>
                  <a:tcPr marT="19050" marB="19050" marR="19050" marL="19050" anchor="ctr"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/>
                        <a:t>mean=56/3=18.7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descr="Image" id="191" name="Google Shape;191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1444" y="1763364"/>
            <a:ext cx="4567435" cy="318733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92" name="Google Shape;192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05634" y="2137449"/>
            <a:ext cx="2262841" cy="55999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93" name="Google Shape;193;p4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816966" y="3236072"/>
            <a:ext cx="2347957" cy="56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98" name="Google Shape;198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5705" y="808230"/>
            <a:ext cx="8029949" cy="436784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43"/>
          <p:cNvSpPr txBox="1"/>
          <p:nvPr/>
        </p:nvSpPr>
        <p:spPr>
          <a:xfrm>
            <a:off x="6003307" y="3990659"/>
            <a:ext cx="585900" cy="37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loss</a:t>
            </a:r>
            <a:endParaRPr sz="500"/>
          </a:p>
        </p:txBody>
      </p:sp>
      <p:sp>
        <p:nvSpPr>
          <p:cNvPr id="200" name="Google Shape;200;p43"/>
          <p:cNvSpPr txBox="1"/>
          <p:nvPr/>
        </p:nvSpPr>
        <p:spPr>
          <a:xfrm>
            <a:off x="67949" y="1332450"/>
            <a:ext cx="639000" cy="35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loss</a:t>
            </a:r>
            <a:endParaRPr sz="500"/>
          </a:p>
        </p:txBody>
      </p:sp>
      <p:pic>
        <p:nvPicPr>
          <p:cNvPr descr="Image" id="201" name="Google Shape;201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57181" y="1469446"/>
            <a:ext cx="547537" cy="501967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43"/>
          <p:cNvSpPr txBox="1"/>
          <p:nvPr>
            <p:ph type="title"/>
          </p:nvPr>
        </p:nvSpPr>
        <p:spPr>
          <a:xfrm>
            <a:off x="431625" y="70247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Gradient descent algorithm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207" name="Google Shape;207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5705" y="808230"/>
            <a:ext cx="8029949" cy="436784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44"/>
          <p:cNvSpPr txBox="1"/>
          <p:nvPr/>
        </p:nvSpPr>
        <p:spPr>
          <a:xfrm>
            <a:off x="6003307" y="3990659"/>
            <a:ext cx="585900" cy="37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loss</a:t>
            </a:r>
            <a:endParaRPr sz="500"/>
          </a:p>
        </p:txBody>
      </p:sp>
      <p:sp>
        <p:nvSpPr>
          <p:cNvPr id="209" name="Google Shape;209;p44"/>
          <p:cNvSpPr txBox="1"/>
          <p:nvPr/>
        </p:nvSpPr>
        <p:spPr>
          <a:xfrm>
            <a:off x="67949" y="1332450"/>
            <a:ext cx="639000" cy="35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loss</a:t>
            </a:r>
            <a:endParaRPr sz="500"/>
          </a:p>
        </p:txBody>
      </p:sp>
      <p:pic>
        <p:nvPicPr>
          <p:cNvPr descr="Image" id="210" name="Google Shape;210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57181" y="1469446"/>
            <a:ext cx="547537" cy="501967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44"/>
          <p:cNvSpPr txBox="1"/>
          <p:nvPr>
            <p:ph type="title"/>
          </p:nvPr>
        </p:nvSpPr>
        <p:spPr>
          <a:xfrm>
            <a:off x="431625" y="70247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Gradient descent algorithm</a:t>
            </a:r>
            <a:endParaRPr/>
          </a:p>
        </p:txBody>
      </p:sp>
      <p:grpSp>
        <p:nvGrpSpPr>
          <p:cNvPr id="212" name="Google Shape;212;p44"/>
          <p:cNvGrpSpPr/>
          <p:nvPr/>
        </p:nvGrpSpPr>
        <p:grpSpPr>
          <a:xfrm>
            <a:off x="5022853" y="2768479"/>
            <a:ext cx="2406112" cy="854669"/>
            <a:chOff x="0" y="0"/>
            <a:chExt cx="6416298" cy="2279119"/>
          </a:xfrm>
        </p:grpSpPr>
        <p:pic>
          <p:nvPicPr>
            <p:cNvPr descr="Image" id="213" name="Google Shape;213;p44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77800" y="114300"/>
              <a:ext cx="6055167" cy="182368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" id="214" name="Google Shape;214;p44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0" y="0"/>
              <a:ext cx="6416298" cy="2279119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5"/>
          <p:cNvSpPr txBox="1"/>
          <p:nvPr>
            <p:ph type="title"/>
          </p:nvPr>
        </p:nvSpPr>
        <p:spPr>
          <a:xfrm>
            <a:off x="431625" y="576114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Derivative</a:t>
            </a:r>
            <a:endParaRPr/>
          </a:p>
        </p:txBody>
      </p:sp>
      <p:pic>
        <p:nvPicPr>
          <p:cNvPr descr="Image" id="220" name="Google Shape;220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93810" y="1886628"/>
            <a:ext cx="3941608" cy="3472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21" name="Google Shape;221;p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48046" y="2590750"/>
            <a:ext cx="1968943" cy="5930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