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65" r:id="rId12"/>
    <p:sldId id="267" r:id="rId13"/>
    <p:sldId id="268" r:id="rId14"/>
    <p:sldId id="272" r:id="rId15"/>
    <p:sldId id="273" r:id="rId16"/>
    <p:sldId id="274" r:id="rId17"/>
    <p:sldId id="275" r:id="rId18"/>
    <p:sldId id="276" r:id="rId19"/>
    <p:sldId id="26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89" d="100"/>
          <a:sy n="89" d="100"/>
        </p:scale>
        <p:origin x="202"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6/3/2019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6/3/2019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hackerrank.com/" TargetMode="External"/><Relationship Id="rId2" Type="http://schemas.openxmlformats.org/officeDocument/2006/relationships/hyperlink" Target="https://www.ieee.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Genetic%20Algorithms%20Mini.ppt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1258873"/>
            <a:ext cx="7197726" cy="2421464"/>
          </a:xfrm>
        </p:spPr>
        <p:txBody>
          <a:bodyPr>
            <a:normAutofit fontScale="90000"/>
          </a:bodyPr>
          <a:lstStyle/>
          <a:p>
            <a:r>
              <a:rPr lang="en-US" u="sng" dirty="0" smtClean="0">
                <a:latin typeface="Audiowide" panose="02000503000000020004" pitchFamily="2" charset="0"/>
              </a:rPr>
              <a:t>TecRidge</a:t>
            </a:r>
            <a:r>
              <a:rPr lang="en-US" dirty="0" smtClean="0"/>
              <a:t>: </a:t>
            </a:r>
            <a:r>
              <a:rPr lang="en-US" sz="4000" dirty="0" smtClean="0">
                <a:latin typeface="Bauhaus 93" pitchFamily="82" charset="0"/>
              </a:rPr>
              <a:t>A </a:t>
            </a:r>
            <a:r>
              <a:rPr lang="en-US" sz="4000" dirty="0" smtClean="0">
                <a:latin typeface="Bauhaus 93" pitchFamily="82" charset="0"/>
              </a:rPr>
              <a:t>platform for developers to develop their technical potential and inter-personal skills.</a:t>
            </a:r>
            <a:endParaRPr lang="en-US" sz="4000" dirty="0">
              <a:latin typeface="Bauhaus 93" pitchFamily="82" charset="0"/>
            </a:endParaRPr>
          </a:p>
        </p:txBody>
      </p:sp>
      <p:sp>
        <p:nvSpPr>
          <p:cNvPr id="3" name="Subtitle 2"/>
          <p:cNvSpPr>
            <a:spLocks noGrp="1"/>
          </p:cNvSpPr>
          <p:nvPr>
            <p:ph type="subTitle" idx="1"/>
          </p:nvPr>
        </p:nvSpPr>
        <p:spPr>
          <a:xfrm>
            <a:off x="3962399" y="3566160"/>
            <a:ext cx="7197726" cy="2225039"/>
          </a:xfrm>
        </p:spPr>
        <p:txBody>
          <a:bodyPr>
            <a:normAutofit fontScale="77500" lnSpcReduction="20000"/>
          </a:bodyPr>
          <a:lstStyle/>
          <a:p>
            <a:pPr algn="l"/>
            <a:r>
              <a:rPr lang="en-IN" sz="2600" u="sng" dirty="0" smtClean="0">
                <a:latin typeface="Bodoni MT" pitchFamily="18" charset="0"/>
              </a:rPr>
              <a:t>Guide</a:t>
            </a:r>
            <a:r>
              <a:rPr lang="en-IN" sz="2600" dirty="0" smtClean="0">
                <a:latin typeface="Bodoni MT" pitchFamily="18" charset="0"/>
              </a:rPr>
              <a:t> : Aparna </a:t>
            </a:r>
            <a:r>
              <a:rPr lang="en-IN" sz="2600" dirty="0" smtClean="0">
                <a:latin typeface="Bodoni MT" pitchFamily="18" charset="0"/>
              </a:rPr>
              <a:t>R, </a:t>
            </a:r>
            <a:r>
              <a:rPr lang="en-IN" sz="2600" dirty="0" err="1" smtClean="0">
                <a:latin typeface="Bodoni MT" pitchFamily="18" charset="0"/>
              </a:rPr>
              <a:t>Asst</a:t>
            </a:r>
            <a:r>
              <a:rPr lang="en-IN" sz="2600" dirty="0" smtClean="0">
                <a:latin typeface="Bodoni MT" pitchFamily="18" charset="0"/>
              </a:rPr>
              <a:t> </a:t>
            </a:r>
            <a:r>
              <a:rPr lang="en-IN" sz="2600" dirty="0" smtClean="0">
                <a:latin typeface="Bodoni MT" pitchFamily="18" charset="0"/>
              </a:rPr>
              <a:t>Prof, CSE</a:t>
            </a:r>
            <a:endParaRPr lang="en-IN" sz="2600" dirty="0" smtClean="0">
              <a:latin typeface="Bodoni MT" pitchFamily="18" charset="0"/>
            </a:endParaRPr>
          </a:p>
          <a:p>
            <a:pPr algn="l"/>
            <a:r>
              <a:rPr lang="en-IN" sz="2600" u="sng" dirty="0" smtClean="0">
                <a:latin typeface="Bodoni MT" pitchFamily="18" charset="0"/>
              </a:rPr>
              <a:t>Team members</a:t>
            </a:r>
            <a:r>
              <a:rPr lang="en-IN" sz="2600" dirty="0" smtClean="0">
                <a:latin typeface="Bodoni MT" pitchFamily="18" charset="0"/>
              </a:rPr>
              <a:t> : </a:t>
            </a:r>
          </a:p>
          <a:p>
            <a:pPr algn="l"/>
            <a:r>
              <a:rPr lang="en-IN" sz="2600" dirty="0" smtClean="0">
                <a:latin typeface="Bodoni MT" pitchFamily="18" charset="0"/>
              </a:rPr>
              <a:t>1MS16cs004 - Abhishek s</a:t>
            </a:r>
          </a:p>
          <a:p>
            <a:pPr algn="l"/>
            <a:r>
              <a:rPr lang="en-IN" sz="2600" dirty="0" smtClean="0">
                <a:latin typeface="Bodoni MT" pitchFamily="18" charset="0"/>
              </a:rPr>
              <a:t>1ms16cs044 – K sidhartha nambiar</a:t>
            </a:r>
          </a:p>
          <a:p>
            <a:pPr algn="l"/>
            <a:r>
              <a:rPr lang="en-IN" sz="2600" dirty="0" smtClean="0">
                <a:latin typeface="Bodoni MT" pitchFamily="18" charset="0"/>
              </a:rPr>
              <a:t>1ms16cs048 – Keshava pranath k</a:t>
            </a:r>
          </a:p>
          <a:p>
            <a:pPr algn="l"/>
            <a:r>
              <a:rPr lang="en-IN" sz="2600" dirty="0" smtClean="0">
                <a:latin typeface="Bodoni MT" pitchFamily="18" charset="0"/>
              </a:rPr>
              <a:t>1ms16cs052 – Lakshya sharma</a:t>
            </a:r>
            <a:endParaRPr lang="en-US" sz="2600" dirty="0">
              <a:latin typeface="Bodoni MT" pitchFamily="18" charset="0"/>
            </a:endParaRPr>
          </a:p>
        </p:txBody>
      </p:sp>
    </p:spTree>
    <p:extLst>
      <p:ext uri="{BB962C8B-B14F-4D97-AF65-F5344CB8AC3E}">
        <p14:creationId xmlns:p14="http://schemas.microsoft.com/office/powerpoint/2010/main" val="252659361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smtClean="0">
                <a:latin typeface="Bauhaus 93" pitchFamily="82" charset="0"/>
              </a:rPr>
              <a:t>Related</a:t>
            </a:r>
            <a:r>
              <a:rPr lang="en-IN" dirty="0" smtClean="0">
                <a:latin typeface="Bauhaus 93" pitchFamily="82" charset="0"/>
              </a:rPr>
              <a:t> </a:t>
            </a:r>
            <a:r>
              <a:rPr lang="en-IN" sz="4000" dirty="0" smtClean="0">
                <a:latin typeface="Bauhaus 93" pitchFamily="82" charset="0"/>
              </a:rPr>
              <a:t>work</a:t>
            </a:r>
            <a:endParaRPr lang="en-US" sz="4000" dirty="0">
              <a:latin typeface="Bauhaus 93" pitchFamily="82" charset="0"/>
            </a:endParaRPr>
          </a:p>
        </p:txBody>
      </p:sp>
      <p:sp>
        <p:nvSpPr>
          <p:cNvPr id="3" name="Content Placeholder 2"/>
          <p:cNvSpPr>
            <a:spLocks noGrp="1"/>
          </p:cNvSpPr>
          <p:nvPr>
            <p:ph idx="1"/>
          </p:nvPr>
        </p:nvSpPr>
        <p:spPr/>
        <p:txBody>
          <a:bodyPr>
            <a:noAutofit/>
          </a:bodyPr>
          <a:lstStyle/>
          <a:p>
            <a:pPr lvl="0"/>
            <a:r>
              <a:rPr lang="en-US" sz="2800" dirty="0" smtClean="0">
                <a:latin typeface="Bodoni MT" pitchFamily="18" charset="0"/>
              </a:rPr>
              <a:t>The proposed system has existing variants across the globe, the most famous one being IEEE Journal/ Research Paper collection site</a:t>
            </a:r>
            <a:r>
              <a:rPr lang="en-US" sz="2800" b="1" u="sng" dirty="0" smtClean="0">
                <a:latin typeface="Bodoni MT" pitchFamily="18" charset="0"/>
                <a:hlinkClick r:id="rId2"/>
              </a:rPr>
              <a:t>https://www.ieee.org/</a:t>
            </a:r>
            <a:r>
              <a:rPr lang="en-US" sz="2800" dirty="0" smtClean="0">
                <a:latin typeface="Bodoni MT" pitchFamily="18" charset="0"/>
              </a:rPr>
              <a:t>which focuses on the distribution of research papers amongst paid members of IEEE.</a:t>
            </a:r>
          </a:p>
          <a:p>
            <a:pPr lvl="0"/>
            <a:r>
              <a:rPr lang="en-US" sz="2800" dirty="0" smtClean="0">
                <a:latin typeface="Bodoni MT" pitchFamily="18" charset="0"/>
              </a:rPr>
              <a:t>One more variant for the idea is the platform that ranks competitive coders based on their problem solving skills, where its best example is Hackerrank website </a:t>
            </a:r>
            <a:r>
              <a:rPr lang="en-US" sz="2800" b="1" u="sng" dirty="0" smtClean="0">
                <a:latin typeface="Bodoni MT" pitchFamily="18" charset="0"/>
                <a:hlinkClick r:id="rId3"/>
              </a:rPr>
              <a:t>www.hackerrank.com/</a:t>
            </a:r>
            <a:r>
              <a:rPr lang="en-US" sz="2800" dirty="0" smtClean="0">
                <a:latin typeface="Bodoni MT" pitchFamily="18" charset="0"/>
              </a:rPr>
              <a:t>.</a:t>
            </a: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Design</a:t>
            </a:r>
            <a:endParaRPr lang="en-US" sz="4000" dirty="0">
              <a:latin typeface="Bauhaus 93" pitchFamily="82" charset="0"/>
            </a:endParaRPr>
          </a:p>
        </p:txBody>
      </p:sp>
      <p:sp>
        <p:nvSpPr>
          <p:cNvPr id="3" name="Content Placeholder 2"/>
          <p:cNvSpPr>
            <a:spLocks noGrp="1"/>
          </p:cNvSpPr>
          <p:nvPr>
            <p:ph idx="1"/>
          </p:nvPr>
        </p:nvSpPr>
        <p:spPr>
          <a:xfrm>
            <a:off x="685801" y="1593427"/>
            <a:ext cx="10131425" cy="3649133"/>
          </a:xfrm>
        </p:spPr>
        <p:txBody>
          <a:bodyPr>
            <a:normAutofit/>
          </a:bodyPr>
          <a:lstStyle/>
          <a:p>
            <a:pPr algn="ctr">
              <a:buNone/>
            </a:pPr>
            <a:r>
              <a:rPr lang="en-IN" sz="3000" dirty="0" smtClean="0">
                <a:latin typeface="Bodoni MT" pitchFamily="18" charset="0"/>
              </a:rPr>
              <a:t>System Architecture and Flowchart</a:t>
            </a:r>
          </a:p>
          <a:p>
            <a:pPr algn="ctr">
              <a:buNone/>
            </a:pPr>
            <a:endParaRPr lang="en-IN" sz="3000" dirty="0" smtClean="0">
              <a:latin typeface="Bodoni MT" pitchFamily="18" charset="0"/>
            </a:endParaRPr>
          </a:p>
          <a:p>
            <a:pPr algn="ctr">
              <a:buNone/>
            </a:pPr>
            <a:endParaRPr lang="en-IN" sz="3000" dirty="0" smtClean="0">
              <a:latin typeface="Bodoni MT" pitchFamily="18" charset="0"/>
            </a:endParaRPr>
          </a:p>
          <a:p>
            <a:pPr algn="ctr">
              <a:buNone/>
            </a:pPr>
            <a:endParaRPr lang="en-IN" sz="3000" dirty="0" smtClean="0">
              <a:latin typeface="Bodoni MT" pitchFamily="18" charset="0"/>
            </a:endParaRPr>
          </a:p>
          <a:p>
            <a:pPr algn="ctr">
              <a:buNone/>
            </a:pPr>
            <a:endParaRPr lang="en-IN" sz="3000" dirty="0" smtClean="0">
              <a:latin typeface="Bodoni MT" pitchFamily="18" charset="0"/>
            </a:endParaRPr>
          </a:p>
          <a:p>
            <a:pPr algn="ctr">
              <a:buNone/>
            </a:pPr>
            <a:endParaRPr lang="en-US" sz="3000" dirty="0">
              <a:latin typeface="Bodoni MT" pitchFamily="18" charset="0"/>
            </a:endParaRPr>
          </a:p>
        </p:txBody>
      </p:sp>
      <p:pic>
        <p:nvPicPr>
          <p:cNvPr id="4" name="image1.png"/>
          <p:cNvPicPr/>
          <p:nvPr/>
        </p:nvPicPr>
        <p:blipFill>
          <a:blip r:embed="rId2"/>
          <a:srcRect/>
          <a:stretch>
            <a:fillRect/>
          </a:stretch>
        </p:blipFill>
        <p:spPr>
          <a:xfrm>
            <a:off x="2889069" y="2272937"/>
            <a:ext cx="5943600" cy="4284617"/>
          </a:xfrm>
          <a:prstGeom prst="rect">
            <a:avLst/>
          </a:prstGeom>
          <a:ln/>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Design</a:t>
            </a:r>
            <a:endParaRPr lang="en-US" sz="4000" dirty="0">
              <a:latin typeface="Bauhaus 93" pitchFamily="82" charset="0"/>
            </a:endParaRPr>
          </a:p>
        </p:txBody>
      </p:sp>
      <p:sp>
        <p:nvSpPr>
          <p:cNvPr id="3" name="Content Placeholder 2"/>
          <p:cNvSpPr>
            <a:spLocks noGrp="1"/>
          </p:cNvSpPr>
          <p:nvPr>
            <p:ph idx="1"/>
          </p:nvPr>
        </p:nvSpPr>
        <p:spPr>
          <a:xfrm>
            <a:off x="672738" y="1854685"/>
            <a:ext cx="10131425" cy="3649133"/>
          </a:xfrm>
        </p:spPr>
        <p:txBody>
          <a:bodyPr>
            <a:normAutofit/>
          </a:bodyPr>
          <a:lstStyle/>
          <a:p>
            <a:pPr algn="ctr">
              <a:buNone/>
            </a:pPr>
            <a:r>
              <a:rPr lang="en-IN" sz="3000" dirty="0" smtClean="0">
                <a:latin typeface="Bodoni MT" pitchFamily="18" charset="0"/>
              </a:rPr>
              <a:t>Algorithm Description</a:t>
            </a:r>
          </a:p>
          <a:p>
            <a:pPr algn="ctr"/>
            <a:r>
              <a:rPr lang="en-IN" sz="3000" dirty="0" smtClean="0">
                <a:latin typeface="Bodoni MT" pitchFamily="18" charset="0"/>
              </a:rPr>
              <a:t>GA, is a family of algorithm that are meta-heuristic search algorithm.</a:t>
            </a:r>
          </a:p>
          <a:p>
            <a:pPr algn="ctr"/>
            <a:r>
              <a:rPr lang="en-IN" sz="3000" dirty="0" smtClean="0">
                <a:latin typeface="Bodoni MT" pitchFamily="18" charset="0"/>
              </a:rPr>
              <a:t>GA are derived from nature’s evolution scheme and survival of fittest technique</a:t>
            </a:r>
            <a:r>
              <a:rPr lang="en-IN" sz="3000" dirty="0" smtClean="0">
                <a:latin typeface="Bodoni MT" pitchFamily="18" charset="0"/>
              </a:rPr>
              <a:t>.</a:t>
            </a:r>
          </a:p>
          <a:p>
            <a:pPr algn="ctr"/>
            <a:r>
              <a:rPr lang="en-IN" sz="3000" dirty="0" smtClean="0">
                <a:latin typeface="Bodoni MT" pitchFamily="18" charset="0"/>
              </a:rPr>
              <a:t>Click </a:t>
            </a:r>
            <a:r>
              <a:rPr lang="en-IN" sz="3000" dirty="0" smtClean="0">
                <a:latin typeface="Bodoni MT" pitchFamily="18" charset="0"/>
                <a:hlinkClick r:id="rId2" action="ppaction://hlinkpres?slideindex=1&amp;slidetitle="/>
              </a:rPr>
              <a:t>here</a:t>
            </a:r>
            <a:r>
              <a:rPr lang="en-IN" sz="3000" dirty="0" smtClean="0">
                <a:latin typeface="Bodoni MT" pitchFamily="18" charset="0"/>
              </a:rPr>
              <a:t> to know more about Genetic Algorithms!</a:t>
            </a:r>
            <a:endParaRPr lang="en-IN" sz="3000" dirty="0" smtClean="0">
              <a:latin typeface="Bodoni MT" pitchFamily="18" charset="0"/>
            </a:endParaRPr>
          </a:p>
          <a:p>
            <a:pPr algn="ctr">
              <a:buNone/>
            </a:pPr>
            <a:endParaRPr lang="en-IN" sz="3000" dirty="0" smtClean="0">
              <a:latin typeface="Bodoni MT" pitchFamily="18" charset="0"/>
            </a:endParaRPr>
          </a:p>
          <a:p>
            <a:pPr algn="ctr">
              <a:buNone/>
            </a:pPr>
            <a:endParaRPr lang="en-US" sz="3000" dirty="0">
              <a:latin typeface="Bodoni MT"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Design</a:t>
            </a:r>
            <a:endParaRPr lang="en-US" sz="4000" dirty="0">
              <a:latin typeface="Bauhaus 93" pitchFamily="82" charset="0"/>
            </a:endParaRPr>
          </a:p>
        </p:txBody>
      </p:sp>
      <p:sp>
        <p:nvSpPr>
          <p:cNvPr id="3" name="Content Placeholder 2"/>
          <p:cNvSpPr>
            <a:spLocks noGrp="1"/>
          </p:cNvSpPr>
          <p:nvPr>
            <p:ph idx="1"/>
          </p:nvPr>
        </p:nvSpPr>
        <p:spPr/>
        <p:txBody>
          <a:bodyPr>
            <a:normAutofit/>
          </a:bodyPr>
          <a:lstStyle/>
          <a:p>
            <a:pPr algn="ctr">
              <a:buNone/>
            </a:pPr>
            <a:r>
              <a:rPr lang="en-IN" sz="3600" dirty="0" smtClean="0">
                <a:latin typeface="Bodoni MT" pitchFamily="18" charset="0"/>
              </a:rPr>
              <a:t>Reason for selection of Architecture:</a:t>
            </a:r>
          </a:p>
          <a:p>
            <a:pPr algn="ctr"/>
            <a:r>
              <a:rPr lang="en-IN" sz="3200" dirty="0" smtClean="0">
                <a:latin typeface="Bodoni MT" pitchFamily="18" charset="0"/>
              </a:rPr>
              <a:t>Because it is fast and meets the current network traffic demand.</a:t>
            </a:r>
          </a:p>
          <a:p>
            <a:pPr algn="ctr"/>
            <a:r>
              <a:rPr lang="en-IN" sz="3200" dirty="0" smtClean="0">
                <a:latin typeface="Bodoni MT" pitchFamily="18" charset="0"/>
              </a:rPr>
              <a:t>GA has more latency than neural networks, but with each iteration population calculation becomes faster.</a:t>
            </a:r>
            <a:endParaRPr lang="en-US" sz="3200" dirty="0">
              <a:latin typeface="Bodoni MT"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Design</a:t>
            </a:r>
            <a:endParaRPr lang="en-US" sz="4000" dirty="0">
              <a:latin typeface="Bauhaus 93" pitchFamily="82" charset="0"/>
            </a:endParaRPr>
          </a:p>
        </p:txBody>
      </p:sp>
      <p:pic>
        <p:nvPicPr>
          <p:cNvPr id="1026" name="Picture 2" descr="C:\Users\Lenovo\Desktop\reports\miniproject\Activity diagram.jpg"/>
          <p:cNvPicPr>
            <a:picLocks noChangeAspect="1" noChangeArrowheads="1"/>
          </p:cNvPicPr>
          <p:nvPr/>
        </p:nvPicPr>
        <p:blipFill>
          <a:blip r:embed="rId2"/>
          <a:srcRect/>
          <a:stretch>
            <a:fillRect/>
          </a:stretch>
        </p:blipFill>
        <p:spPr bwMode="auto">
          <a:xfrm>
            <a:off x="1567543" y="1907176"/>
            <a:ext cx="8033657" cy="4663441"/>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design</a:t>
            </a:r>
            <a:endParaRPr lang="en-US" sz="4000" dirty="0">
              <a:latin typeface="Bauhaus 93" pitchFamily="82" charset="0"/>
            </a:endParaRPr>
          </a:p>
        </p:txBody>
      </p:sp>
      <p:pic>
        <p:nvPicPr>
          <p:cNvPr id="3074" name="Picture 2" descr="C:\Users\Lenovo\Desktop\reports\miniproject\Data flow diagram.jpg"/>
          <p:cNvPicPr>
            <a:picLocks noChangeAspect="1" noChangeArrowheads="1"/>
          </p:cNvPicPr>
          <p:nvPr/>
        </p:nvPicPr>
        <p:blipFill>
          <a:blip r:embed="rId2"/>
          <a:srcRect/>
          <a:stretch>
            <a:fillRect/>
          </a:stretch>
        </p:blipFill>
        <p:spPr bwMode="auto">
          <a:xfrm>
            <a:off x="2475502" y="1656986"/>
            <a:ext cx="6753225" cy="4835253"/>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Design</a:t>
            </a:r>
            <a:endParaRPr lang="en-US" sz="4000" dirty="0">
              <a:latin typeface="Bauhaus 93" pitchFamily="82" charset="0"/>
            </a:endParaRPr>
          </a:p>
        </p:txBody>
      </p:sp>
      <p:pic>
        <p:nvPicPr>
          <p:cNvPr id="2050" name="Picture 2" descr="C:\Users\Lenovo\Desktop\reports\miniproject\Class Diagram.jpg"/>
          <p:cNvPicPr>
            <a:picLocks noChangeAspect="1" noChangeArrowheads="1"/>
          </p:cNvPicPr>
          <p:nvPr/>
        </p:nvPicPr>
        <p:blipFill>
          <a:blip r:embed="rId2"/>
          <a:srcRect/>
          <a:stretch>
            <a:fillRect/>
          </a:stretch>
        </p:blipFill>
        <p:spPr bwMode="auto">
          <a:xfrm>
            <a:off x="2231300" y="1827304"/>
            <a:ext cx="7058025" cy="428625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Bauhaus 93" pitchFamily="82" charset="0"/>
              </a:rPr>
              <a:t>Algorithm description</a:t>
            </a:r>
            <a:endParaRPr lang="en-US" dirty="0">
              <a:latin typeface="Bauhaus 93" pitchFamily="82" charset="0"/>
            </a:endParaRPr>
          </a:p>
        </p:txBody>
      </p:sp>
      <p:sp>
        <p:nvSpPr>
          <p:cNvPr id="3" name="Content Placeholder 2"/>
          <p:cNvSpPr>
            <a:spLocks noGrp="1"/>
          </p:cNvSpPr>
          <p:nvPr>
            <p:ph idx="1"/>
          </p:nvPr>
        </p:nvSpPr>
        <p:spPr/>
        <p:txBody>
          <a:bodyPr/>
          <a:lstStyle/>
          <a:p>
            <a:pPr>
              <a:buNone/>
            </a:pPr>
            <a:r>
              <a:rPr lang="en-GB" dirty="0" smtClean="0"/>
              <a:t>	</a:t>
            </a:r>
            <a:r>
              <a:rPr lang="en-GB" dirty="0" smtClean="0">
                <a:latin typeface="Bodoni MT" pitchFamily="18" charset="0"/>
              </a:rPr>
              <a:t>Genetic algorithms are a family of meta heuristic, search space algorithms that mimic nature's concepts of survival of the fittest, reproduction and mutation. A genetic algorithm has many parameters that distinguishes it from the other genetic algorithms; some of them are : probability of crossover, probability of mutations, crossover operator, mutation operator, termination conditions, population size, etc. The genetic algorithm we used has a probability of crossover 0.5, probability of mutation 0.01, arithmetic crossover operator with </a:t>
            </a:r>
            <a:r>
              <a:rPr lang="en-GB" dirty="0" err="1" smtClean="0">
                <a:latin typeface="Bodoni MT" pitchFamily="18" charset="0"/>
              </a:rPr>
              <a:t>averager</a:t>
            </a:r>
            <a:r>
              <a:rPr lang="en-GB" dirty="0" smtClean="0">
                <a:latin typeface="Bodoni MT" pitchFamily="18" charset="0"/>
              </a:rPr>
              <a:t> a = 0.4, random mutation operator and population size of 2500. The goal is to linearly combine separate, but interdependent parameters, so basically, optimize the set of weights they'll have to calculate an ELO of each project, which will help us to rank them in a just order. As of now this algorithm has 6 parameters to optimize, and room for many more.</a:t>
            </a:r>
            <a:endParaRPr lang="en-US" dirty="0">
              <a:latin typeface="Bodoni MT"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Bauhaus 93" pitchFamily="82" charset="0"/>
              </a:rPr>
              <a:t>Implementation details</a:t>
            </a:r>
            <a:endParaRPr lang="en-US" dirty="0">
              <a:latin typeface="Bauhaus 93" pitchFamily="82" charset="0"/>
            </a:endParaRPr>
          </a:p>
        </p:txBody>
      </p:sp>
      <p:sp>
        <p:nvSpPr>
          <p:cNvPr id="3" name="Content Placeholder 2"/>
          <p:cNvSpPr>
            <a:spLocks noGrp="1"/>
          </p:cNvSpPr>
          <p:nvPr>
            <p:ph idx="1"/>
          </p:nvPr>
        </p:nvSpPr>
        <p:spPr/>
        <p:txBody>
          <a:bodyPr>
            <a:normAutofit/>
          </a:bodyPr>
          <a:lstStyle/>
          <a:p>
            <a:r>
              <a:rPr lang="en-US" sz="2800" dirty="0" smtClean="0">
                <a:latin typeface="Bodoni MT" pitchFamily="18" charset="0"/>
              </a:rPr>
              <a:t>Visual Studio Code is a streamlined code editor with support for development operations like debugging, task running, and version control. </a:t>
            </a:r>
          </a:p>
          <a:p>
            <a:r>
              <a:rPr lang="en-US" sz="2800" dirty="0" err="1" smtClean="0">
                <a:latin typeface="Bodoni MT" pitchFamily="18" charset="0"/>
              </a:rPr>
              <a:t>Pycharm</a:t>
            </a:r>
            <a:r>
              <a:rPr lang="en-US" sz="2800" dirty="0" smtClean="0">
                <a:latin typeface="Bodoni MT" pitchFamily="18" charset="0"/>
              </a:rPr>
              <a:t> is a python IDE that helps developing codes and routines in python. It helps rely on the intelligent code completion, on-the-fly error checking and quick-fixes</a:t>
            </a:r>
            <a:r>
              <a:rPr lang="en-US" sz="2800" dirty="0" smtClean="0"/>
              <a:t>. </a:t>
            </a:r>
            <a:endParaRPr lang="en-US" sz="2500" dirty="0">
              <a:latin typeface="Bodoni MT"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conclusion</a:t>
            </a:r>
            <a:endParaRPr lang="en-US" sz="4000" dirty="0">
              <a:latin typeface="Bauhaus 93" pitchFamily="82" charset="0"/>
            </a:endParaRPr>
          </a:p>
        </p:txBody>
      </p:sp>
      <p:sp>
        <p:nvSpPr>
          <p:cNvPr id="3" name="Content Placeholder 2"/>
          <p:cNvSpPr>
            <a:spLocks noGrp="1"/>
          </p:cNvSpPr>
          <p:nvPr>
            <p:ph idx="1"/>
          </p:nvPr>
        </p:nvSpPr>
        <p:spPr/>
        <p:txBody>
          <a:bodyPr>
            <a:normAutofit/>
          </a:bodyPr>
          <a:lstStyle/>
          <a:p>
            <a:r>
              <a:rPr lang="en-IN" sz="3000" dirty="0" smtClean="0">
                <a:latin typeface="Bodoni MT" pitchFamily="18" charset="0"/>
              </a:rPr>
              <a:t>This is a platform that provides the developers with the handy tool for dealing with the ideas they have. </a:t>
            </a:r>
          </a:p>
          <a:p>
            <a:r>
              <a:rPr lang="en-IN" sz="3000" dirty="0" smtClean="0">
                <a:latin typeface="Bodoni MT" pitchFamily="18" charset="0"/>
              </a:rPr>
              <a:t>This will also help developers find each other and understand the importance of team work</a:t>
            </a:r>
          </a:p>
          <a:p>
            <a:r>
              <a:rPr lang="en-IN" sz="3000" dirty="0" smtClean="0">
                <a:latin typeface="Bodoni MT" pitchFamily="18" charset="0"/>
              </a:rPr>
              <a:t>This will help developers to find a guide to get a correct path to design their idea in a better and efficient way</a:t>
            </a:r>
            <a:endParaRPr lang="en-US" sz="3000" dirty="0">
              <a:latin typeface="Bodoni MT"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Agenda</a:t>
            </a:r>
            <a:endParaRPr lang="en-US" sz="4000" dirty="0">
              <a:latin typeface="Bauhaus 93" pitchFamily="82" charset="0"/>
            </a:endParaRPr>
          </a:p>
        </p:txBody>
      </p:sp>
      <p:sp>
        <p:nvSpPr>
          <p:cNvPr id="3" name="Content Placeholder 2"/>
          <p:cNvSpPr>
            <a:spLocks noGrp="1"/>
          </p:cNvSpPr>
          <p:nvPr>
            <p:ph idx="1"/>
          </p:nvPr>
        </p:nvSpPr>
        <p:spPr/>
        <p:txBody>
          <a:bodyPr>
            <a:normAutofit/>
          </a:bodyPr>
          <a:lstStyle/>
          <a:p>
            <a:pPr>
              <a:buNone/>
            </a:pPr>
            <a:r>
              <a:rPr lang="en-IN" sz="3600" dirty="0" smtClean="0">
                <a:latin typeface="Bodoni MT" pitchFamily="18" charset="0"/>
              </a:rPr>
              <a:t>A platform where developers can rely for the skill development and guidance to help them shape their career. </a:t>
            </a:r>
            <a:endParaRPr lang="en-US" sz="3600" dirty="0">
              <a:latin typeface="Bodoni MT"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References</a:t>
            </a:r>
            <a:endParaRPr lang="en-US" sz="4000" dirty="0">
              <a:latin typeface="Bauhaus 93" pitchFamily="82" charset="0"/>
            </a:endParaRPr>
          </a:p>
        </p:txBody>
      </p:sp>
      <p:sp>
        <p:nvSpPr>
          <p:cNvPr id="3" name="Content Placeholder 2"/>
          <p:cNvSpPr>
            <a:spLocks noGrp="1"/>
          </p:cNvSpPr>
          <p:nvPr>
            <p:ph idx="1"/>
          </p:nvPr>
        </p:nvSpPr>
        <p:spPr>
          <a:xfrm>
            <a:off x="672738" y="1710992"/>
            <a:ext cx="10131425" cy="3649133"/>
          </a:xfrm>
        </p:spPr>
        <p:txBody>
          <a:bodyPr>
            <a:normAutofit lnSpcReduction="10000"/>
          </a:bodyPr>
          <a:lstStyle/>
          <a:p>
            <a:r>
              <a:rPr lang="en-GB" sz="2000" dirty="0" smtClean="0">
                <a:latin typeface="Bodoni MT" pitchFamily="18" charset="0"/>
              </a:rPr>
              <a:t>Islam Naim, Naimul. "ReactJS: An Open Source JavaScript Library for Front-end Development." (2017).</a:t>
            </a:r>
          </a:p>
          <a:p>
            <a:r>
              <a:rPr lang="en-GB" sz="2000" dirty="0" err="1" smtClean="0">
                <a:latin typeface="Bodoni MT" pitchFamily="18" charset="0"/>
              </a:rPr>
              <a:t>Guo</a:t>
            </a:r>
            <a:r>
              <a:rPr lang="en-GB" sz="2000" dirty="0" smtClean="0">
                <a:latin typeface="Bodoni MT" pitchFamily="18" charset="0"/>
              </a:rPr>
              <a:t>, </a:t>
            </a:r>
            <a:r>
              <a:rPr lang="en-GB" sz="2000" dirty="0" err="1" smtClean="0">
                <a:latin typeface="Bodoni MT" pitchFamily="18" charset="0"/>
              </a:rPr>
              <a:t>Yonghong</a:t>
            </a:r>
            <a:r>
              <a:rPr lang="en-GB" sz="2000" dirty="0" smtClean="0">
                <a:latin typeface="Bodoni MT" pitchFamily="18" charset="0"/>
              </a:rPr>
              <a:t>. "The model of weights optimization based on genetic algorithm." In </a:t>
            </a:r>
            <a:r>
              <a:rPr lang="en-GB" sz="2000" i="1" dirty="0" smtClean="0">
                <a:latin typeface="Bodoni MT" pitchFamily="18" charset="0"/>
              </a:rPr>
              <a:t>2009 International Conference on Artificial Intelligence and Computational Intelligence</a:t>
            </a:r>
            <a:r>
              <a:rPr lang="en-GB" sz="2000" dirty="0" smtClean="0">
                <a:latin typeface="Bodoni MT" pitchFamily="18" charset="0"/>
              </a:rPr>
              <a:t>, vol. 1, pp. 444-448. IEEE, 2009.</a:t>
            </a:r>
          </a:p>
          <a:p>
            <a:r>
              <a:rPr lang="en-GB" sz="2000" dirty="0" smtClean="0">
                <a:latin typeface="Bodoni MT" pitchFamily="18" charset="0"/>
              </a:rPr>
              <a:t>Chapman, Jessica L., Lu </a:t>
            </a:r>
            <a:r>
              <a:rPr lang="en-GB" sz="2000" dirty="0" err="1" smtClean="0">
                <a:latin typeface="Bodoni MT" pitchFamily="18" charset="0"/>
              </a:rPr>
              <a:t>Lu</a:t>
            </a:r>
            <a:r>
              <a:rPr lang="en-GB" sz="2000" dirty="0" smtClean="0">
                <a:latin typeface="Bodoni MT" pitchFamily="18" charset="0"/>
              </a:rPr>
              <a:t>, and Christine M. Anderson-Cook. "Using Multiple Criteria Optimization and Two-Stage Genetic Algorithms to Select a Population Management Strategy with Optimized Reliability." </a:t>
            </a:r>
            <a:r>
              <a:rPr lang="en-GB" sz="2000" i="1" dirty="0" smtClean="0">
                <a:latin typeface="Bodoni MT" pitchFamily="18" charset="0"/>
              </a:rPr>
              <a:t>Complexity</a:t>
            </a:r>
            <a:r>
              <a:rPr lang="en-GB" sz="2000" dirty="0" smtClean="0">
                <a:latin typeface="Bodoni MT" pitchFamily="18" charset="0"/>
              </a:rPr>
              <a:t> 2018 (2018).</a:t>
            </a:r>
          </a:p>
          <a:p>
            <a:r>
              <a:rPr lang="en-US" sz="2000" dirty="0" err="1" smtClean="0">
                <a:latin typeface="Bodoni MT" pitchFamily="18" charset="0"/>
              </a:rPr>
              <a:t>Konak</a:t>
            </a:r>
            <a:r>
              <a:rPr lang="en-US" sz="2000" dirty="0" smtClean="0">
                <a:latin typeface="Bodoni MT" pitchFamily="18" charset="0"/>
              </a:rPr>
              <a:t>, Abdullah, David W. </a:t>
            </a:r>
            <a:r>
              <a:rPr lang="en-US" sz="2000" dirty="0" err="1" smtClean="0">
                <a:latin typeface="Bodoni MT" pitchFamily="18" charset="0"/>
              </a:rPr>
              <a:t>Coit</a:t>
            </a:r>
            <a:r>
              <a:rPr lang="en-US" sz="2000" dirty="0" smtClean="0">
                <a:latin typeface="Bodoni MT" pitchFamily="18" charset="0"/>
              </a:rPr>
              <a:t>, and Alice E. Smith. "Multi-objective optimization using genetic algorithms: A tutorial." </a:t>
            </a:r>
            <a:r>
              <a:rPr lang="en-US" sz="2000" i="1" dirty="0" smtClean="0">
                <a:latin typeface="Bodoni MT" pitchFamily="18" charset="0"/>
              </a:rPr>
              <a:t>Reliability Engineering &amp; System Safety</a:t>
            </a:r>
            <a:r>
              <a:rPr lang="en-US" sz="2000" dirty="0" smtClean="0">
                <a:latin typeface="Bodoni MT" pitchFamily="18" charset="0"/>
              </a:rPr>
              <a:t> 91, no. 9 (2006): 992-1007.</a:t>
            </a:r>
            <a:endParaRPr lang="en-GB" sz="2000" dirty="0" smtClean="0">
              <a:latin typeface="Bodoni MT" pitchFamily="18" charset="0"/>
            </a:endParaRPr>
          </a:p>
          <a:p>
            <a:endParaRPr lang="en-US" sz="2000" dirty="0">
              <a:latin typeface="Bodoni MT"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Introduction</a:t>
            </a:r>
            <a:endParaRPr lang="en-US" sz="4000" dirty="0">
              <a:latin typeface="Bauhaus 93" pitchFamily="82" charset="0"/>
            </a:endParaRPr>
          </a:p>
        </p:txBody>
      </p:sp>
      <p:sp>
        <p:nvSpPr>
          <p:cNvPr id="3" name="Content Placeholder 2"/>
          <p:cNvSpPr>
            <a:spLocks noGrp="1"/>
          </p:cNvSpPr>
          <p:nvPr>
            <p:ph idx="1"/>
          </p:nvPr>
        </p:nvSpPr>
        <p:spPr/>
        <p:txBody>
          <a:bodyPr>
            <a:normAutofit/>
          </a:bodyPr>
          <a:lstStyle/>
          <a:p>
            <a:r>
              <a:rPr lang="en-IN" sz="3600" dirty="0" smtClean="0">
                <a:latin typeface="Bodoni MT" pitchFamily="18" charset="0"/>
              </a:rPr>
              <a:t>A platform for idea presentation and execution.</a:t>
            </a:r>
          </a:p>
          <a:p>
            <a:r>
              <a:rPr lang="en-IN" sz="3600" dirty="0" smtClean="0">
                <a:latin typeface="Bodoni MT" pitchFamily="18" charset="0"/>
              </a:rPr>
              <a:t>Platform to build  skills of the developers.</a:t>
            </a:r>
          </a:p>
          <a:p>
            <a:r>
              <a:rPr lang="en-IN" sz="3600" dirty="0" smtClean="0">
                <a:latin typeface="Bodoni MT" pitchFamily="18" charset="0"/>
              </a:rPr>
              <a:t>Platform where ideas can meet the talent and get shaped well</a:t>
            </a:r>
            <a:endParaRPr lang="en-US" sz="3600" dirty="0">
              <a:latin typeface="Bodoni MT"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Problem definition</a:t>
            </a:r>
            <a:endParaRPr lang="en-US" sz="4000" dirty="0">
              <a:latin typeface="Bauhaus 93" pitchFamily="82" charset="0"/>
            </a:endParaRPr>
          </a:p>
        </p:txBody>
      </p:sp>
      <p:sp>
        <p:nvSpPr>
          <p:cNvPr id="3" name="Content Placeholder 2"/>
          <p:cNvSpPr>
            <a:spLocks noGrp="1"/>
          </p:cNvSpPr>
          <p:nvPr>
            <p:ph idx="1"/>
          </p:nvPr>
        </p:nvSpPr>
        <p:spPr/>
        <p:txBody>
          <a:bodyPr>
            <a:normAutofit/>
          </a:bodyPr>
          <a:lstStyle/>
          <a:p>
            <a:pPr algn="ctr">
              <a:buNone/>
            </a:pPr>
            <a:r>
              <a:rPr lang="en-IN" sz="3800" b="1" dirty="0" smtClean="0">
                <a:latin typeface="Bodoni MT" pitchFamily="18" charset="0"/>
              </a:rPr>
              <a:t>Current Methodology</a:t>
            </a:r>
          </a:p>
          <a:p>
            <a:pPr>
              <a:buNone/>
            </a:pPr>
            <a:r>
              <a:rPr lang="en-IN" sz="3200" dirty="0" smtClean="0">
                <a:latin typeface="Bodoni MT" pitchFamily="18" charset="0"/>
              </a:rPr>
              <a:t>Journals/Research papers collection which can is shared among the paid members.</a:t>
            </a:r>
          </a:p>
          <a:p>
            <a:pPr>
              <a:buNone/>
            </a:pPr>
            <a:r>
              <a:rPr lang="en-IN" sz="3200" dirty="0" smtClean="0">
                <a:latin typeface="Bodoni MT" pitchFamily="18" charset="0"/>
              </a:rPr>
              <a:t>Platform that ranks the competitive coders based on their problem solving skills.</a:t>
            </a:r>
          </a:p>
          <a:p>
            <a:pPr>
              <a:buNone/>
            </a:pPr>
            <a:r>
              <a:rPr lang="en-IN" sz="3200" dirty="0" smtClean="0">
                <a:latin typeface="Bodoni MT" pitchFamily="18" charset="0"/>
              </a:rPr>
              <a:t>Ex: IEEE Xplore, Hackerrank .etc</a:t>
            </a:r>
            <a:endParaRPr lang="en-US" sz="3200" dirty="0">
              <a:latin typeface="Bodoni MT"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Problem Definition</a:t>
            </a:r>
            <a:endParaRPr lang="en-US" sz="4000" dirty="0">
              <a:latin typeface="Bauhaus 93" pitchFamily="82" charset="0"/>
            </a:endParaRPr>
          </a:p>
        </p:txBody>
      </p:sp>
      <p:sp>
        <p:nvSpPr>
          <p:cNvPr id="3" name="Content Placeholder 2"/>
          <p:cNvSpPr>
            <a:spLocks noGrp="1"/>
          </p:cNvSpPr>
          <p:nvPr>
            <p:ph idx="1"/>
          </p:nvPr>
        </p:nvSpPr>
        <p:spPr>
          <a:xfrm>
            <a:off x="633550" y="2429451"/>
            <a:ext cx="10131425" cy="3866848"/>
          </a:xfrm>
        </p:spPr>
        <p:txBody>
          <a:bodyPr>
            <a:normAutofit lnSpcReduction="10000"/>
          </a:bodyPr>
          <a:lstStyle/>
          <a:p>
            <a:pPr algn="ctr">
              <a:buNone/>
            </a:pPr>
            <a:r>
              <a:rPr lang="en-IN" sz="3800" dirty="0" smtClean="0">
                <a:latin typeface="Bodoni MT" pitchFamily="18" charset="0"/>
              </a:rPr>
              <a:t>Proposed Methodology</a:t>
            </a:r>
            <a:endParaRPr lang="en-US" sz="3200" dirty="0" smtClean="0">
              <a:latin typeface="Bodoni MT" pitchFamily="18" charset="0"/>
            </a:endParaRPr>
          </a:p>
          <a:p>
            <a:pPr algn="ctr"/>
            <a:r>
              <a:rPr lang="en-IN" sz="3200" dirty="0" smtClean="0">
                <a:latin typeface="Bodoni MT" pitchFamily="18" charset="0"/>
              </a:rPr>
              <a:t>A platform that can connect developers to shape the ideas.</a:t>
            </a:r>
          </a:p>
          <a:p>
            <a:pPr algn="ctr"/>
            <a:r>
              <a:rPr lang="en-IN" sz="3200" dirty="0" smtClean="0">
                <a:latin typeface="Bodoni MT" pitchFamily="18" charset="0"/>
              </a:rPr>
              <a:t>Also a platform where developers can get a guide to get their idea shaped better.</a:t>
            </a:r>
          </a:p>
          <a:p>
            <a:pPr algn="ctr"/>
            <a:r>
              <a:rPr lang="en-IN" sz="3200" dirty="0" smtClean="0">
                <a:latin typeface="Bodoni MT" pitchFamily="18" charset="0"/>
              </a:rPr>
              <a:t>Platform where a developer can know about the projects going on in the campus </a:t>
            </a:r>
          </a:p>
          <a:p>
            <a:pPr algn="ctr"/>
            <a:endParaRPr lang="en-IN" sz="3200" dirty="0" smtClean="0">
              <a:latin typeface="Bodoni MT" pitchFamily="18" charset="0"/>
            </a:endParaRPr>
          </a:p>
          <a:p>
            <a:pPr algn="ctr">
              <a:buNone/>
            </a:pPr>
            <a:endParaRPr lang="en-IN" sz="3800" dirty="0" smtClean="0">
              <a:latin typeface="Bodoni MT"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System Requirements</a:t>
            </a:r>
            <a:endParaRPr lang="en-US" sz="4000" dirty="0">
              <a:latin typeface="Bauhaus 93" pitchFamily="82" charset="0"/>
            </a:endParaRPr>
          </a:p>
        </p:txBody>
      </p:sp>
      <p:sp>
        <p:nvSpPr>
          <p:cNvPr id="3" name="Content Placeholder 2"/>
          <p:cNvSpPr>
            <a:spLocks noGrp="1"/>
          </p:cNvSpPr>
          <p:nvPr>
            <p:ph idx="1"/>
          </p:nvPr>
        </p:nvSpPr>
        <p:spPr/>
        <p:txBody>
          <a:bodyPr>
            <a:normAutofit/>
          </a:bodyPr>
          <a:lstStyle/>
          <a:p>
            <a:r>
              <a:rPr lang="en-IN" sz="3200" dirty="0" smtClean="0">
                <a:latin typeface="Bodoni MT" pitchFamily="18" charset="0"/>
              </a:rPr>
              <a:t>For accessing the web app the browser on the user side machine must be up to date.</a:t>
            </a:r>
          </a:p>
          <a:p>
            <a:r>
              <a:rPr lang="en-IN" sz="3200" dirty="0" smtClean="0">
                <a:latin typeface="Bodoni MT" pitchFamily="18" charset="0"/>
              </a:rPr>
              <a:t>An uninterrupted internet connection</a:t>
            </a:r>
            <a:endParaRPr lang="en-US" sz="3200" dirty="0">
              <a:latin typeface="Bodoni MT"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Planning</a:t>
            </a:r>
            <a:endParaRPr lang="en-US" sz="4000" dirty="0">
              <a:latin typeface="Bauhaus 93" pitchFamily="82" charset="0"/>
            </a:endParaRPr>
          </a:p>
        </p:txBody>
      </p:sp>
      <p:sp>
        <p:nvSpPr>
          <p:cNvPr id="3" name="Content Placeholder 2"/>
          <p:cNvSpPr>
            <a:spLocks noGrp="1"/>
          </p:cNvSpPr>
          <p:nvPr>
            <p:ph idx="1"/>
          </p:nvPr>
        </p:nvSpPr>
        <p:spPr>
          <a:xfrm>
            <a:off x="659675" y="1802433"/>
            <a:ext cx="10131425" cy="3649133"/>
          </a:xfrm>
        </p:spPr>
        <p:txBody>
          <a:bodyPr>
            <a:normAutofit/>
          </a:bodyPr>
          <a:lstStyle/>
          <a:p>
            <a:pPr algn="ctr">
              <a:buNone/>
            </a:pPr>
            <a:r>
              <a:rPr lang="en-IN" sz="2000" dirty="0" smtClean="0">
                <a:latin typeface="Bodoni MT" pitchFamily="18" charset="0"/>
              </a:rPr>
              <a:t>Schedule planning</a:t>
            </a:r>
          </a:p>
          <a:p>
            <a:pPr algn="ctr">
              <a:buNone/>
            </a:pPr>
            <a:endParaRPr lang="en-IN" sz="2000" dirty="0" smtClean="0">
              <a:latin typeface="Bodoni MT" pitchFamily="18" charset="0"/>
            </a:endParaRPr>
          </a:p>
          <a:p>
            <a:pPr algn="ctr">
              <a:buNone/>
            </a:pPr>
            <a:endParaRPr lang="en-IN" sz="2000" dirty="0" smtClean="0">
              <a:latin typeface="Bodoni MT" pitchFamily="18" charset="0"/>
            </a:endParaRPr>
          </a:p>
          <a:p>
            <a:pPr algn="ctr">
              <a:buNone/>
            </a:pPr>
            <a:endParaRPr lang="en-IN" sz="2000" dirty="0" smtClean="0">
              <a:latin typeface="Bodoni MT" pitchFamily="18" charset="0"/>
            </a:endParaRPr>
          </a:p>
          <a:p>
            <a:pPr algn="ctr">
              <a:buNone/>
            </a:pPr>
            <a:endParaRPr lang="en-IN" sz="2000" dirty="0" smtClean="0">
              <a:latin typeface="Bodoni MT" pitchFamily="18" charset="0"/>
            </a:endParaRPr>
          </a:p>
          <a:p>
            <a:pPr algn="ctr">
              <a:buNone/>
            </a:pPr>
            <a:endParaRPr lang="en-IN" sz="2000" dirty="0" smtClean="0">
              <a:latin typeface="Bodoni MT" pitchFamily="18" charset="0"/>
            </a:endParaRPr>
          </a:p>
          <a:p>
            <a:pPr algn="ctr">
              <a:buNone/>
            </a:pPr>
            <a:endParaRPr lang="en-IN" sz="2000" dirty="0" smtClean="0">
              <a:latin typeface="Bodoni MT" pitchFamily="18" charset="0"/>
            </a:endParaRPr>
          </a:p>
          <a:p>
            <a:pPr algn="ctr">
              <a:buNone/>
            </a:pPr>
            <a:endParaRPr lang="en-IN" sz="2000" dirty="0" smtClean="0">
              <a:latin typeface="Bodoni MT" pitchFamily="18" charset="0"/>
            </a:endParaRPr>
          </a:p>
          <a:p>
            <a:pPr algn="ctr">
              <a:buNone/>
            </a:pPr>
            <a:endParaRPr lang="en-IN" sz="2000" dirty="0" smtClean="0">
              <a:latin typeface="Bodoni MT" pitchFamily="18" charset="0"/>
            </a:endParaRPr>
          </a:p>
          <a:p>
            <a:pPr algn="ctr">
              <a:buNone/>
            </a:pPr>
            <a:endParaRPr lang="en-US" sz="2000" dirty="0">
              <a:latin typeface="Bodoni MT" pitchFamily="18" charset="0"/>
            </a:endParaRPr>
          </a:p>
        </p:txBody>
      </p:sp>
      <p:pic>
        <p:nvPicPr>
          <p:cNvPr id="1026" name="Picture 2" descr="C:\Users\Lenovo\Downloads\TecRidge-page-001.jpg"/>
          <p:cNvPicPr>
            <a:picLocks noChangeAspect="1" noChangeArrowheads="1"/>
          </p:cNvPicPr>
          <p:nvPr/>
        </p:nvPicPr>
        <p:blipFill>
          <a:blip r:embed="rId2"/>
          <a:srcRect/>
          <a:stretch>
            <a:fillRect/>
          </a:stretch>
        </p:blipFill>
        <p:spPr bwMode="auto">
          <a:xfrm>
            <a:off x="620486" y="2116181"/>
            <a:ext cx="10838050" cy="4484071"/>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Literature survey</a:t>
            </a:r>
            <a:endParaRPr lang="en-US" sz="4000" dirty="0">
              <a:latin typeface="Bauhaus 93" pitchFamily="82" charset="0"/>
            </a:endParaRPr>
          </a:p>
        </p:txBody>
      </p:sp>
      <p:sp>
        <p:nvSpPr>
          <p:cNvPr id="3" name="Content Placeholder 2"/>
          <p:cNvSpPr>
            <a:spLocks noGrp="1"/>
          </p:cNvSpPr>
          <p:nvPr>
            <p:ph idx="1"/>
          </p:nvPr>
        </p:nvSpPr>
        <p:spPr/>
        <p:txBody>
          <a:bodyPr>
            <a:normAutofit/>
          </a:bodyPr>
          <a:lstStyle/>
          <a:p>
            <a:r>
              <a:rPr lang="en-IN" sz="2800" dirty="0" smtClean="0">
                <a:latin typeface="Bodoni MT" pitchFamily="18" charset="0"/>
              </a:rPr>
              <a:t>For the front-end development on React-</a:t>
            </a:r>
            <a:r>
              <a:rPr lang="en-IN" sz="2800" dirty="0" err="1" smtClean="0">
                <a:latin typeface="Bodoni MT" pitchFamily="18" charset="0"/>
              </a:rPr>
              <a:t>js</a:t>
            </a:r>
            <a:r>
              <a:rPr lang="en-IN" sz="2800" dirty="0" smtClean="0">
                <a:latin typeface="Bodoni MT" pitchFamily="18" charset="0"/>
              </a:rPr>
              <a:t> :-</a:t>
            </a:r>
          </a:p>
          <a:p>
            <a:pPr>
              <a:buNone/>
            </a:pPr>
            <a:r>
              <a:rPr lang="en-GB" sz="2400" dirty="0" smtClean="0">
                <a:latin typeface="Bodoni MT" pitchFamily="18" charset="0"/>
              </a:rPr>
              <a:t>Islam Naim, Naimul. "ReactJS: An Open Source JavaScript Library for Front-end Development." (2017).</a:t>
            </a:r>
          </a:p>
          <a:p>
            <a:pPr>
              <a:buNone/>
            </a:pPr>
            <a:r>
              <a:rPr lang="en-GB" sz="2800" dirty="0" smtClean="0">
                <a:latin typeface="Bodoni MT" pitchFamily="18" charset="0"/>
              </a:rPr>
              <a:t>			</a:t>
            </a:r>
            <a:endParaRPr lang="en-IN" sz="2800" dirty="0" smtClean="0">
              <a:latin typeface="Bodoni MT" pitchFamily="18" charset="0"/>
            </a:endParaRPr>
          </a:p>
          <a:p>
            <a:pPr>
              <a:buNone/>
            </a:pPr>
            <a:endParaRPr lang="en-US" sz="2400" dirty="0">
              <a:latin typeface="Bodoni MT"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smtClean="0">
                <a:latin typeface="Bauhaus 93" pitchFamily="82" charset="0"/>
              </a:rPr>
              <a:t>Literature survey</a:t>
            </a:r>
            <a:endParaRPr lang="en-US" sz="4000" dirty="0">
              <a:latin typeface="Bauhaus 93" pitchFamily="82" charset="0"/>
            </a:endParaRPr>
          </a:p>
        </p:txBody>
      </p:sp>
      <p:sp>
        <p:nvSpPr>
          <p:cNvPr id="3" name="Content Placeholder 2"/>
          <p:cNvSpPr>
            <a:spLocks noGrp="1"/>
          </p:cNvSpPr>
          <p:nvPr>
            <p:ph idx="1"/>
          </p:nvPr>
        </p:nvSpPr>
        <p:spPr/>
        <p:txBody>
          <a:bodyPr>
            <a:normAutofit lnSpcReduction="10000"/>
          </a:bodyPr>
          <a:lstStyle/>
          <a:p>
            <a:r>
              <a:rPr lang="en-IN" sz="2800" dirty="0" smtClean="0">
                <a:latin typeface="Bodoni MT" pitchFamily="18" charset="0"/>
              </a:rPr>
              <a:t>For Genetic Algorithm</a:t>
            </a:r>
            <a:r>
              <a:rPr lang="en-IN" dirty="0" smtClean="0">
                <a:latin typeface="Bodoni MT" pitchFamily="18" charset="0"/>
              </a:rPr>
              <a:t>:-</a:t>
            </a:r>
          </a:p>
          <a:p>
            <a:pPr>
              <a:buNone/>
            </a:pPr>
            <a:r>
              <a:rPr lang="en-IN" dirty="0" smtClean="0">
                <a:latin typeface="Bodoni MT" pitchFamily="18" charset="0"/>
              </a:rPr>
              <a:t>			</a:t>
            </a:r>
            <a:r>
              <a:rPr lang="en-GB" dirty="0" err="1" smtClean="0">
                <a:latin typeface="Bodoni MT" pitchFamily="18" charset="0"/>
              </a:rPr>
              <a:t>Guo</a:t>
            </a:r>
            <a:r>
              <a:rPr lang="en-GB" dirty="0" smtClean="0">
                <a:latin typeface="Bodoni MT" pitchFamily="18" charset="0"/>
              </a:rPr>
              <a:t>, </a:t>
            </a:r>
            <a:r>
              <a:rPr lang="en-GB" dirty="0" err="1" smtClean="0">
                <a:latin typeface="Bodoni MT" pitchFamily="18" charset="0"/>
              </a:rPr>
              <a:t>Yonghong</a:t>
            </a:r>
            <a:r>
              <a:rPr lang="en-GB" dirty="0" smtClean="0">
                <a:latin typeface="Bodoni MT" pitchFamily="18" charset="0"/>
              </a:rPr>
              <a:t>. "The model of weights optimization based on genetic algorithm." In </a:t>
            </a:r>
            <a:r>
              <a:rPr lang="en-GB" i="1" dirty="0" smtClean="0">
                <a:latin typeface="Bodoni MT" pitchFamily="18" charset="0"/>
              </a:rPr>
              <a:t>2009 International Conference on Artificial Intelligence and Computational Intelligence</a:t>
            </a:r>
            <a:r>
              <a:rPr lang="en-GB" dirty="0" smtClean="0">
                <a:latin typeface="Bodoni MT" pitchFamily="18" charset="0"/>
              </a:rPr>
              <a:t>, vol. 1, pp. 444-448. IEEE, 2009.</a:t>
            </a:r>
          </a:p>
          <a:p>
            <a:pPr>
              <a:buNone/>
            </a:pPr>
            <a:r>
              <a:rPr lang="en-GB" dirty="0" smtClean="0">
                <a:latin typeface="Bodoni MT" pitchFamily="18" charset="0"/>
              </a:rPr>
              <a:t>			Chapman, Jessica L., Lu </a:t>
            </a:r>
            <a:r>
              <a:rPr lang="en-GB" dirty="0" err="1" smtClean="0">
                <a:latin typeface="Bodoni MT" pitchFamily="18" charset="0"/>
              </a:rPr>
              <a:t>Lu</a:t>
            </a:r>
            <a:r>
              <a:rPr lang="en-GB" dirty="0" smtClean="0">
                <a:latin typeface="Bodoni MT" pitchFamily="18" charset="0"/>
              </a:rPr>
              <a:t>, and Christine M. Anderson-Cook. "Using Multiple Criteria Optimization and Two-Stage Genetic Algorithms to Select a Population Management Strategy with Optimized Reliability." </a:t>
            </a:r>
            <a:r>
              <a:rPr lang="en-GB" i="1" dirty="0" smtClean="0">
                <a:latin typeface="Bodoni MT" pitchFamily="18" charset="0"/>
              </a:rPr>
              <a:t>Complexity</a:t>
            </a:r>
            <a:r>
              <a:rPr lang="en-GB" dirty="0" smtClean="0">
                <a:latin typeface="Bodoni MT" pitchFamily="18" charset="0"/>
              </a:rPr>
              <a:t> 2018 (2018).</a:t>
            </a:r>
          </a:p>
          <a:p>
            <a:pPr>
              <a:buNone/>
            </a:pPr>
            <a:r>
              <a:rPr lang="en-GB" dirty="0" smtClean="0">
                <a:latin typeface="Bodoni MT" pitchFamily="18" charset="0"/>
              </a:rPr>
              <a:t>			</a:t>
            </a:r>
            <a:r>
              <a:rPr lang="en-US" dirty="0" err="1" smtClean="0">
                <a:latin typeface="Bodoni MT" pitchFamily="18" charset="0"/>
              </a:rPr>
              <a:t>Konak</a:t>
            </a:r>
            <a:r>
              <a:rPr lang="en-US" dirty="0" smtClean="0">
                <a:latin typeface="Bodoni MT" pitchFamily="18" charset="0"/>
              </a:rPr>
              <a:t>, Abdullah, David W. </a:t>
            </a:r>
            <a:r>
              <a:rPr lang="en-US" dirty="0" err="1" smtClean="0">
                <a:latin typeface="Bodoni MT" pitchFamily="18" charset="0"/>
              </a:rPr>
              <a:t>Coit</a:t>
            </a:r>
            <a:r>
              <a:rPr lang="en-US" dirty="0" smtClean="0">
                <a:latin typeface="Bodoni MT" pitchFamily="18" charset="0"/>
              </a:rPr>
              <a:t>, and Alice E. Smith. "Multi-objective optimization using genetic algorithms: A tutorial." </a:t>
            </a:r>
            <a:r>
              <a:rPr lang="en-US" i="1" dirty="0" smtClean="0">
                <a:latin typeface="Bodoni MT" pitchFamily="18" charset="0"/>
              </a:rPr>
              <a:t>Reliability Engineering &amp; System Safety</a:t>
            </a:r>
            <a:r>
              <a:rPr lang="en-US" dirty="0" smtClean="0">
                <a:latin typeface="Bodoni MT" pitchFamily="18" charset="0"/>
              </a:rPr>
              <a:t> 91, no. 9 (2006): 992-1007.</a:t>
            </a:r>
            <a:endParaRPr lang="en-GB" dirty="0" smtClean="0">
              <a:latin typeface="Bodoni MT" pitchFamily="18" charset="0"/>
            </a:endParaRPr>
          </a:p>
          <a:p>
            <a:pPr>
              <a:buNone/>
            </a:pPr>
            <a:r>
              <a:rPr lang="en-GB" sz="2400" dirty="0" smtClean="0">
                <a:latin typeface="Bodoni MT" pitchFamily="18" charset="0"/>
              </a:rPr>
              <a:t>			</a:t>
            </a:r>
          </a:p>
          <a:p>
            <a:endParaRPr lang="en-US" dirty="0">
              <a:latin typeface="Bodoni MT"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822</TotalTime>
  <Words>539</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Audiowide</vt:lpstr>
      <vt:lpstr>Bauhaus 93</vt:lpstr>
      <vt:lpstr>Bodoni MT</vt:lpstr>
      <vt:lpstr>Calibri</vt:lpstr>
      <vt:lpstr>Calibri Light</vt:lpstr>
      <vt:lpstr>Celestial</vt:lpstr>
      <vt:lpstr>TecRidge: A platform for developers to develop their technical potential and inter-personal skills.</vt:lpstr>
      <vt:lpstr>Agenda</vt:lpstr>
      <vt:lpstr>Introduction</vt:lpstr>
      <vt:lpstr>Problem definition</vt:lpstr>
      <vt:lpstr>Problem Definition</vt:lpstr>
      <vt:lpstr>System Requirements</vt:lpstr>
      <vt:lpstr>Planning</vt:lpstr>
      <vt:lpstr>Literature survey</vt:lpstr>
      <vt:lpstr>Literature survey</vt:lpstr>
      <vt:lpstr>Related work</vt:lpstr>
      <vt:lpstr>Design</vt:lpstr>
      <vt:lpstr>Design</vt:lpstr>
      <vt:lpstr>Design</vt:lpstr>
      <vt:lpstr>Design</vt:lpstr>
      <vt:lpstr>design</vt:lpstr>
      <vt:lpstr>Design</vt:lpstr>
      <vt:lpstr>Algorithm description</vt:lpstr>
      <vt:lpstr>Implementation details</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Lakshya Sharma</dc:creator>
  <cp:lastModifiedBy>Lakshya Sharma</cp:lastModifiedBy>
  <cp:revision>36</cp:revision>
  <dcterms:created xsi:type="dcterms:W3CDTF">2014-09-12T02:08:24Z</dcterms:created>
  <dcterms:modified xsi:type="dcterms:W3CDTF">2019-06-02T20:04:39Z</dcterms:modified>
</cp:coreProperties>
</file>