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notesMasterIdLst>
    <p:notesMasterId r:id="rId24"/>
  </p:notesMasterIdLst>
  <p:sldIdLst>
    <p:sldId id="257" r:id="rId2"/>
    <p:sldId id="258" r:id="rId3"/>
    <p:sldId id="259" r:id="rId4"/>
    <p:sldId id="261" r:id="rId5"/>
    <p:sldId id="265" r:id="rId6"/>
    <p:sldId id="263" r:id="rId7"/>
    <p:sldId id="268" r:id="rId8"/>
    <p:sldId id="267" r:id="rId9"/>
    <p:sldId id="269" r:id="rId10"/>
    <p:sldId id="264" r:id="rId11"/>
    <p:sldId id="271" r:id="rId12"/>
    <p:sldId id="270" r:id="rId13"/>
    <p:sldId id="279" r:id="rId14"/>
    <p:sldId id="272" r:id="rId15"/>
    <p:sldId id="273" r:id="rId16"/>
    <p:sldId id="283" r:id="rId17"/>
    <p:sldId id="278" r:id="rId18"/>
    <p:sldId id="282" r:id="rId19"/>
    <p:sldId id="284" r:id="rId20"/>
    <p:sldId id="277"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varScale="1">
        <p:scale>
          <a:sx n="89" d="100"/>
          <a:sy n="89" d="100"/>
        </p:scale>
        <p:origin x="6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97C92-333C-4C71-A8B3-D6E3CA17CABC}" type="datetimeFigureOut">
              <a:rPr lang="en-IN" smtClean="0"/>
              <a:t>03-06-2019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899A3-8087-421C-AD22-95C025096637}" type="slidenum">
              <a:rPr lang="en-IN" smtClean="0"/>
              <a:t>‹#›</a:t>
            </a:fld>
            <a:endParaRPr lang="en-IN" dirty="0"/>
          </a:p>
        </p:txBody>
      </p:sp>
    </p:spTree>
    <p:extLst>
      <p:ext uri="{BB962C8B-B14F-4D97-AF65-F5344CB8AC3E}">
        <p14:creationId xmlns:p14="http://schemas.microsoft.com/office/powerpoint/2010/main" val="2277330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5899A3-8087-421C-AD22-95C025096637}" type="slidenum">
              <a:rPr lang="en-IN" smtClean="0"/>
              <a:t>16</a:t>
            </a:fld>
            <a:endParaRPr lang="en-IN" dirty="0"/>
          </a:p>
        </p:txBody>
      </p:sp>
    </p:spTree>
    <p:extLst>
      <p:ext uri="{BB962C8B-B14F-4D97-AF65-F5344CB8AC3E}">
        <p14:creationId xmlns:p14="http://schemas.microsoft.com/office/powerpoint/2010/main" val="243752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5899A3-8087-421C-AD22-95C025096637}" type="slidenum">
              <a:rPr lang="en-IN" smtClean="0"/>
              <a:t>17</a:t>
            </a:fld>
            <a:endParaRPr lang="en-IN" dirty="0"/>
          </a:p>
        </p:txBody>
      </p:sp>
    </p:spTree>
    <p:extLst>
      <p:ext uri="{BB962C8B-B14F-4D97-AF65-F5344CB8AC3E}">
        <p14:creationId xmlns:p14="http://schemas.microsoft.com/office/powerpoint/2010/main" val="2109176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5899A3-8087-421C-AD22-95C025096637}" type="slidenum">
              <a:rPr lang="en-IN" smtClean="0"/>
              <a:t>18</a:t>
            </a:fld>
            <a:endParaRPr lang="en-IN" dirty="0"/>
          </a:p>
        </p:txBody>
      </p:sp>
    </p:spTree>
    <p:extLst>
      <p:ext uri="{BB962C8B-B14F-4D97-AF65-F5344CB8AC3E}">
        <p14:creationId xmlns:p14="http://schemas.microsoft.com/office/powerpoint/2010/main" val="422491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5899A3-8087-421C-AD22-95C025096637}" type="slidenum">
              <a:rPr lang="en-IN" smtClean="0"/>
              <a:t>19</a:t>
            </a:fld>
            <a:endParaRPr lang="en-IN" dirty="0"/>
          </a:p>
        </p:txBody>
      </p:sp>
    </p:spTree>
    <p:extLst>
      <p:ext uri="{BB962C8B-B14F-4D97-AF65-F5344CB8AC3E}">
        <p14:creationId xmlns:p14="http://schemas.microsoft.com/office/powerpoint/2010/main" val="1927022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5899A3-8087-421C-AD22-95C025096637}" type="slidenum">
              <a:rPr lang="en-IN" smtClean="0"/>
              <a:t>21</a:t>
            </a:fld>
            <a:endParaRPr lang="en-IN" dirty="0"/>
          </a:p>
        </p:txBody>
      </p:sp>
    </p:spTree>
    <p:extLst>
      <p:ext uri="{BB962C8B-B14F-4D97-AF65-F5344CB8AC3E}">
        <p14:creationId xmlns:p14="http://schemas.microsoft.com/office/powerpoint/2010/main" val="2389938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5899A3-8087-421C-AD22-95C025096637}" type="slidenum">
              <a:rPr lang="en-IN" smtClean="0"/>
              <a:t>22</a:t>
            </a:fld>
            <a:endParaRPr lang="en-IN" dirty="0"/>
          </a:p>
        </p:txBody>
      </p:sp>
    </p:spTree>
    <p:extLst>
      <p:ext uri="{BB962C8B-B14F-4D97-AF65-F5344CB8AC3E}">
        <p14:creationId xmlns:p14="http://schemas.microsoft.com/office/powerpoint/2010/main" val="1510590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a:prstGeom prst="rect">
            <a:avLst/>
          </a:prstGeo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240EC4-44F9-4480-A055-1E77705FA700}" type="datetime1">
              <a:rPr lang="en-US" smtClean="0"/>
              <a:t>6/3/2019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667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a:prstGeom prst="rect">
            <a:avLst/>
          </a:prstGeo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E5385-4E97-498D-A56F-419BA35EF81B}"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32814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a:prstGeom prst="rect">
            <a:avLst/>
          </a:prstGeo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B7494E-E054-4C1F-9690-7C8714F95B7F}"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10591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a:prstGeom prst="rect">
            <a:avLst/>
          </a:prstGeo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021A9-02F6-4374-82C8-26A61C5402E5}"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6584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a:prstGeom prst="rect">
            <a:avLst/>
          </a:prstGeo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40302-12D2-4DDF-A329-258943027BFE}"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35653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a:prstGeom prst="rect">
            <a:avLst/>
          </a:prstGeo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8EE5385-4E97-498D-A56F-419BA35EF81B}" type="datetime1">
              <a:rPr lang="en-US" smtClean="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1210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a:prstGeom prst="rect">
            <a:avLst/>
          </a:prstGeo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8EE5385-4E97-498D-A56F-419BA35EF81B}" type="datetime1">
              <a:rPr lang="en-US" smtClean="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30374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1093788"/>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CB5721-4FD2-4624-97B5-A1F49B5C2A20}" type="datetime1">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20330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BA0EF-0265-4876-A814-20729C7AE287}" type="datetime1">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5782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10937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Gotham" panose="02000604030000020004" pitchFamily="50" charset="0"/>
              </a:defRPr>
            </a:lvl1pPr>
            <a:lvl2pPr>
              <a:defRPr>
                <a:latin typeface="Gotham" panose="02000604030000020004" pitchFamily="50" charset="0"/>
              </a:defRPr>
            </a:lvl2pPr>
            <a:lvl3pPr>
              <a:defRPr>
                <a:latin typeface="Gotham" panose="02000604030000020004" pitchFamily="50" charset="0"/>
              </a:defRPr>
            </a:lvl3pPr>
            <a:lvl4pPr>
              <a:defRPr>
                <a:latin typeface="Gotham" panose="02000604030000020004" pitchFamily="50" charset="0"/>
              </a:defRPr>
            </a:lvl4pPr>
            <a:lvl5pPr>
              <a:defRPr>
                <a:latin typeface="Gotham" panose="02000604030000020004" pitchFamily="50"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A16FE-2149-4BF9-922B-5D69EABC1AC0}" type="datetime1">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5962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a:prstGeom prst="rect">
            <a:avLst/>
          </a:prstGeo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94B830-1392-4B09-AD0C-B9F10E08CB1F}" type="datetime1">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72393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10937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A25DD0-6CC9-4077-8E9F-C098770032E5}"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46005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8E8A6D-2910-471F-B35E-37E60E6292B4}" type="datetime1">
              <a:rPr lang="en-US" smtClean="0"/>
              <a:t>6/3/2019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8001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10937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83DEFC-F0AA-4B9C-9B23-C5151B4161B7}" type="datetime1">
              <a:rPr lang="en-US" smtClean="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95812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9E86F-0964-4307-8307-9118DDD56597}" type="datetime1">
              <a:rPr lang="en-US" smtClean="0"/>
              <a:t>6/3/2019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6489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3FAA0-881D-458A-88E5-DC5B4B923635}"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366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8489D4-514E-4474-9627-102F0DDCDABD}"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59141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703378">
                <a:lumMod val="91000"/>
                <a:lumOff val="9000"/>
              </a:srgbClr>
            </a:gs>
            <a:gs pos="0">
              <a:schemeClr val="bg2">
                <a:tint val="98000"/>
                <a:hueMod val="94000"/>
                <a:satMod val="148000"/>
                <a:lumMod val="150000"/>
              </a:schemeClr>
            </a:gs>
            <a:gs pos="100000">
              <a:schemeClr val="bg2">
                <a:shade val="92000"/>
                <a:hueMod val="104000"/>
                <a:satMod val="140000"/>
                <a:lumMod val="74000"/>
                <a:alpha val="9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3" name="Text Placeholder 2"/>
          <p:cNvSpPr>
            <a:spLocks noGrp="1"/>
          </p:cNvSpPr>
          <p:nvPr>
            <p:ph type="body" idx="1"/>
          </p:nvPr>
        </p:nvSpPr>
        <p:spPr>
          <a:xfrm>
            <a:off x="1141412" y="1411693"/>
            <a:ext cx="9905999" cy="42826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EE5385-4E97-498D-A56F-419BA35EF81B}" type="datetime1">
              <a:rPr lang="en-US" smtClean="0"/>
              <a:t>6/3/2019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accent3">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4463369"/>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3600" kern="1200" cap="all" baseline="0">
          <a:solidFill>
            <a:schemeClr val="bg1">
              <a:lumMod val="95000"/>
              <a:lumOff val="5000"/>
            </a:schemeClr>
          </a:solidFill>
          <a:latin typeface="Berlin Sans FB Demi" panose="020E0802020502020306" pitchFamily="34" charset="0"/>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2">
              <a:lumMod val="25000"/>
            </a:schemeClr>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2">
              <a:lumMod val="25000"/>
            </a:schemeClr>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2">
              <a:lumMod val="25000"/>
            </a:schemeClr>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2">
              <a:lumMod val="25000"/>
            </a:schemeClr>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2">
              <a:lumMod val="25000"/>
            </a:schemeClr>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Survey/2.pdf" TargetMode="External"/><Relationship Id="rId2" Type="http://schemas.openxmlformats.org/officeDocument/2006/relationships/hyperlink" Target="Survey/1%20new.pdf" TargetMode="External"/><Relationship Id="rId1" Type="http://schemas.openxmlformats.org/officeDocument/2006/relationships/slideLayout" Target="../slideLayouts/slideLayout2.xml"/><Relationship Id="rId5" Type="http://schemas.openxmlformats.org/officeDocument/2006/relationships/hyperlink" Target="https://www.tutorialspoint.com/genetic_algorithms/" TargetMode="External"/><Relationship Id="rId4" Type="http://schemas.openxmlformats.org/officeDocument/2006/relationships/hyperlink" Target="Survey/3.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4078"/>
            <a:ext cx="12192000" cy="2683380"/>
          </a:xfrm>
        </p:spPr>
        <p:txBody>
          <a:bodyPr>
            <a:noAutofit/>
          </a:bodyPr>
          <a:lstStyle/>
          <a:p>
            <a:r>
              <a:rPr lang="en-IN" sz="9600" dirty="0" smtClean="0">
                <a:solidFill>
                  <a:srgbClr val="002060"/>
                </a:solidFill>
                <a:latin typeface="Gotham Ultra" panose="02000000000000000000" pitchFamily="50" charset="0"/>
              </a:rPr>
              <a:t>Genetic Algorithms</a:t>
            </a:r>
            <a:endParaRPr lang="en-IN" sz="9600" dirty="0">
              <a:solidFill>
                <a:srgbClr val="002060"/>
              </a:solidFill>
              <a:latin typeface="Gotham Ultra" panose="02000000000000000000" pitchFamily="50"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1408225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000" b="1" u="sng" dirty="0" smtClean="0">
                <a:solidFill>
                  <a:srgbClr val="002060"/>
                </a:solidFill>
              </a:rPr>
              <a:t>Probability of Crossover</a:t>
            </a:r>
            <a:r>
              <a:rPr lang="en-IN" sz="2000" dirty="0" smtClean="0">
                <a:solidFill>
                  <a:srgbClr val="002060"/>
                </a:solidFill>
              </a:rPr>
              <a:t>: This parameter tells us how much composition of the next generation will be new children. This is usually high.</a:t>
            </a:r>
          </a:p>
          <a:p>
            <a:pPr>
              <a:lnSpc>
                <a:spcPct val="150000"/>
              </a:lnSpc>
            </a:pPr>
            <a:r>
              <a:rPr lang="en-IN" sz="2000" b="1" u="sng" dirty="0" smtClean="0">
                <a:solidFill>
                  <a:srgbClr val="002060"/>
                </a:solidFill>
              </a:rPr>
              <a:t>Probability of Mutation</a:t>
            </a:r>
            <a:r>
              <a:rPr lang="en-IN" sz="2000" dirty="0" smtClean="0">
                <a:solidFill>
                  <a:srgbClr val="002060"/>
                </a:solidFill>
              </a:rPr>
              <a:t>: This parameter tells us by how much probability, the children will be mutated. This is usually very low.</a:t>
            </a:r>
          </a:p>
          <a:p>
            <a:pPr>
              <a:lnSpc>
                <a:spcPct val="150000"/>
              </a:lnSpc>
            </a:pPr>
            <a:r>
              <a:rPr lang="en-IN" sz="2000" b="1" u="sng" dirty="0" smtClean="0">
                <a:solidFill>
                  <a:srgbClr val="002060"/>
                </a:solidFill>
              </a:rPr>
              <a:t>Crossover Operator</a:t>
            </a:r>
            <a:r>
              <a:rPr lang="en-IN" sz="2000" dirty="0" smtClean="0">
                <a:solidFill>
                  <a:srgbClr val="002060"/>
                </a:solidFill>
              </a:rPr>
              <a:t>: The operator used to perform crossovers.</a:t>
            </a:r>
          </a:p>
          <a:p>
            <a:pPr>
              <a:lnSpc>
                <a:spcPct val="150000"/>
              </a:lnSpc>
            </a:pPr>
            <a:r>
              <a:rPr lang="en-IN" sz="2000" b="1" u="sng" dirty="0" smtClean="0">
                <a:solidFill>
                  <a:srgbClr val="002060"/>
                </a:solidFill>
              </a:rPr>
              <a:t>Mutation </a:t>
            </a:r>
            <a:r>
              <a:rPr lang="en-IN" sz="2000" b="1" u="sng" dirty="0">
                <a:solidFill>
                  <a:srgbClr val="002060"/>
                </a:solidFill>
              </a:rPr>
              <a:t>Operator</a:t>
            </a:r>
            <a:r>
              <a:rPr lang="en-IN" sz="2000" dirty="0">
                <a:solidFill>
                  <a:srgbClr val="002060"/>
                </a:solidFill>
              </a:rPr>
              <a:t>: The operator used to perform </a:t>
            </a:r>
            <a:r>
              <a:rPr lang="en-IN" sz="2000" dirty="0" smtClean="0">
                <a:solidFill>
                  <a:srgbClr val="002060"/>
                </a:solidFill>
              </a:rPr>
              <a:t>mutation.</a:t>
            </a:r>
          </a:p>
          <a:p>
            <a:pPr>
              <a:lnSpc>
                <a:spcPct val="150000"/>
              </a:lnSpc>
            </a:pPr>
            <a:r>
              <a:rPr lang="en-IN" sz="2000" b="1" u="sng" dirty="0" smtClean="0">
                <a:solidFill>
                  <a:srgbClr val="002060"/>
                </a:solidFill>
              </a:rPr>
              <a:t>Selection Rules</a:t>
            </a:r>
            <a:r>
              <a:rPr lang="en-IN" sz="2000" dirty="0" smtClean="0">
                <a:solidFill>
                  <a:srgbClr val="002060"/>
                </a:solidFill>
              </a:rPr>
              <a:t>: </a:t>
            </a:r>
            <a:r>
              <a:rPr lang="en-IN" sz="2000" dirty="0">
                <a:solidFill>
                  <a:srgbClr val="002060"/>
                </a:solidFill>
              </a:rPr>
              <a:t>The </a:t>
            </a:r>
            <a:r>
              <a:rPr lang="en-IN" sz="2000" dirty="0" smtClean="0">
                <a:solidFill>
                  <a:srgbClr val="002060"/>
                </a:solidFill>
              </a:rPr>
              <a:t>rules used for parent and survivor selections, etc.</a:t>
            </a:r>
            <a:endParaRPr lang="en-IN" sz="2000" dirty="0">
              <a:solidFill>
                <a:srgbClr val="002060"/>
              </a:solidFill>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10</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Parameters of a Genetic Algorithm</a:t>
            </a:r>
            <a:endParaRPr lang="en-IN" sz="3600" dirty="0">
              <a:solidFill>
                <a:schemeClr val="bg1">
                  <a:lumMod val="95000"/>
                  <a:lumOff val="5000"/>
                </a:schemeClr>
              </a:solidFill>
              <a:latin typeface="Gotham Black" panose="02000604040000020004" pitchFamily="50" charset="0"/>
            </a:endParaRPr>
          </a:p>
        </p:txBody>
      </p:sp>
    </p:spTree>
    <p:extLst>
      <p:ext uri="{BB962C8B-B14F-4D97-AF65-F5344CB8AC3E}">
        <p14:creationId xmlns:p14="http://schemas.microsoft.com/office/powerpoint/2010/main" val="22286182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15140"/>
            <a:ext cx="9905999" cy="4282670"/>
          </a:xfrm>
        </p:spPr>
        <p:txBody>
          <a:bodyPr>
            <a:normAutofit lnSpcReduction="10000"/>
          </a:bodyPr>
          <a:lstStyle/>
          <a:p>
            <a:pPr>
              <a:lnSpc>
                <a:spcPct val="150000"/>
              </a:lnSpc>
            </a:pPr>
            <a:r>
              <a:rPr lang="en-IN" sz="2000" b="1" u="sng" dirty="0">
                <a:solidFill>
                  <a:srgbClr val="002060"/>
                </a:solidFill>
              </a:rPr>
              <a:t>Fitness Proportionate </a:t>
            </a:r>
            <a:r>
              <a:rPr lang="en-IN" sz="2000" b="1" u="sng" dirty="0" smtClean="0">
                <a:solidFill>
                  <a:srgbClr val="002060"/>
                </a:solidFill>
              </a:rPr>
              <a:t>Selection</a:t>
            </a:r>
            <a:r>
              <a:rPr lang="en-IN" sz="2000" dirty="0" smtClean="0">
                <a:solidFill>
                  <a:srgbClr val="002060"/>
                </a:solidFill>
              </a:rPr>
              <a:t>: </a:t>
            </a:r>
            <a:r>
              <a:rPr lang="en-IN" sz="2000" dirty="0">
                <a:solidFill>
                  <a:srgbClr val="002060"/>
                </a:solidFill>
              </a:rPr>
              <a:t>E</a:t>
            </a:r>
            <a:r>
              <a:rPr lang="en-IN" sz="2000" dirty="0" smtClean="0">
                <a:solidFill>
                  <a:srgbClr val="002060"/>
                </a:solidFill>
              </a:rPr>
              <a:t>very </a:t>
            </a:r>
            <a:r>
              <a:rPr lang="en-IN" sz="2000" dirty="0">
                <a:solidFill>
                  <a:srgbClr val="002060"/>
                </a:solidFill>
              </a:rPr>
              <a:t>individual can become a parent with a probability which is proportional to its fitness</a:t>
            </a:r>
            <a:r>
              <a:rPr lang="en-IN" sz="2000" dirty="0" smtClean="0">
                <a:solidFill>
                  <a:srgbClr val="002060"/>
                </a:solidFill>
              </a:rPr>
              <a:t>.</a:t>
            </a:r>
          </a:p>
          <a:p>
            <a:pPr>
              <a:lnSpc>
                <a:spcPct val="150000"/>
              </a:lnSpc>
            </a:pPr>
            <a:r>
              <a:rPr lang="en-IN" sz="2000" b="1" u="sng" dirty="0">
                <a:solidFill>
                  <a:srgbClr val="002060"/>
                </a:solidFill>
              </a:rPr>
              <a:t>Roulette Wheel </a:t>
            </a:r>
            <a:r>
              <a:rPr lang="en-IN" sz="2000" b="1" u="sng" dirty="0" smtClean="0">
                <a:solidFill>
                  <a:srgbClr val="002060"/>
                </a:solidFill>
              </a:rPr>
              <a:t>Selection</a:t>
            </a:r>
            <a:r>
              <a:rPr lang="en-IN" sz="2000" dirty="0" smtClean="0">
                <a:solidFill>
                  <a:srgbClr val="002060"/>
                </a:solidFill>
              </a:rPr>
              <a:t>: </a:t>
            </a:r>
            <a:r>
              <a:rPr lang="en-IN" sz="2000" dirty="0">
                <a:solidFill>
                  <a:srgbClr val="002060"/>
                </a:solidFill>
              </a:rPr>
              <a:t>circular wheel is divided </a:t>
            </a:r>
            <a:r>
              <a:rPr lang="en-IN" sz="2000" dirty="0" smtClean="0">
                <a:solidFill>
                  <a:srgbClr val="002060"/>
                </a:solidFill>
              </a:rPr>
              <a:t>into sectors on the basis of fitness. </a:t>
            </a:r>
            <a:r>
              <a:rPr lang="en-IN" sz="2000" dirty="0">
                <a:solidFill>
                  <a:srgbClr val="002060"/>
                </a:solidFill>
              </a:rPr>
              <a:t>A fixed point is chosen on the wheel </a:t>
            </a:r>
            <a:r>
              <a:rPr lang="en-IN" sz="2000" dirty="0" smtClean="0">
                <a:solidFill>
                  <a:srgbClr val="002060"/>
                </a:solidFill>
              </a:rPr>
              <a:t>circumference and </a:t>
            </a:r>
            <a:r>
              <a:rPr lang="en-IN" sz="2000" dirty="0">
                <a:solidFill>
                  <a:srgbClr val="002060"/>
                </a:solidFill>
              </a:rPr>
              <a:t>the wheel is rotated. The region of the wheel which comes in front of the fixed point is chosen as the parent. For the second parent, the same process is repeated</a:t>
            </a:r>
            <a:r>
              <a:rPr lang="en-IN" sz="2000" dirty="0" smtClean="0">
                <a:solidFill>
                  <a:srgbClr val="002060"/>
                </a:solidFill>
              </a:rPr>
              <a:t>.</a:t>
            </a:r>
          </a:p>
          <a:p>
            <a:pPr>
              <a:lnSpc>
                <a:spcPct val="150000"/>
              </a:lnSpc>
            </a:pPr>
            <a:r>
              <a:rPr lang="en-IN" sz="2000" b="1" u="sng" dirty="0">
                <a:solidFill>
                  <a:srgbClr val="002060"/>
                </a:solidFill>
              </a:rPr>
              <a:t>Stochastic Universal </a:t>
            </a:r>
            <a:r>
              <a:rPr lang="en-IN" sz="2000" b="1" u="sng" dirty="0" smtClean="0">
                <a:solidFill>
                  <a:srgbClr val="002060"/>
                </a:solidFill>
              </a:rPr>
              <a:t>Sampling</a:t>
            </a:r>
            <a:r>
              <a:rPr lang="en-IN" sz="2000" dirty="0" smtClean="0">
                <a:solidFill>
                  <a:srgbClr val="002060"/>
                </a:solidFill>
              </a:rPr>
              <a:t>: </a:t>
            </a:r>
            <a:r>
              <a:rPr lang="en-IN" sz="2000" dirty="0">
                <a:solidFill>
                  <a:srgbClr val="002060"/>
                </a:solidFill>
              </a:rPr>
              <a:t>I</a:t>
            </a:r>
            <a:r>
              <a:rPr lang="en-IN" sz="2000" dirty="0" smtClean="0">
                <a:solidFill>
                  <a:srgbClr val="002060"/>
                </a:solidFill>
              </a:rPr>
              <a:t>nstead </a:t>
            </a:r>
            <a:r>
              <a:rPr lang="en-IN" sz="2000" dirty="0">
                <a:solidFill>
                  <a:srgbClr val="002060"/>
                </a:solidFill>
              </a:rPr>
              <a:t>of having just one fixed point, we have multiple fixed </a:t>
            </a:r>
            <a:r>
              <a:rPr lang="en-IN" sz="2000" dirty="0" smtClean="0">
                <a:solidFill>
                  <a:srgbClr val="002060"/>
                </a:solidFill>
              </a:rPr>
              <a:t>points.</a:t>
            </a:r>
            <a:endParaRPr lang="en-IN" sz="2000" b="1" u="sng" dirty="0">
              <a:solidFill>
                <a:srgbClr val="002060"/>
              </a:solidFill>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11</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Parent Selection</a:t>
            </a:r>
            <a:endParaRPr lang="en-IN" sz="3600" dirty="0">
              <a:solidFill>
                <a:schemeClr val="bg1">
                  <a:lumMod val="95000"/>
                  <a:lumOff val="5000"/>
                </a:schemeClr>
              </a:solidFill>
              <a:latin typeface="Gotham Black" panose="02000604040000020004" pitchFamily="50" charset="0"/>
            </a:endParaRPr>
          </a:p>
        </p:txBody>
      </p:sp>
    </p:spTree>
    <p:extLst>
      <p:ext uri="{BB962C8B-B14F-4D97-AF65-F5344CB8AC3E}">
        <p14:creationId xmlns:p14="http://schemas.microsoft.com/office/powerpoint/2010/main" val="16151644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b="1" u="sng" dirty="0">
                <a:solidFill>
                  <a:srgbClr val="002060"/>
                </a:solidFill>
              </a:rPr>
              <a:t>One Point Crossover</a:t>
            </a:r>
            <a:r>
              <a:rPr lang="en-IN" sz="2000" dirty="0">
                <a:solidFill>
                  <a:srgbClr val="002060"/>
                </a:solidFill>
              </a:rPr>
              <a:t>:</a:t>
            </a:r>
          </a:p>
          <a:p>
            <a:pPr marL="0" indent="0">
              <a:buNone/>
            </a:pPr>
            <a:endParaRPr lang="en-IN" sz="2000" b="1" u="sng" dirty="0">
              <a:solidFill>
                <a:srgbClr val="002060"/>
              </a:solidFill>
            </a:endParaRPr>
          </a:p>
          <a:p>
            <a:endParaRPr lang="en-IN" sz="2000" b="1" u="sng" dirty="0">
              <a:solidFill>
                <a:srgbClr val="002060"/>
              </a:solidFill>
            </a:endParaRPr>
          </a:p>
          <a:p>
            <a:pPr marL="0" indent="0">
              <a:buNone/>
            </a:pPr>
            <a:endParaRPr lang="en-IN" sz="2000" b="1" u="sng" dirty="0">
              <a:solidFill>
                <a:srgbClr val="002060"/>
              </a:solidFill>
            </a:endParaRPr>
          </a:p>
          <a:p>
            <a:r>
              <a:rPr lang="en-IN" sz="2000" b="1" u="sng" dirty="0">
                <a:solidFill>
                  <a:srgbClr val="002060"/>
                </a:solidFill>
              </a:rPr>
              <a:t>Multi Point Crossover</a:t>
            </a:r>
            <a:r>
              <a:rPr lang="en-IN" sz="2000" dirty="0"/>
              <a:t/>
            </a:r>
            <a:br>
              <a:rPr lang="en-IN" sz="2000" dirty="0"/>
            </a:br>
            <a:endParaRPr lang="en-IN" sz="2000" dirty="0"/>
          </a:p>
        </p:txBody>
      </p:sp>
      <p:sp>
        <p:nvSpPr>
          <p:cNvPr id="6" name="Slide Number Placeholder 5"/>
          <p:cNvSpPr>
            <a:spLocks noGrp="1"/>
          </p:cNvSpPr>
          <p:nvPr>
            <p:ph type="sldNum" sz="quarter" idx="12"/>
          </p:nvPr>
        </p:nvSpPr>
        <p:spPr/>
        <p:txBody>
          <a:bodyPr/>
          <a:lstStyle/>
          <a:p>
            <a:fld id="{6D22F896-40B5-4ADD-8801-0D06FADFA095}" type="slidenum">
              <a:rPr lang="en-US" smtClean="0"/>
              <a:t>12</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Crossover</a:t>
            </a:r>
            <a:endParaRPr lang="en-IN" sz="3600" dirty="0">
              <a:solidFill>
                <a:schemeClr val="bg1">
                  <a:lumMod val="95000"/>
                  <a:lumOff val="5000"/>
                </a:schemeClr>
              </a:solidFill>
              <a:latin typeface="Gotham Black" panose="02000604040000020004" pitchFamily="50"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268" y="1947677"/>
            <a:ext cx="5714286" cy="13047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7268" y="3901729"/>
            <a:ext cx="5714286" cy="1361905"/>
          </a:xfrm>
          <a:prstGeom prst="rect">
            <a:avLst/>
          </a:prstGeom>
        </p:spPr>
      </p:pic>
    </p:spTree>
    <p:extLst>
      <p:ext uri="{BB962C8B-B14F-4D97-AF65-F5344CB8AC3E}">
        <p14:creationId xmlns:p14="http://schemas.microsoft.com/office/powerpoint/2010/main" val="2038063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38227"/>
            <a:ext cx="9905999" cy="4282670"/>
          </a:xfrm>
        </p:spPr>
        <p:txBody>
          <a:bodyPr>
            <a:normAutofit/>
          </a:bodyPr>
          <a:lstStyle/>
          <a:p>
            <a:pPr>
              <a:lnSpc>
                <a:spcPct val="150000"/>
              </a:lnSpc>
            </a:pPr>
            <a:r>
              <a:rPr lang="en-IN" sz="2000" b="1" u="sng" dirty="0">
                <a:solidFill>
                  <a:srgbClr val="002060"/>
                </a:solidFill>
              </a:rPr>
              <a:t>Uniform Crossover</a:t>
            </a:r>
            <a:r>
              <a:rPr lang="en-IN" sz="2000" dirty="0" smtClean="0">
                <a:solidFill>
                  <a:srgbClr val="002060"/>
                </a:solidFill>
              </a:rPr>
              <a:t>:</a:t>
            </a:r>
          </a:p>
          <a:p>
            <a:pPr marL="0" indent="0">
              <a:lnSpc>
                <a:spcPct val="150000"/>
              </a:lnSpc>
              <a:buNone/>
            </a:pPr>
            <a:endParaRPr lang="en-IN" sz="2000" b="1" u="sng" dirty="0">
              <a:solidFill>
                <a:srgbClr val="002060"/>
              </a:solidFill>
            </a:endParaRPr>
          </a:p>
          <a:p>
            <a:pPr marL="0" indent="0">
              <a:lnSpc>
                <a:spcPct val="150000"/>
              </a:lnSpc>
              <a:buNone/>
            </a:pPr>
            <a:endParaRPr lang="en-IN" sz="2000" b="1" u="sng" dirty="0">
              <a:solidFill>
                <a:srgbClr val="002060"/>
              </a:solidFill>
            </a:endParaRPr>
          </a:p>
          <a:p>
            <a:pPr>
              <a:lnSpc>
                <a:spcPct val="150000"/>
              </a:lnSpc>
            </a:pPr>
            <a:r>
              <a:rPr lang="en-IN" sz="2000" b="1" u="sng" dirty="0">
                <a:solidFill>
                  <a:srgbClr val="002060"/>
                </a:solidFill>
              </a:rPr>
              <a:t>Whole Arithmetic Recombination</a:t>
            </a:r>
            <a:r>
              <a:rPr lang="en-IN" sz="2000" dirty="0">
                <a:solidFill>
                  <a:srgbClr val="002060"/>
                </a:solidFill>
              </a:rPr>
              <a:t>:</a:t>
            </a:r>
            <a:endParaRPr lang="en-IN" sz="2000" b="1" u="sng" dirty="0">
              <a:solidFill>
                <a:srgbClr val="002060"/>
              </a:solidFill>
            </a:endParaRPr>
          </a:p>
          <a:p>
            <a:pPr lvl="1">
              <a:lnSpc>
                <a:spcPct val="150000"/>
              </a:lnSpc>
            </a:pPr>
            <a:r>
              <a:rPr lang="en-IN" sz="1600" dirty="0">
                <a:solidFill>
                  <a:srgbClr val="002060"/>
                </a:solidFill>
              </a:rPr>
              <a:t>Child1  =  a.x + (1-a).y</a:t>
            </a:r>
          </a:p>
          <a:p>
            <a:pPr lvl="1">
              <a:lnSpc>
                <a:spcPct val="150000"/>
              </a:lnSpc>
            </a:pPr>
            <a:r>
              <a:rPr lang="en-IN" sz="1600" dirty="0">
                <a:solidFill>
                  <a:srgbClr val="002060"/>
                </a:solidFill>
              </a:rPr>
              <a:t>Child2 =  a.y + (1-a</a:t>
            </a:r>
            <a:r>
              <a:rPr lang="en-IN" sz="1600" dirty="0" smtClean="0">
                <a:solidFill>
                  <a:srgbClr val="002060"/>
                </a:solidFill>
              </a:rPr>
              <a:t>).x</a:t>
            </a:r>
          </a:p>
          <a:p>
            <a:pPr>
              <a:lnSpc>
                <a:spcPct val="150000"/>
              </a:lnSpc>
            </a:pPr>
            <a:r>
              <a:rPr lang="en-IN" sz="2000" dirty="0">
                <a:solidFill>
                  <a:srgbClr val="002060"/>
                </a:solidFill>
              </a:rPr>
              <a:t>There exist a lot of other crossovers like Partially Mapped </a:t>
            </a:r>
            <a:r>
              <a:rPr lang="en-IN" sz="2000" dirty="0" smtClean="0">
                <a:solidFill>
                  <a:srgbClr val="002060"/>
                </a:solidFill>
              </a:rPr>
              <a:t>Crossover, Order </a:t>
            </a:r>
            <a:r>
              <a:rPr lang="en-IN" sz="2000" dirty="0">
                <a:solidFill>
                  <a:srgbClr val="002060"/>
                </a:solidFill>
              </a:rPr>
              <a:t>based crossover (OX2), Shuffle Crossover, Ring Crossover, etc.</a:t>
            </a:r>
            <a:endParaRPr lang="en-IN" sz="2000" dirty="0" smtClean="0">
              <a:solidFill>
                <a:srgbClr val="002060"/>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Crossover (contd.)</a:t>
            </a:r>
            <a:endParaRPr lang="en-IN" sz="3600" dirty="0">
              <a:solidFill>
                <a:schemeClr val="bg1">
                  <a:lumMod val="95000"/>
                  <a:lumOff val="5000"/>
                </a:schemeClr>
              </a:solidFill>
              <a:latin typeface="Gotham Black" panose="02000604040000020004" pitchFamily="50"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268" y="1761160"/>
            <a:ext cx="5714286" cy="942857"/>
          </a:xfrm>
          <a:prstGeom prst="rect">
            <a:avLst/>
          </a:prstGeom>
        </p:spPr>
      </p:pic>
    </p:spTree>
    <p:extLst>
      <p:ext uri="{BB962C8B-B14F-4D97-AF65-F5344CB8AC3E}">
        <p14:creationId xmlns:p14="http://schemas.microsoft.com/office/powerpoint/2010/main" val="42189893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61315"/>
            <a:ext cx="9905999" cy="4282670"/>
          </a:xfrm>
        </p:spPr>
        <p:txBody>
          <a:bodyPr>
            <a:normAutofit/>
          </a:bodyPr>
          <a:lstStyle/>
          <a:p>
            <a:pPr>
              <a:lnSpc>
                <a:spcPct val="200000"/>
              </a:lnSpc>
            </a:pPr>
            <a:r>
              <a:rPr lang="en-IN" sz="2000" dirty="0">
                <a:solidFill>
                  <a:schemeClr val="accent3">
                    <a:lumMod val="50000"/>
                  </a:schemeClr>
                </a:solidFill>
              </a:rPr>
              <a:t>Bit Flip </a:t>
            </a:r>
            <a:r>
              <a:rPr lang="en-IN" sz="2000" dirty="0" smtClean="0">
                <a:solidFill>
                  <a:schemeClr val="accent3">
                    <a:lumMod val="50000"/>
                  </a:schemeClr>
                </a:solidFill>
              </a:rPr>
              <a:t>Mutation</a:t>
            </a:r>
          </a:p>
          <a:p>
            <a:pPr marL="0" indent="0">
              <a:lnSpc>
                <a:spcPct val="200000"/>
              </a:lnSpc>
              <a:buNone/>
            </a:pPr>
            <a:endParaRPr lang="en-IN" sz="2000" dirty="0">
              <a:solidFill>
                <a:schemeClr val="accent3">
                  <a:lumMod val="50000"/>
                </a:schemeClr>
              </a:solidFill>
            </a:endParaRPr>
          </a:p>
          <a:p>
            <a:pPr>
              <a:lnSpc>
                <a:spcPct val="200000"/>
              </a:lnSpc>
            </a:pPr>
            <a:r>
              <a:rPr lang="en-IN" sz="2000" dirty="0">
                <a:solidFill>
                  <a:schemeClr val="accent3">
                    <a:lumMod val="50000"/>
                  </a:schemeClr>
                </a:solidFill>
              </a:rPr>
              <a:t>Swap </a:t>
            </a:r>
            <a:r>
              <a:rPr lang="en-IN" sz="2000" dirty="0" smtClean="0">
                <a:solidFill>
                  <a:schemeClr val="accent3">
                    <a:lumMod val="50000"/>
                  </a:schemeClr>
                </a:solidFill>
              </a:rPr>
              <a:t>Mutation</a:t>
            </a:r>
          </a:p>
          <a:p>
            <a:pPr>
              <a:lnSpc>
                <a:spcPct val="200000"/>
              </a:lnSpc>
            </a:pPr>
            <a:endParaRPr lang="en-IN" sz="2000" dirty="0">
              <a:solidFill>
                <a:schemeClr val="accent3">
                  <a:lumMod val="50000"/>
                </a:schemeClr>
              </a:solidFill>
            </a:endParaRPr>
          </a:p>
          <a:p>
            <a:pPr>
              <a:lnSpc>
                <a:spcPct val="200000"/>
              </a:lnSpc>
            </a:pPr>
            <a:r>
              <a:rPr lang="en-IN" sz="2000" dirty="0">
                <a:solidFill>
                  <a:schemeClr val="accent3">
                    <a:lumMod val="50000"/>
                  </a:schemeClr>
                </a:solidFill>
              </a:rPr>
              <a:t>Scramble </a:t>
            </a:r>
            <a:r>
              <a:rPr lang="en-IN" sz="2000" dirty="0" smtClean="0">
                <a:solidFill>
                  <a:schemeClr val="accent3">
                    <a:lumMod val="50000"/>
                  </a:schemeClr>
                </a:solidFill>
              </a:rPr>
              <a:t>Mutation</a:t>
            </a:r>
            <a:r>
              <a:rPr lang="en-IN" sz="2000" dirty="0"/>
              <a:t/>
            </a:r>
            <a:br>
              <a:rPr lang="en-IN" sz="2000" dirty="0"/>
            </a:br>
            <a:endParaRPr lang="en-IN" sz="2000" dirty="0"/>
          </a:p>
        </p:txBody>
      </p:sp>
      <p:sp>
        <p:nvSpPr>
          <p:cNvPr id="11" name="Slide Number Placeholder 10"/>
          <p:cNvSpPr>
            <a:spLocks noGrp="1"/>
          </p:cNvSpPr>
          <p:nvPr>
            <p:ph type="sldNum" sz="quarter" idx="12"/>
          </p:nvPr>
        </p:nvSpPr>
        <p:spPr/>
        <p:txBody>
          <a:bodyPr/>
          <a:lstStyle/>
          <a:p>
            <a:fld id="{6D22F896-40B5-4ADD-8801-0D06FADFA095}" type="slidenum">
              <a:rPr lang="en-US" smtClean="0"/>
              <a:t>14</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Mutation</a:t>
            </a:r>
            <a:endParaRPr lang="en-IN" sz="3600" dirty="0">
              <a:solidFill>
                <a:schemeClr val="bg1">
                  <a:lumMod val="95000"/>
                  <a:lumOff val="5000"/>
                </a:schemeClr>
              </a:solidFill>
              <a:latin typeface="Gotham Black" panose="02000604040000020004" pitchFamily="50"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268" y="1844969"/>
            <a:ext cx="5714286" cy="40952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7268" y="4963033"/>
            <a:ext cx="5714286" cy="38095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268" y="3394477"/>
            <a:ext cx="5714286" cy="428571"/>
          </a:xfrm>
          <a:prstGeom prst="rect">
            <a:avLst/>
          </a:prstGeom>
        </p:spPr>
      </p:pic>
    </p:spTree>
    <p:extLst>
      <p:ext uri="{BB962C8B-B14F-4D97-AF65-F5344CB8AC3E}">
        <p14:creationId xmlns:p14="http://schemas.microsoft.com/office/powerpoint/2010/main" val="1862111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034" y="983676"/>
            <a:ext cx="10201377" cy="4282670"/>
          </a:xfrm>
        </p:spPr>
        <p:txBody>
          <a:bodyPr>
            <a:normAutofit/>
          </a:bodyPr>
          <a:lstStyle/>
          <a:p>
            <a:pPr>
              <a:lnSpc>
                <a:spcPct val="150000"/>
              </a:lnSpc>
            </a:pPr>
            <a:r>
              <a:rPr lang="en-IN" sz="2000" b="1" u="sng" dirty="0">
                <a:solidFill>
                  <a:schemeClr val="accent3">
                    <a:lumMod val="50000"/>
                  </a:schemeClr>
                </a:solidFill>
              </a:rPr>
              <a:t>Age Based </a:t>
            </a:r>
            <a:r>
              <a:rPr lang="en-IN" sz="2000" b="1" u="sng" dirty="0" smtClean="0">
                <a:solidFill>
                  <a:schemeClr val="accent3">
                    <a:lumMod val="50000"/>
                  </a:schemeClr>
                </a:solidFill>
              </a:rPr>
              <a:t>Selection</a:t>
            </a:r>
            <a:r>
              <a:rPr lang="en-IN" sz="2000" dirty="0" smtClean="0">
                <a:solidFill>
                  <a:schemeClr val="accent3">
                    <a:lumMod val="50000"/>
                  </a:schemeClr>
                </a:solidFill>
              </a:rPr>
              <a:t>:</a:t>
            </a:r>
            <a:endParaRPr lang="en-IN" sz="2000" b="1" u="sng" dirty="0" smtClean="0">
              <a:solidFill>
                <a:schemeClr val="accent3">
                  <a:lumMod val="50000"/>
                </a:schemeClr>
              </a:solidFill>
            </a:endParaRPr>
          </a:p>
          <a:p>
            <a:pPr marL="0" indent="0">
              <a:lnSpc>
                <a:spcPct val="150000"/>
              </a:lnSpc>
              <a:buNone/>
            </a:pPr>
            <a:endParaRPr lang="en-IN" sz="2000" dirty="0"/>
          </a:p>
          <a:p>
            <a:pPr>
              <a:lnSpc>
                <a:spcPct val="150000"/>
              </a:lnSpc>
            </a:pPr>
            <a:endParaRPr lang="en-IN" sz="2000" dirty="0" smtClean="0"/>
          </a:p>
          <a:p>
            <a:pPr marL="0" indent="0">
              <a:lnSpc>
                <a:spcPct val="150000"/>
              </a:lnSpc>
              <a:buNone/>
            </a:pPr>
            <a:endParaRPr lang="en-IN" sz="2000" dirty="0" smtClean="0"/>
          </a:p>
          <a:p>
            <a:pPr marL="0" indent="0">
              <a:lnSpc>
                <a:spcPct val="150000"/>
              </a:lnSpc>
              <a:buNone/>
            </a:pPr>
            <a:endParaRPr lang="en-IN" sz="2000" dirty="0"/>
          </a:p>
          <a:p>
            <a:pPr>
              <a:lnSpc>
                <a:spcPct val="150000"/>
              </a:lnSpc>
            </a:pPr>
            <a:r>
              <a:rPr lang="en-IN" sz="2000" b="1" u="sng" dirty="0">
                <a:solidFill>
                  <a:schemeClr val="accent3">
                    <a:lumMod val="50000"/>
                  </a:schemeClr>
                </a:solidFill>
              </a:rPr>
              <a:t>Fitness Based </a:t>
            </a:r>
            <a:r>
              <a:rPr lang="en-IN" sz="2000" b="1" u="sng" dirty="0" smtClean="0">
                <a:solidFill>
                  <a:schemeClr val="accent3">
                    <a:lumMod val="50000"/>
                  </a:schemeClr>
                </a:solidFill>
              </a:rPr>
              <a:t>Selection</a:t>
            </a:r>
            <a:r>
              <a:rPr lang="en-IN" sz="2000" dirty="0">
                <a:solidFill>
                  <a:schemeClr val="accent3">
                    <a:lumMod val="50000"/>
                  </a:schemeClr>
                </a:solidFill>
              </a:rPr>
              <a:t> :</a:t>
            </a:r>
            <a:r>
              <a:rPr lang="en-IN" sz="2000" dirty="0"/>
              <a:t/>
            </a:r>
            <a:br>
              <a:rPr lang="en-IN" sz="2000" dirty="0"/>
            </a:br>
            <a:endParaRPr lang="en-IN" sz="2000" dirty="0"/>
          </a:p>
        </p:txBody>
      </p:sp>
      <p:sp>
        <p:nvSpPr>
          <p:cNvPr id="8" name="Slide Number Placeholder 7"/>
          <p:cNvSpPr>
            <a:spLocks noGrp="1"/>
          </p:cNvSpPr>
          <p:nvPr>
            <p:ph type="sldNum" sz="quarter" idx="12"/>
          </p:nvPr>
        </p:nvSpPr>
        <p:spPr/>
        <p:txBody>
          <a:bodyPr/>
          <a:lstStyle/>
          <a:p>
            <a:fld id="{6D22F896-40B5-4ADD-8801-0D06FADFA095}" type="slidenum">
              <a:rPr lang="en-US" smtClean="0"/>
              <a:t>15</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Survivor Selection</a:t>
            </a:r>
            <a:endParaRPr lang="en-IN" sz="3600" dirty="0">
              <a:solidFill>
                <a:schemeClr val="bg1">
                  <a:lumMod val="95000"/>
                  <a:lumOff val="5000"/>
                </a:schemeClr>
              </a:solidFill>
              <a:latin typeface="Gotham Black" panose="02000604040000020004" pitchFamily="50"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500" y="3977522"/>
            <a:ext cx="5714286" cy="289523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500" y="983676"/>
            <a:ext cx="5714286" cy="2383034"/>
          </a:xfrm>
          <a:prstGeom prst="rect">
            <a:avLst/>
          </a:prstGeom>
        </p:spPr>
      </p:pic>
    </p:spTree>
    <p:extLst>
      <p:ext uri="{BB962C8B-B14F-4D97-AF65-F5344CB8AC3E}">
        <p14:creationId xmlns:p14="http://schemas.microsoft.com/office/powerpoint/2010/main" val="1951793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5676" y="1411693"/>
            <a:ext cx="10331864" cy="4282670"/>
          </a:xfrm>
        </p:spPr>
        <p:txBody>
          <a:bodyPr>
            <a:normAutofit lnSpcReduction="10000"/>
          </a:bodyPr>
          <a:lstStyle/>
          <a:p>
            <a:pPr marL="393700" lvl="0" indent="-342900">
              <a:lnSpc>
                <a:spcPct val="250000"/>
              </a:lnSpc>
              <a:spcBef>
                <a:spcPts val="700"/>
              </a:spcBef>
              <a:buClr>
                <a:schemeClr val="dk1"/>
              </a:buClr>
              <a:buSzPts val="2800"/>
            </a:pPr>
            <a:r>
              <a:rPr lang="en-IN" sz="2000" dirty="0">
                <a:solidFill>
                  <a:srgbClr val="002060"/>
                </a:solidFill>
                <a:ea typeface="Times New Roman"/>
                <a:cs typeface="Times New Roman"/>
                <a:sym typeface="Times New Roman"/>
              </a:rPr>
              <a:t>Usually, we keep one of the following termination conditions</a:t>
            </a:r>
            <a:r>
              <a:rPr lang="en-IN" sz="2000" dirty="0" smtClean="0">
                <a:solidFill>
                  <a:srgbClr val="002060"/>
                </a:solidFill>
                <a:ea typeface="Times New Roman"/>
                <a:cs typeface="Times New Roman"/>
                <a:sym typeface="Times New Roman"/>
              </a:rPr>
              <a:t>:</a:t>
            </a:r>
          </a:p>
          <a:p>
            <a:pPr marL="850900" lvl="1" indent="-342900">
              <a:lnSpc>
                <a:spcPct val="250000"/>
              </a:lnSpc>
              <a:spcBef>
                <a:spcPts val="700"/>
              </a:spcBef>
              <a:buClr>
                <a:schemeClr val="dk1"/>
              </a:buClr>
              <a:buSzPts val="2800"/>
            </a:pPr>
            <a:r>
              <a:rPr lang="en-IN" sz="1800" dirty="0" smtClean="0">
                <a:solidFill>
                  <a:srgbClr val="002060"/>
                </a:solidFill>
                <a:ea typeface="Times New Roman"/>
                <a:cs typeface="Times New Roman"/>
                <a:sym typeface="Times New Roman"/>
              </a:rPr>
              <a:t>When </a:t>
            </a:r>
            <a:r>
              <a:rPr lang="en-IN" sz="1800" dirty="0">
                <a:solidFill>
                  <a:srgbClr val="002060"/>
                </a:solidFill>
                <a:ea typeface="Times New Roman"/>
                <a:cs typeface="Times New Roman"/>
                <a:sym typeface="Times New Roman"/>
              </a:rPr>
              <a:t>there has been no improvement in the population for X iterations.</a:t>
            </a:r>
          </a:p>
          <a:p>
            <a:pPr marL="850900" lvl="1" indent="-342900">
              <a:lnSpc>
                <a:spcPct val="250000"/>
              </a:lnSpc>
              <a:spcBef>
                <a:spcPts val="0"/>
              </a:spcBef>
              <a:buClr>
                <a:schemeClr val="dk1"/>
              </a:buClr>
              <a:buSzPts val="2800"/>
            </a:pPr>
            <a:r>
              <a:rPr lang="en-IN" sz="1800" dirty="0">
                <a:solidFill>
                  <a:srgbClr val="002060"/>
                </a:solidFill>
                <a:ea typeface="Times New Roman"/>
                <a:cs typeface="Times New Roman"/>
                <a:sym typeface="Times New Roman"/>
              </a:rPr>
              <a:t>When we reach an absolute number of generations.</a:t>
            </a:r>
          </a:p>
          <a:p>
            <a:pPr marL="850900" lvl="1" indent="-342900">
              <a:lnSpc>
                <a:spcPct val="250000"/>
              </a:lnSpc>
              <a:spcBef>
                <a:spcPts val="0"/>
              </a:spcBef>
              <a:buClr>
                <a:schemeClr val="dk1"/>
              </a:buClr>
              <a:buSzPts val="2800"/>
            </a:pPr>
            <a:r>
              <a:rPr lang="en-IN" sz="1800" dirty="0">
                <a:solidFill>
                  <a:srgbClr val="002060"/>
                </a:solidFill>
                <a:ea typeface="Times New Roman"/>
                <a:cs typeface="Times New Roman"/>
                <a:sym typeface="Times New Roman"/>
              </a:rPr>
              <a:t>When the objective function value has reached a certain predefined value</a:t>
            </a:r>
            <a:r>
              <a:rPr lang="en-IN" sz="1800" dirty="0" smtClean="0">
                <a:solidFill>
                  <a:srgbClr val="002060"/>
                </a:solidFill>
                <a:ea typeface="Times New Roman"/>
                <a:cs typeface="Times New Roman"/>
                <a:sym typeface="Times New Roman"/>
              </a:rPr>
              <a:t>.</a:t>
            </a:r>
          </a:p>
          <a:p>
            <a:pPr marL="50800" indent="0">
              <a:lnSpc>
                <a:spcPct val="200000"/>
              </a:lnSpc>
              <a:spcBef>
                <a:spcPts val="0"/>
              </a:spcBef>
              <a:buClr>
                <a:schemeClr val="dk1"/>
              </a:buClr>
              <a:buSzPts val="2800"/>
              <a:buNone/>
            </a:pPr>
            <a:endParaRPr lang="en-IN" sz="2000" dirty="0">
              <a:solidFill>
                <a:srgbClr val="002060"/>
              </a:solidFill>
              <a:ea typeface="Times New Roman"/>
              <a:cs typeface="Times New Roman"/>
              <a:sym typeface="Times New Roman"/>
            </a:endParaRPr>
          </a:p>
          <a:p>
            <a:pPr marL="0" indent="0">
              <a:buNone/>
            </a:pPr>
            <a:r>
              <a:rPr lang="en-IN" sz="2000" dirty="0"/>
              <a:t/>
            </a:r>
            <a:br>
              <a:rPr lang="en-IN" sz="2000" dirty="0"/>
            </a:br>
            <a:endParaRPr lang="en-IN" sz="2000" dirty="0"/>
          </a:p>
        </p:txBody>
      </p:sp>
      <p:sp>
        <p:nvSpPr>
          <p:cNvPr id="2" name="Slide Number Placeholder 1"/>
          <p:cNvSpPr>
            <a:spLocks noGrp="1"/>
          </p:cNvSpPr>
          <p:nvPr>
            <p:ph type="sldNum" sz="quarter" idx="12"/>
          </p:nvPr>
        </p:nvSpPr>
        <p:spPr/>
        <p:txBody>
          <a:bodyPr/>
          <a:lstStyle/>
          <a:p>
            <a:fld id="{6D22F896-40B5-4ADD-8801-0D06FADFA095}" type="slidenum">
              <a:rPr lang="en-US" smtClean="0"/>
              <a:t>16</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Termination Conditions</a:t>
            </a:r>
            <a:endParaRPr lang="en-IN" sz="3600" dirty="0">
              <a:solidFill>
                <a:schemeClr val="bg1">
                  <a:lumMod val="95000"/>
                  <a:lumOff val="5000"/>
                </a:schemeClr>
              </a:solidFill>
              <a:latin typeface="Gotham Black" panose="02000604040000020004" pitchFamily="50" charset="0"/>
            </a:endParaRPr>
          </a:p>
        </p:txBody>
      </p:sp>
    </p:spTree>
    <p:extLst>
      <p:ext uri="{BB962C8B-B14F-4D97-AF65-F5344CB8AC3E}">
        <p14:creationId xmlns:p14="http://schemas.microsoft.com/office/powerpoint/2010/main" val="11653138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96411"/>
            <a:ext cx="9905999" cy="4497952"/>
          </a:xfrm>
        </p:spPr>
        <p:txBody>
          <a:bodyPr>
            <a:normAutofit/>
          </a:bodyPr>
          <a:lstStyle/>
          <a:p>
            <a:pPr>
              <a:lnSpc>
                <a:spcPct val="200000"/>
              </a:lnSpc>
            </a:pPr>
            <a:r>
              <a:rPr lang="en-IN" sz="2000" dirty="0" smtClean="0">
                <a:solidFill>
                  <a:srgbClr val="002060"/>
                </a:solidFill>
              </a:rPr>
              <a:t>We have chosen multiple parameters for finding ELO to rank projects.</a:t>
            </a:r>
          </a:p>
          <a:p>
            <a:pPr>
              <a:lnSpc>
                <a:spcPct val="200000"/>
              </a:lnSpc>
            </a:pPr>
            <a:r>
              <a:rPr lang="en-IN" sz="2000" dirty="0" smtClean="0">
                <a:solidFill>
                  <a:srgbClr val="002060"/>
                </a:solidFill>
              </a:rPr>
              <a:t>These parameters have different value and ranges.</a:t>
            </a:r>
          </a:p>
          <a:p>
            <a:pPr>
              <a:lnSpc>
                <a:spcPct val="200000"/>
              </a:lnSpc>
            </a:pPr>
            <a:r>
              <a:rPr lang="en-IN" sz="2000" dirty="0" smtClean="0">
                <a:solidFill>
                  <a:srgbClr val="002060"/>
                </a:solidFill>
              </a:rPr>
              <a:t>What the genetic algorithm is doing, is finding weightage of each parameter (w1, w2, …, wN in calculation of ELO.</a:t>
            </a:r>
          </a:p>
          <a:p>
            <a:pPr>
              <a:lnSpc>
                <a:spcPct val="200000"/>
              </a:lnSpc>
            </a:pPr>
            <a:r>
              <a:rPr lang="en-IN" sz="2000" dirty="0">
                <a:solidFill>
                  <a:srgbClr val="002060"/>
                </a:solidFill>
              </a:rPr>
              <a:t>ELO = w1*p1 + w2*p2 + … +</a:t>
            </a:r>
            <a:r>
              <a:rPr lang="en-IN" sz="2000" dirty="0" smtClean="0">
                <a:solidFill>
                  <a:srgbClr val="002060"/>
                </a:solidFill>
              </a:rPr>
              <a:t>wN*</a:t>
            </a:r>
            <a:r>
              <a:rPr lang="en-IN" sz="2000" dirty="0" smtClean="0">
                <a:solidFill>
                  <a:srgbClr val="002060"/>
                </a:solidFill>
              </a:rPr>
              <a:t>pN</a:t>
            </a:r>
            <a:r>
              <a:rPr lang="en-IN" sz="2000" dirty="0" smtClean="0">
                <a:solidFill>
                  <a:srgbClr val="002060"/>
                </a:solidFill>
              </a:rPr>
              <a:t>.</a:t>
            </a:r>
          </a:p>
        </p:txBody>
      </p:sp>
      <p:sp>
        <p:nvSpPr>
          <p:cNvPr id="2" name="Slide Number Placeholder 1"/>
          <p:cNvSpPr>
            <a:spLocks noGrp="1"/>
          </p:cNvSpPr>
          <p:nvPr>
            <p:ph type="sldNum" sz="quarter" idx="12"/>
          </p:nvPr>
        </p:nvSpPr>
        <p:spPr/>
        <p:txBody>
          <a:bodyPr/>
          <a:lstStyle/>
          <a:p>
            <a:fld id="{6D22F896-40B5-4ADD-8801-0D06FADFA095}" type="slidenum">
              <a:rPr lang="en-US" smtClean="0"/>
              <a:t>17</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Why Use Genetic Algorithm here?</a:t>
            </a:r>
            <a:endParaRPr lang="en-IN" sz="3600" dirty="0">
              <a:solidFill>
                <a:schemeClr val="bg1">
                  <a:lumMod val="95000"/>
                  <a:lumOff val="5000"/>
                </a:schemeClr>
              </a:solidFill>
              <a:latin typeface="Gotham Black" panose="02000604040000020004" pitchFamily="50" charset="0"/>
            </a:endParaRPr>
          </a:p>
        </p:txBody>
      </p:sp>
    </p:spTree>
    <p:extLst>
      <p:ext uri="{BB962C8B-B14F-4D97-AF65-F5344CB8AC3E}">
        <p14:creationId xmlns:p14="http://schemas.microsoft.com/office/powerpoint/2010/main" val="25585965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000" dirty="0">
                <a:solidFill>
                  <a:srgbClr val="002060"/>
                </a:solidFill>
              </a:rPr>
              <a:t>As of now, ELO is decided by 6 parameters, so algorithm searches for a single point, representing a set of weights (one for each parameter) in 6 Dimensional space.</a:t>
            </a:r>
          </a:p>
          <a:p>
            <a:pPr>
              <a:lnSpc>
                <a:spcPct val="150000"/>
              </a:lnSpc>
            </a:pPr>
            <a:r>
              <a:rPr lang="en-IN" sz="2000" dirty="0" smtClean="0">
                <a:solidFill>
                  <a:srgbClr val="002060"/>
                </a:solidFill>
              </a:rPr>
              <a:t>This search is run by comparing generated ranks with already ranked training set, using Kendall tau rank correlation coefficient for the first run, then another GA runs in a long interval to take previous output as input to reiterate on the weights and to take into account the change in trends. </a:t>
            </a:r>
            <a:r>
              <a:rPr lang="en-IN" sz="2000" dirty="0"/>
              <a:t/>
            </a:r>
            <a:br>
              <a:rPr lang="en-IN" sz="2000" dirty="0"/>
            </a:br>
            <a:endParaRPr lang="en-IN" sz="2000" dirty="0"/>
          </a:p>
        </p:txBody>
      </p:sp>
      <p:sp>
        <p:nvSpPr>
          <p:cNvPr id="2" name="Slide Number Placeholder 1"/>
          <p:cNvSpPr>
            <a:spLocks noGrp="1"/>
          </p:cNvSpPr>
          <p:nvPr>
            <p:ph type="sldNum" sz="quarter" idx="12"/>
          </p:nvPr>
        </p:nvSpPr>
        <p:spPr/>
        <p:txBody>
          <a:bodyPr/>
          <a:lstStyle/>
          <a:p>
            <a:fld id="{6D22F896-40B5-4ADD-8801-0D06FADFA095}" type="slidenum">
              <a:rPr lang="en-US" smtClean="0"/>
              <a:t>18</a:t>
            </a:fld>
            <a:endParaRPr lang="en-US" dirty="0"/>
          </a:p>
        </p:txBody>
      </p:sp>
      <p:sp>
        <p:nvSpPr>
          <p:cNvPr id="5" name="TextBox 4"/>
          <p:cNvSpPr txBox="1"/>
          <p:nvPr/>
        </p:nvSpPr>
        <p:spPr>
          <a:xfrm>
            <a:off x="-1" y="299103"/>
            <a:ext cx="12340127" cy="646331"/>
          </a:xfrm>
          <a:prstGeom prst="rect">
            <a:avLst/>
          </a:prstGeom>
          <a:noFill/>
        </p:spPr>
        <p:txBody>
          <a:bodyPr wrap="square" rtlCol="0">
            <a:spAutoFit/>
          </a:bodyPr>
          <a:lstStyle/>
          <a:p>
            <a:pPr algn="ctr"/>
            <a:r>
              <a:rPr lang="en-IN" sz="3600" dirty="0">
                <a:solidFill>
                  <a:schemeClr val="bg1">
                    <a:lumMod val="95000"/>
                    <a:lumOff val="5000"/>
                  </a:schemeClr>
                </a:solidFill>
                <a:latin typeface="Gotham Black" panose="02000604040000020004" pitchFamily="50" charset="0"/>
              </a:rPr>
              <a:t>Why Use Genetic Algorithm here</a:t>
            </a:r>
            <a:r>
              <a:rPr lang="en-IN" sz="3600" dirty="0" smtClean="0">
                <a:solidFill>
                  <a:schemeClr val="bg1">
                    <a:lumMod val="95000"/>
                    <a:lumOff val="5000"/>
                  </a:schemeClr>
                </a:solidFill>
                <a:latin typeface="Gotham Black" panose="02000604040000020004" pitchFamily="50" charset="0"/>
              </a:rPr>
              <a:t>? (contd.)</a:t>
            </a:r>
            <a:endParaRPr lang="en-IN" sz="3600" dirty="0">
              <a:solidFill>
                <a:schemeClr val="bg1">
                  <a:lumMod val="95000"/>
                  <a:lumOff val="5000"/>
                </a:schemeClr>
              </a:solidFill>
              <a:latin typeface="Gotham Black" panose="02000604040000020004" pitchFamily="50" charset="0"/>
            </a:endParaRPr>
          </a:p>
        </p:txBody>
      </p:sp>
    </p:spTree>
    <p:extLst>
      <p:ext uri="{BB962C8B-B14F-4D97-AF65-F5344CB8AC3E}">
        <p14:creationId xmlns:p14="http://schemas.microsoft.com/office/powerpoint/2010/main" val="34672768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solidFill>
                  <a:srgbClr val="002060"/>
                </a:solidFill>
              </a:rPr>
              <a:t>Time taken for 1000 individuals: 3 minutes 11 seconds</a:t>
            </a:r>
            <a:endParaRPr lang="en-IN" sz="2000" dirty="0"/>
          </a:p>
          <a:p>
            <a:r>
              <a:rPr lang="en-IN" sz="2000" dirty="0" smtClean="0">
                <a:solidFill>
                  <a:srgbClr val="002060"/>
                </a:solidFill>
              </a:rPr>
              <a:t>Visualized output:</a:t>
            </a:r>
            <a:r>
              <a:rPr lang="en-IN" sz="2000" dirty="0"/>
              <a:t/>
            </a:r>
            <a:br>
              <a:rPr lang="en-IN" sz="2000" dirty="0"/>
            </a:br>
            <a:endParaRPr lang="en-IN" sz="2000" dirty="0"/>
          </a:p>
        </p:txBody>
      </p:sp>
      <p:sp>
        <p:nvSpPr>
          <p:cNvPr id="2" name="Slide Number Placeholder 1"/>
          <p:cNvSpPr>
            <a:spLocks noGrp="1"/>
          </p:cNvSpPr>
          <p:nvPr>
            <p:ph type="sldNum" sz="quarter" idx="12"/>
          </p:nvPr>
        </p:nvSpPr>
        <p:spPr/>
        <p:txBody>
          <a:bodyPr/>
          <a:lstStyle/>
          <a:p>
            <a:fld id="{6D22F896-40B5-4ADD-8801-0D06FADFA095}" type="slidenum">
              <a:rPr lang="en-US" smtClean="0"/>
              <a:t>19</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Results Obtained</a:t>
            </a:r>
            <a:endParaRPr lang="en-IN" sz="3600" dirty="0">
              <a:solidFill>
                <a:schemeClr val="bg1">
                  <a:lumMod val="95000"/>
                  <a:lumOff val="5000"/>
                </a:schemeClr>
              </a:solidFill>
              <a:latin typeface="Gotham Black" panose="02000604040000020004" pitchFamily="50"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325" y="1917068"/>
            <a:ext cx="5852172" cy="4389129"/>
          </a:xfrm>
          <a:prstGeom prst="rect">
            <a:avLst/>
          </a:prstGeom>
        </p:spPr>
      </p:pic>
    </p:spTree>
    <p:extLst>
      <p:ext uri="{BB962C8B-B14F-4D97-AF65-F5344CB8AC3E}">
        <p14:creationId xmlns:p14="http://schemas.microsoft.com/office/powerpoint/2010/main" val="1607992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000" dirty="0" smtClean="0">
                <a:latin typeface="Gotham" panose="02000604030000020004" pitchFamily="50" charset="0"/>
                <a:hlinkClick r:id="rId2" action="ppaction://hlinkfile"/>
              </a:rPr>
              <a:t>The model of weights optimization based on genetic algorithm</a:t>
            </a:r>
            <a:endParaRPr lang="en-IN" sz="2000" dirty="0" smtClean="0">
              <a:latin typeface="Gotham" panose="02000604030000020004" pitchFamily="50" charset="0"/>
            </a:endParaRPr>
          </a:p>
          <a:p>
            <a:pPr>
              <a:lnSpc>
                <a:spcPct val="150000"/>
              </a:lnSpc>
            </a:pPr>
            <a:r>
              <a:rPr lang="en-IN" sz="2000" dirty="0" smtClean="0">
                <a:latin typeface="Gotham" panose="02000604030000020004" pitchFamily="50" charset="0"/>
                <a:hlinkClick r:id="rId3" action="ppaction://hlinkfile"/>
              </a:rPr>
              <a:t>Using Multiple Criteria Optimisation and Two-Stage Genetic Algorithms to Select a Population Management Strategy with Optimized Reliability</a:t>
            </a:r>
            <a:endParaRPr lang="en-IN" sz="2000" dirty="0" smtClean="0">
              <a:latin typeface="Gotham" panose="02000604030000020004" pitchFamily="50" charset="0"/>
            </a:endParaRPr>
          </a:p>
          <a:p>
            <a:pPr>
              <a:lnSpc>
                <a:spcPct val="150000"/>
              </a:lnSpc>
            </a:pPr>
            <a:r>
              <a:rPr lang="en-IN" sz="2000" dirty="0">
                <a:latin typeface="Gotham" panose="02000604030000020004" pitchFamily="50" charset="0"/>
                <a:hlinkClick r:id="rId4" action="ppaction://hlinkfile"/>
              </a:rPr>
              <a:t>Multi-Objective Optimization Using Genetic Algorithms: A Tutorial </a:t>
            </a:r>
            <a:endParaRPr lang="en-IN" sz="2000" dirty="0" smtClean="0">
              <a:latin typeface="Gotham" panose="02000604030000020004" pitchFamily="50" charset="0"/>
            </a:endParaRPr>
          </a:p>
          <a:p>
            <a:pPr lvl="0">
              <a:lnSpc>
                <a:spcPct val="150000"/>
              </a:lnSpc>
            </a:pPr>
            <a:r>
              <a:rPr lang="en-IN" sz="2000" dirty="0">
                <a:latin typeface="Gotham" panose="02000604030000020004" pitchFamily="50" charset="0"/>
                <a:ea typeface="Times New Roman"/>
                <a:cs typeface="Times New Roman"/>
                <a:sym typeface="Times New Roman"/>
              </a:rPr>
              <a:t>“Artificial Intelligence” by Elaine Rich, Kevin Knight &amp; Shivashankar B Nair</a:t>
            </a:r>
          </a:p>
          <a:p>
            <a:pPr lvl="0">
              <a:lnSpc>
                <a:spcPct val="150000"/>
              </a:lnSpc>
            </a:pPr>
            <a:r>
              <a:rPr lang="en-IN" sz="2000" u="sng" dirty="0">
                <a:latin typeface="Gotham" panose="02000604030000020004" pitchFamily="50" charset="0"/>
                <a:ea typeface="Times New Roman"/>
                <a:cs typeface="Times New Roman"/>
                <a:sym typeface="Times New Roman"/>
                <a:hlinkClick r:id="rId5"/>
              </a:rPr>
              <a:t>https://www.tutorialspoint.com/genetic_algorithms</a:t>
            </a:r>
            <a:r>
              <a:rPr lang="en-IN" sz="2000" u="sng" dirty="0" smtClean="0">
                <a:latin typeface="Gotham" panose="02000604030000020004" pitchFamily="50" charset="0"/>
                <a:ea typeface="Times New Roman"/>
                <a:cs typeface="Times New Roman"/>
                <a:sym typeface="Times New Roman"/>
                <a:hlinkClick r:id="rId5"/>
              </a:rPr>
              <a:t>/</a:t>
            </a:r>
            <a:r>
              <a:rPr lang="en-IN" sz="2000" dirty="0"/>
              <a:t/>
            </a:r>
            <a:br>
              <a:rPr lang="en-IN" sz="2000" dirty="0"/>
            </a:br>
            <a:endParaRPr lang="en-IN" sz="2000"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References</a:t>
            </a:r>
            <a:endParaRPr lang="en-IN" sz="3600" dirty="0">
              <a:solidFill>
                <a:schemeClr val="bg1">
                  <a:lumMod val="95000"/>
                  <a:lumOff val="5000"/>
                </a:schemeClr>
              </a:solidFill>
              <a:latin typeface="Gotham Black" panose="02000604040000020004" pitchFamily="50" charset="0"/>
            </a:endParaRPr>
          </a:p>
        </p:txBody>
      </p:sp>
    </p:spTree>
    <p:extLst>
      <p:ext uri="{BB962C8B-B14F-4D97-AF65-F5344CB8AC3E}">
        <p14:creationId xmlns:p14="http://schemas.microsoft.com/office/powerpoint/2010/main" val="18296502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698500" marR="279400" indent="-342900">
              <a:lnSpc>
                <a:spcPct val="170000"/>
              </a:lnSpc>
              <a:spcBef>
                <a:spcPts val="1600"/>
              </a:spcBef>
              <a:buClr>
                <a:srgbClr val="000000"/>
              </a:buClr>
              <a:buSzPts val="2800"/>
            </a:pPr>
            <a:r>
              <a:rPr lang="en-IN" dirty="0">
                <a:solidFill>
                  <a:srgbClr val="002060"/>
                </a:solidFill>
                <a:ea typeface="Times New Roman"/>
                <a:cs typeface="Times New Roman"/>
                <a:sym typeface="Times New Roman"/>
              </a:rPr>
              <a:t>It’s really hard to come up with a good heuristic which reflects what we want the algorithm to do.</a:t>
            </a:r>
          </a:p>
          <a:p>
            <a:pPr marL="698500" marR="279400" indent="-342900">
              <a:lnSpc>
                <a:spcPct val="170000"/>
              </a:lnSpc>
              <a:spcBef>
                <a:spcPts val="0"/>
              </a:spcBef>
              <a:buClr>
                <a:srgbClr val="000000"/>
              </a:buClr>
              <a:buSzPts val="2800"/>
            </a:pPr>
            <a:r>
              <a:rPr lang="en-IN" dirty="0">
                <a:solidFill>
                  <a:srgbClr val="002060"/>
                </a:solidFill>
                <a:ea typeface="Times New Roman"/>
                <a:cs typeface="Times New Roman"/>
                <a:sym typeface="Times New Roman"/>
              </a:rPr>
              <a:t>It might not find the most optimal solution to the defined problem in all cases.</a:t>
            </a:r>
          </a:p>
          <a:p>
            <a:pPr marL="698500" marR="279400" indent="-342900">
              <a:lnSpc>
                <a:spcPct val="170000"/>
              </a:lnSpc>
              <a:spcBef>
                <a:spcPts val="0"/>
              </a:spcBef>
              <a:buClr>
                <a:srgbClr val="000000"/>
              </a:buClr>
              <a:buSzPts val="2800"/>
            </a:pPr>
            <a:r>
              <a:rPr lang="en-IN" dirty="0">
                <a:solidFill>
                  <a:srgbClr val="002060"/>
                </a:solidFill>
                <a:ea typeface="Times New Roman"/>
                <a:cs typeface="Times New Roman"/>
                <a:sym typeface="Times New Roman"/>
              </a:rPr>
              <a:t>It’s also hard to choose parameters like number of generations, population </a:t>
            </a:r>
            <a:r>
              <a:rPr lang="en-IN" dirty="0" smtClean="0">
                <a:solidFill>
                  <a:srgbClr val="002060"/>
                </a:solidFill>
                <a:ea typeface="Times New Roman"/>
                <a:cs typeface="Times New Roman"/>
                <a:sym typeface="Times New Roman"/>
              </a:rPr>
              <a:t>size, </a:t>
            </a:r>
            <a:r>
              <a:rPr lang="en-IN" dirty="0">
                <a:solidFill>
                  <a:srgbClr val="002060"/>
                </a:solidFill>
                <a:ea typeface="Times New Roman"/>
                <a:cs typeface="Times New Roman"/>
                <a:sym typeface="Times New Roman"/>
              </a:rPr>
              <a:t>etc</a:t>
            </a:r>
            <a:r>
              <a:rPr lang="en-IN" dirty="0" smtClean="0">
                <a:solidFill>
                  <a:srgbClr val="002060"/>
                </a:solidFill>
                <a:ea typeface="Times New Roman"/>
                <a:cs typeface="Times New Roman"/>
                <a:sym typeface="Times New Roman"/>
              </a:rPr>
              <a:t>.</a:t>
            </a:r>
          </a:p>
          <a:p>
            <a:pPr marL="698500" marR="279400" indent="-342900">
              <a:lnSpc>
                <a:spcPct val="170000"/>
              </a:lnSpc>
              <a:spcBef>
                <a:spcPts val="0"/>
              </a:spcBef>
              <a:buClr>
                <a:srgbClr val="000000"/>
              </a:buClr>
              <a:buSzPts val="2800"/>
            </a:pPr>
            <a:r>
              <a:rPr lang="en-IN" dirty="0">
                <a:solidFill>
                  <a:srgbClr val="002060"/>
                </a:solidFill>
              </a:rPr>
              <a:t>Being stochastic, there are no guarantees on the optimality or the quality of the solution.</a:t>
            </a:r>
            <a:r>
              <a:rPr lang="en-IN" sz="2000" dirty="0"/>
              <a:t/>
            </a:r>
            <a:br>
              <a:rPr lang="en-IN" sz="2000" dirty="0"/>
            </a:br>
            <a:endParaRPr lang="en-IN" sz="2000" dirty="0"/>
          </a:p>
        </p:txBody>
      </p:sp>
      <p:sp>
        <p:nvSpPr>
          <p:cNvPr id="2" name="Slide Number Placeholder 1"/>
          <p:cNvSpPr>
            <a:spLocks noGrp="1"/>
          </p:cNvSpPr>
          <p:nvPr>
            <p:ph type="sldNum" sz="quarter" idx="12"/>
          </p:nvPr>
        </p:nvSpPr>
        <p:spPr/>
        <p:txBody>
          <a:bodyPr/>
          <a:lstStyle/>
          <a:p>
            <a:fld id="{6D22F896-40B5-4ADD-8801-0D06FADFA095}" type="slidenum">
              <a:rPr lang="en-US" smtClean="0"/>
              <a:t>20</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Disadvantages</a:t>
            </a:r>
            <a:endParaRPr lang="en-IN" sz="3600" dirty="0">
              <a:solidFill>
                <a:schemeClr val="bg1">
                  <a:lumMod val="95000"/>
                  <a:lumOff val="5000"/>
                </a:schemeClr>
              </a:solidFill>
              <a:latin typeface="Gotham Black" panose="02000604040000020004" pitchFamily="50" charset="0"/>
            </a:endParaRPr>
          </a:p>
        </p:txBody>
      </p:sp>
    </p:spTree>
    <p:extLst>
      <p:ext uri="{BB962C8B-B14F-4D97-AF65-F5344CB8AC3E}">
        <p14:creationId xmlns:p14="http://schemas.microsoft.com/office/powerpoint/2010/main" val="27368043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73182"/>
            <a:ext cx="12192000" cy="1569660"/>
          </a:xfrm>
          <a:prstGeom prst="rect">
            <a:avLst/>
          </a:prstGeom>
          <a:noFill/>
        </p:spPr>
        <p:txBody>
          <a:bodyPr wrap="square" rtlCol="0">
            <a:spAutoFit/>
          </a:bodyPr>
          <a:lstStyle/>
          <a:p>
            <a:pPr algn="ctr"/>
            <a:r>
              <a:rPr lang="en-IN" sz="9600" dirty="0" smtClean="0">
                <a:solidFill>
                  <a:schemeClr val="accent3">
                    <a:lumMod val="50000"/>
                  </a:schemeClr>
                </a:solidFill>
                <a:latin typeface="Gotham Black" panose="02000604040000020004" pitchFamily="50" charset="0"/>
              </a:rPr>
              <a:t>Thank You!</a:t>
            </a:r>
            <a:endParaRPr lang="en-IN" sz="9600" dirty="0">
              <a:solidFill>
                <a:schemeClr val="accent3">
                  <a:lumMod val="50000"/>
                </a:schemeClr>
              </a:solidFill>
              <a:latin typeface="Gotham Black" panose="02000604040000020004" pitchFamily="50"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7833833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t/>
            </a:r>
            <a:br>
              <a:rPr lang="en-IN" sz="2000" dirty="0"/>
            </a:br>
            <a:endParaRPr lang="en-IN" sz="2000" dirty="0"/>
          </a:p>
        </p:txBody>
      </p:sp>
      <p:sp>
        <p:nvSpPr>
          <p:cNvPr id="2" name="Slide Number Placeholder 1"/>
          <p:cNvSpPr>
            <a:spLocks noGrp="1"/>
          </p:cNvSpPr>
          <p:nvPr>
            <p:ph type="sldNum" sz="quarter" idx="12"/>
          </p:nvPr>
        </p:nvSpPr>
        <p:spPr/>
        <p:txBody>
          <a:bodyPr/>
          <a:lstStyle/>
          <a:p>
            <a:fld id="{6D22F896-40B5-4ADD-8801-0D06FADFA095}" type="slidenum">
              <a:rPr lang="en-US" smtClean="0"/>
              <a:t>22</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Please Press Escape ;)</a:t>
            </a:r>
            <a:endParaRPr lang="en-IN" sz="3600" dirty="0">
              <a:solidFill>
                <a:schemeClr val="bg1">
                  <a:lumMod val="95000"/>
                  <a:lumOff val="5000"/>
                </a:schemeClr>
              </a:solidFill>
              <a:latin typeface="Gotham Black" panose="02000604040000020004" pitchFamily="50" charset="0"/>
            </a:endParaRPr>
          </a:p>
        </p:txBody>
      </p:sp>
    </p:spTree>
    <p:extLst>
      <p:ext uri="{BB962C8B-B14F-4D97-AF65-F5344CB8AC3E}">
        <p14:creationId xmlns:p14="http://schemas.microsoft.com/office/powerpoint/2010/main" val="1252049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000" dirty="0">
                <a:solidFill>
                  <a:srgbClr val="002060"/>
                </a:solidFill>
              </a:rPr>
              <a:t>Genetic Algorithms </a:t>
            </a:r>
            <a:r>
              <a:rPr lang="en-IN" sz="2000" dirty="0" smtClean="0">
                <a:solidFill>
                  <a:srgbClr val="002060"/>
                </a:solidFill>
              </a:rPr>
              <a:t>are </a:t>
            </a:r>
            <a:r>
              <a:rPr lang="en-IN" sz="2000" dirty="0">
                <a:solidFill>
                  <a:srgbClr val="002060"/>
                </a:solidFill>
              </a:rPr>
              <a:t>search based algorithms based on the concepts of natural selection and genetics.</a:t>
            </a:r>
            <a:endParaRPr lang="en-IN" sz="2000" dirty="0" smtClean="0">
              <a:solidFill>
                <a:srgbClr val="002060"/>
              </a:solidFill>
            </a:endParaRPr>
          </a:p>
          <a:p>
            <a:pPr>
              <a:lnSpc>
                <a:spcPct val="150000"/>
              </a:lnSpc>
            </a:pPr>
            <a:r>
              <a:rPr lang="en-IN" sz="2000" dirty="0" smtClean="0">
                <a:solidFill>
                  <a:srgbClr val="002060"/>
                </a:solidFill>
              </a:rPr>
              <a:t>Genetic Algorithms is a family of meta-heuristics that belong to the larger class of evolutionary algorithms.</a:t>
            </a:r>
          </a:p>
          <a:p>
            <a:pPr>
              <a:lnSpc>
                <a:spcPct val="150000"/>
              </a:lnSpc>
            </a:pPr>
            <a:r>
              <a:rPr lang="en-IN" sz="2000" dirty="0" smtClean="0">
                <a:solidFill>
                  <a:srgbClr val="002060"/>
                </a:solidFill>
              </a:rPr>
              <a:t>Genetic Algorithms perform well in approximating solutions to all types of problems because it doesn’t make assumptions about the fitness landscape.</a:t>
            </a:r>
            <a:endParaRPr lang="en-IN" sz="2000" dirty="0">
              <a:solidFill>
                <a:srgbClr val="002060"/>
              </a:solidFill>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3</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What are Genetic Algorithms?</a:t>
            </a:r>
            <a:endParaRPr lang="en-IN" sz="3600" dirty="0">
              <a:solidFill>
                <a:schemeClr val="bg1">
                  <a:lumMod val="95000"/>
                  <a:lumOff val="5000"/>
                </a:schemeClr>
              </a:solidFill>
              <a:latin typeface="Gotham Black" panose="02000604040000020004" pitchFamily="50" charset="0"/>
            </a:endParaRPr>
          </a:p>
        </p:txBody>
      </p:sp>
    </p:spTree>
    <p:extLst>
      <p:ext uri="{BB962C8B-B14F-4D97-AF65-F5344CB8AC3E}">
        <p14:creationId xmlns:p14="http://schemas.microsoft.com/office/powerpoint/2010/main" val="24707748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000" b="1" u="sng" dirty="0" smtClean="0">
                <a:solidFill>
                  <a:srgbClr val="002060"/>
                </a:solidFill>
              </a:rPr>
              <a:t>Population</a:t>
            </a:r>
            <a:r>
              <a:rPr lang="en-IN" sz="2000" dirty="0" smtClean="0">
                <a:solidFill>
                  <a:srgbClr val="002060"/>
                </a:solidFill>
              </a:rPr>
              <a:t>: It is an array of individuals in each generation.</a:t>
            </a:r>
          </a:p>
          <a:p>
            <a:pPr>
              <a:lnSpc>
                <a:spcPct val="150000"/>
              </a:lnSpc>
            </a:pPr>
            <a:r>
              <a:rPr lang="en-IN" sz="2000" b="1" u="sng" dirty="0" smtClean="0">
                <a:solidFill>
                  <a:srgbClr val="002060"/>
                </a:solidFill>
              </a:rPr>
              <a:t>Individual</a:t>
            </a:r>
            <a:r>
              <a:rPr lang="en-IN" sz="2000" dirty="0" smtClean="0">
                <a:solidFill>
                  <a:srgbClr val="002060"/>
                </a:solidFill>
              </a:rPr>
              <a:t>: Each individual contains chromosome(s) which represents a point solution in a multidimensional space.</a:t>
            </a:r>
          </a:p>
          <a:p>
            <a:pPr>
              <a:lnSpc>
                <a:spcPct val="150000"/>
              </a:lnSpc>
            </a:pPr>
            <a:r>
              <a:rPr lang="en-IN" sz="2000" b="1" u="sng" dirty="0" smtClean="0">
                <a:solidFill>
                  <a:srgbClr val="002060"/>
                </a:solidFill>
              </a:rPr>
              <a:t>Chromosome</a:t>
            </a:r>
            <a:r>
              <a:rPr lang="en-IN" sz="2000" dirty="0" smtClean="0">
                <a:solidFill>
                  <a:srgbClr val="002060"/>
                </a:solidFill>
              </a:rPr>
              <a:t>: An array of genes is known as a chromosome.</a:t>
            </a:r>
          </a:p>
          <a:p>
            <a:pPr>
              <a:lnSpc>
                <a:spcPct val="150000"/>
              </a:lnSpc>
            </a:pPr>
            <a:r>
              <a:rPr lang="en-IN" sz="2000" b="1" u="sng" dirty="0" smtClean="0">
                <a:solidFill>
                  <a:srgbClr val="002060"/>
                </a:solidFill>
              </a:rPr>
              <a:t>Genes</a:t>
            </a:r>
            <a:r>
              <a:rPr lang="en-IN" sz="2000" dirty="0" smtClean="0">
                <a:solidFill>
                  <a:srgbClr val="002060"/>
                </a:solidFill>
              </a:rPr>
              <a:t>: Values are stored inside chromosomes in genes.</a:t>
            </a:r>
          </a:p>
          <a:p>
            <a:pPr>
              <a:lnSpc>
                <a:spcPct val="150000"/>
              </a:lnSpc>
            </a:pPr>
            <a:r>
              <a:rPr lang="en-IN" sz="2000" b="1" u="sng" dirty="0" smtClean="0">
                <a:solidFill>
                  <a:srgbClr val="002060"/>
                </a:solidFill>
              </a:rPr>
              <a:t>Alleles</a:t>
            </a:r>
            <a:r>
              <a:rPr lang="en-IN" sz="2000" dirty="0" smtClean="0">
                <a:solidFill>
                  <a:srgbClr val="002060"/>
                </a:solidFill>
              </a:rPr>
              <a:t>: The values which are stored in genes are known as alleles.</a:t>
            </a:r>
            <a:endParaRPr lang="en-IN" sz="2000" dirty="0">
              <a:solidFill>
                <a:srgbClr val="002060"/>
              </a:solidFill>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4</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Technical Terminologies</a:t>
            </a:r>
            <a:endParaRPr lang="en-IN" sz="3600" dirty="0">
              <a:solidFill>
                <a:schemeClr val="bg1">
                  <a:lumMod val="95000"/>
                  <a:lumOff val="5000"/>
                </a:schemeClr>
              </a:solidFill>
              <a:latin typeface="Gotham Black" panose="02000604040000020004" pitchFamily="50" charset="0"/>
            </a:endParaRPr>
          </a:p>
        </p:txBody>
      </p:sp>
    </p:spTree>
    <p:extLst>
      <p:ext uri="{BB962C8B-B14F-4D97-AF65-F5344CB8AC3E}">
        <p14:creationId xmlns:p14="http://schemas.microsoft.com/office/powerpoint/2010/main" val="9074967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000" b="1" u="sng" dirty="0" smtClean="0">
                <a:solidFill>
                  <a:srgbClr val="002060"/>
                </a:solidFill>
              </a:rPr>
              <a:t>Fitness</a:t>
            </a:r>
            <a:r>
              <a:rPr lang="en-IN" sz="2000" dirty="0" smtClean="0">
                <a:solidFill>
                  <a:srgbClr val="002060"/>
                </a:solidFill>
              </a:rPr>
              <a:t>: It is s value associated with an individual on the basis of a fitness function. Optimization of this value acts as a heuristic to the search.</a:t>
            </a:r>
          </a:p>
          <a:p>
            <a:pPr marL="0" indent="0">
              <a:lnSpc>
                <a:spcPct val="150000"/>
              </a:lnSpc>
              <a:buNone/>
            </a:pPr>
            <a:endParaRPr lang="en-IN" sz="2000" dirty="0" smtClean="0">
              <a:solidFill>
                <a:srgbClr val="002060"/>
              </a:solidFill>
            </a:endParaRPr>
          </a:p>
          <a:p>
            <a:pPr>
              <a:lnSpc>
                <a:spcPct val="150000"/>
              </a:lnSpc>
            </a:pPr>
            <a:r>
              <a:rPr lang="en-IN" sz="2000" b="1" u="sng" dirty="0" smtClean="0">
                <a:solidFill>
                  <a:srgbClr val="002060"/>
                </a:solidFill>
              </a:rPr>
              <a:t>Fitness Function</a:t>
            </a:r>
            <a:r>
              <a:rPr lang="en-IN" sz="2000" dirty="0" smtClean="0">
                <a:solidFill>
                  <a:srgbClr val="002060"/>
                </a:solidFill>
              </a:rPr>
              <a:t>: Also known as the objective function, it associates the value of the genes of an individual to a fitness value, which has to be optimised.</a:t>
            </a:r>
          </a:p>
          <a:p>
            <a:pPr>
              <a:lnSpc>
                <a:spcPct val="200000"/>
              </a:lnSpc>
            </a:pPr>
            <a:endParaRPr lang="en-IN" sz="2000" b="1" u="sng" dirty="0">
              <a:solidFill>
                <a:srgbClr val="002060"/>
              </a:solidFill>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5</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Technical Terminologies (contd.)</a:t>
            </a:r>
            <a:endParaRPr lang="en-IN" sz="3600" dirty="0">
              <a:solidFill>
                <a:schemeClr val="bg1">
                  <a:lumMod val="95000"/>
                  <a:lumOff val="5000"/>
                </a:schemeClr>
              </a:solidFill>
              <a:latin typeface="Gotham Black" panose="02000604040000020004" pitchFamily="50" charset="0"/>
            </a:endParaRPr>
          </a:p>
        </p:txBody>
      </p:sp>
    </p:spTree>
    <p:extLst>
      <p:ext uri="{BB962C8B-B14F-4D97-AF65-F5344CB8AC3E}">
        <p14:creationId xmlns:p14="http://schemas.microsoft.com/office/powerpoint/2010/main" val="40546678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b="1" u="sng" dirty="0" smtClean="0">
                <a:solidFill>
                  <a:srgbClr val="002060"/>
                </a:solidFill>
              </a:rPr>
              <a:t>Generation</a:t>
            </a:r>
            <a:r>
              <a:rPr lang="en-IN" sz="2000" dirty="0" smtClean="0">
                <a:solidFill>
                  <a:srgbClr val="002060"/>
                </a:solidFill>
              </a:rPr>
              <a:t>: At each iteration, a genetic algorithm performs a series of computations on the current population to produce a new population. Each successive population is called a new Generation.</a:t>
            </a:r>
          </a:p>
          <a:p>
            <a:r>
              <a:rPr lang="en-IN" sz="2000" b="1" u="sng" dirty="0" smtClean="0">
                <a:solidFill>
                  <a:srgbClr val="002060"/>
                </a:solidFill>
              </a:rPr>
              <a:t>Diversity</a:t>
            </a:r>
            <a:r>
              <a:rPr lang="en-IN" sz="2000" dirty="0" smtClean="0">
                <a:solidFill>
                  <a:srgbClr val="002060"/>
                </a:solidFill>
              </a:rPr>
              <a:t>: It refers to the average distance between individuals in a population.</a:t>
            </a:r>
          </a:p>
          <a:p>
            <a:r>
              <a:rPr lang="en-IN" sz="2000" b="1" u="sng" dirty="0" smtClean="0">
                <a:solidFill>
                  <a:srgbClr val="002060"/>
                </a:solidFill>
              </a:rPr>
              <a:t>Parents &amp; Children</a:t>
            </a:r>
            <a:r>
              <a:rPr lang="en-IN" sz="2000" dirty="0" smtClean="0">
                <a:solidFill>
                  <a:srgbClr val="002060"/>
                </a:solidFill>
              </a:rPr>
              <a:t>: To create the next generation, the algorithm selects certain individuals in the current population, these are called </a:t>
            </a:r>
            <a:r>
              <a:rPr lang="en-IN" sz="2000" u="sng" dirty="0" smtClean="0">
                <a:solidFill>
                  <a:srgbClr val="002060"/>
                </a:solidFill>
              </a:rPr>
              <a:t>Parents</a:t>
            </a:r>
            <a:r>
              <a:rPr lang="en-IN" sz="2000" dirty="0" smtClean="0">
                <a:solidFill>
                  <a:srgbClr val="002060"/>
                </a:solidFill>
              </a:rPr>
              <a:t>, which are used to create individuals in the next generation which will be known as </a:t>
            </a:r>
            <a:r>
              <a:rPr lang="en-IN" sz="2000" u="sng" dirty="0" smtClean="0">
                <a:solidFill>
                  <a:srgbClr val="002060"/>
                </a:solidFill>
              </a:rPr>
              <a:t>Children</a:t>
            </a:r>
            <a:r>
              <a:rPr lang="en-IN" sz="2000" dirty="0" smtClean="0">
                <a:solidFill>
                  <a:srgbClr val="002060"/>
                </a:solidFill>
              </a:rPr>
              <a:t>.</a:t>
            </a:r>
            <a:r>
              <a:rPr lang="en-IN" sz="2000" dirty="0">
                <a:solidFill>
                  <a:srgbClr val="002060"/>
                </a:solidFill>
              </a:rPr>
              <a:t/>
            </a:r>
            <a:br>
              <a:rPr lang="en-IN" sz="2000" dirty="0">
                <a:solidFill>
                  <a:srgbClr val="002060"/>
                </a:solidFill>
              </a:rPr>
            </a:br>
            <a:endParaRPr lang="en-IN" sz="2000" dirty="0">
              <a:solidFill>
                <a:srgbClr val="002060"/>
              </a:solidFill>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6</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a:solidFill>
                  <a:schemeClr val="bg1">
                    <a:lumMod val="95000"/>
                    <a:lumOff val="5000"/>
                  </a:schemeClr>
                </a:solidFill>
                <a:latin typeface="Gotham Black" panose="02000604040000020004" pitchFamily="50" charset="0"/>
              </a:rPr>
              <a:t>Technical Terminologies (contd.)</a:t>
            </a:r>
          </a:p>
        </p:txBody>
      </p:sp>
    </p:spTree>
    <p:extLst>
      <p:ext uri="{BB962C8B-B14F-4D97-AF65-F5344CB8AC3E}">
        <p14:creationId xmlns:p14="http://schemas.microsoft.com/office/powerpoint/2010/main" val="5746450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93700" indent="-342900">
              <a:lnSpc>
                <a:spcPct val="150000"/>
              </a:lnSpc>
              <a:buClr>
                <a:srgbClr val="000000"/>
              </a:buClr>
              <a:buSzPts val="2800"/>
            </a:pPr>
            <a:r>
              <a:rPr lang="en-IN" sz="2000" dirty="0">
                <a:solidFill>
                  <a:srgbClr val="002060"/>
                </a:solidFill>
                <a:ea typeface="Times New Roman"/>
                <a:cs typeface="Times New Roman"/>
                <a:sym typeface="Times New Roman"/>
              </a:rPr>
              <a:t>The GA repeatedly modifies a population of individual solutions.</a:t>
            </a:r>
          </a:p>
          <a:p>
            <a:pPr marL="393700" indent="-342900">
              <a:lnSpc>
                <a:spcPct val="150000"/>
              </a:lnSpc>
              <a:spcBef>
                <a:spcPts val="0"/>
              </a:spcBef>
              <a:buClr>
                <a:srgbClr val="000000"/>
              </a:buClr>
              <a:buSzPts val="2800"/>
            </a:pPr>
            <a:r>
              <a:rPr lang="en-IN" sz="2000" dirty="0">
                <a:solidFill>
                  <a:srgbClr val="002060"/>
                </a:solidFill>
                <a:ea typeface="Times New Roman"/>
                <a:cs typeface="Times New Roman"/>
                <a:sym typeface="Times New Roman"/>
              </a:rPr>
              <a:t>At each step, it selects individuals </a:t>
            </a:r>
            <a:r>
              <a:rPr lang="en-IN" sz="2000" dirty="0" smtClean="0">
                <a:solidFill>
                  <a:srgbClr val="002060"/>
                </a:solidFill>
                <a:ea typeface="Times New Roman"/>
                <a:cs typeface="Times New Roman"/>
                <a:sym typeface="Times New Roman"/>
              </a:rPr>
              <a:t>from </a:t>
            </a:r>
            <a:r>
              <a:rPr lang="en-IN" sz="2000" dirty="0">
                <a:solidFill>
                  <a:srgbClr val="002060"/>
                </a:solidFill>
                <a:ea typeface="Times New Roman"/>
                <a:cs typeface="Times New Roman"/>
                <a:sym typeface="Times New Roman"/>
              </a:rPr>
              <a:t>the current population to be parents and uses them to produce the children for the next generation</a:t>
            </a:r>
            <a:r>
              <a:rPr lang="en-IN" sz="2000" dirty="0" smtClean="0">
                <a:solidFill>
                  <a:srgbClr val="002060"/>
                </a:solidFill>
                <a:ea typeface="Times New Roman"/>
                <a:cs typeface="Times New Roman"/>
                <a:sym typeface="Times New Roman"/>
              </a:rPr>
              <a:t>.</a:t>
            </a:r>
          </a:p>
          <a:p>
            <a:pPr marL="393700" indent="-342900">
              <a:lnSpc>
                <a:spcPct val="150000"/>
              </a:lnSpc>
              <a:spcBef>
                <a:spcPts val="0"/>
              </a:spcBef>
              <a:buClr>
                <a:srgbClr val="000000"/>
              </a:buClr>
              <a:buSzPts val="2800"/>
            </a:pPr>
            <a:r>
              <a:rPr lang="en-IN" sz="2000" dirty="0" smtClean="0">
                <a:solidFill>
                  <a:srgbClr val="002060"/>
                </a:solidFill>
                <a:ea typeface="Times New Roman"/>
                <a:cs typeface="Times New Roman"/>
                <a:sym typeface="Times New Roman"/>
              </a:rPr>
              <a:t>These children replace the individuals which are not chosen by survivor selection rules and thus the population size remains constant.</a:t>
            </a:r>
            <a:endParaRPr lang="en-IN" sz="2000" dirty="0">
              <a:solidFill>
                <a:srgbClr val="002060"/>
              </a:solidFill>
              <a:ea typeface="Times New Roman"/>
              <a:cs typeface="Times New Roman"/>
              <a:sym typeface="Times New Roman"/>
            </a:endParaRPr>
          </a:p>
          <a:p>
            <a:pPr marL="393700" indent="-342900">
              <a:lnSpc>
                <a:spcPct val="150000"/>
              </a:lnSpc>
              <a:spcBef>
                <a:spcPts val="0"/>
              </a:spcBef>
              <a:buClr>
                <a:srgbClr val="000000"/>
              </a:buClr>
              <a:buSzPts val="2800"/>
            </a:pPr>
            <a:r>
              <a:rPr lang="en-IN" sz="2000" dirty="0">
                <a:solidFill>
                  <a:srgbClr val="002060"/>
                </a:solidFill>
                <a:ea typeface="Times New Roman"/>
                <a:cs typeface="Times New Roman"/>
                <a:sym typeface="Times New Roman"/>
              </a:rPr>
              <a:t>Over successive generations, the population "evolves" toward an optimal solution</a:t>
            </a:r>
            <a:r>
              <a:rPr lang="en-IN" sz="2000" dirty="0" smtClean="0">
                <a:solidFill>
                  <a:srgbClr val="002060"/>
                </a:solidFill>
                <a:ea typeface="Times New Roman"/>
                <a:cs typeface="Times New Roman"/>
                <a:sym typeface="Times New Roman"/>
              </a:rPr>
              <a:t>.</a:t>
            </a:r>
            <a:r>
              <a:rPr lang="en-IN" sz="2000" dirty="0">
                <a:solidFill>
                  <a:srgbClr val="002060"/>
                </a:solidFill>
              </a:rPr>
              <a:t/>
            </a:r>
            <a:br>
              <a:rPr lang="en-IN" sz="2000" dirty="0">
                <a:solidFill>
                  <a:srgbClr val="002060"/>
                </a:solidFill>
              </a:rPr>
            </a:br>
            <a:endParaRPr lang="en-IN" sz="2000" dirty="0">
              <a:solidFill>
                <a:srgbClr val="002060"/>
              </a:solidFill>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7</a:t>
            </a:fld>
            <a:endParaRPr lang="en-US"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How does a Genetic Algorithm Work?</a:t>
            </a:r>
            <a:endParaRPr lang="en-IN" sz="3600" dirty="0">
              <a:solidFill>
                <a:schemeClr val="bg1">
                  <a:lumMod val="95000"/>
                  <a:lumOff val="5000"/>
                </a:schemeClr>
              </a:solidFill>
              <a:latin typeface="Gotham Black" panose="02000604040000020004" pitchFamily="50" charset="0"/>
            </a:endParaRPr>
          </a:p>
        </p:txBody>
      </p:sp>
    </p:spTree>
    <p:extLst>
      <p:ext uri="{BB962C8B-B14F-4D97-AF65-F5344CB8AC3E}">
        <p14:creationId xmlns:p14="http://schemas.microsoft.com/office/powerpoint/2010/main" val="27509853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Flowchart of a Basic Genetic Algorithm</a:t>
            </a:r>
            <a:endParaRPr lang="en-IN" sz="3600" dirty="0">
              <a:solidFill>
                <a:schemeClr val="bg1">
                  <a:lumMod val="95000"/>
                  <a:lumOff val="5000"/>
                </a:schemeClr>
              </a:solidFill>
              <a:latin typeface="Gotham Black" panose="02000604040000020004" pitchFamily="50"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179" y="1102408"/>
            <a:ext cx="5714286" cy="4614727"/>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7466178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IN" sz="4000" dirty="0" smtClean="0">
                <a:solidFill>
                  <a:srgbClr val="002060"/>
                </a:solidFill>
                <a:latin typeface="Gotham Black" panose="02000604040000020004" pitchFamily="50" charset="0"/>
              </a:rPr>
              <a:t>Continue for detailed description,</a:t>
            </a:r>
          </a:p>
          <a:p>
            <a:pPr marL="0" indent="0" algn="ctr">
              <a:buNone/>
            </a:pPr>
            <a:r>
              <a:rPr lang="en-IN" sz="4000" dirty="0" smtClean="0">
                <a:solidFill>
                  <a:srgbClr val="002060"/>
                </a:solidFill>
                <a:latin typeface="Gotham Black" panose="02000604040000020004" pitchFamily="50" charset="0"/>
              </a:rPr>
              <a:t>else click the skip button below:</a:t>
            </a:r>
          </a:p>
          <a:p>
            <a:pPr marL="0" indent="0" algn="ctr">
              <a:buNone/>
            </a:pPr>
            <a:endParaRPr lang="en-IN" sz="4000" dirty="0" smtClean="0">
              <a:solidFill>
                <a:srgbClr val="002060"/>
              </a:solidFill>
              <a:latin typeface="Gotham Black" panose="02000604040000020004" pitchFamily="50" charset="0"/>
            </a:endParaRPr>
          </a:p>
          <a:p>
            <a:pPr marL="0" indent="0" algn="ctr">
              <a:buNone/>
            </a:pPr>
            <a:r>
              <a:rPr lang="en-IN" sz="4000" dirty="0" smtClean="0">
                <a:solidFill>
                  <a:srgbClr val="002060"/>
                </a:solidFill>
                <a:latin typeface="Gotham Black" panose="02000604040000020004" pitchFamily="50" charset="0"/>
                <a:hlinkClick r:id="rId2" action="ppaction://hlinksldjump"/>
              </a:rPr>
              <a:t>&gt;&gt;Skip&gt;&gt;</a:t>
            </a:r>
            <a:endParaRPr lang="en-IN" sz="4000" dirty="0" smtClean="0">
              <a:solidFill>
                <a:srgbClr val="002060"/>
              </a:solidFill>
              <a:latin typeface="Gotham Black" panose="02000604040000020004" pitchFamily="50"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6265648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3">
  <a:themeElements>
    <a:clrScheme name="Custom 10">
      <a:dk1>
        <a:sysClr val="windowText" lastClr="000000"/>
      </a:dk1>
      <a:lt1>
        <a:sysClr val="window" lastClr="FFFFFF"/>
      </a:lt1>
      <a:dk2>
        <a:srgbClr val="632E62"/>
      </a:dk2>
      <a:lt2>
        <a:srgbClr val="EAE5EB"/>
      </a:lt2>
      <a:accent1>
        <a:srgbClr val="B230AF"/>
      </a:accent1>
      <a:accent2>
        <a:srgbClr val="9B57D3"/>
      </a:accent2>
      <a:accent3>
        <a:srgbClr val="755DD9"/>
      </a:accent3>
      <a:accent4>
        <a:srgbClr val="665EB8"/>
      </a:accent4>
      <a:accent5>
        <a:srgbClr val="45A5ED"/>
      </a:accent5>
      <a:accent6>
        <a:srgbClr val="5982DB"/>
      </a:accent6>
      <a:hlink>
        <a:srgbClr val="0066FF"/>
      </a:hlink>
      <a:folHlink>
        <a:srgbClr val="1480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Theme3" id="{42D35BEF-1C07-45A7-A10B-56780F00B665}" vid="{22EC07DF-B712-4FD0-9508-0D7A78AE4F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593</TotalTime>
  <Words>1036</Words>
  <Application>Microsoft Office PowerPoint</Application>
  <PresentationFormat>Widescreen</PresentationFormat>
  <Paragraphs>126</Paragraphs>
  <Slides>22</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Berlin Sans FB Demi</vt:lpstr>
      <vt:lpstr>Calibri</vt:lpstr>
      <vt:lpstr>Gotham</vt:lpstr>
      <vt:lpstr>Gotham Black</vt:lpstr>
      <vt:lpstr>Gotham Ultra</vt:lpstr>
      <vt:lpstr>Times New Roman</vt:lpstr>
      <vt:lpstr>Trebuchet MS</vt:lpstr>
      <vt:lpstr>Tw Cen MT</vt:lpstr>
      <vt:lpstr>Theme3</vt:lpstr>
      <vt:lpstr>Genetic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 Sharma</dc:creator>
  <cp:lastModifiedBy>Lakshya Sharma</cp:lastModifiedBy>
  <cp:revision>33</cp:revision>
  <dcterms:created xsi:type="dcterms:W3CDTF">2019-06-02T01:14:40Z</dcterms:created>
  <dcterms:modified xsi:type="dcterms:W3CDTF">2019-06-02T19:57:18Z</dcterms:modified>
</cp:coreProperties>
</file>