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703" r:id="rId3"/>
  </p:sldMasterIdLst>
  <p:notesMasterIdLst>
    <p:notesMasterId r:id="rId45"/>
  </p:notesMasterIdLst>
  <p:sldIdLst>
    <p:sldId id="260" r:id="rId4"/>
    <p:sldId id="281" r:id="rId5"/>
    <p:sldId id="446" r:id="rId6"/>
    <p:sldId id="450" r:id="rId7"/>
    <p:sldId id="560" r:id="rId8"/>
    <p:sldId id="443" r:id="rId9"/>
    <p:sldId id="411" r:id="rId10"/>
    <p:sldId id="412" r:id="rId11"/>
    <p:sldId id="418" r:id="rId12"/>
    <p:sldId id="481" r:id="rId13"/>
    <p:sldId id="583" r:id="rId14"/>
    <p:sldId id="584" r:id="rId15"/>
    <p:sldId id="561" r:id="rId16"/>
    <p:sldId id="277" r:id="rId17"/>
    <p:sldId id="309" r:id="rId18"/>
    <p:sldId id="310" r:id="rId19"/>
    <p:sldId id="308" r:id="rId20"/>
    <p:sldId id="311" r:id="rId21"/>
    <p:sldId id="562" r:id="rId22"/>
    <p:sldId id="304" r:id="rId23"/>
    <p:sldId id="307" r:id="rId24"/>
    <p:sldId id="563" r:id="rId25"/>
    <p:sldId id="564" r:id="rId26"/>
    <p:sldId id="565" r:id="rId27"/>
    <p:sldId id="566" r:id="rId28"/>
    <p:sldId id="568" r:id="rId29"/>
    <p:sldId id="567" r:id="rId30"/>
    <p:sldId id="569" r:id="rId31"/>
    <p:sldId id="570" r:id="rId32"/>
    <p:sldId id="571" r:id="rId33"/>
    <p:sldId id="572" r:id="rId34"/>
    <p:sldId id="573" r:id="rId35"/>
    <p:sldId id="574" r:id="rId36"/>
    <p:sldId id="575" r:id="rId37"/>
    <p:sldId id="576" r:id="rId38"/>
    <p:sldId id="577" r:id="rId39"/>
    <p:sldId id="582" r:id="rId40"/>
    <p:sldId id="578" r:id="rId41"/>
    <p:sldId id="579" r:id="rId42"/>
    <p:sldId id="581" r:id="rId43"/>
    <p:sldId id="58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87"/>
    <a:srgbClr val="F7F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2679" autoAdjust="0"/>
  </p:normalViewPr>
  <p:slideViewPr>
    <p:cSldViewPr snapToGrid="0">
      <p:cViewPr varScale="1">
        <p:scale>
          <a:sx n="88" d="100"/>
          <a:sy n="88" d="100"/>
        </p:scale>
        <p:origin x="51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51AC2-5A99-4958-8BBF-8D03F6E1D86A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B3914-9379-4FD6-A012-02A28F1D45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5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Font typeface="Arial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7536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20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80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21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40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23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16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24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15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25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65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26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24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27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05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28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97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29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656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30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61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11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01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31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28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32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4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33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694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34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981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35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19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36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796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37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98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38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068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39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4790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40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12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15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41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6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14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51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15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84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16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2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17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32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18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015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3909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a typeface="MS Gothic" charset="-128"/>
            </a:endParaRPr>
          </a:p>
        </p:txBody>
      </p:sp>
      <p:sp>
        <p:nvSpPr>
          <p:cNvPr id="4075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46757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16227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36487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13528" indent="-224325" defTabSz="4486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8650" algn="l"/>
                <a:tab pos="897301" algn="l"/>
                <a:tab pos="1345951" algn="l"/>
                <a:tab pos="1794601" algn="l"/>
                <a:tab pos="2243252" algn="l"/>
                <a:tab pos="2691902" algn="l"/>
                <a:tab pos="3140553" algn="l"/>
                <a:tab pos="3589203" algn="l"/>
                <a:tab pos="4037853" algn="l"/>
                <a:tab pos="4486504" algn="l"/>
                <a:tab pos="4935154" algn="l"/>
                <a:tab pos="5383804" algn="l"/>
                <a:tab pos="5832455" algn="l"/>
                <a:tab pos="6281105" algn="l"/>
                <a:tab pos="6729755" algn="l"/>
                <a:tab pos="7178406" algn="l"/>
                <a:tab pos="7627056" algn="l"/>
                <a:tab pos="8075706" algn="l"/>
                <a:tab pos="8524357" algn="l"/>
                <a:tab pos="8973007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fld id="{BEA4F218-13A6-7241-9F56-B260147869A5}" type="slidenum">
              <a:rPr lang="en-US" altLang="en-US">
                <a:latin typeface="Calibri" charset="0"/>
              </a:rPr>
              <a:pPr/>
              <a:t>19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9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29512"/>
            <a:ext cx="6705600" cy="1471837"/>
          </a:xfrm>
        </p:spPr>
        <p:txBody>
          <a:bodyPr anchor="b"/>
          <a:lstStyle>
            <a:lvl1pPr>
              <a:lnSpc>
                <a:spcPct val="90000"/>
              </a:lnSpc>
              <a:defRPr sz="5328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834"/>
            <a:ext cx="6705600" cy="1750979"/>
          </a:xfrm>
        </p:spPr>
        <p:txBody>
          <a:bodyPr/>
          <a:lstStyle>
            <a:lvl1pPr marL="0" indent="0">
              <a:buFontTx/>
              <a:buNone/>
              <a:defRPr sz="2398" b="1">
                <a:solidFill>
                  <a:srgbClr val="00B2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8442" name="Picture 10" descr="Internal_logo_widescre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6705600" y="1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445" name="Picture 13" descr="IBMWatson_bl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558283"/>
            <a:ext cx="2341033" cy="32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8" descr="IBM_logo_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39607"/>
            <a:ext cx="812800" cy="3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7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A5F28E-BFC1-4054-93ED-FBE18BEDE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021406"/>
            <a:ext cx="2743200" cy="51049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21406"/>
            <a:ext cx="8026400" cy="5104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A5F28E-BFC1-4054-93ED-FBE18BEDE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0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1406"/>
            <a:ext cx="10972800" cy="427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2286001"/>
            <a:ext cx="2489200" cy="3840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3302000" y="2286001"/>
            <a:ext cx="2489200" cy="384031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" y="6325094"/>
            <a:ext cx="7416800" cy="23050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325094"/>
            <a:ext cx="2844800" cy="230503"/>
          </a:xfrm>
        </p:spPr>
        <p:txBody>
          <a:bodyPr/>
          <a:lstStyle>
            <a:lvl1pPr>
              <a:defRPr/>
            </a:lvl1pPr>
          </a:lstStyle>
          <a:p>
            <a:fld id="{C9A5F28E-BFC1-4054-93ED-FBE18BEDE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30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"/>
          <p:cNvSpPr/>
          <p:nvPr/>
        </p:nvSpPr>
        <p:spPr>
          <a:xfrm>
            <a:off x="610208" y="838200"/>
            <a:ext cx="11073865" cy="0"/>
          </a:xfrm>
          <a:prstGeom prst="line">
            <a:avLst/>
          </a:prstGeom>
          <a:ln>
            <a:solidFill>
              <a:srgbClr val="004266"/>
            </a:solidFill>
            <a:round/>
          </a:ln>
        </p:spPr>
        <p:txBody>
          <a:bodyPr lIns="0" tIns="0" rIns="0" bIns="0"/>
          <a:lstStyle/>
          <a:p>
            <a:pPr defTabSz="590009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600"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5" name="IBMWatson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07" y="412749"/>
            <a:ext cx="1620863" cy="22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IBM_logo_blue.png" descr="IBM_logo_b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198" y="376239"/>
            <a:ext cx="622341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09601" y="184149"/>
            <a:ext cx="10972800" cy="21039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 b="1">
                <a:solidFill>
                  <a:srgbClr val="004266"/>
                </a:solidFill>
              </a:defRPr>
            </a:lvl1pPr>
          </a:lstStyle>
          <a:p>
            <a:pPr lvl="0"/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09601" y="2288118"/>
            <a:ext cx="5181600" cy="4569884"/>
          </a:xfrm>
          <a:prstGeom prst="rect">
            <a:avLst/>
          </a:prstGeom>
        </p:spPr>
        <p:txBody>
          <a:bodyPr/>
          <a:lstStyle>
            <a:lvl1pPr marL="149550" indent="-149550">
              <a:spcBef>
                <a:spcPts val="516"/>
              </a:spcBef>
              <a:buClrTx/>
              <a:buSzPct val="100000"/>
              <a:buFontTx/>
              <a:buChar char="»"/>
              <a:defRPr sz="1300">
                <a:solidFill>
                  <a:srgbClr val="004266"/>
                </a:solidFill>
              </a:defRPr>
            </a:lvl1pPr>
            <a:lvl2pPr marL="731138" indent="-284533">
              <a:spcBef>
                <a:spcPts val="516"/>
              </a:spcBef>
              <a:buClrTx/>
              <a:buFontTx/>
              <a:defRPr sz="1300">
                <a:solidFill>
                  <a:srgbClr val="004266"/>
                </a:solidFill>
              </a:defRPr>
            </a:lvl2pPr>
            <a:lvl3pPr marL="1343909" indent="-163892">
              <a:spcBef>
                <a:spcPts val="516"/>
              </a:spcBef>
              <a:buClrTx/>
              <a:buFontTx/>
              <a:buChar char="–"/>
              <a:defRPr sz="1300">
                <a:solidFill>
                  <a:srgbClr val="004266"/>
                </a:solidFill>
              </a:defRPr>
            </a:lvl3pPr>
            <a:lvl4pPr marL="1933918" indent="-163892">
              <a:spcBef>
                <a:spcPts val="516"/>
              </a:spcBef>
              <a:buClrTx/>
              <a:buSzPct val="100000"/>
              <a:buFontTx/>
              <a:buChar char="–"/>
              <a:defRPr sz="1300">
                <a:solidFill>
                  <a:srgbClr val="004266"/>
                </a:solidFill>
              </a:defRPr>
            </a:lvl4pPr>
            <a:lvl5pPr marL="2523928" indent="-163892">
              <a:spcBef>
                <a:spcPts val="516"/>
              </a:spcBef>
              <a:buClrTx/>
              <a:buFontTx/>
              <a:defRPr sz="1300">
                <a:solidFill>
                  <a:srgbClr val="004266"/>
                </a:solidFill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21"/>
          <p:cNvSpPr>
            <a:spLocks noGrp="1"/>
          </p:cNvSpPr>
          <p:nvPr>
            <p:ph type="sldNum" sz="quarter" idx="10"/>
          </p:nvPr>
        </p:nvSpPr>
        <p:spPr>
          <a:xfrm>
            <a:off x="8737051" y="6330951"/>
            <a:ext cx="2844743" cy="169863"/>
          </a:xfrm>
        </p:spPr>
        <p:txBody>
          <a:bodyPr/>
          <a:lstStyle>
            <a:lvl1pPr>
              <a:defRPr sz="1100"/>
            </a:lvl1pPr>
          </a:lstStyle>
          <a:p>
            <a:fld id="{4AD92DF2-992E-BA4E-A69D-466D8BCE095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822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651" y="231648"/>
            <a:ext cx="3779520" cy="2133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67" b="0" i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278880"/>
            <a:ext cx="280416" cy="268224"/>
          </a:xfrm>
        </p:spPr>
        <p:txBody>
          <a:bodyPr/>
          <a:lstStyle>
            <a:lvl1pPr>
              <a:defRPr b="0" i="0">
                <a:latin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317217" y="6287320"/>
            <a:ext cx="631783" cy="256032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="0" i="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1280160" y="6293291"/>
            <a:ext cx="3860800" cy="268224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de-DE" dirty="0">
                <a:latin typeface="Arial" charset="0"/>
                <a:cs typeface="Arial" charset="0"/>
              </a:rPr>
              <a:t>Watson / </a:t>
            </a:r>
            <a:r>
              <a:rPr lang="en-US" dirty="0">
                <a:latin typeface="Arial" charset="0"/>
                <a:cs typeface="Arial" charset="0"/>
              </a:rPr>
              <a:t>Presentation</a:t>
            </a:r>
            <a:r>
              <a:rPr lang="de-DE" dirty="0">
                <a:latin typeface="Arial" charset="0"/>
                <a:cs typeface="Arial" charset="0"/>
              </a:rPr>
              <a:t>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9473184" y="6293291"/>
            <a:ext cx="2412576" cy="268224"/>
          </a:xfrm>
        </p:spPr>
        <p:txBody>
          <a:bodyPr/>
          <a:lstStyle>
            <a:lvl1pPr>
              <a:defRPr b="0" i="0">
                <a:latin typeface="Arial" charset="0"/>
                <a:cs typeface="Arial" charset="0"/>
              </a:defRPr>
            </a:lvl1pPr>
          </a:lstStyle>
          <a:p>
            <a:fld id="{A226C6E4-E877-DF44-9A69-96937F20FF2F}" type="datetime1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4800" y="231648"/>
            <a:ext cx="3779520" cy="2133600"/>
          </a:xfrm>
        </p:spPr>
        <p:txBody>
          <a:bodyPr/>
          <a:lstStyle>
            <a:lvl1pPr>
              <a:defRPr b="0" i="0">
                <a:latin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 descr="watson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63027"/>
            <a:ext cx="1242963" cy="2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57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5730240" cy="30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9274-D375-B94C-A105-658EF2ABA8F0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Watson / </a:t>
            </a:r>
            <a:r>
              <a:rPr lang="en-US" noProof="0" dirty="0"/>
              <a:t>Presentation</a:t>
            </a:r>
            <a:r>
              <a:rPr lang="de-DE" dirty="0"/>
              <a:t> Title / 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1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460413"/>
            <a:ext cx="11388513" cy="43226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noProof="0" smtClean="0"/>
              <a:t>4/16/2019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1" y="231648"/>
            <a:ext cx="5966369" cy="12192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79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63040"/>
            <a:ext cx="5669280" cy="4322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Watson / </a:t>
            </a:r>
            <a:r>
              <a:rPr lang="de-DE" dirty="0" err="1"/>
              <a:t>Presentation</a:t>
            </a:r>
            <a:r>
              <a:rPr lang="de-DE" dirty="0"/>
              <a:t> Title /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1" y="231648"/>
            <a:ext cx="5966369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1724" y="1463040"/>
            <a:ext cx="5669280" cy="4322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33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63040"/>
            <a:ext cx="3779520" cy="4322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1" y="231648"/>
            <a:ext cx="5966369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8025536" y="1463040"/>
            <a:ext cx="3779520" cy="4322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168935" y="1463040"/>
            <a:ext cx="3779520" cy="4322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11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4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63040"/>
            <a:ext cx="2804160" cy="4322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1" y="231648"/>
            <a:ext cx="5966369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84933" y="1463040"/>
            <a:ext cx="2804160" cy="4322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217256" y="1463040"/>
            <a:ext cx="2804160" cy="4322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972075" y="1463040"/>
            <a:ext cx="2804160" cy="4322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2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A5F28E-BFC1-4054-93ED-FBE18BEDE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5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1" y="231648"/>
            <a:ext cx="5966369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74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4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2804160" cy="579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689" y="231648"/>
            <a:ext cx="8502548" cy="579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68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2804160" cy="579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688" y="231648"/>
            <a:ext cx="4206240" cy="5791200"/>
          </a:xfrm>
        </p:spPr>
        <p:txBody>
          <a:bodyPr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7552267" y="231648"/>
            <a:ext cx="4206240" cy="5791200"/>
          </a:xfrm>
        </p:spPr>
        <p:txBody>
          <a:bodyPr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15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2804160" cy="579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688" y="243840"/>
            <a:ext cx="2804160" cy="5767525"/>
          </a:xfrm>
        </p:spPr>
        <p:txBody>
          <a:bodyPr rIns="0"/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098929" y="243840"/>
            <a:ext cx="2804160" cy="5767525"/>
          </a:xfrm>
        </p:spPr>
        <p:txBody>
          <a:bodyPr rIns="0"/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986485" y="243840"/>
            <a:ext cx="2804160" cy="5767525"/>
          </a:xfrm>
        </p:spPr>
        <p:txBody>
          <a:bodyPr rIns="0"/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21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8-graph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688" y="244747"/>
            <a:ext cx="2804160" cy="2438400"/>
          </a:xfrm>
        </p:spPr>
        <p:txBody>
          <a:bodyPr rIns="0"/>
          <a:lstStyle>
            <a:lvl1pPr>
              <a:defRPr sz="2133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0" y="244747"/>
            <a:ext cx="2804160" cy="2438400"/>
          </a:xfrm>
        </p:spPr>
        <p:txBody>
          <a:bodyPr rIns="0"/>
          <a:lstStyle>
            <a:lvl1pPr>
              <a:defRPr sz="2133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985504" y="244747"/>
            <a:ext cx="2804160" cy="2438400"/>
          </a:xfrm>
        </p:spPr>
        <p:txBody>
          <a:bodyPr rIns="0"/>
          <a:lstStyle>
            <a:lvl1pPr>
              <a:defRPr sz="2133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3218688" y="3169920"/>
            <a:ext cx="2804160" cy="2438400"/>
          </a:xfrm>
        </p:spPr>
        <p:txBody>
          <a:bodyPr rIns="0"/>
          <a:lstStyle>
            <a:lvl1pPr>
              <a:defRPr sz="2133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6096000" y="3169920"/>
            <a:ext cx="2804160" cy="2438400"/>
          </a:xfrm>
        </p:spPr>
        <p:txBody>
          <a:bodyPr rIns="0"/>
          <a:lstStyle>
            <a:lvl1pPr>
              <a:defRPr sz="2133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8985504" y="3169920"/>
            <a:ext cx="2804160" cy="2438400"/>
          </a:xfrm>
        </p:spPr>
        <p:txBody>
          <a:bodyPr rIns="0"/>
          <a:lstStyle>
            <a:lvl1pPr>
              <a:defRPr sz="2133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2804160" cy="579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3218688" y="2621280"/>
            <a:ext cx="2804160" cy="609600"/>
          </a:xfrm>
        </p:spPr>
        <p:txBody>
          <a:bodyPr/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096000" y="2621280"/>
            <a:ext cx="2804160" cy="609600"/>
          </a:xfrm>
        </p:spPr>
        <p:txBody>
          <a:bodyPr/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8985504" y="2621280"/>
            <a:ext cx="2804160" cy="609600"/>
          </a:xfrm>
        </p:spPr>
        <p:txBody>
          <a:bodyPr/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3218688" y="5547360"/>
            <a:ext cx="2804160" cy="609600"/>
          </a:xfrm>
        </p:spPr>
        <p:txBody>
          <a:bodyPr/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6096000" y="5547360"/>
            <a:ext cx="2804160" cy="609600"/>
          </a:xfrm>
        </p:spPr>
        <p:txBody>
          <a:bodyPr/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8985504" y="5547360"/>
            <a:ext cx="2804160" cy="609600"/>
          </a:xfrm>
        </p:spPr>
        <p:txBody>
          <a:bodyPr/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4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2804160" cy="579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47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3779520" cy="579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3035" y="231648"/>
            <a:ext cx="7546408" cy="579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74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3779520" cy="5791200"/>
          </a:xfrm>
        </p:spPr>
        <p:txBody>
          <a:bodyPr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9664" y="231648"/>
            <a:ext cx="3779520" cy="5791200"/>
          </a:xfrm>
        </p:spPr>
        <p:txBody>
          <a:bodyPr rIns="0"/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022336" y="231648"/>
            <a:ext cx="3779520" cy="5791200"/>
          </a:xfrm>
        </p:spPr>
        <p:txBody>
          <a:bodyPr rIns="0"/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07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3779520" cy="579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100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1/3 +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9664" y="231648"/>
            <a:ext cx="7544405" cy="5791200"/>
          </a:xfrm>
        </p:spPr>
        <p:txBody>
          <a:bodyPr rIns="0"/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04800" y="231648"/>
            <a:ext cx="3779520" cy="5791200"/>
          </a:xfrm>
        </p:spPr>
        <p:txBody>
          <a:bodyPr rIns="0"/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0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52"/>
            <a:ext cx="10363200" cy="1361872"/>
          </a:xfrm>
        </p:spPr>
        <p:txBody>
          <a:bodyPr anchor="t"/>
          <a:lstStyle>
            <a:lvl1pPr algn="l">
              <a:defRPr sz="53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7725"/>
            <a:ext cx="10363200" cy="1499328"/>
          </a:xfrm>
        </p:spPr>
        <p:txBody>
          <a:bodyPr anchor="b"/>
          <a:lstStyle>
            <a:lvl1pPr marL="0" indent="0">
              <a:buNone/>
              <a:defRPr sz="2664"/>
            </a:lvl1pPr>
            <a:lvl2pPr marL="609036" indent="0">
              <a:buNone/>
              <a:defRPr sz="2398"/>
            </a:lvl2pPr>
            <a:lvl3pPr marL="1218072" indent="0">
              <a:buNone/>
              <a:defRPr sz="2131"/>
            </a:lvl3pPr>
            <a:lvl4pPr marL="1827108" indent="0">
              <a:buNone/>
              <a:defRPr sz="1865"/>
            </a:lvl4pPr>
            <a:lvl5pPr marL="2436144" indent="0">
              <a:buNone/>
              <a:defRPr sz="1865"/>
            </a:lvl5pPr>
            <a:lvl6pPr marL="3045181" indent="0">
              <a:buNone/>
              <a:defRPr sz="1865"/>
            </a:lvl6pPr>
            <a:lvl7pPr marL="3654217" indent="0">
              <a:buNone/>
              <a:defRPr sz="1865"/>
            </a:lvl7pPr>
            <a:lvl8pPr marL="4263253" indent="0">
              <a:buNone/>
              <a:defRPr sz="1865"/>
            </a:lvl8pPr>
            <a:lvl9pPr marL="4872289" indent="0">
              <a:buNone/>
              <a:defRPr sz="18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A5F28E-BFC1-4054-93ED-FBE18BEDE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980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6400" y="231648"/>
            <a:ext cx="3779520" cy="5791200"/>
          </a:xfrm>
        </p:spPr>
        <p:txBody>
          <a:bodyPr rIns="0"/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022336" y="231648"/>
            <a:ext cx="3779520" cy="5791200"/>
          </a:xfrm>
        </p:spPr>
        <p:txBody>
          <a:bodyPr rIns="0"/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304800" y="231648"/>
            <a:ext cx="3779520" cy="5791200"/>
          </a:xfrm>
        </p:spPr>
        <p:txBody>
          <a:bodyPr rIns="0"/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76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2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5669280" cy="579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231648"/>
            <a:ext cx="5669280" cy="579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282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2) + content (1-column, full-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5669280" cy="579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14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231648"/>
            <a:ext cx="5669280" cy="579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82880"/>
            <a:ext cx="5669280" cy="57912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15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231648"/>
            <a:ext cx="5669280" cy="579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2880" y="182880"/>
            <a:ext cx="5669280" cy="5791200"/>
          </a:xfrm>
        </p:spPr>
        <p:txBody>
          <a:bodyPr/>
          <a:lstStyle>
            <a:lvl1pPr marL="0" indent="0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42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only (48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77464"/>
            <a:ext cx="11354645" cy="5791200"/>
          </a:xfrm>
        </p:spPr>
        <p:txBody>
          <a:bodyPr/>
          <a:lstStyle>
            <a:lvl1pPr>
              <a:lnSpc>
                <a:spcPct val="9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45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only (30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182880"/>
            <a:ext cx="7608221" cy="57912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522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Watson / </a:t>
            </a:r>
            <a:r>
              <a:rPr lang="en-US" noProof="0" dirty="0"/>
              <a:t>Presentation</a:t>
            </a:r>
            <a:r>
              <a:rPr lang="de-DE" dirty="0"/>
              <a:t> Title / 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362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617411F-D27F-2B47-B804-7AF3E66F7B3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0A7C1BB-2B99-8948-AA3F-BD1390A987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95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09" y="366185"/>
            <a:ext cx="11370905" cy="54199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AF6EE8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8108" y="1081621"/>
            <a:ext cx="11370561" cy="52631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67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67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67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67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67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1"/>
            <a:ext cx="2489200" cy="3840310"/>
          </a:xfrm>
        </p:spPr>
        <p:txBody>
          <a:bodyPr/>
          <a:lstStyle>
            <a:lvl1pPr>
              <a:defRPr sz="3730"/>
            </a:lvl1pPr>
            <a:lvl2pPr>
              <a:defRPr sz="3197"/>
            </a:lvl2pPr>
            <a:lvl3pPr>
              <a:defRPr sz="2664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2000" y="2286001"/>
            <a:ext cx="2489200" cy="3840310"/>
          </a:xfrm>
        </p:spPr>
        <p:txBody>
          <a:bodyPr/>
          <a:lstStyle>
            <a:lvl1pPr>
              <a:defRPr sz="3730"/>
            </a:lvl1pPr>
            <a:lvl2pPr>
              <a:defRPr sz="3197"/>
            </a:lvl2pPr>
            <a:lvl3pPr>
              <a:defRPr sz="2664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A5F28E-BFC1-4054-93ED-FBE18BEDE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424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00243" y="1873251"/>
            <a:ext cx="1242608" cy="1240992"/>
          </a:xfrm>
          <a:prstGeom prst="rect">
            <a:avLst/>
          </a:prstGeom>
        </p:spPr>
        <p:txBody>
          <a:bodyPr vert="horz" lIns="162553" tIns="81276" rIns="162553" bIns="81276"/>
          <a:lstStyle/>
          <a:p>
            <a:pPr lvl="0"/>
            <a:endParaRPr lang="en-US" noProof="0">
              <a:sym typeface="HelvNeue Bold for IBM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944563" y="1873251"/>
            <a:ext cx="1242608" cy="1240992"/>
          </a:xfrm>
          <a:prstGeom prst="rect">
            <a:avLst/>
          </a:prstGeom>
        </p:spPr>
        <p:txBody>
          <a:bodyPr vert="horz" lIns="162553" tIns="81276" rIns="162553" bIns="81276"/>
          <a:lstStyle/>
          <a:p>
            <a:pPr lvl="0"/>
            <a:endParaRPr lang="en-US" noProof="0">
              <a:sym typeface="HelvNeue Bold for IBM" charset="0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488883" y="1873251"/>
            <a:ext cx="1242608" cy="1240992"/>
          </a:xfrm>
          <a:prstGeom prst="rect">
            <a:avLst/>
          </a:prstGeom>
        </p:spPr>
        <p:txBody>
          <a:bodyPr vert="horz" lIns="162553" tIns="81276" rIns="162553" bIns="81276"/>
          <a:lstStyle/>
          <a:p>
            <a:pPr lvl="0"/>
            <a:endParaRPr lang="en-US" noProof="0">
              <a:sym typeface="HelvNeue Bold for IBM" charset="0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33203" y="1873251"/>
            <a:ext cx="1242608" cy="1240992"/>
          </a:xfrm>
          <a:prstGeom prst="rect">
            <a:avLst/>
          </a:prstGeom>
        </p:spPr>
        <p:txBody>
          <a:bodyPr vert="horz" lIns="162553" tIns="81276" rIns="162553" bIns="81276"/>
          <a:lstStyle/>
          <a:p>
            <a:pPr lvl="0"/>
            <a:endParaRPr lang="en-US" noProof="0">
              <a:sym typeface="HelvNeue Bold for IBM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577524" y="1873251"/>
            <a:ext cx="1242608" cy="1240992"/>
          </a:xfrm>
          <a:prstGeom prst="rect">
            <a:avLst/>
          </a:prstGeom>
        </p:spPr>
        <p:txBody>
          <a:bodyPr vert="horz" lIns="162553" tIns="81276" rIns="162553" bIns="81276"/>
          <a:lstStyle/>
          <a:p>
            <a:pPr lvl="0"/>
            <a:endParaRPr lang="en-US" noProof="0">
              <a:sym typeface="HelvNeue Bold for IBM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6423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204BD-E41C-4EF8-862C-FB44DA84E9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EAEAE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AEAEAE">
                  <a:tint val="75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60558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ACAE7-78A1-41C3-BFA4-AF0CF6C2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E81F40-E9A2-4150-9FD7-2194829E7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7AD01E-61FA-4830-A758-7A8AC512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1C0-5718-4ADD-99C7-8B560D17106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D0235-762B-445A-9017-34A1BEE5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C2AC03-17AF-48A3-AF9A-F9D04E2D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F7E5-C5D3-41CA-BAB5-222A5F0B3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8284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D1FF4-FF4D-44B7-B24B-11573ECF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95BB7F-C49F-452B-BEFD-D64B2D37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FE80BE-D40C-4006-AB09-093E0002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1C0-5718-4ADD-99C7-8B560D17106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6972D1-8988-4031-85F0-3D6DFB2C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B3109D-4EF0-4ADD-A0B7-4457C57F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F7E5-C5D3-41CA-BAB5-222A5F0B3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8270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FCD36-4405-4A16-A2E7-6CC4B2C3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24740D-6770-4F64-8C43-5CE236EEE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83DFD0-6859-4066-A52E-516D087A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1C0-5718-4ADD-99C7-8B560D17106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5524D2-7845-47B7-A0A9-EB98C2E1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24B94-9F29-4073-B6F2-7D47C554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F7E5-C5D3-41CA-BAB5-222A5F0B3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963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2C5D8-5399-4F6A-AC14-BAB62E9D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98EF0-8CB3-4126-832B-292D10F50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1E44AC-2429-498A-96CD-93F467C4A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D9B291-D579-4CD6-A63F-ACD046A7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1C0-5718-4ADD-99C7-8B560D17106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73E2AA-8206-49B6-BAAE-BED12C0A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4020A-4DF2-4348-AFED-E528AE0D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F7E5-C5D3-41CA-BAB5-222A5F0B3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6150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7A44F-F51A-4A64-870E-57CC2D5F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09871B-FC63-4242-9EAF-A149B6E56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AA7FFA-31DF-447D-BE13-E540B610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52D258-0FAF-428E-A49C-6554425E0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8E121B-CB86-4197-930D-7D919DCBE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F1CE52-5715-4602-B158-4624969C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1C0-5718-4ADD-99C7-8B560D17106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2C9D6A-5559-4505-8489-96A7C2DB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709094-250A-430F-A455-20E18851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F7E5-C5D3-41CA-BAB5-222A5F0B3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4350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AE034-E7A3-485C-82B3-0D9985C9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7EFC53-4408-48B9-9A98-007B4C4C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1C0-5718-4ADD-99C7-8B560D17106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27B66D-6BE3-4467-8AB0-511DE586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3644BA-DF97-4215-8E5F-AFB6EE4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F7E5-C5D3-41CA-BAB5-222A5F0B3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1658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78CBDA1-5B59-452B-994D-D1A3B127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1C0-5718-4ADD-99C7-8B560D17106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1DA200-15BB-47C8-8847-550BDDB6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E7E434-9EEF-44EF-B8DF-14E305B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F7E5-C5D3-41CA-BAB5-222A5F0B3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6927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47FFF-5423-406C-8798-53A90648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42B5C7-E4E0-4EFA-B872-BD74D4F4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32B5C4-7EBE-40BB-9BE8-73A42CB0E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4F4FA6-89DB-4E8D-A3EE-260B6E62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1C0-5718-4ADD-99C7-8B560D17106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2D1038-A62A-4433-A260-68CFE0D1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5C6C10-2C84-4C15-8324-34A7E00B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F7E5-C5D3-41CA-BAB5-222A5F0B3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1423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CBA22-A7C1-4999-87A8-97E92BB1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584C17-7B17-46C2-A91F-E1874F4A0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03E23A-5360-47BA-8126-04CB974C5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43E9D2-6030-4F82-AF71-FE00BF97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1C0-5718-4ADD-99C7-8B560D17106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A3BD01-CE5F-4C3C-89EC-DCFE5BF8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56EE88-BF43-4161-838B-B1146931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F7E5-C5D3-41CA-BAB5-222A5F0B3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0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12"/>
            <a:ext cx="10972800" cy="114194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279"/>
            <a:ext cx="5386917" cy="638642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3920"/>
            <a:ext cx="5386917" cy="3952391"/>
          </a:xfrm>
        </p:spPr>
        <p:txBody>
          <a:bodyPr/>
          <a:lstStyle>
            <a:lvl1pPr>
              <a:defRPr sz="3197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279"/>
            <a:ext cx="5389033" cy="638642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3920"/>
            <a:ext cx="5389033" cy="3952391"/>
          </a:xfrm>
        </p:spPr>
        <p:txBody>
          <a:bodyPr/>
          <a:lstStyle>
            <a:lvl1pPr>
              <a:defRPr sz="3197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A5F28E-BFC1-4054-93ED-FBE18BEDE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752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15AF3-7DB1-4D0A-BF7A-746E635D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B3277A-0E66-4333-9DF3-8568DCDCE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28C908-0431-47CF-B736-2411D837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1C0-5718-4ADD-99C7-8B560D17106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071B62-7774-4978-925E-555E58FA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69E0D8-8FE6-406D-AB34-27DAFBF1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F7E5-C5D3-41CA-BAB5-222A5F0B3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876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6171A1-CD29-45C9-A1FA-12B458C31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C5BA5A-73D9-44FD-B7EE-C96788774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E10F0-F054-47D2-A667-9D7D33F6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A1C0-5718-4ADD-99C7-8B560D17106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42AD63-E819-488C-8493-73BDCE9F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3EA8A-57D2-4C8C-9FDA-7BC1FD26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F7E5-C5D3-41CA-BAB5-222A5F0B3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20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A5F28E-BFC1-4054-93ED-FBE18BEDE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6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A5F28E-BFC1-4054-93ED-FBE18BEDE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3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2799"/>
            <a:ext cx="4011084" cy="1163090"/>
          </a:xfrm>
        </p:spPr>
        <p:txBody>
          <a:bodyPr anchor="b"/>
          <a:lstStyle>
            <a:lvl1pPr algn="l">
              <a:defRPr sz="26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2798"/>
            <a:ext cx="6815667" cy="5853513"/>
          </a:xfrm>
        </p:spPr>
        <p:txBody>
          <a:bodyPr/>
          <a:lstStyle>
            <a:lvl1pPr>
              <a:defRPr sz="4263"/>
            </a:lvl1pPr>
            <a:lvl2pPr>
              <a:defRPr sz="3730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888"/>
            <a:ext cx="4011084" cy="4690423"/>
          </a:xfrm>
        </p:spPr>
        <p:txBody>
          <a:bodyPr/>
          <a:lstStyle>
            <a:lvl1pPr marL="0" indent="0">
              <a:buNone/>
              <a:defRPr sz="1865"/>
            </a:lvl1pPr>
            <a:lvl2pPr marL="609036" indent="0">
              <a:buNone/>
              <a:defRPr sz="1599"/>
            </a:lvl2pPr>
            <a:lvl3pPr marL="1218072" indent="0">
              <a:buNone/>
              <a:defRPr sz="1332"/>
            </a:lvl3pPr>
            <a:lvl4pPr marL="1827108" indent="0">
              <a:buNone/>
              <a:defRPr sz="1199"/>
            </a:lvl4pPr>
            <a:lvl5pPr marL="2436144" indent="0">
              <a:buNone/>
              <a:defRPr sz="1199"/>
            </a:lvl5pPr>
            <a:lvl6pPr marL="3045181" indent="0">
              <a:buNone/>
              <a:defRPr sz="1199"/>
            </a:lvl6pPr>
            <a:lvl7pPr marL="3654217" indent="0">
              <a:buNone/>
              <a:defRPr sz="1199"/>
            </a:lvl7pPr>
            <a:lvl8pPr marL="4263253" indent="0">
              <a:buNone/>
              <a:defRPr sz="1199"/>
            </a:lvl8pPr>
            <a:lvl9pPr marL="4872289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A5F28E-BFC1-4054-93ED-FBE18BEDE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388"/>
            <a:ext cx="7315200" cy="566742"/>
          </a:xfrm>
        </p:spPr>
        <p:txBody>
          <a:bodyPr anchor="b"/>
          <a:lstStyle>
            <a:lvl1pPr algn="l">
              <a:defRPr sz="26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266"/>
            <a:ext cx="7315200" cy="4115223"/>
          </a:xfrm>
        </p:spPr>
        <p:txBody>
          <a:bodyPr/>
          <a:lstStyle>
            <a:lvl1pPr marL="0" indent="0">
              <a:buNone/>
              <a:defRPr sz="4263"/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8" indent="0">
              <a:buNone/>
              <a:defRPr sz="2664"/>
            </a:lvl4pPr>
            <a:lvl5pPr marL="2436144" indent="0">
              <a:buNone/>
              <a:defRPr sz="2664"/>
            </a:lvl5pPr>
            <a:lvl6pPr marL="3045181" indent="0">
              <a:buNone/>
              <a:defRPr sz="2664"/>
            </a:lvl6pPr>
            <a:lvl7pPr marL="3654217" indent="0">
              <a:buNone/>
              <a:defRPr sz="2664"/>
            </a:lvl7pPr>
            <a:lvl8pPr marL="4263253" indent="0">
              <a:buNone/>
              <a:defRPr sz="2664"/>
            </a:lvl8pPr>
            <a:lvl9pPr marL="4872289" indent="0">
              <a:buNone/>
              <a:defRPr sz="266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130"/>
            <a:ext cx="7315200" cy="805705"/>
          </a:xfrm>
        </p:spPr>
        <p:txBody>
          <a:bodyPr/>
          <a:lstStyle>
            <a:lvl1pPr marL="0" indent="0">
              <a:buNone/>
              <a:defRPr sz="1865"/>
            </a:lvl1pPr>
            <a:lvl2pPr marL="609036" indent="0">
              <a:buNone/>
              <a:defRPr sz="1599"/>
            </a:lvl2pPr>
            <a:lvl3pPr marL="1218072" indent="0">
              <a:buNone/>
              <a:defRPr sz="1332"/>
            </a:lvl3pPr>
            <a:lvl4pPr marL="1827108" indent="0">
              <a:buNone/>
              <a:defRPr sz="1199"/>
            </a:lvl4pPr>
            <a:lvl5pPr marL="2436144" indent="0">
              <a:buNone/>
              <a:defRPr sz="1199"/>
            </a:lvl5pPr>
            <a:lvl6pPr marL="3045181" indent="0">
              <a:buNone/>
              <a:defRPr sz="1199"/>
            </a:lvl6pPr>
            <a:lvl7pPr marL="3654217" indent="0">
              <a:buNone/>
              <a:defRPr sz="1199"/>
            </a:lvl7pPr>
            <a:lvl8pPr marL="4263253" indent="0">
              <a:buNone/>
              <a:defRPr sz="1199"/>
            </a:lvl8pPr>
            <a:lvl9pPr marL="4872289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A5F28E-BFC1-4054-93ED-FBE18BEDE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3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021406"/>
            <a:ext cx="10972800" cy="42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286001"/>
            <a:ext cx="5181600" cy="384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325094"/>
            <a:ext cx="7416800" cy="23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99">
                <a:solidFill>
                  <a:srgbClr val="004266"/>
                </a:solidFill>
              </a:defRPr>
            </a:lvl1pPr>
          </a:lstStyle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25094"/>
            <a:ext cx="2844800" cy="23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99">
                <a:solidFill>
                  <a:srgbClr val="004266"/>
                </a:solidFill>
              </a:defRPr>
            </a:lvl1pPr>
          </a:lstStyle>
          <a:p>
            <a:fld id="{C9A5F28E-BFC1-4054-93ED-FBE18BEDE617}" type="slidenum">
              <a:rPr lang="en-US" smtClean="0"/>
              <a:t>‹nº›</a:t>
            </a:fld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609600" y="837425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398"/>
          </a:p>
        </p:txBody>
      </p:sp>
      <p:pic>
        <p:nvPicPr>
          <p:cNvPr id="17427" name="Picture 19" descr="IBMWatson_blu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12369"/>
            <a:ext cx="1621367" cy="22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8" descr="IBM_logo_blu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934" y="376419"/>
            <a:ext cx="622300" cy="25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6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730" b="1">
          <a:solidFill>
            <a:srgbClr val="0042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30" b="1">
          <a:solidFill>
            <a:srgbClr val="004266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30" b="1">
          <a:solidFill>
            <a:srgbClr val="004266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30" b="1">
          <a:solidFill>
            <a:srgbClr val="004266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30" b="1">
          <a:solidFill>
            <a:srgbClr val="004266"/>
          </a:solidFill>
          <a:latin typeface="Arial" pitchFamily="34" charset="0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3730" b="1">
          <a:solidFill>
            <a:srgbClr val="004266"/>
          </a:solidFill>
          <a:latin typeface="Arial" pitchFamily="34" charset="0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3730" b="1">
          <a:solidFill>
            <a:srgbClr val="004266"/>
          </a:solidFill>
          <a:latin typeface="Arial" pitchFamily="34" charset="0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3730" b="1">
          <a:solidFill>
            <a:srgbClr val="004266"/>
          </a:solidFill>
          <a:latin typeface="Arial" pitchFamily="34" charset="0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3730" b="1">
          <a:solidFill>
            <a:srgbClr val="004266"/>
          </a:solidFill>
          <a:latin typeface="Arial" pitchFamily="34" charset="0"/>
        </a:defRPr>
      </a:lvl9pPr>
    </p:titleStyle>
    <p:bodyStyle>
      <a:lvl1pPr marL="308747" indent="-308747" algn="l" rtl="0" eaLnBrk="1" fontAlgn="base" hangingPunct="1">
        <a:spcBef>
          <a:spcPct val="20000"/>
        </a:spcBef>
        <a:spcAft>
          <a:spcPct val="0"/>
        </a:spcAft>
        <a:buChar char="•"/>
        <a:defRPr sz="2664">
          <a:solidFill>
            <a:srgbClr val="004266"/>
          </a:solidFill>
          <a:latin typeface="+mn-lt"/>
          <a:ea typeface="+mn-ea"/>
          <a:cs typeface="+mn-cs"/>
        </a:defRPr>
      </a:lvl1pPr>
      <a:lvl2pPr marL="989684" indent="-52867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4">
          <a:solidFill>
            <a:srgbClr val="004266"/>
          </a:solidFill>
          <a:latin typeface="+mn-lt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4">
          <a:solidFill>
            <a:schemeClr val="tx1"/>
          </a:solidFill>
          <a:latin typeface="+mn-lt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har char="–"/>
        <a:defRPr sz="2664">
          <a:solidFill>
            <a:schemeClr val="tx1"/>
          </a:solidFill>
          <a:latin typeface="+mn-lt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har char="»"/>
        <a:defRPr sz="2664">
          <a:solidFill>
            <a:schemeClr val="tx1"/>
          </a:solidFill>
          <a:latin typeface="+mn-lt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har char="»"/>
        <a:defRPr sz="2664">
          <a:solidFill>
            <a:schemeClr val="tx1"/>
          </a:solidFill>
          <a:latin typeface="+mn-lt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har char="»"/>
        <a:defRPr sz="2664">
          <a:solidFill>
            <a:schemeClr val="tx1"/>
          </a:solidFill>
          <a:latin typeface="+mn-lt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har char="»"/>
        <a:defRPr sz="2664">
          <a:solidFill>
            <a:schemeClr val="tx1"/>
          </a:solidFill>
          <a:latin typeface="+mn-lt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har char="»"/>
        <a:defRPr sz="2664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29668"/>
            <a:ext cx="2804160" cy="5791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0927" y="229668"/>
            <a:ext cx="2807787" cy="579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76741" y="6291072"/>
            <a:ext cx="2412576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67" b="0" i="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05429274-D375-B94C-A105-658EF2ABA8F0}" type="datetime1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91072"/>
            <a:ext cx="3860800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67" b="0" i="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r>
              <a:rPr lang="pt-BR" dirty="0"/>
              <a:t>Watson / Uma introdução técnica as </a:t>
            </a:r>
            <a:r>
              <a:rPr lang="pt-BR" dirty="0" err="1"/>
              <a:t>APIs</a:t>
            </a:r>
            <a:r>
              <a:rPr lang="pt-BR" dirty="0"/>
              <a:t> de Watson / Março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917" y="6291072"/>
            <a:ext cx="280416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67" b="0" i="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0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</p:sldLayoutIdLst>
  <p:hf hd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2667" b="0" i="0" kern="1200">
          <a:solidFill>
            <a:schemeClr val="bg1"/>
          </a:solidFill>
          <a:latin typeface="Arial" charset="0"/>
          <a:ea typeface="+mj-ea"/>
          <a:cs typeface="Arial" charset="0"/>
        </a:defRPr>
      </a:lvl1pPr>
    </p:titleStyle>
    <p:bodyStyle>
      <a:lvl1pPr marL="0" indent="0" algn="l" defTabSz="609585" rtl="0" eaLnBrk="1" latinLnBrk="0" hangingPunct="1">
        <a:spcBef>
          <a:spcPts val="2000"/>
        </a:spcBef>
        <a:buFont typeface="Arial"/>
        <a:buNone/>
        <a:defRPr sz="2667" b="0" i="0" kern="1200">
          <a:solidFill>
            <a:schemeClr val="bg1"/>
          </a:solidFill>
          <a:latin typeface="Arial" charset="0"/>
          <a:ea typeface="+mn-ea"/>
          <a:cs typeface="Arial" charset="0"/>
        </a:defRPr>
      </a:lvl1pPr>
      <a:lvl2pPr marL="230712" indent="-230712" algn="l" defTabSz="609585" rtl="0" eaLnBrk="1" latinLnBrk="0" hangingPunct="1">
        <a:spcBef>
          <a:spcPct val="20000"/>
        </a:spcBef>
        <a:buFont typeface="Arial"/>
        <a:buChar char="–"/>
        <a:defRPr sz="2667" b="0" i="0" kern="1200">
          <a:solidFill>
            <a:schemeClr val="bg1"/>
          </a:solidFill>
          <a:latin typeface="Arial" charset="0"/>
          <a:ea typeface="+mn-ea"/>
          <a:cs typeface="Arial" charset="0"/>
        </a:defRPr>
      </a:lvl2pPr>
      <a:lvl3pPr marL="529153" indent="-230712" algn="l" defTabSz="609585" rtl="0" eaLnBrk="1" latinLnBrk="0" hangingPunct="1">
        <a:spcBef>
          <a:spcPct val="20000"/>
        </a:spcBef>
        <a:buFont typeface="Arial"/>
        <a:buChar char="•"/>
        <a:defRPr sz="2667" b="0" i="0" kern="1200">
          <a:solidFill>
            <a:schemeClr val="bg1"/>
          </a:solidFill>
          <a:latin typeface="Arial" charset="0"/>
          <a:ea typeface="+mn-ea"/>
          <a:cs typeface="Arial" charset="0"/>
        </a:defRPr>
      </a:lvl3pPr>
      <a:lvl4pPr marL="833946" indent="-224361" algn="l" defTabSz="609585" rtl="0" eaLnBrk="1" latinLnBrk="0" hangingPunct="1">
        <a:spcBef>
          <a:spcPct val="20000"/>
        </a:spcBef>
        <a:buFont typeface="Arial"/>
        <a:buChar char="–"/>
        <a:defRPr sz="2667" b="0" i="0" kern="1200">
          <a:solidFill>
            <a:schemeClr val="bg1"/>
          </a:solidFill>
          <a:latin typeface="Arial" charset="0"/>
          <a:ea typeface="+mn-ea"/>
          <a:cs typeface="Arial" charset="0"/>
        </a:defRPr>
      </a:lvl4pPr>
      <a:lvl5pPr marL="1071007" indent="-230712" algn="l" defTabSz="609585" rtl="0" eaLnBrk="1" latinLnBrk="0" hangingPunct="1">
        <a:spcBef>
          <a:spcPct val="20000"/>
        </a:spcBef>
        <a:buFont typeface="Arial"/>
        <a:buChar char="»"/>
        <a:defRPr sz="2667" b="0" i="0" kern="1200">
          <a:solidFill>
            <a:schemeClr val="bg1"/>
          </a:solidFill>
          <a:latin typeface="Arial" charset="0"/>
          <a:ea typeface="+mn-ea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F20DA3-91A7-4CCC-B538-97A8B541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12D43D-4812-45B1-A7A5-FF9C57457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A2B74-646F-486D-A388-D140D7369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DA1C0-5718-4ADD-99C7-8B560D17106E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90F548-CC2B-4D9E-956F-3C4FC322D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E2549A-0C80-4EF5-AE1D-21961844C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F7E5-C5D3-41CA-BAB5-222A5F0B3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07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mbio/natural-language-understanding-nodej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mbio/treinamento-wk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mbio/natural-language-understanding-nodej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png"/><Relationship Id="rId4" Type="http://schemas.openxmlformats.org/officeDocument/2006/relationships/hyperlink" Target="https://github.com/Nambio/NLU-WK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0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B7870C-E982-46E4-BDF0-16E5BD5B45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812" y="3915875"/>
            <a:ext cx="5500376" cy="9906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5E8A292-C512-4572-80E7-F497A54D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61" y="2173490"/>
            <a:ext cx="5830878" cy="125551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A384-0DC8-4EE9-A15C-14A018FDC17A}"/>
              </a:ext>
            </a:extLst>
          </p:cNvPr>
          <p:cNvSpPr txBox="1"/>
          <p:nvPr/>
        </p:nvSpPr>
        <p:spPr>
          <a:xfrm>
            <a:off x="10148836" y="6003889"/>
            <a:ext cx="1738365" cy="854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Nambio Santos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Technical Specialist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33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7" name="Arc 26"/>
          <p:cNvSpPr/>
          <p:nvPr/>
        </p:nvSpPr>
        <p:spPr bwMode="auto">
          <a:xfrm rot="8076329">
            <a:off x="3001786" y="2006133"/>
            <a:ext cx="2135533" cy="2362580"/>
          </a:xfrm>
          <a:prstGeom prst="arc">
            <a:avLst>
              <a:gd name="adj1" fmla="val 15246927"/>
              <a:gd name="adj2" fmla="val 784967"/>
            </a:avLst>
          </a:prstGeom>
          <a:noFill/>
          <a:ln w="12700">
            <a:solidFill>
              <a:schemeClr val="accent4"/>
            </a:solidFill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Arc 27"/>
          <p:cNvSpPr/>
          <p:nvPr/>
        </p:nvSpPr>
        <p:spPr bwMode="auto">
          <a:xfrm rot="8073855">
            <a:off x="5827013" y="2004653"/>
            <a:ext cx="2138583" cy="2365537"/>
          </a:xfrm>
          <a:prstGeom prst="arc">
            <a:avLst>
              <a:gd name="adj1" fmla="val 15246927"/>
              <a:gd name="adj2" fmla="val 784967"/>
            </a:avLst>
          </a:prstGeom>
          <a:noFill/>
          <a:ln w="12700">
            <a:solidFill>
              <a:schemeClr val="accent4"/>
            </a:solidFill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2086708" y="3369849"/>
            <a:ext cx="801858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"/>
              </a:spcBef>
              <a:buClr>
                <a:schemeClr val="tx1"/>
              </a:buClr>
            </a:pPr>
            <a:r>
              <a:rPr lang="en-US" sz="1867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000080"/>
                </a:highlight>
                <a:cs typeface="ＭＳ Ｐゴシック" charset="0"/>
              </a:rPr>
              <a:t>N</a:t>
            </a:r>
            <a:r>
              <a:rPr lang="en-US" sz="1867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000080"/>
                </a:highlight>
                <a:cs typeface="ＭＳ Ｐゴシック" charset="0"/>
              </a:rPr>
              <a:t>ambio Santos </a:t>
            </a:r>
            <a:r>
              <a:rPr lang="en-US" sz="1867" dirty="0" err="1">
                <a:solidFill>
                  <a:schemeClr val="tx1">
                    <a:lumMod val="60000"/>
                    <a:lumOff val="40000"/>
                  </a:schemeClr>
                </a:solidFill>
                <a:cs typeface="ＭＳ Ｐゴシック" charset="0"/>
              </a:rPr>
              <a:t>trabalha</a:t>
            </a:r>
            <a:r>
              <a:rPr lang="en-US" sz="1867" dirty="0">
                <a:solidFill>
                  <a:schemeClr val="tx1">
                    <a:lumMod val="60000"/>
                    <a:lumOff val="40000"/>
                  </a:schemeClr>
                </a:solidFill>
                <a:cs typeface="ＭＳ Ｐゴシック" charset="0"/>
              </a:rPr>
              <a:t> </a:t>
            </a:r>
            <a:r>
              <a:rPr lang="en-US" sz="1867" dirty="0" err="1">
                <a:solidFill>
                  <a:schemeClr val="tx1">
                    <a:lumMod val="60000"/>
                    <a:lumOff val="40000"/>
                  </a:schemeClr>
                </a:solidFill>
                <a:cs typeface="ＭＳ Ｐゴシック" charset="0"/>
              </a:rPr>
              <a:t>na</a:t>
            </a:r>
            <a:r>
              <a:rPr lang="en-US" sz="1867" dirty="0">
                <a:solidFill>
                  <a:schemeClr val="tx1">
                    <a:lumMod val="60000"/>
                    <a:lumOff val="40000"/>
                  </a:schemeClr>
                </a:solidFill>
                <a:cs typeface="ＭＳ Ｐゴシック" charset="0"/>
              </a:rPr>
              <a:t> </a:t>
            </a:r>
            <a:r>
              <a:rPr lang="en-US" sz="1867" dirty="0">
                <a:solidFill>
                  <a:srgbClr val="7030A0"/>
                </a:solidFill>
                <a:highlight>
                  <a:srgbClr val="00FF00"/>
                </a:highlight>
                <a:cs typeface="ＭＳ Ｐゴシック" charset="0"/>
              </a:rPr>
              <a:t>Arrow</a:t>
            </a:r>
            <a:r>
              <a:rPr lang="en-US" sz="1867" dirty="0">
                <a:cs typeface="ＭＳ Ｐゴシック" charset="0"/>
              </a:rPr>
              <a:t>. </a:t>
            </a:r>
            <a:r>
              <a:rPr lang="en-US" sz="1867" dirty="0" err="1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000080"/>
                </a:highlight>
                <a:cs typeface="ＭＳ Ｐゴシック" charset="0"/>
              </a:rPr>
              <a:t>Ele</a:t>
            </a:r>
            <a:r>
              <a:rPr lang="en-US" sz="1867" dirty="0">
                <a:solidFill>
                  <a:schemeClr val="tx1">
                    <a:lumMod val="60000"/>
                    <a:lumOff val="40000"/>
                  </a:schemeClr>
                </a:solidFill>
                <a:cs typeface="ＭＳ Ｐゴシック" charset="0"/>
              </a:rPr>
              <a:t> </a:t>
            </a:r>
            <a:r>
              <a:rPr lang="en-US" sz="1867" dirty="0" err="1">
                <a:solidFill>
                  <a:schemeClr val="tx1">
                    <a:lumMod val="60000"/>
                    <a:lumOff val="40000"/>
                  </a:schemeClr>
                </a:solidFill>
                <a:cs typeface="ＭＳ Ｐゴシック" charset="0"/>
              </a:rPr>
              <a:t>trabalha</a:t>
            </a:r>
            <a:r>
              <a:rPr lang="en-US" sz="1867" dirty="0">
                <a:solidFill>
                  <a:schemeClr val="tx1">
                    <a:lumMod val="60000"/>
                    <a:lumOff val="40000"/>
                  </a:schemeClr>
                </a:solidFill>
                <a:cs typeface="ＭＳ Ｐゴシック" charset="0"/>
              </a:rPr>
              <a:t> </a:t>
            </a:r>
            <a:r>
              <a:rPr lang="en-US" sz="1867" dirty="0" err="1">
                <a:solidFill>
                  <a:schemeClr val="tx1">
                    <a:lumMod val="60000"/>
                    <a:lumOff val="40000"/>
                  </a:schemeClr>
                </a:solidFill>
                <a:cs typeface="ＭＳ Ｐゴシック" charset="0"/>
              </a:rPr>
              <a:t>na</a:t>
            </a:r>
            <a:r>
              <a:rPr lang="en-US" sz="1867" dirty="0">
                <a:solidFill>
                  <a:schemeClr val="tx1">
                    <a:lumMod val="60000"/>
                    <a:lumOff val="40000"/>
                  </a:schemeClr>
                </a:solidFill>
                <a:cs typeface="ＭＳ Ｐゴシック" charset="0"/>
              </a:rPr>
              <a:t> </a:t>
            </a:r>
            <a:r>
              <a:rPr lang="en-US" sz="1867" dirty="0">
                <a:solidFill>
                  <a:srgbClr val="7030A0"/>
                </a:solidFill>
                <a:highlight>
                  <a:srgbClr val="00FF00"/>
                </a:highlight>
                <a:cs typeface="ＭＳ Ｐゴシック" charset="0"/>
              </a:rPr>
              <a:t>ECS</a:t>
            </a:r>
            <a:r>
              <a:rPr lang="en-US" sz="1867" dirty="0">
                <a:solidFill>
                  <a:srgbClr val="7030A0"/>
                </a:solidFill>
                <a:cs typeface="ＭＳ Ｐゴシック" charset="0"/>
              </a:rPr>
              <a:t> </a:t>
            </a:r>
            <a:r>
              <a:rPr lang="en-US" sz="1867" dirty="0" err="1">
                <a:cs typeface="ＭＳ Ｐゴシック" charset="0"/>
              </a:rPr>
              <a:t>desde</a:t>
            </a:r>
            <a:r>
              <a:rPr lang="en-US" sz="1867" dirty="0">
                <a:cs typeface="ＭＳ Ｐゴシック" charset="0"/>
              </a:rPr>
              <a:t> </a:t>
            </a:r>
            <a:r>
              <a:rPr lang="en-US" sz="1867" dirty="0">
                <a:highlight>
                  <a:srgbClr val="800080"/>
                </a:highlight>
                <a:cs typeface="ＭＳ Ｐゴシック" charset="0"/>
              </a:rPr>
              <a:t>2018</a:t>
            </a:r>
            <a:r>
              <a:rPr lang="en-US" sz="1867" dirty="0">
                <a:cs typeface="ＭＳ Ｐゴシック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0603" y="3103128"/>
            <a:ext cx="923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"/>
              </a:spcBef>
              <a:buClr>
                <a:schemeClr val="tx1"/>
              </a:buClr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ＭＳ Ｐゴシック" charset="0"/>
              </a:rPr>
              <a:t>PESSOA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60391" y="3115329"/>
            <a:ext cx="923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Bef>
                <a:spcPts val="45"/>
              </a:spcBef>
              <a:buClr>
                <a:schemeClr val="tx1"/>
              </a:buClr>
              <a:defRPr sz="900" b="1">
                <a:solidFill>
                  <a:srgbClr val="FFC000"/>
                </a:solidFill>
                <a:cs typeface="ＭＳ Ｐゴシック" charset="0"/>
              </a:defRPr>
            </a:lvl1pPr>
          </a:lstStyle>
          <a:p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PESSOA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0591" y="3103128"/>
            <a:ext cx="622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"/>
              </a:spcBef>
              <a:buClr>
                <a:schemeClr val="tx1"/>
              </a:buClr>
            </a:pPr>
            <a:r>
              <a:rPr lang="en-US" sz="1200" b="1" dirty="0">
                <a:solidFill>
                  <a:srgbClr val="C7C7C7"/>
                </a:solidFill>
                <a:cs typeface="ＭＳ Ｐゴシック" charset="0"/>
              </a:rPr>
              <a:t>ORG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75731" y="3098785"/>
            <a:ext cx="622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"/>
              </a:spcBef>
              <a:buClr>
                <a:schemeClr val="tx1"/>
              </a:buClr>
            </a:pPr>
            <a:r>
              <a:rPr lang="en-US" sz="1200" b="1" dirty="0">
                <a:solidFill>
                  <a:srgbClr val="C7C7C7"/>
                </a:solidFill>
                <a:cs typeface="ＭＳ Ｐゴシック" charset="0"/>
              </a:rPr>
              <a:t>ORG</a:t>
            </a:r>
          </a:p>
        </p:txBody>
      </p:sp>
      <p:cxnSp>
        <p:nvCxnSpPr>
          <p:cNvPr id="23" name="Straight Arrow Connector 22"/>
          <p:cNvCxnSpPr>
            <a:cxnSpLocks/>
            <a:stCxn id="19" idx="0"/>
            <a:endCxn id="31" idx="1"/>
          </p:cNvCxnSpPr>
          <p:nvPr/>
        </p:nvCxnSpPr>
        <p:spPr bwMode="auto">
          <a:xfrm flipV="1">
            <a:off x="2942199" y="2298227"/>
            <a:ext cx="740958" cy="804901"/>
          </a:xfrm>
          <a:prstGeom prst="straightConnector1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cxnSpLocks/>
            <a:stCxn id="20" idx="0"/>
            <a:endCxn id="31" idx="3"/>
          </p:cNvCxnSpPr>
          <p:nvPr/>
        </p:nvCxnSpPr>
        <p:spPr bwMode="auto">
          <a:xfrm flipH="1" flipV="1">
            <a:off x="5024277" y="2298227"/>
            <a:ext cx="1097710" cy="817102"/>
          </a:xfrm>
          <a:prstGeom prst="straightConnector1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cxnSpLocks/>
            <a:stCxn id="21" idx="0"/>
            <a:endCxn id="32" idx="1"/>
          </p:cNvCxnSpPr>
          <p:nvPr/>
        </p:nvCxnSpPr>
        <p:spPr bwMode="auto">
          <a:xfrm flipV="1">
            <a:off x="5241986" y="2298227"/>
            <a:ext cx="762495" cy="804901"/>
          </a:xfrm>
          <a:prstGeom prst="straightConnector1">
            <a:avLst/>
          </a:prstGeom>
          <a:noFill/>
          <a:ln w="12700">
            <a:solidFill>
              <a:srgbClr val="C7C7C7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cxnSpLocks/>
            <a:stCxn id="22" idx="0"/>
            <a:endCxn id="32" idx="3"/>
          </p:cNvCxnSpPr>
          <p:nvPr/>
        </p:nvCxnSpPr>
        <p:spPr bwMode="auto">
          <a:xfrm flipH="1" flipV="1">
            <a:off x="7280424" y="2298227"/>
            <a:ext cx="606702" cy="800558"/>
          </a:xfrm>
          <a:prstGeom prst="straightConnector1">
            <a:avLst/>
          </a:prstGeom>
          <a:noFill/>
          <a:ln w="12700">
            <a:solidFill>
              <a:srgbClr val="C7C7C7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566090" y="4361268"/>
            <a:ext cx="124423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"/>
              </a:spcBef>
              <a:buClr>
                <a:schemeClr val="tx1"/>
              </a:buClr>
            </a:pPr>
            <a:r>
              <a:rPr lang="en-US" sz="1067" b="1" dirty="0" err="1">
                <a:solidFill>
                  <a:schemeClr val="accent4"/>
                </a:solidFill>
                <a:cs typeface="ＭＳ Ｐゴシック" charset="0"/>
              </a:rPr>
              <a:t>empregadoPor</a:t>
            </a:r>
            <a:endParaRPr lang="en-US" sz="1067" b="1" dirty="0">
              <a:solidFill>
                <a:schemeClr val="accent4"/>
              </a:solidFill>
              <a:cs typeface="ＭＳ Ｐゴシック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10791" y="4361268"/>
            <a:ext cx="121740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"/>
              </a:spcBef>
              <a:buClr>
                <a:schemeClr val="tx1"/>
              </a:buClr>
            </a:pPr>
            <a:r>
              <a:rPr lang="en-US" sz="1067" b="1" dirty="0" err="1">
                <a:solidFill>
                  <a:schemeClr val="accent4"/>
                </a:solidFill>
                <a:cs typeface="ＭＳ Ｐゴシック" charset="0"/>
              </a:rPr>
              <a:t>empregadoPor</a:t>
            </a:r>
            <a:endParaRPr lang="en-US" sz="1067" dirty="0"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683157" y="2147526"/>
            <a:ext cx="1341120" cy="3014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>
              <a:lnSpc>
                <a:spcPct val="90000"/>
              </a:lnSpc>
            </a:pPr>
            <a:r>
              <a:rPr lang="en-US" sz="1333" dirty="0">
                <a:solidFill>
                  <a:schemeClr val="tx2"/>
                </a:solidFill>
                <a:ea typeface="ＭＳ Ｐゴシック" charset="0"/>
              </a:rPr>
              <a:t>Nambio Santos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04481" y="2147526"/>
            <a:ext cx="1275943" cy="301401"/>
          </a:xfrm>
          <a:prstGeom prst="rect">
            <a:avLst/>
          </a:prstGeom>
          <a:solidFill>
            <a:srgbClr val="C7C7C7"/>
          </a:solidFill>
          <a:ln w="12700"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  <a:ea typeface="ＭＳ Ｐゴシック" charset="0"/>
              </a:rPr>
              <a:t>Arrow ECS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74E151-2722-4F09-9083-153EBACD3D28}"/>
              </a:ext>
            </a:extLst>
          </p:cNvPr>
          <p:cNvSpPr txBox="1"/>
          <p:nvPr/>
        </p:nvSpPr>
        <p:spPr>
          <a:xfrm>
            <a:off x="2772811" y="381246"/>
            <a:ext cx="5561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Entendendo a extração de informações</a:t>
            </a:r>
          </a:p>
        </p:txBody>
      </p:sp>
    </p:spTree>
    <p:extLst>
      <p:ext uri="{BB962C8B-B14F-4D97-AF65-F5344CB8AC3E}">
        <p14:creationId xmlns:p14="http://schemas.microsoft.com/office/powerpoint/2010/main" val="276806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19" grpId="0"/>
      <p:bldP spid="20" grpId="0"/>
      <p:bldP spid="21" grpId="0"/>
      <p:bldP spid="22" grpId="0"/>
      <p:bldP spid="29" grpId="0"/>
      <p:bldP spid="30" grpId="0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91577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Sistema de </a:t>
            </a:r>
            <a:r>
              <a:rPr lang="en-US" altLang="pt-BR" sz="12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pt-BR" sz="1200" dirty="0" err="1">
                <a:solidFill>
                  <a:srgbClr val="004266"/>
                </a:solidFill>
              </a:rPr>
              <a:t>Menções</a:t>
            </a:r>
            <a:endParaRPr lang="en-US" altLang="pt-BR" sz="1200" dirty="0">
              <a:solidFill>
                <a:srgbClr val="004266"/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altLang="pt-BR" sz="1200" dirty="0">
                <a:solidFill>
                  <a:srgbClr val="004266"/>
                </a:solidFill>
              </a:rPr>
              <a:t>Uma menção é qualquer extensão de texto que você considera relevante nos dados do seu domínio. Por exemplo, em um sistema de tipo sobre veículos automotores, ocorrências de termos como airbag, faróis e pneus podem ser relevante mencionar.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Entidades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Um tipo de entidade é como você categoriza uma coisa do mundo real. Uma menção de entidade é um exemplo de uma coisa desse tipo.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Relação</a:t>
            </a: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Um tipo de relação define um relacionamento ordenado binário entre duas entidades. Para uma relação mencionar existir, o texto deve definir explicitamente a relação e vincular as menções das duas entidades em conjunto, e deve fazê-lo dentro de uma única sentença. Por exemplo, a sentença Mary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works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for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IBMé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uma evidência textual do 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employedBytipo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de relação. </a:t>
            </a:r>
          </a:p>
          <a:p>
            <a:pPr lvl="2"/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5511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83414B4B-B8AA-4E33-849D-7897CA8BE40F}"/>
              </a:ext>
            </a:extLst>
          </p:cNvPr>
          <p:cNvSpPr/>
          <p:nvPr/>
        </p:nvSpPr>
        <p:spPr>
          <a:xfrm>
            <a:off x="640826" y="1121228"/>
            <a:ext cx="109103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Tipo de menção</a:t>
            </a:r>
          </a:p>
          <a:p>
            <a:endParaRPr lang="pt-BR" sz="1400" dirty="0"/>
          </a:p>
          <a:p>
            <a:r>
              <a:rPr lang="pt-BR" sz="1400" dirty="0"/>
              <a:t>Qualifica a menção por certas partes do discurso:</a:t>
            </a:r>
          </a:p>
          <a:p>
            <a:endParaRPr lang="pt-BR" sz="1400" dirty="0"/>
          </a:p>
          <a:p>
            <a:r>
              <a:rPr lang="pt-BR" sz="1400" dirty="0"/>
              <a:t>NAM : a menção é um nome próprio, como o nome de uma pessoa ou o nome de uma organização.</a:t>
            </a:r>
          </a:p>
          <a:p>
            <a:r>
              <a:rPr lang="pt-BR" sz="1400" dirty="0"/>
              <a:t>NOM : a menção é nominal (um substantivo comum), como empresa ou presidente .</a:t>
            </a:r>
          </a:p>
          <a:p>
            <a:r>
              <a:rPr lang="pt-BR" sz="1400" dirty="0"/>
              <a:t>PRO : a menção é um pronome, como ele , nós ou isso .</a:t>
            </a:r>
          </a:p>
          <a:p>
            <a:r>
              <a:rPr lang="pt-BR" sz="1400" dirty="0"/>
              <a:t>NENHUM : nenhum dos outros três tipos de menção é aplicável.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r>
              <a:rPr lang="pt-BR" sz="1400" b="1" dirty="0"/>
              <a:t>Menção de classe</a:t>
            </a:r>
          </a:p>
          <a:p>
            <a:endParaRPr lang="pt-BR" sz="1400" dirty="0"/>
          </a:p>
          <a:p>
            <a:r>
              <a:rPr lang="pt-BR" sz="1400" dirty="0"/>
              <a:t>Qualifica a menção indicando se a menção é específica, genérica ou negada:</a:t>
            </a:r>
          </a:p>
          <a:p>
            <a:endParaRPr lang="pt-BR" sz="1400" dirty="0"/>
          </a:p>
          <a:p>
            <a:r>
              <a:rPr lang="pt-BR" sz="1400" dirty="0"/>
              <a:t>SPC : a menção é específica, muitas vezes incluindo a palavra a em Inglês, tais como o livro ou o furacão ocorreu em setembro . Nestes exemplos, o livro de menções e o furacão seriam anotados com o atributo SPC .</a:t>
            </a:r>
          </a:p>
          <a:p>
            <a:r>
              <a:rPr lang="pt-BR" sz="1400" dirty="0"/>
              <a:t>GEN : a menção é genérica, como um livro ou furacões geralmente ocorrem no outono . Nestes exemplos, o livro de menções e os furacões seriam anotados com o atributo GEN .</a:t>
            </a:r>
          </a:p>
          <a:p>
            <a:r>
              <a:rPr lang="pt-BR" sz="1400" dirty="0"/>
              <a:t>NEG : a menção é negada, como referências a nenhum livro . Quando você treina um modelo, o algoritmo pode aprender com exemplos positivos e negativos, por isso é importante marcar as menções de ambos os tipos.</a:t>
            </a:r>
          </a:p>
        </p:txBody>
      </p:sp>
    </p:spTree>
    <p:extLst>
      <p:ext uri="{BB962C8B-B14F-4D97-AF65-F5344CB8AC3E}">
        <p14:creationId xmlns:p14="http://schemas.microsoft.com/office/powerpoint/2010/main" val="41820898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876" y="2091212"/>
            <a:ext cx="4402238" cy="1481837"/>
          </a:xfrm>
        </p:spPr>
        <p:txBody>
          <a:bodyPr/>
          <a:lstStyle/>
          <a:p>
            <a:r>
              <a:rPr lang="en-US" sz="4000" dirty="0"/>
              <a:t>Natural Language </a:t>
            </a:r>
            <a:br>
              <a:rPr lang="en-US" sz="4000" dirty="0"/>
            </a:br>
            <a:r>
              <a:rPr lang="en-US" sz="4000" dirty="0"/>
              <a:t>Understanding</a:t>
            </a:r>
            <a:endParaRPr lang="en-US" sz="40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4876" y="5368671"/>
            <a:ext cx="6705600" cy="303201"/>
          </a:xfrm>
        </p:spPr>
        <p:txBody>
          <a:bodyPr>
            <a:normAutofit/>
          </a:bodyPr>
          <a:lstStyle/>
          <a:p>
            <a:r>
              <a:rPr lang="en-US" sz="1800" b="1" dirty="0" err="1">
                <a:solidFill>
                  <a:srgbClr val="00B0F0"/>
                </a:solidFill>
              </a:rPr>
              <a:t>Versão</a:t>
            </a:r>
            <a:r>
              <a:rPr lang="en-US" sz="1800" b="1" dirty="0">
                <a:solidFill>
                  <a:srgbClr val="00B0F0"/>
                </a:solidFill>
              </a:rPr>
              <a:t>: </a:t>
            </a:r>
            <a:r>
              <a:rPr lang="en-US" sz="1800" b="1" dirty="0" err="1">
                <a:solidFill>
                  <a:srgbClr val="00B0F0"/>
                </a:solidFill>
              </a:rPr>
              <a:t>Março</a:t>
            </a:r>
            <a:r>
              <a:rPr lang="en-US" sz="1800" b="1" dirty="0">
                <a:solidFill>
                  <a:srgbClr val="00B0F0"/>
                </a:solidFill>
              </a:rPr>
              <a:t> de 2019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2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611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Criar</a:t>
            </a:r>
            <a:r>
              <a:rPr lang="en-US" altLang="pt-BR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conta</a:t>
            </a:r>
            <a:r>
              <a:rPr lang="en-US" altLang="pt-BR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082EA66-9BD3-44AB-AA5A-B0C8535DFE4C}"/>
              </a:ext>
            </a:extLst>
          </p:cNvPr>
          <p:cNvSpPr/>
          <p:nvPr/>
        </p:nvSpPr>
        <p:spPr>
          <a:xfrm>
            <a:off x="519649" y="1636769"/>
            <a:ext cx="10939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https://cloud.ibm.com</a:t>
            </a:r>
            <a:endParaRPr lang="en-US" alt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1A157A5-D153-4F77-9454-CD8834396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897" y="2552329"/>
            <a:ext cx="7416801" cy="3808251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67DC42BF-2662-4231-A73E-2B80815CC976}"/>
              </a:ext>
            </a:extLst>
          </p:cNvPr>
          <p:cNvSpPr/>
          <p:nvPr/>
        </p:nvSpPr>
        <p:spPr>
          <a:xfrm rot="20749797">
            <a:off x="1815097" y="4387051"/>
            <a:ext cx="978408" cy="484632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632082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6112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Clique no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catálogo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no menu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acima</a:t>
            </a: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7BE7A8-927E-4B53-97C6-C2BD2C54A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338" b="81296"/>
          <a:stretch/>
        </p:blipFill>
        <p:spPr>
          <a:xfrm>
            <a:off x="653212" y="1538118"/>
            <a:ext cx="5236949" cy="656478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6EE4904-DE51-4BAD-85DF-57F3578E2228}"/>
              </a:ext>
            </a:extLst>
          </p:cNvPr>
          <p:cNvSpPr/>
          <p:nvPr/>
        </p:nvSpPr>
        <p:spPr>
          <a:xfrm rot="9219832">
            <a:off x="5079050" y="1347545"/>
            <a:ext cx="644752" cy="276972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8B455A-EFF8-4765-889A-A6D1F982756B}"/>
              </a:ext>
            </a:extLst>
          </p:cNvPr>
          <p:cNvSpPr/>
          <p:nvPr/>
        </p:nvSpPr>
        <p:spPr>
          <a:xfrm>
            <a:off x="519653" y="2436789"/>
            <a:ext cx="69724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Procurar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Natural Language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Undertanding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catálogo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e clique no card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885504-2906-4A5F-BD49-AFFCB228D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12" y="2877277"/>
            <a:ext cx="2850009" cy="9280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6E2851-0A8D-4553-BE83-2A8DA43E3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12" y="4362987"/>
            <a:ext cx="2701556" cy="1307498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5E405EB-CE8F-40BC-83E6-BED22FF00F83}"/>
              </a:ext>
            </a:extLst>
          </p:cNvPr>
          <p:cNvSpPr/>
          <p:nvPr/>
        </p:nvSpPr>
        <p:spPr>
          <a:xfrm>
            <a:off x="519652" y="3953630"/>
            <a:ext cx="69724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Inserir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o service name e tag a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sua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escolha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, group DEFAULT e region DALLAS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02CB5AD-6DB2-46B0-BD98-C32463B4137E}"/>
              </a:ext>
            </a:extLst>
          </p:cNvPr>
          <p:cNvSpPr/>
          <p:nvPr/>
        </p:nvSpPr>
        <p:spPr>
          <a:xfrm>
            <a:off x="519652" y="5969805"/>
            <a:ext cx="69724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Clique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283457144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6112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Clique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manage no menu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esquerda</a:t>
            </a: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8B455A-EFF8-4765-889A-A6D1F982756B}"/>
              </a:ext>
            </a:extLst>
          </p:cNvPr>
          <p:cNvSpPr/>
          <p:nvPr/>
        </p:nvSpPr>
        <p:spPr>
          <a:xfrm>
            <a:off x="531597" y="2794117"/>
            <a:ext cx="69724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Salve as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credencias</a:t>
            </a: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BE00657-695C-407C-A273-CD63FEE6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12" y="1573504"/>
            <a:ext cx="2817532" cy="1011723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BF9E9249-1479-4C65-9B8E-62C0C08A8033}"/>
              </a:ext>
            </a:extLst>
          </p:cNvPr>
          <p:cNvSpPr/>
          <p:nvPr/>
        </p:nvSpPr>
        <p:spPr>
          <a:xfrm rot="9219832">
            <a:off x="1074938" y="1581813"/>
            <a:ext cx="644752" cy="276972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7A3DD7-845F-46AD-8D21-DF283D4E3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12" y="3239285"/>
            <a:ext cx="5886134" cy="21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670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611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Instalação</a:t>
            </a:r>
            <a:r>
              <a:rPr lang="en-US" altLang="pt-BR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082EA66-9BD3-44AB-AA5A-B0C8535DFE4C}"/>
              </a:ext>
            </a:extLst>
          </p:cNvPr>
          <p:cNvSpPr/>
          <p:nvPr/>
        </p:nvSpPr>
        <p:spPr>
          <a:xfrm>
            <a:off x="519652" y="2355013"/>
            <a:ext cx="109392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>
              <a:hlinkClick r:id="rId3"/>
            </a:endParaRPr>
          </a:p>
          <a:p>
            <a:r>
              <a:rPr lang="pt-BR" sz="1600" dirty="0">
                <a:hlinkClick r:id="rId3"/>
              </a:rPr>
              <a:t>https://nodejs.org/en/download/</a:t>
            </a:r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88C0D00-9F40-4EF9-85F7-EEA1E5A9C54E}"/>
              </a:ext>
            </a:extLst>
          </p:cNvPr>
          <p:cNvSpPr/>
          <p:nvPr/>
        </p:nvSpPr>
        <p:spPr>
          <a:xfrm>
            <a:off x="492458" y="5279156"/>
            <a:ext cx="109392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Escolha</a:t>
            </a:r>
            <a:r>
              <a:rPr lang="en-US" altLang="pt-BR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 Sistema </a:t>
            </a:r>
            <a:r>
              <a:rPr lang="en-US" altLang="pt-BR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Operacional</a:t>
            </a:r>
            <a:r>
              <a:rPr lang="en-US" altLang="pt-BR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altLang="pt-BR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faça</a:t>
            </a:r>
            <a:r>
              <a:rPr lang="en-US" altLang="pt-BR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 download e finalize a </a:t>
            </a:r>
            <a:r>
              <a:rPr lang="en-US" altLang="pt-BR" sz="1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instalação</a:t>
            </a:r>
            <a:r>
              <a:rPr lang="en-US" altLang="pt-BR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620EB04-B19A-44BD-8D07-DB845B284543}"/>
              </a:ext>
            </a:extLst>
          </p:cNvPr>
          <p:cNvSpPr/>
          <p:nvPr/>
        </p:nvSpPr>
        <p:spPr>
          <a:xfrm>
            <a:off x="519653" y="2025011"/>
            <a:ext cx="611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Node.js: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FEF4E16-EB15-4DBB-B210-D163766742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53" t="13853" r="15455" b="45281"/>
          <a:stretch/>
        </p:blipFill>
        <p:spPr>
          <a:xfrm>
            <a:off x="492458" y="3046426"/>
            <a:ext cx="5603542" cy="19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5374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611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Instalação</a:t>
            </a:r>
            <a:r>
              <a:rPr lang="en-US" altLang="pt-BR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082EA66-9BD3-44AB-AA5A-B0C8535DFE4C}"/>
              </a:ext>
            </a:extLst>
          </p:cNvPr>
          <p:cNvSpPr/>
          <p:nvPr/>
        </p:nvSpPr>
        <p:spPr>
          <a:xfrm>
            <a:off x="519652" y="2355013"/>
            <a:ext cx="109392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>
              <a:hlinkClick r:id="rId3"/>
            </a:endParaRPr>
          </a:p>
          <a:p>
            <a:r>
              <a:rPr lang="pt-BR" sz="1600" dirty="0">
                <a:hlinkClick r:id="rId3"/>
              </a:rPr>
              <a:t>https://github.com/Nambio/natural-language-understanding-nodejs</a:t>
            </a:r>
            <a:endParaRPr lang="pt-BR" sz="16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88C0D00-9F40-4EF9-85F7-EEA1E5A9C54E}"/>
              </a:ext>
            </a:extLst>
          </p:cNvPr>
          <p:cNvSpPr/>
          <p:nvPr/>
        </p:nvSpPr>
        <p:spPr>
          <a:xfrm>
            <a:off x="519651" y="6082052"/>
            <a:ext cx="109392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Clonar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realizar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download(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descompactar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do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arquivo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natural-language-understanding-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nodejs</a:t>
            </a:r>
            <a:endParaRPr lang="en-US" altLang="pt-BR" sz="1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BE98005-8B74-4833-8943-136723E30A11}"/>
              </a:ext>
            </a:extLst>
          </p:cNvPr>
          <p:cNvSpPr/>
          <p:nvPr/>
        </p:nvSpPr>
        <p:spPr>
          <a:xfrm>
            <a:off x="519653" y="2025011"/>
            <a:ext cx="6112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6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Front-end: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67B2A2-8C00-4D44-A729-CA50DCD234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25" b="41387"/>
          <a:stretch/>
        </p:blipFill>
        <p:spPr>
          <a:xfrm>
            <a:off x="619352" y="3163403"/>
            <a:ext cx="8837164" cy="26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687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611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Instalação</a:t>
            </a:r>
            <a:r>
              <a:rPr lang="en-US" altLang="pt-BR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BE98005-8B74-4833-8943-136723E30A11}"/>
              </a:ext>
            </a:extLst>
          </p:cNvPr>
          <p:cNvSpPr/>
          <p:nvPr/>
        </p:nvSpPr>
        <p:spPr>
          <a:xfrm>
            <a:off x="519651" y="2029420"/>
            <a:ext cx="61126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4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Estrutura</a:t>
            </a:r>
            <a:r>
              <a:rPr lang="en-US" altLang="pt-BR" sz="14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altLang="pt-BR" sz="14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diretorios</a:t>
            </a:r>
            <a:r>
              <a:rPr lang="en-US" altLang="pt-BR" sz="14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02500E6-3A19-4AF7-8AF6-C6A3F4301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17" y="2558605"/>
            <a:ext cx="42767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58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875" y="1400538"/>
            <a:ext cx="9066837" cy="2280212"/>
          </a:xfrm>
        </p:spPr>
        <p:txBody>
          <a:bodyPr/>
          <a:lstStyle/>
          <a:p>
            <a:r>
              <a:rPr lang="en-US" sz="4000" dirty="0"/>
              <a:t>Watson Knowledge </a:t>
            </a:r>
            <a:br>
              <a:rPr lang="en-US" sz="4000" dirty="0"/>
            </a:br>
            <a:r>
              <a:rPr lang="en-US" sz="4000" dirty="0"/>
              <a:t>Studio + Natural Language Understanding</a:t>
            </a:r>
            <a:endParaRPr lang="en-US" sz="40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4875" y="5457462"/>
            <a:ext cx="6705600" cy="349501"/>
          </a:xfrm>
        </p:spPr>
        <p:txBody>
          <a:bodyPr>
            <a:normAutofit/>
          </a:bodyPr>
          <a:lstStyle/>
          <a:p>
            <a:r>
              <a:rPr lang="en-US" sz="1800" b="1" dirty="0" err="1">
                <a:solidFill>
                  <a:srgbClr val="00B0F0"/>
                </a:solidFill>
              </a:rPr>
              <a:t>Versão</a:t>
            </a:r>
            <a:r>
              <a:rPr lang="en-US" sz="1800" b="1" dirty="0">
                <a:solidFill>
                  <a:srgbClr val="00B0F0"/>
                </a:solidFill>
              </a:rPr>
              <a:t>: </a:t>
            </a:r>
            <a:r>
              <a:rPr lang="en-US" sz="1800" b="1" dirty="0" err="1">
                <a:solidFill>
                  <a:srgbClr val="00B0F0"/>
                </a:solidFill>
              </a:rPr>
              <a:t>Março</a:t>
            </a:r>
            <a:r>
              <a:rPr lang="en-US" sz="1800" b="1" dirty="0">
                <a:solidFill>
                  <a:srgbClr val="00B0F0"/>
                </a:solidFill>
              </a:rPr>
              <a:t> de 2019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88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611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Configuração</a:t>
            </a:r>
            <a:r>
              <a:rPr lang="en-US" altLang="pt-BR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082EA66-9BD3-44AB-AA5A-B0C8535DFE4C}"/>
              </a:ext>
            </a:extLst>
          </p:cNvPr>
          <p:cNvSpPr/>
          <p:nvPr/>
        </p:nvSpPr>
        <p:spPr>
          <a:xfrm>
            <a:off x="519652" y="1983652"/>
            <a:ext cx="109392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Copiar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arquivo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.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env.example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salvar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.env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537CA39-2360-4FFC-81FA-74B859D1EF7C}"/>
              </a:ext>
            </a:extLst>
          </p:cNvPr>
          <p:cNvSpPr/>
          <p:nvPr/>
        </p:nvSpPr>
        <p:spPr>
          <a:xfrm>
            <a:off x="519651" y="2473676"/>
            <a:ext cx="109392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Modificar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dados com as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credencias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salvas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do NLU:</a:t>
            </a:r>
          </a:p>
          <a:p>
            <a:endParaRPr lang="en-US" altLang="pt-BR" sz="1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NATURAL_LANGUAGE_UNDERSTANDING_IAM_APIKEY=</a:t>
            </a:r>
          </a:p>
          <a:p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NATURAL_LANGUAGE_UNDERSTANDING_URL=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B511EC5-F734-41C5-89D9-7AE724472865}"/>
              </a:ext>
            </a:extLst>
          </p:cNvPr>
          <p:cNvSpPr/>
          <p:nvPr/>
        </p:nvSpPr>
        <p:spPr>
          <a:xfrm>
            <a:off x="519650" y="3605741"/>
            <a:ext cx="1093928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Abrir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 CMD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adm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Entrar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pasta</a:t>
            </a:r>
          </a:p>
          <a:p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Executar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commandos</a:t>
            </a:r>
          </a:p>
          <a:p>
            <a:endParaRPr lang="en-US" altLang="pt-BR" sz="1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npm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Install</a:t>
            </a:r>
          </a:p>
          <a:p>
            <a:endParaRPr lang="en-US" altLang="pt-BR" sz="1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npm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3213076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611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Configuração</a:t>
            </a:r>
            <a:r>
              <a:rPr lang="en-US" altLang="pt-BR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082EA66-9BD3-44AB-AA5A-B0C8535DFE4C}"/>
              </a:ext>
            </a:extLst>
          </p:cNvPr>
          <p:cNvSpPr/>
          <p:nvPr/>
        </p:nvSpPr>
        <p:spPr>
          <a:xfrm>
            <a:off x="519651" y="1768369"/>
            <a:ext cx="109392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Abrir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navegador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localhost:3000,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escreva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um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texto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qualquer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idioma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insira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URL e clique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analize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8F6121-0C96-410F-B397-BAA26A916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56" y="2505903"/>
            <a:ext cx="6876288" cy="36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5460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876" y="2091212"/>
            <a:ext cx="5212466" cy="1481837"/>
          </a:xfrm>
        </p:spPr>
        <p:txBody>
          <a:bodyPr/>
          <a:lstStyle/>
          <a:p>
            <a:r>
              <a:rPr lang="en-US" sz="4000" dirty="0"/>
              <a:t>Watson Knowledge </a:t>
            </a:r>
            <a:br>
              <a:rPr lang="en-US" sz="4000" dirty="0"/>
            </a:br>
            <a:r>
              <a:rPr lang="en-US" sz="4000" dirty="0"/>
              <a:t>Studio</a:t>
            </a:r>
            <a:endParaRPr lang="en-US" sz="40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4876" y="5368671"/>
            <a:ext cx="6705600" cy="303201"/>
          </a:xfrm>
        </p:spPr>
        <p:txBody>
          <a:bodyPr>
            <a:normAutofit/>
          </a:bodyPr>
          <a:lstStyle/>
          <a:p>
            <a:r>
              <a:rPr lang="en-US" sz="1800" b="1" dirty="0" err="1">
                <a:solidFill>
                  <a:srgbClr val="00B0F0"/>
                </a:solidFill>
              </a:rPr>
              <a:t>Versão</a:t>
            </a:r>
            <a:r>
              <a:rPr lang="en-US" sz="1800" b="1" dirty="0">
                <a:solidFill>
                  <a:srgbClr val="00B0F0"/>
                </a:solidFill>
              </a:rPr>
              <a:t>: </a:t>
            </a:r>
            <a:r>
              <a:rPr lang="en-US" sz="1800" b="1" dirty="0" err="1">
                <a:solidFill>
                  <a:srgbClr val="00B0F0"/>
                </a:solidFill>
              </a:rPr>
              <a:t>Março</a:t>
            </a:r>
            <a:r>
              <a:rPr lang="en-US" sz="1800" b="1" dirty="0">
                <a:solidFill>
                  <a:srgbClr val="00B0F0"/>
                </a:solidFill>
              </a:rPr>
              <a:t> de 2019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78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6112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Retorne</a:t>
            </a:r>
            <a:r>
              <a:rPr lang="en-US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catálogo</a:t>
            </a:r>
            <a:r>
              <a:rPr lang="en-US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e clique </a:t>
            </a:r>
            <a:r>
              <a:rPr lang="en-US" altLang="pt-BR" sz="12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Knowledge Studio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D1606F-33AB-4A4E-BB3A-C26FB5129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52" y="1486031"/>
            <a:ext cx="8634714" cy="3026719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0FFDE31-E3AF-4D98-8CE7-1FEEC9CA64D4}"/>
              </a:ext>
            </a:extLst>
          </p:cNvPr>
          <p:cNvSpPr/>
          <p:nvPr/>
        </p:nvSpPr>
        <p:spPr>
          <a:xfrm rot="9219832">
            <a:off x="5959566" y="3501317"/>
            <a:ext cx="644752" cy="276972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6345119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6112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Insira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nome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02CB5AD-6DB2-46B0-BD98-C32463B4137E}"/>
              </a:ext>
            </a:extLst>
          </p:cNvPr>
          <p:cNvSpPr/>
          <p:nvPr/>
        </p:nvSpPr>
        <p:spPr>
          <a:xfrm>
            <a:off x="519652" y="3519936"/>
            <a:ext cx="69724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Escolha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plano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lite e clique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create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553369-4673-4C79-8EA0-03FC560D3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52" y="1534571"/>
            <a:ext cx="7514137" cy="15549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94992E9-61E5-4A02-A4A1-2B400A996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52" y="3983579"/>
            <a:ext cx="5208728" cy="1620932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3642D1C-3EB1-4EF3-A132-2E368914D4EA}"/>
              </a:ext>
            </a:extLst>
          </p:cNvPr>
          <p:cNvSpPr/>
          <p:nvPr/>
        </p:nvSpPr>
        <p:spPr>
          <a:xfrm rot="9219832">
            <a:off x="3485566" y="1535974"/>
            <a:ext cx="644752" cy="276972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9273959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6112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Insira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nome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649689C-AEEE-4025-B60A-993A7BE5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3" y="1524963"/>
            <a:ext cx="6246471" cy="664990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EB4B7ED2-AEAE-4CA2-950F-90B520BDE6B9}"/>
              </a:ext>
            </a:extLst>
          </p:cNvPr>
          <p:cNvSpPr/>
          <p:nvPr/>
        </p:nvSpPr>
        <p:spPr>
          <a:xfrm rot="9924264">
            <a:off x="905873" y="1482661"/>
            <a:ext cx="475889" cy="17929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77BB2E-9CC8-4828-AEE3-E0976E5F4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94" y="2623798"/>
            <a:ext cx="3658811" cy="90993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B9EE0DE-7E86-486D-9F87-C37EB193C29D}"/>
              </a:ext>
            </a:extLst>
          </p:cNvPr>
          <p:cNvSpPr/>
          <p:nvPr/>
        </p:nvSpPr>
        <p:spPr>
          <a:xfrm>
            <a:off x="497399" y="2276577"/>
            <a:ext cx="6112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Clique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Launch tool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D3FF53F-7D81-40C3-A81D-00C72F4283F1}"/>
              </a:ext>
            </a:extLst>
          </p:cNvPr>
          <p:cNvSpPr/>
          <p:nvPr/>
        </p:nvSpPr>
        <p:spPr>
          <a:xfrm>
            <a:off x="482568" y="3660628"/>
            <a:ext cx="6112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Clique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create entities and relations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EED5DE-5E6F-4D7F-B56F-E63E84B4D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94" y="3979991"/>
            <a:ext cx="1955223" cy="104017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B972F04B-2713-484C-82A5-BDA3859BEC15}"/>
              </a:ext>
            </a:extLst>
          </p:cNvPr>
          <p:cNvSpPr/>
          <p:nvPr/>
        </p:nvSpPr>
        <p:spPr>
          <a:xfrm>
            <a:off x="482569" y="5273971"/>
            <a:ext cx="6112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Coloque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nome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do workspace 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escolha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linguem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e clique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create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514488F-915C-4042-8E66-44E51A7A98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063"/>
          <a:stretch/>
        </p:blipFill>
        <p:spPr>
          <a:xfrm>
            <a:off x="582883" y="5631993"/>
            <a:ext cx="6353175" cy="85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4970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6112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Clique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add entity type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D3FF53F-7D81-40C3-A81D-00C72F4283F1}"/>
              </a:ext>
            </a:extLst>
          </p:cNvPr>
          <p:cNvSpPr/>
          <p:nvPr/>
        </p:nvSpPr>
        <p:spPr>
          <a:xfrm>
            <a:off x="540733" y="2917984"/>
            <a:ext cx="10570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Insira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o Entity Type name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Pessoa e salve.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Faço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processo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novamente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adicionando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nova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entidade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porém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agora com o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nome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Organizacao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. Caso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queira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nessa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etapa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possível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incluir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subtipos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entidade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5D3FE8-A780-4D3F-A4B1-0C32E0461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3" y="1484311"/>
            <a:ext cx="4418016" cy="1182938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D84BA1A5-459F-4951-944B-3DD95C124EB4}"/>
              </a:ext>
            </a:extLst>
          </p:cNvPr>
          <p:cNvSpPr/>
          <p:nvPr/>
        </p:nvSpPr>
        <p:spPr>
          <a:xfrm rot="9924264">
            <a:off x="2472741" y="2144854"/>
            <a:ext cx="475889" cy="17929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25DCCE-1046-4822-86CA-AC3782BF5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83" y="3447239"/>
            <a:ext cx="6096006" cy="489010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4BC5F3DF-E5F6-48EF-A1B9-FC226F974470}"/>
              </a:ext>
            </a:extLst>
          </p:cNvPr>
          <p:cNvSpPr/>
          <p:nvPr/>
        </p:nvSpPr>
        <p:spPr>
          <a:xfrm rot="9924264">
            <a:off x="1657925" y="3579806"/>
            <a:ext cx="475889" cy="17929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2D7E39-7933-42B9-BEC5-3DB96D044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83" y="4590105"/>
            <a:ext cx="5867708" cy="678483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9136D99B-1351-4624-8470-35BFDD898B80}"/>
              </a:ext>
            </a:extLst>
          </p:cNvPr>
          <p:cNvSpPr/>
          <p:nvPr/>
        </p:nvSpPr>
        <p:spPr>
          <a:xfrm>
            <a:off x="528868" y="4255457"/>
            <a:ext cx="6112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Clique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relation types 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add relation type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2C6DE19-A803-465B-B4DC-E7816F358CAA}"/>
              </a:ext>
            </a:extLst>
          </p:cNvPr>
          <p:cNvSpPr/>
          <p:nvPr/>
        </p:nvSpPr>
        <p:spPr>
          <a:xfrm>
            <a:off x="540733" y="5525554"/>
            <a:ext cx="102121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Insira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nome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TrabalhaNa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Relation Type,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escolha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primeira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entidade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Pessoa,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segunda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entidade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Organizacao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e clique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salve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9EAAF2-244D-461B-A7AF-22AFC02DC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883" y="5863497"/>
            <a:ext cx="10528807" cy="6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0690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6112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Vá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pt-BR" sz="1200" dirty="0">
                <a:hlinkClick r:id="rId3"/>
              </a:rPr>
              <a:t>https://github.com/Nambio/treinamento-wks</a:t>
            </a:r>
            <a:r>
              <a:rPr lang="pt-BR" sz="1200" dirty="0"/>
              <a:t> e baixe os 2 arquivos</a:t>
            </a: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D3FF53F-7D81-40C3-A81D-00C72F4283F1}"/>
              </a:ext>
            </a:extLst>
          </p:cNvPr>
          <p:cNvSpPr/>
          <p:nvPr/>
        </p:nvSpPr>
        <p:spPr>
          <a:xfrm>
            <a:off x="540733" y="2820505"/>
            <a:ext cx="9193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Volte para o WKS e clique no menu a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esquerda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Documents.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Depois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, clique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Upload Documents Sets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escolha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documento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exemplo</a:t>
            </a:r>
            <a:r>
              <a:rPr lang="en-US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-doc-</a:t>
            </a:r>
            <a:r>
              <a:rPr lang="en-US" altLang="pt-BR" sz="12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emprego</a:t>
            </a:r>
            <a:r>
              <a:rPr lang="en-US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que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foi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realizado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o download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etapa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anterior.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Após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salvar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clique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Create annotation Sets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D84BA1A5-459F-4951-944B-3DD95C124EB4}"/>
              </a:ext>
            </a:extLst>
          </p:cNvPr>
          <p:cNvSpPr/>
          <p:nvPr/>
        </p:nvSpPr>
        <p:spPr>
          <a:xfrm rot="9924264">
            <a:off x="2472741" y="2144854"/>
            <a:ext cx="475889" cy="17929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2C6DE19-A803-465B-B4DC-E7816F358CAA}"/>
              </a:ext>
            </a:extLst>
          </p:cNvPr>
          <p:cNvSpPr/>
          <p:nvPr/>
        </p:nvSpPr>
        <p:spPr>
          <a:xfrm>
            <a:off x="582883" y="4616921"/>
            <a:ext cx="102121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Escolha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altLang="pt-BR" sz="12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anotador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insira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altLang="pt-BR" sz="12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nome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anotação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e clique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generate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8D8A116-7E07-42F0-B7EA-433F289BA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83" y="1465158"/>
            <a:ext cx="8794026" cy="117304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CD0609D-F5D4-4372-B397-3DC339E5E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32" y="3464469"/>
            <a:ext cx="5366916" cy="975192"/>
          </a:xfrm>
          <a:prstGeom prst="rect">
            <a:avLst/>
          </a:prstGeom>
        </p:spPr>
      </p:pic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DBF72F71-FF26-4D0F-BED0-2980A83167B4}"/>
              </a:ext>
            </a:extLst>
          </p:cNvPr>
          <p:cNvSpPr/>
          <p:nvPr/>
        </p:nvSpPr>
        <p:spPr>
          <a:xfrm rot="9924264">
            <a:off x="1324189" y="3698797"/>
            <a:ext cx="475889" cy="17929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821F3F9C-1BAC-4502-B976-EBC50B282E96}"/>
              </a:ext>
            </a:extLst>
          </p:cNvPr>
          <p:cNvSpPr/>
          <p:nvPr/>
        </p:nvSpPr>
        <p:spPr>
          <a:xfrm rot="9924264">
            <a:off x="4431221" y="4214009"/>
            <a:ext cx="475889" cy="17929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D004CFDD-1749-44AC-8E86-5F6AB6C4B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35" y="5025483"/>
            <a:ext cx="2304511" cy="17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0902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6112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Clique em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Machine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Learning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Model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e em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Annotation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Task</a:t>
            </a: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D3FF53F-7D81-40C3-A81D-00C72F4283F1}"/>
              </a:ext>
            </a:extLst>
          </p:cNvPr>
          <p:cNvSpPr/>
          <p:nvPr/>
        </p:nvSpPr>
        <p:spPr>
          <a:xfrm>
            <a:off x="540733" y="2820505"/>
            <a:ext cx="9193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Clique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Add Task,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insira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um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nome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para a task e clique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create</a:t>
            </a:r>
            <a:endParaRPr lang="en-US" altLang="pt-BR" sz="1200" b="1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DBD0191-CBCF-4BDD-AC18-A1A8981A8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3" y="1457843"/>
            <a:ext cx="5443065" cy="1082951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69330D9D-4CC6-4AF4-8B41-0B5F352DFE5B}"/>
              </a:ext>
            </a:extLst>
          </p:cNvPr>
          <p:cNvSpPr/>
          <p:nvPr/>
        </p:nvSpPr>
        <p:spPr>
          <a:xfrm rot="9924264">
            <a:off x="1600617" y="1445080"/>
            <a:ext cx="475889" cy="17929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A8EEC361-F18C-4E01-82AF-96FA9F556AE3}"/>
              </a:ext>
            </a:extLst>
          </p:cNvPr>
          <p:cNvSpPr/>
          <p:nvPr/>
        </p:nvSpPr>
        <p:spPr>
          <a:xfrm rot="9924264">
            <a:off x="1600619" y="2008271"/>
            <a:ext cx="475889" cy="17929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2DD835-B3DB-4975-9550-BC4B6A5309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0"/>
          <a:stretch/>
        </p:blipFill>
        <p:spPr>
          <a:xfrm>
            <a:off x="582883" y="3201676"/>
            <a:ext cx="2744682" cy="19659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30CC8CF-E61D-4D22-963F-F14EF51D7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20" y="5731833"/>
            <a:ext cx="10810875" cy="904875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2631EE8-A82D-4B10-B366-9BE46DDA24F4}"/>
              </a:ext>
            </a:extLst>
          </p:cNvPr>
          <p:cNvSpPr/>
          <p:nvPr/>
        </p:nvSpPr>
        <p:spPr>
          <a:xfrm>
            <a:off x="504220" y="5400157"/>
            <a:ext cx="9193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Escolha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a annotation set name e clique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create task</a:t>
            </a:r>
          </a:p>
        </p:txBody>
      </p:sp>
    </p:spTree>
    <p:extLst>
      <p:ext uri="{BB962C8B-B14F-4D97-AF65-F5344CB8AC3E}">
        <p14:creationId xmlns:p14="http://schemas.microsoft.com/office/powerpoint/2010/main" val="142677801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6112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Clique no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card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task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-teste para abrir a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task</a:t>
            </a: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D3FF53F-7D81-40C3-A81D-00C72F4283F1}"/>
              </a:ext>
            </a:extLst>
          </p:cNvPr>
          <p:cNvSpPr/>
          <p:nvPr/>
        </p:nvSpPr>
        <p:spPr>
          <a:xfrm>
            <a:off x="504220" y="3263162"/>
            <a:ext cx="9193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Clique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annotate</a:t>
            </a:r>
            <a:endParaRPr lang="en-US" altLang="pt-BR" sz="1200" b="1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2631EE8-A82D-4B10-B366-9BE46DDA24F4}"/>
              </a:ext>
            </a:extLst>
          </p:cNvPr>
          <p:cNvSpPr/>
          <p:nvPr/>
        </p:nvSpPr>
        <p:spPr>
          <a:xfrm>
            <a:off x="519653" y="4581007"/>
            <a:ext cx="9193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Abra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o document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open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1CF0F4-C001-4734-9279-E721282DC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12" r="1623" b="11663"/>
          <a:stretch/>
        </p:blipFill>
        <p:spPr>
          <a:xfrm>
            <a:off x="651434" y="1457843"/>
            <a:ext cx="2372810" cy="161645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4F96F75-2768-4443-8A48-DDEB339847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4"/>
          <a:stretch/>
        </p:blipFill>
        <p:spPr>
          <a:xfrm>
            <a:off x="519653" y="3594838"/>
            <a:ext cx="11296768" cy="819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3AC75E-EE94-49BE-9280-71A243ECC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53" y="5025025"/>
            <a:ext cx="97631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927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7" b="0" i="0" u="none" strike="noStrike" kern="1200" cap="none" spc="0" normalizeH="0" baseline="0" noProof="0">
                <a:ln>
                  <a:noFill/>
                </a:ln>
                <a:solidFill>
                  <a:srgbClr val="AEAEAE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Watson / </a:t>
            </a:r>
            <a:r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srgbClr val="AEAEAE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Presentation</a:t>
            </a:r>
            <a:r>
              <a:rPr kumimoji="0" lang="de-DE" sz="667" b="0" i="0" u="none" strike="noStrike" kern="1200" cap="none" spc="0" normalizeH="0" baseline="0" noProof="0">
                <a:ln>
                  <a:noFill/>
                </a:ln>
                <a:solidFill>
                  <a:srgbClr val="AEAEAE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Title / Date</a:t>
            </a:r>
            <a:endParaRPr kumimoji="0" lang="de-DE" sz="667" b="0" i="0" u="none" strike="noStrike" kern="1200" cap="none" spc="0" normalizeH="0" baseline="0" noProof="0" dirty="0">
              <a:ln>
                <a:noFill/>
              </a:ln>
              <a:solidFill>
                <a:srgbClr val="AEAEAE">
                  <a:tint val="75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DBDE34-E9B5-E04F-B662-69720E4BCB53}" type="slidenum">
              <a:rPr kumimoji="0" lang="en-US" sz="667" b="0" i="0" u="none" strike="noStrike" kern="1200" cap="none" spc="0" normalizeH="0" baseline="0" noProof="0" smtClean="0">
                <a:ln>
                  <a:noFill/>
                </a:ln>
                <a:solidFill>
                  <a:srgbClr val="AEAEAE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667" b="0" i="0" u="none" strike="noStrike" kern="1200" cap="none" spc="0" normalizeH="0" baseline="0" noProof="0" dirty="0">
              <a:ln>
                <a:noFill/>
              </a:ln>
              <a:solidFill>
                <a:srgbClr val="AEAEAE">
                  <a:tint val="75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"/>
          <a:stretch>
            <a:fillRect/>
          </a:stretch>
        </p:blipFill>
        <p:spPr bwMode="auto">
          <a:xfrm>
            <a:off x="0" y="1"/>
            <a:ext cx="12192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66317" y="4740349"/>
            <a:ext cx="9178199" cy="195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121913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1B4A1"/>
                </a:highlight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IBM Natural Language Understanding</a:t>
            </a:r>
            <a:endParaRPr kumimoji="0" lang="en-US" sz="42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1B4A1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98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976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Clique no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card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task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-teste para abrir a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task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, classifique as menções de acordo o tipo das entidades. </a:t>
            </a: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2631EE8-A82D-4B10-B366-9BE46DDA24F4}"/>
              </a:ext>
            </a:extLst>
          </p:cNvPr>
          <p:cNvSpPr/>
          <p:nvPr/>
        </p:nvSpPr>
        <p:spPr>
          <a:xfrm>
            <a:off x="519653" y="4440422"/>
            <a:ext cx="9193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Depois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classificar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entidades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caso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tenha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criado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subtipos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, é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preciso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classifica</a:t>
            </a:r>
            <a:r>
              <a:rPr lang="en-US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-los.. </a:t>
            </a:r>
            <a:endParaRPr lang="en-US" altLang="pt-BR" sz="1200" b="1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D2F154E-3E74-4983-BEFE-CE973A18E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57" y="1495766"/>
            <a:ext cx="6112641" cy="2546207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97FF475F-2BBE-492E-A761-53F60350D333}"/>
              </a:ext>
            </a:extLst>
          </p:cNvPr>
          <p:cNvSpPr/>
          <p:nvPr/>
        </p:nvSpPr>
        <p:spPr>
          <a:xfrm rot="9924264">
            <a:off x="6110913" y="1705835"/>
            <a:ext cx="475889" cy="17929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CB4D0E-E5A4-4E9A-B0BD-53C90A982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57" y="4879466"/>
            <a:ext cx="5324356" cy="13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8494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976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Ainda é possível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cirar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os tipos e classes de menções</a:t>
            </a: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4E8537-968A-4A93-B1D4-37A11677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53" y="3467793"/>
            <a:ext cx="7037409" cy="13387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5AB215-BAD9-4945-A6F4-EB882DCFA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99" y="1517739"/>
            <a:ext cx="4033779" cy="117896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88F5107-C968-4C67-935A-49D999C42ED2}"/>
              </a:ext>
            </a:extLst>
          </p:cNvPr>
          <p:cNvSpPr/>
          <p:nvPr/>
        </p:nvSpPr>
        <p:spPr>
          <a:xfrm>
            <a:off x="417410" y="3113209"/>
            <a:ext cx="976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Clique em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Relation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, selecione duas entidades e clique escolha a relação</a:t>
            </a: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EEE4D6A-29A8-4183-B490-4CBC0B8E6D10}"/>
              </a:ext>
            </a:extLst>
          </p:cNvPr>
          <p:cNvSpPr/>
          <p:nvPr/>
        </p:nvSpPr>
        <p:spPr>
          <a:xfrm>
            <a:off x="481500" y="5201761"/>
            <a:ext cx="976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Depois escolha as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coreferencias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, selecione a opção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completed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e clique em salvar  </a:t>
            </a: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AC9615-92E5-449F-BE26-D0997EDBC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99" y="5602147"/>
            <a:ext cx="5328301" cy="1079490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2BBF983A-E375-4E56-922D-DF564385B278}"/>
              </a:ext>
            </a:extLst>
          </p:cNvPr>
          <p:cNvSpPr/>
          <p:nvPr/>
        </p:nvSpPr>
        <p:spPr>
          <a:xfrm rot="19742332">
            <a:off x="3392642" y="5751349"/>
            <a:ext cx="441418" cy="127154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1286041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976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Volte para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annotation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Task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, selecione o conjunto de anotação “</a:t>
            </a:r>
            <a:r>
              <a:rPr lang="pt-BR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teste”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e clique em </a:t>
            </a:r>
            <a:r>
              <a:rPr lang="pt-BR" altLang="pt-BR" sz="12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accept</a:t>
            </a:r>
            <a:r>
              <a:rPr lang="pt-BR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. 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Aguarde até o status ficar como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completed</a:t>
            </a: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EEE4D6A-29A8-4183-B490-4CBC0B8E6D10}"/>
              </a:ext>
            </a:extLst>
          </p:cNvPr>
          <p:cNvSpPr/>
          <p:nvPr/>
        </p:nvSpPr>
        <p:spPr>
          <a:xfrm>
            <a:off x="519652" y="3654298"/>
            <a:ext cx="976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Escolha Performance no menu a esquerda e clique em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Train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evaluate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.   </a:t>
            </a: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CC74955-27C7-44F4-B2E2-1784436E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6" y="1463304"/>
            <a:ext cx="8900932" cy="20818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615675B-54CB-48A4-B0B5-93BDAD73C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26" y="4010151"/>
            <a:ext cx="4276727" cy="1157288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6081B127-22A9-436C-A547-AE4F45919BE8}"/>
              </a:ext>
            </a:extLst>
          </p:cNvPr>
          <p:cNvSpPr/>
          <p:nvPr/>
        </p:nvSpPr>
        <p:spPr>
          <a:xfrm rot="10021257">
            <a:off x="1171561" y="4807837"/>
            <a:ext cx="441418" cy="9249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9680660B-9378-433A-977E-8E13EBA2D4DA}"/>
              </a:ext>
            </a:extLst>
          </p:cNvPr>
          <p:cNvSpPr/>
          <p:nvPr/>
        </p:nvSpPr>
        <p:spPr>
          <a:xfrm rot="10021257">
            <a:off x="2421626" y="4440737"/>
            <a:ext cx="441418" cy="9249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8761527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976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Depois, escolha o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ratio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do treinamento em 100, 0, 0 e clique em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Train</a:t>
            </a: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EEE4D6A-29A8-4183-B490-4CBC0B8E6D10}"/>
              </a:ext>
            </a:extLst>
          </p:cNvPr>
          <p:cNvSpPr/>
          <p:nvPr/>
        </p:nvSpPr>
        <p:spPr>
          <a:xfrm>
            <a:off x="519652" y="3654298"/>
            <a:ext cx="976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O processo de treinamento leva em média 20 min.</a:t>
            </a: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F02B98-0F2C-4832-98CA-3691AB264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6" y="1522915"/>
            <a:ext cx="6623673" cy="201163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B5AE47-BD7E-4D61-AB8D-5D826A5B0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26" y="4058921"/>
            <a:ext cx="8603546" cy="1672912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8EFAFA7-25B7-40DE-AB26-B0390A1F5924}"/>
              </a:ext>
            </a:extLst>
          </p:cNvPr>
          <p:cNvSpPr/>
          <p:nvPr/>
        </p:nvSpPr>
        <p:spPr>
          <a:xfrm rot="15377689">
            <a:off x="7747911" y="4538809"/>
            <a:ext cx="441418" cy="9249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021598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976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Depois, escolha o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ratio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do treinamento em 100, 0, 0 e clique em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Train</a:t>
            </a: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EEE4D6A-29A8-4183-B490-4CBC0B8E6D10}"/>
              </a:ext>
            </a:extLst>
          </p:cNvPr>
          <p:cNvSpPr/>
          <p:nvPr/>
        </p:nvSpPr>
        <p:spPr>
          <a:xfrm>
            <a:off x="519652" y="3654298"/>
            <a:ext cx="976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O processo de treinamento leva em média 20 min.</a:t>
            </a:r>
            <a:endParaRPr lang="en-US" altLang="pt-BR" sz="1200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F02B98-0F2C-4832-98CA-3691AB264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6" y="1522915"/>
            <a:ext cx="6623673" cy="201163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B5AE47-BD7E-4D61-AB8D-5D826A5B0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26" y="4058921"/>
            <a:ext cx="8603546" cy="1672912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8EFAFA7-25B7-40DE-AB26-B0390A1F5924}"/>
              </a:ext>
            </a:extLst>
          </p:cNvPr>
          <p:cNvSpPr/>
          <p:nvPr/>
        </p:nvSpPr>
        <p:spPr>
          <a:xfrm rot="15377689">
            <a:off x="7747911" y="4538809"/>
            <a:ext cx="441418" cy="9249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5916458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976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Escolha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Version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no menu a esquerda e clique em </a:t>
            </a:r>
            <a:r>
              <a:rPr lang="pt-BR" altLang="pt-BR" sz="12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Create</a:t>
            </a:r>
            <a:r>
              <a:rPr lang="pt-BR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altLang="pt-BR" sz="12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Version</a:t>
            </a:r>
            <a:endParaRPr lang="en-US" altLang="pt-BR" sz="1200" b="1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EEE4D6A-29A8-4183-B490-4CBC0B8E6D10}"/>
              </a:ext>
            </a:extLst>
          </p:cNvPr>
          <p:cNvSpPr/>
          <p:nvPr/>
        </p:nvSpPr>
        <p:spPr>
          <a:xfrm>
            <a:off x="495296" y="2844285"/>
            <a:ext cx="976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Depois, clique em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deploy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, escolha o Natural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Language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Understanding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pt-BR" altLang="pt-BR" sz="12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next</a:t>
            </a:r>
            <a:endParaRPr lang="en-US" altLang="pt-BR" sz="1200" b="1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BEE575D-6E6A-4402-A1EE-90A2A286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2" y="1489106"/>
            <a:ext cx="9413583" cy="116584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B9CA31-D2E5-4EA1-A380-3E040E473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2" y="3204038"/>
            <a:ext cx="3483765" cy="12429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1DC153C-8422-452A-9756-6288B3304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82" y="4988009"/>
            <a:ext cx="2714625" cy="1804988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D5B93F4-903B-4BF2-961E-EA9C1E4569E8}"/>
              </a:ext>
            </a:extLst>
          </p:cNvPr>
          <p:cNvSpPr/>
          <p:nvPr/>
        </p:nvSpPr>
        <p:spPr>
          <a:xfrm>
            <a:off x="519653" y="4618133"/>
            <a:ext cx="976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Após o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deploy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, será gerado as credencias de acesso. Salve os dados, pois serão utilizados na etapa posterior.</a:t>
            </a:r>
            <a:endParaRPr lang="en-US" altLang="pt-BR" sz="1200" b="1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51AE4F0-796C-4B4F-B44A-D3446A319E92}"/>
              </a:ext>
            </a:extLst>
          </p:cNvPr>
          <p:cNvSpPr/>
          <p:nvPr/>
        </p:nvSpPr>
        <p:spPr>
          <a:xfrm rot="8356757">
            <a:off x="2903476" y="5501682"/>
            <a:ext cx="441418" cy="9249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0769154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976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Escolha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Version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no menu a esquerda e clique em </a:t>
            </a:r>
            <a:r>
              <a:rPr lang="pt-BR" altLang="pt-BR" sz="12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Create</a:t>
            </a:r>
            <a:r>
              <a:rPr lang="pt-BR" altLang="pt-BR" sz="12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altLang="pt-BR" sz="12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Version</a:t>
            </a:r>
            <a:endParaRPr lang="en-US" altLang="pt-BR" sz="1200" b="1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EEE4D6A-29A8-4183-B490-4CBC0B8E6D10}"/>
              </a:ext>
            </a:extLst>
          </p:cNvPr>
          <p:cNvSpPr/>
          <p:nvPr/>
        </p:nvSpPr>
        <p:spPr>
          <a:xfrm>
            <a:off x="495296" y="2844285"/>
            <a:ext cx="976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Depois, clique em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deploy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, escolha o Natural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Language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Understanding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pt-BR" altLang="pt-BR" sz="12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next</a:t>
            </a:r>
            <a:endParaRPr lang="en-US" altLang="pt-BR" sz="1200" b="1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BEE575D-6E6A-4402-A1EE-90A2A286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2" y="1489106"/>
            <a:ext cx="9413583" cy="116584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B9CA31-D2E5-4EA1-A380-3E040E473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2" y="3204038"/>
            <a:ext cx="3483765" cy="12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7602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976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Escolha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resource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groups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como Default e Service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name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com o nome da NLU criada nas etapas anteriores e clique em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deploy</a:t>
            </a:r>
            <a:endParaRPr lang="en-US" altLang="pt-BR" sz="1200" b="1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5B93F4-903B-4BF2-961E-EA9C1E4569E8}"/>
              </a:ext>
            </a:extLst>
          </p:cNvPr>
          <p:cNvSpPr/>
          <p:nvPr/>
        </p:nvSpPr>
        <p:spPr>
          <a:xfrm>
            <a:off x="521527" y="4155694"/>
            <a:ext cx="976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Após o </a:t>
            </a:r>
            <a:r>
              <a:rPr lang="pt-BR" altLang="pt-BR" sz="1200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deploy</a:t>
            </a:r>
            <a:r>
              <a:rPr lang="pt-BR" altLang="pt-BR" sz="1200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, será gerado as credencias de acesso. Salve os dados, pois serão utilizados na etapa posterior.</a:t>
            </a:r>
            <a:endParaRPr lang="en-US" altLang="pt-BR" sz="1200" b="1" dirty="0">
              <a:solidFill>
                <a:srgbClr val="00426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0F87CE-8F51-41D1-8597-07A763035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3" y="1443826"/>
            <a:ext cx="3331636" cy="253324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4BA9B22-20DB-487D-A4D6-57C3DF009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3" y="4611320"/>
            <a:ext cx="3192739" cy="2072575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007B8843-C97F-4FA8-AAB1-DFECC2596DA6}"/>
              </a:ext>
            </a:extLst>
          </p:cNvPr>
          <p:cNvSpPr/>
          <p:nvPr/>
        </p:nvSpPr>
        <p:spPr>
          <a:xfrm rot="8356757">
            <a:off x="2732089" y="5601357"/>
            <a:ext cx="441418" cy="9249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889654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611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Instalação</a:t>
            </a:r>
            <a:r>
              <a:rPr lang="en-US" altLang="pt-BR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082EA66-9BD3-44AB-AA5A-B0C8535DFE4C}"/>
              </a:ext>
            </a:extLst>
          </p:cNvPr>
          <p:cNvSpPr/>
          <p:nvPr/>
        </p:nvSpPr>
        <p:spPr>
          <a:xfrm>
            <a:off x="519652" y="2355013"/>
            <a:ext cx="109392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>
              <a:hlinkClick r:id="rId3"/>
            </a:endParaRPr>
          </a:p>
          <a:p>
            <a:r>
              <a:rPr lang="pt-BR" sz="1600" dirty="0">
                <a:hlinkClick r:id="rId4"/>
              </a:rPr>
              <a:t>https://github.com/Nambio/NLU-WKS</a:t>
            </a:r>
            <a:endParaRPr lang="pt-BR" sz="16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88C0D00-9F40-4EF9-85F7-EEA1E5A9C54E}"/>
              </a:ext>
            </a:extLst>
          </p:cNvPr>
          <p:cNvSpPr/>
          <p:nvPr/>
        </p:nvSpPr>
        <p:spPr>
          <a:xfrm>
            <a:off x="519651" y="6082052"/>
            <a:ext cx="109392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Clonar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realizar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download(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descompactar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do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arquivo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NLU-WKS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BE98005-8B74-4833-8943-136723E30A11}"/>
              </a:ext>
            </a:extLst>
          </p:cNvPr>
          <p:cNvSpPr/>
          <p:nvPr/>
        </p:nvSpPr>
        <p:spPr>
          <a:xfrm>
            <a:off x="519653" y="2025011"/>
            <a:ext cx="6112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6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Front-end: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63C03E-A23A-4F6B-9CC9-07012769A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51" y="3034691"/>
            <a:ext cx="8196086" cy="270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1353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611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Instalação</a:t>
            </a:r>
            <a:r>
              <a:rPr lang="en-US" altLang="pt-BR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BE98005-8B74-4833-8943-136723E30A11}"/>
              </a:ext>
            </a:extLst>
          </p:cNvPr>
          <p:cNvSpPr/>
          <p:nvPr/>
        </p:nvSpPr>
        <p:spPr>
          <a:xfrm>
            <a:off x="519651" y="2029420"/>
            <a:ext cx="61126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4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Estrutura</a:t>
            </a:r>
            <a:r>
              <a:rPr lang="en-US" altLang="pt-BR" sz="14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altLang="pt-BR" sz="1400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diretorios</a:t>
            </a:r>
            <a:r>
              <a:rPr lang="en-US" altLang="pt-BR" sz="1400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02500E6-3A19-4AF7-8AF6-C6A3F4301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17" y="2558605"/>
            <a:ext cx="42767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565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7" b="0" i="0" u="none" strike="noStrike" kern="1200" cap="none" spc="0" normalizeH="0" baseline="0" noProof="0" dirty="0">
                <a:ln>
                  <a:noFill/>
                </a:ln>
                <a:solidFill>
                  <a:srgbClr val="AEAEAE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Watson / Uma introdução técnica as </a:t>
            </a:r>
            <a:r>
              <a:rPr kumimoji="0" lang="pt-BR" sz="667" b="0" i="0" u="none" strike="noStrike" kern="1200" cap="none" spc="0" normalizeH="0" baseline="0" noProof="0" dirty="0" err="1">
                <a:ln>
                  <a:noFill/>
                </a:ln>
                <a:solidFill>
                  <a:srgbClr val="AEAEAE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APIs</a:t>
            </a:r>
            <a:r>
              <a:rPr kumimoji="0" lang="pt-BR" sz="667" b="0" i="0" u="none" strike="noStrike" kern="1200" cap="none" spc="0" normalizeH="0" baseline="0" noProof="0" dirty="0">
                <a:ln>
                  <a:noFill/>
                </a:ln>
                <a:solidFill>
                  <a:srgbClr val="AEAEAE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de Watson / Março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DBDE34-E9B5-E04F-B662-69720E4BCB53}" type="slidenum">
              <a:rPr kumimoji="0" lang="en-US" sz="667" b="0" i="0" u="none" strike="noStrike" kern="1200" cap="none" spc="0" normalizeH="0" baseline="0" noProof="0" smtClean="0">
                <a:ln>
                  <a:noFill/>
                </a:ln>
                <a:solidFill>
                  <a:srgbClr val="AEAEAE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667" b="0" i="0" u="none" strike="noStrike" kern="1200" cap="none" spc="0" normalizeH="0" baseline="0" noProof="0">
              <a:ln>
                <a:noFill/>
              </a:ln>
              <a:solidFill>
                <a:srgbClr val="AEAEAE">
                  <a:tint val="75000"/>
                </a:srgb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318" y="1362077"/>
            <a:ext cx="8987367" cy="413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75176" y="4640826"/>
            <a:ext cx="2467896" cy="776749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Dado Não-Estruturado</a:t>
            </a:r>
            <a:endParaRPr kumimoji="0" lang="en-US" sz="1067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77495" y="4640826"/>
            <a:ext cx="1809136" cy="776749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Limpeza dos Dados</a:t>
            </a:r>
            <a:endParaRPr kumimoji="0" lang="en-US" sz="1067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844" y="4640826"/>
            <a:ext cx="1809136" cy="776749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Seleção do quê analisar</a:t>
            </a:r>
            <a:endParaRPr kumimoji="0" lang="en-US" sz="1067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10399" y="4640826"/>
            <a:ext cx="2020938" cy="855097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Analise com o IBM Watson Natural </a:t>
            </a:r>
            <a:r>
              <a:rPr kumimoji="0" lang="pt-BR" sz="1067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Language</a:t>
            </a:r>
            <a:r>
              <a:rPr kumimoji="0" lang="pt-BR" sz="10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067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Understanding</a:t>
            </a:r>
            <a:r>
              <a:rPr kumimoji="0" lang="pt-BR" sz="10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e extraia conceitos, entidades, palavras-chave, categorias, sentimento, emoção e relações</a:t>
            </a:r>
            <a:endParaRPr kumimoji="0" lang="en-US" sz="1067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89882" y="4646429"/>
            <a:ext cx="1558348" cy="855100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Crie </a:t>
            </a:r>
            <a:r>
              <a:rPr kumimoji="0" lang="pt-BR" sz="1067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Apps</a:t>
            </a:r>
            <a:r>
              <a:rPr kumimoji="0" lang="pt-BR" sz="10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e Serviços mais Inteligentes</a:t>
            </a:r>
            <a:endParaRPr kumimoji="0" lang="en-US" sz="1067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2806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611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Configuração</a:t>
            </a:r>
            <a:r>
              <a:rPr lang="en-US" altLang="pt-BR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082EA66-9BD3-44AB-AA5A-B0C8535DFE4C}"/>
              </a:ext>
            </a:extLst>
          </p:cNvPr>
          <p:cNvSpPr/>
          <p:nvPr/>
        </p:nvSpPr>
        <p:spPr>
          <a:xfrm>
            <a:off x="519653" y="1771585"/>
            <a:ext cx="109392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Encontrar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arquivo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request.js no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seguinte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diretório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NLU-WKS -&gt; views -&gt;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utils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Depois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substituir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as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credências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pelas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foram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salvas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no WKS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conforme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figura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abaixo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472E1A2-9770-45B2-9A54-EB406D40F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75" y="2355449"/>
            <a:ext cx="7915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7032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62B60BE-CAD7-4842-9306-A40F3566696C}"/>
              </a:ext>
            </a:extLst>
          </p:cNvPr>
          <p:cNvSpPr/>
          <p:nvPr/>
        </p:nvSpPr>
        <p:spPr>
          <a:xfrm>
            <a:off x="519653" y="1126167"/>
            <a:ext cx="6112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b="1" dirty="0" err="1">
                <a:solidFill>
                  <a:srgbClr val="004266"/>
                </a:solidFill>
                <a:latin typeface="+mj-lt"/>
                <a:ea typeface="+mj-ea"/>
                <a:cs typeface="+mj-cs"/>
              </a:rPr>
              <a:t>Configuração</a:t>
            </a:r>
            <a:r>
              <a:rPr lang="en-US" altLang="pt-BR" b="1" dirty="0">
                <a:solidFill>
                  <a:srgbClr val="004266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082EA66-9BD3-44AB-AA5A-B0C8535DFE4C}"/>
              </a:ext>
            </a:extLst>
          </p:cNvPr>
          <p:cNvSpPr/>
          <p:nvPr/>
        </p:nvSpPr>
        <p:spPr>
          <a:xfrm>
            <a:off x="519652" y="1983652"/>
            <a:ext cx="109392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Copiar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arquivo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.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env.example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salvar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.env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537CA39-2360-4FFC-81FA-74B859D1EF7C}"/>
              </a:ext>
            </a:extLst>
          </p:cNvPr>
          <p:cNvSpPr/>
          <p:nvPr/>
        </p:nvSpPr>
        <p:spPr>
          <a:xfrm>
            <a:off x="519651" y="2473676"/>
            <a:ext cx="109392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Modificar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dados com as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credencias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salvas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do NLU:</a:t>
            </a:r>
          </a:p>
          <a:p>
            <a:endParaRPr lang="en-US" altLang="pt-BR" sz="1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NATURAL_LANGUAGE_UNDERSTANDING_IAM_APIKEY=</a:t>
            </a:r>
          </a:p>
          <a:p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NATURAL_LANGUAGE_UNDERSTANDING_URL=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B511EC5-F734-41C5-89D9-7AE724472865}"/>
              </a:ext>
            </a:extLst>
          </p:cNvPr>
          <p:cNvSpPr/>
          <p:nvPr/>
        </p:nvSpPr>
        <p:spPr>
          <a:xfrm>
            <a:off x="519650" y="3605741"/>
            <a:ext cx="1093928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Abrir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 CMD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adm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Entrar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pasta</a:t>
            </a:r>
          </a:p>
          <a:p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Executar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commandos</a:t>
            </a:r>
          </a:p>
          <a:p>
            <a:endParaRPr lang="en-US" altLang="pt-BR" sz="1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npm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Install</a:t>
            </a:r>
          </a:p>
          <a:p>
            <a:endParaRPr lang="en-US" altLang="pt-BR" sz="1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altLang="pt-BR" sz="1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npm</a:t>
            </a:r>
            <a:r>
              <a:rPr lang="en-US" altLang="pt-BR" sz="1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9522221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561105" y="648516"/>
            <a:ext cx="11206039" cy="42703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004266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panose="020B0604020202020204" pitchFamily="34" charset="0"/>
                <a:ea typeface="MS PGothic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panose="020B0604020202020204" pitchFamily="34" charset="0"/>
                <a:ea typeface="MS PGothic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panose="020B0604020202020204" pitchFamily="34" charset="0"/>
                <a:ea typeface="MS PGothic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panose="020B0604020202020204" pitchFamily="34" charset="0"/>
                <a:ea typeface="MS PGothic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MS PGothic" pitchFamily="34" charset="-128"/>
                <a:sym typeface="HelvNeue Bold for IBM" charset="0"/>
              </a:rPr>
              <a:t>Análises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4266"/>
                </a:solidFill>
                <a:effectLst/>
                <a:uLnTx/>
                <a:uFillTx/>
                <a:latin typeface="Arial"/>
                <a:ea typeface="MS PGothic" pitchFamily="34" charset="-128"/>
                <a:sym typeface="HelvNeue Bold for IBM" charset="0"/>
              </a:rPr>
              <a:t>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MS PGothic" pitchFamily="34" charset="-128"/>
              <a:sym typeface="HelvNeue Bold for IBM" charset="0"/>
            </a:endParaRPr>
          </a:p>
        </p:txBody>
      </p:sp>
      <p:sp>
        <p:nvSpPr>
          <p:cNvPr id="6" name="Title 4"/>
          <p:cNvSpPr>
            <a:spLocks noGrp="1"/>
          </p:cNvSpPr>
          <p:nvPr/>
        </p:nvSpPr>
        <p:spPr bwMode="auto">
          <a:xfrm>
            <a:off x="660149" y="1433512"/>
            <a:ext cx="10969473" cy="510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Categories: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categoriza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o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conteúdo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em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uma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taxonomia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pré-definida</a:t>
            </a:r>
            <a:endParaRPr kumimoji="0" lang="en-US" alt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Concepts: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extrai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conceitos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relacionados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ao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texto</a:t>
            </a:r>
            <a:endParaRPr kumimoji="0" lang="en-US" alt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pt-BR" sz="2400" b="0" i="0" u="none" strike="sng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Emotions: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identifica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emoções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no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texto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</a:t>
            </a: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como raiva, desgosto, medo, alegria..</a:t>
            </a:r>
            <a:endParaRPr kumimoji="0" lang="en-US" altLang="pt-BR" sz="2400" b="0" i="0" u="none" strike="sng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Entities: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referências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para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pessoas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,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localizações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,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datas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,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organizações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,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etc</a:t>
            </a:r>
            <a:endParaRPr kumimoji="0" lang="en-US" alt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Keywords: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identifica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palavras-chave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no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texto</a:t>
            </a:r>
            <a:endParaRPr kumimoji="0" lang="en-US" alt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Metadata: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recupera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meta-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informações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sobre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documentos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ou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urls</a:t>
            </a:r>
            <a:endParaRPr kumimoji="0" lang="en-US" alt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Relations: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identifica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relações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entre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entidades</a:t>
            </a:r>
            <a:endParaRPr kumimoji="0" lang="en-US" alt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pt-BR" sz="2400" b="0" i="0" u="none" strike="sng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Semantic Roles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: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identifica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sujeitos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,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ações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e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objetos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nas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sentenças</a:t>
            </a:r>
            <a:endParaRPr kumimoji="0" lang="en-US" alt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Sentiment: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analisa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o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sentimento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do </a:t>
            </a:r>
            <a:r>
              <a:rPr kumimoji="0" lang="en-US" alt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texto</a:t>
            </a:r>
            <a:r>
              <a:rPr kumimoji="0" lang="en-US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charset="0"/>
              </a:rPr>
              <a:t> 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pt-BR" sz="2000" b="0" i="0" u="none" strike="noStrike" kern="1200" cap="none" spc="0" normalizeH="0" baseline="0" noProof="0" dirty="0">
              <a:ln>
                <a:noFill/>
              </a:ln>
              <a:solidFill>
                <a:srgbClr val="AEAEA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pt-BR" sz="2000" b="0" i="0" u="none" strike="noStrike" kern="1200" cap="none" spc="0" normalizeH="0" baseline="0" noProof="0" dirty="0">
              <a:ln>
                <a:noFill/>
              </a:ln>
              <a:solidFill>
                <a:srgbClr val="AEAEA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pt-B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/>
        </p:nvSpPr>
        <p:spPr bwMode="auto">
          <a:xfrm>
            <a:off x="1632744" y="5575300"/>
            <a:ext cx="209550" cy="20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00" kern="1200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FF0EE4-F9F4-47C1-86CD-A1ADFBDBA5E9}" type="slidenum">
              <a:rPr kumimoji="0" lang="en-US" altLang="pt-BR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pt-BR" sz="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F370E8-2B72-7C4A-8D46-0D1AC698A841}"/>
              </a:ext>
            </a:extLst>
          </p:cNvPr>
          <p:cNvSpPr txBox="1"/>
          <p:nvPr/>
        </p:nvSpPr>
        <p:spPr>
          <a:xfrm>
            <a:off x="9453093" y="6357801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sng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Não disponível em </a:t>
            </a:r>
            <a:r>
              <a:rPr kumimoji="0" lang="pt-BR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pt-br</a:t>
            </a:r>
            <a:endParaRPr kumimoji="0" lang="pt-BR" sz="1800" b="0" i="0" u="none" strike="sng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665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</a:t>
            </a:r>
            <a:r>
              <a:rPr lang="en-US" noProof="0"/>
              <a:t>Presentation</a:t>
            </a:r>
            <a:r>
              <a:rPr lang="de-DE"/>
              <a:t> Title / Date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5778" name="Picture 2" descr="http://1.bp.blogspot.com/-XzjNl1tfDc0/VB6ZoNqBsMI/AAAAAAAAC58/cbjYov83DaU/s1600/Professor%2Bwallpap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39"/>
            <a:endParaRPr lang="en-US" sz="180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104" y="2841239"/>
            <a:ext cx="6501547" cy="351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39">
              <a:lnSpc>
                <a:spcPts val="9066"/>
              </a:lnSpc>
            </a:pPr>
            <a:r>
              <a:rPr lang="en-US" sz="6400" b="1" dirty="0">
                <a:solidFill>
                  <a:prstClr val="white"/>
                </a:solidFill>
                <a:highlight>
                  <a:srgbClr val="01B4A1"/>
                </a:highlight>
                <a:latin typeface="Helvetica Neue" charset="0"/>
                <a:ea typeface="Helvetica Neue" charset="0"/>
                <a:cs typeface="Helvetica Neue" charset="0"/>
              </a:rPr>
              <a:t>Watson</a:t>
            </a:r>
          </a:p>
          <a:p>
            <a:pPr defTabSz="1219139">
              <a:lnSpc>
                <a:spcPts val="9066"/>
              </a:lnSpc>
            </a:pPr>
            <a:r>
              <a:rPr lang="en-US" sz="6400" dirty="0">
                <a:solidFill>
                  <a:prstClr val="white"/>
                </a:solidFill>
                <a:highlight>
                  <a:srgbClr val="01B4A1"/>
                </a:highlight>
                <a:latin typeface="Helvetica Neue" charset="0"/>
                <a:ea typeface="Helvetica Neue" charset="0"/>
                <a:cs typeface="Helvetica Neue" charset="0"/>
              </a:rPr>
              <a:t>Knowledge</a:t>
            </a:r>
          </a:p>
          <a:p>
            <a:pPr defTabSz="1219139">
              <a:lnSpc>
                <a:spcPts val="9066"/>
              </a:lnSpc>
            </a:pPr>
            <a:r>
              <a:rPr lang="en-US" sz="6400" dirty="0">
                <a:solidFill>
                  <a:prstClr val="white"/>
                </a:solidFill>
                <a:highlight>
                  <a:srgbClr val="01B4A1"/>
                </a:highlight>
                <a:latin typeface="Helvetica Neue" charset="0"/>
                <a:ea typeface="Helvetica Neue" charset="0"/>
                <a:cs typeface="Helvetica Neue" charset="0"/>
              </a:rPr>
              <a:t>Studio</a:t>
            </a:r>
            <a:endParaRPr lang="en-US" sz="6400" dirty="0">
              <a:solidFill>
                <a:prstClr val="white"/>
              </a:solidFill>
              <a:highlight>
                <a:srgbClr val="01B4A1"/>
              </a:highligh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5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91072"/>
            <a:ext cx="3860800" cy="268224"/>
          </a:xfrm>
        </p:spPr>
        <p:txBody>
          <a:bodyPr/>
          <a:lstStyle/>
          <a:p>
            <a:r>
              <a:rPr lang="pt-BR" dirty="0"/>
              <a:t>Watson / </a:t>
            </a:r>
            <a:r>
              <a:rPr lang="pt-BR" noProof="0" dirty="0"/>
              <a:t>Uma introdução técnica as </a:t>
            </a:r>
            <a:r>
              <a:rPr lang="pt-BR" noProof="0" dirty="0" err="1"/>
              <a:t>APIs</a:t>
            </a:r>
            <a:r>
              <a:rPr lang="pt-BR" noProof="0" dirty="0"/>
              <a:t> de Watson</a:t>
            </a:r>
            <a:r>
              <a:rPr lang="pt-BR" dirty="0"/>
              <a:t> / Março 2017</a:t>
            </a:r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1033933" y="3107412"/>
            <a:ext cx="10548467" cy="816536"/>
          </a:xfrm>
          <a:prstGeom prst="rect">
            <a:avLst/>
          </a:prstGeom>
        </p:spPr>
        <p:txBody>
          <a:bodyPr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F6EE8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Treinar o Watson</a:t>
            </a:r>
            <a:endParaRPr lang="pt-BR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26464" y="3098447"/>
            <a:ext cx="0" cy="825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27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91072"/>
            <a:ext cx="3860800" cy="268224"/>
          </a:xfrm>
        </p:spPr>
        <p:txBody>
          <a:bodyPr/>
          <a:lstStyle/>
          <a:p>
            <a:r>
              <a:rPr lang="pt-BR" dirty="0"/>
              <a:t>Watson / </a:t>
            </a:r>
            <a:r>
              <a:rPr lang="pt-BR" noProof="0" dirty="0"/>
              <a:t>Uma introdução técnica as </a:t>
            </a:r>
            <a:r>
              <a:rPr lang="pt-BR" noProof="0" dirty="0" err="1"/>
              <a:t>APIs</a:t>
            </a:r>
            <a:r>
              <a:rPr lang="pt-BR" noProof="0" dirty="0"/>
              <a:t> de Watson</a:t>
            </a:r>
            <a:r>
              <a:rPr lang="pt-BR" dirty="0"/>
              <a:t> / Março 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08" y="533746"/>
            <a:ext cx="6772588" cy="3461325"/>
          </a:xfrm>
          <a:prstGeom prst="rect">
            <a:avLst/>
          </a:prstGeom>
        </p:spPr>
      </p:pic>
      <p:pic>
        <p:nvPicPr>
          <p:cNvPr id="45060" name="Picture 4" descr="https://www.ibm.com/blogs/bluemix/wp-content/uploads/2016/11/Watson_Discovery_her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452" y="4274881"/>
            <a:ext cx="1128000" cy="112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7085" y="5445457"/>
            <a:ext cx="202273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67" b="1" dirty="0">
                <a:solidFill>
                  <a:srgbClr val="BA8FF7"/>
                </a:solidFill>
              </a:rPr>
              <a:t>Watson Discovery</a:t>
            </a:r>
            <a:endParaRPr lang="en-US" sz="1067" b="1" dirty="0">
              <a:solidFill>
                <a:srgbClr val="BA8FF7"/>
              </a:solidFill>
            </a:endParaRPr>
          </a:p>
        </p:txBody>
      </p:sp>
      <p:pic>
        <p:nvPicPr>
          <p:cNvPr id="45062" name="Picture 6" descr="https://ibmecm.cloudant.com/wcm70x/WCM_afd88252-f1bd-497c-86cf-be977a31db3f!en/Watson+Explorer+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476" y="4276484"/>
            <a:ext cx="2099189" cy="112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626703" y="5445457"/>
            <a:ext cx="202273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67" b="1" dirty="0">
                <a:solidFill>
                  <a:srgbClr val="FFFFFF"/>
                </a:solidFill>
              </a:rPr>
              <a:t>Watson Explorer</a:t>
            </a:r>
            <a:endParaRPr lang="en-US" sz="1067" b="1" dirty="0">
              <a:solidFill>
                <a:srgbClr val="FFFFFF"/>
              </a:solidFill>
            </a:endParaRPr>
          </a:p>
        </p:txBody>
      </p:sp>
      <p:cxnSp>
        <p:nvCxnSpPr>
          <p:cNvPr id="21" name="Connector: Elbow 20"/>
          <p:cNvCxnSpPr>
            <a:cxnSpLocks/>
            <a:stCxn id="2" idx="2"/>
            <a:endCxn id="45060" idx="0"/>
          </p:cNvCxnSpPr>
          <p:nvPr/>
        </p:nvCxnSpPr>
        <p:spPr>
          <a:xfrm rot="5400000">
            <a:off x="4113972" y="2299551"/>
            <a:ext cx="279810" cy="367085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cxnSpLocks/>
            <a:stCxn id="2" idx="2"/>
            <a:endCxn id="45062" idx="0"/>
          </p:cNvCxnSpPr>
          <p:nvPr/>
        </p:nvCxnSpPr>
        <p:spPr>
          <a:xfrm rot="16200000" flipH="1">
            <a:off x="7722980" y="2361392"/>
            <a:ext cx="281413" cy="3548769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32003" y="4274878"/>
            <a:ext cx="1128000" cy="1125183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cxnSpLocks/>
            <a:stCxn id="2" idx="2"/>
            <a:endCxn id="27" idx="0"/>
          </p:cNvCxnSpPr>
          <p:nvPr/>
        </p:nvCxnSpPr>
        <p:spPr>
          <a:xfrm>
            <a:off x="6089302" y="3995071"/>
            <a:ext cx="6701" cy="279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78344" y="5445456"/>
            <a:ext cx="1899832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67" b="1" dirty="0">
                <a:solidFill>
                  <a:schemeClr val="accent3"/>
                </a:solidFill>
              </a:rPr>
              <a:t>Watson Natural </a:t>
            </a:r>
            <a:r>
              <a:rPr lang="pt-BR" sz="1067" b="1" dirty="0" err="1">
                <a:solidFill>
                  <a:schemeClr val="accent3"/>
                </a:solidFill>
              </a:rPr>
              <a:t>Language</a:t>
            </a:r>
            <a:r>
              <a:rPr lang="pt-BR" sz="1067" b="1" dirty="0">
                <a:solidFill>
                  <a:schemeClr val="accent3"/>
                </a:solidFill>
              </a:rPr>
              <a:t> </a:t>
            </a:r>
            <a:r>
              <a:rPr lang="pt-BR" sz="1067" b="1" dirty="0" err="1">
                <a:solidFill>
                  <a:schemeClr val="accent3"/>
                </a:solidFill>
              </a:rPr>
              <a:t>Understanding</a:t>
            </a:r>
            <a:endParaRPr lang="en-US" sz="1067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099247" y="2667897"/>
          <a:ext cx="3609708" cy="175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8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5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ヒラギノ角ゴ Pro W3" pitchFamily="120" charset="-128"/>
                          <a:cs typeface="Arial" panose="020B0604020202020204" pitchFamily="34" charset="0"/>
                        </a:rPr>
                        <a:t>Objeto</a:t>
                      </a:r>
                      <a:endParaRPr lang="pt-BR" sz="3300" b="1" noProof="0">
                        <a:ln w="3175">
                          <a:solidFill>
                            <a:schemeClr val="tx1"/>
                          </a:solidFill>
                          <a:prstDash val="sysDash"/>
                        </a:ln>
                        <a:solidFill>
                          <a:srgbClr val="FFFFFF"/>
                        </a:solidFill>
                      </a:endParaRPr>
                    </a:p>
                  </a:txBody>
                  <a:tcPr marL="129364" marR="129364" marT="64683" marB="64683" anchor="ctr">
                    <a:lnL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ヒラギノ角ゴ Pro W3" pitchFamily="120" charset="-128"/>
                          <a:cs typeface="Arial" panose="020B0604020202020204" pitchFamily="34" charset="0"/>
                        </a:rPr>
                        <a:t>4 caixas eletrônicos</a:t>
                      </a:r>
                      <a:endParaRPr lang="pt-BR" sz="3300" b="0" noProof="0">
                        <a:ln w="3175">
                          <a:solidFill>
                            <a:schemeClr val="tx1"/>
                          </a:solidFill>
                          <a:prstDash val="sysDash"/>
                        </a:ln>
                        <a:solidFill>
                          <a:srgbClr val="00B0F0"/>
                        </a:solidFill>
                      </a:endParaRPr>
                    </a:p>
                  </a:txBody>
                  <a:tcPr marL="129364" marR="129364" marT="64683" marB="64683" anchor="ctr">
                    <a:lnL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5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ヒラギノ角ゴ Pro W3" pitchFamily="120" charset="-128"/>
                          <a:cs typeface="Arial" panose="020B0604020202020204" pitchFamily="34" charset="0"/>
                        </a:rPr>
                        <a:t>Local</a:t>
                      </a:r>
                      <a:endParaRPr lang="pt-BR" sz="3300" b="1" noProof="0">
                        <a:ln w="3175">
                          <a:solidFill>
                            <a:schemeClr val="tx1"/>
                          </a:solidFill>
                          <a:prstDash val="sysDash"/>
                        </a:ln>
                        <a:solidFill>
                          <a:srgbClr val="FFFFFF"/>
                        </a:solidFill>
                      </a:endParaRPr>
                    </a:p>
                  </a:txBody>
                  <a:tcPr marL="129364" marR="129364" marT="64683" marB="64683" anchor="ctr">
                    <a:lnL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ヒラギノ角ゴ Pro W3" pitchFamily="120" charset="-128"/>
                          <a:cs typeface="Arial" panose="020B0604020202020204" pitchFamily="34" charset="0"/>
                        </a:rPr>
                        <a:t>Shopping Pátio Paulista</a:t>
                      </a:r>
                    </a:p>
                  </a:txBody>
                  <a:tcPr marL="129364" marR="129364" marT="64683" marB="64683" anchor="ctr">
                    <a:lnL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5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ヒラギノ角ゴ Pro W3" pitchFamily="120" charset="-128"/>
                          <a:cs typeface="Arial" panose="020B0604020202020204" pitchFamily="34" charset="0"/>
                        </a:rPr>
                        <a:t>Problema</a:t>
                      </a:r>
                      <a:endParaRPr lang="pt-BR" sz="3300" b="1" noProof="0">
                        <a:ln w="3175">
                          <a:solidFill>
                            <a:schemeClr val="tx1"/>
                          </a:solidFill>
                          <a:prstDash val="sysDash"/>
                        </a:ln>
                        <a:solidFill>
                          <a:srgbClr val="FFFFFF"/>
                        </a:solidFill>
                      </a:endParaRPr>
                    </a:p>
                  </a:txBody>
                  <a:tcPr marL="129364" marR="129364" marT="64683" marB="64683" anchor="ctr">
                    <a:lnL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ヒラギノ角ゴ Pro W3" pitchFamily="120" charset="-128"/>
                          <a:cs typeface="Arial" panose="020B0604020202020204" pitchFamily="34" charset="0"/>
                        </a:rPr>
                        <a:t>saque indisponível</a:t>
                      </a:r>
                    </a:p>
                  </a:txBody>
                  <a:tcPr marL="129364" marR="129364" marT="64683" marB="64683" anchor="ctr">
                    <a:lnL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5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ヒラギノ角ゴ Pro W3" pitchFamily="120" charset="-128"/>
                          <a:cs typeface="Arial" panose="020B0604020202020204" pitchFamily="34" charset="0"/>
                        </a:rPr>
                        <a:t>Problema</a:t>
                      </a:r>
                      <a:endParaRPr lang="pt-BR" sz="3300" b="1" noProof="0">
                        <a:ln w="3175">
                          <a:solidFill>
                            <a:schemeClr val="tx1"/>
                          </a:solidFill>
                          <a:prstDash val="sysDash"/>
                        </a:ln>
                        <a:solidFill>
                          <a:srgbClr val="FFFFFF"/>
                        </a:solidFill>
                      </a:endParaRPr>
                    </a:p>
                  </a:txBody>
                  <a:tcPr marL="129364" marR="129364" marT="64683" marB="64683" anchor="ctr">
                    <a:lnL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ヒラギノ角ゴ Pro W3" pitchFamily="120" charset="-128"/>
                          <a:cs typeface="Arial" panose="020B0604020202020204" pitchFamily="34" charset="0"/>
                        </a:rPr>
                        <a:t>fila enorme</a:t>
                      </a:r>
                      <a:endParaRPr lang="pt-BR" sz="3300" b="0" noProof="0" dirty="0">
                        <a:ln w="3175">
                          <a:solidFill>
                            <a:schemeClr val="tx1"/>
                          </a:solidFill>
                          <a:prstDash val="sysDash"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9364" marR="129364" marT="64683" marB="64683" anchor="ctr">
                    <a:lnL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4266">
                          <a:alpha val="14902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911171" y="1433954"/>
            <a:ext cx="3985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>
                <a:solidFill>
                  <a:srgbClr val="FFFFFF"/>
                </a:solidFill>
                <a:latin typeface="Arial"/>
              </a:rPr>
              <a:t>Análise do Conteúdo Não-Estruturado</a:t>
            </a:r>
            <a:endParaRPr lang="pt-BR" sz="1867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920992" y="2161023"/>
            <a:ext cx="2587296" cy="2540719"/>
            <a:chOff x="3690744" y="1803647"/>
            <a:chExt cx="1940472" cy="1905539"/>
          </a:xfrm>
        </p:grpSpPr>
        <p:pic>
          <p:nvPicPr>
            <p:cNvPr id="13" name="Picture 23" descr="C:\Users\ITSOUSER\Desktop\Images\PPT Icons\Blue\Icons-16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2877" y="1803647"/>
              <a:ext cx="1536207" cy="1536207"/>
            </a:xfrm>
            <a:prstGeom prst="rect">
              <a:avLst/>
            </a:prstGeom>
            <a:noFill/>
          </p:spPr>
        </p:pic>
        <p:sp>
          <p:nvSpPr>
            <p:cNvPr id="14" name="object 11"/>
            <p:cNvSpPr txBox="1"/>
            <p:nvPr/>
          </p:nvSpPr>
          <p:spPr>
            <a:xfrm>
              <a:off x="3690744" y="3339854"/>
              <a:ext cx="1940472" cy="3693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11024" algn="ctr">
                <a:defRPr sz="2100" spc="-4">
                  <a:solidFill>
                    <a:srgbClr val="00AEEF"/>
                  </a:solidFill>
                  <a:latin typeface="Arial"/>
                  <a:cs typeface="Arial"/>
                </a:defRPr>
              </a:lvl1pPr>
            </a:lstStyle>
            <a:p>
              <a:pPr>
                <a:defRPr/>
              </a:pPr>
              <a:r>
                <a:rPr lang="en-US" sz="1600" b="1" dirty="0">
                  <a:solidFill>
                    <a:srgbClr val="FFFFFF"/>
                  </a:solidFill>
                </a:rPr>
                <a:t>Deep natural-language analysis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31873" y="2184726"/>
            <a:ext cx="213648" cy="2464092"/>
            <a:chOff x="3344456" y="1659731"/>
            <a:chExt cx="160744" cy="3048000"/>
          </a:xfrm>
        </p:grpSpPr>
        <p:cxnSp>
          <p:nvCxnSpPr>
            <p:cNvPr id="17" name="Straight Connector 24"/>
            <p:cNvCxnSpPr>
              <a:cxnSpLocks noChangeShapeType="1"/>
            </p:cNvCxnSpPr>
            <p:nvPr/>
          </p:nvCxnSpPr>
          <p:spPr bwMode="auto">
            <a:xfrm>
              <a:off x="3344456" y="1659731"/>
              <a:ext cx="0" cy="130628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8" name="Straight Connector 25"/>
            <p:cNvCxnSpPr>
              <a:cxnSpLocks noChangeShapeType="1"/>
            </p:cNvCxnSpPr>
            <p:nvPr/>
          </p:nvCxnSpPr>
          <p:spPr bwMode="auto">
            <a:xfrm>
              <a:off x="3344456" y="3401445"/>
              <a:ext cx="0" cy="130628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9" name="Straight Connector 26"/>
            <p:cNvCxnSpPr>
              <a:cxnSpLocks noChangeShapeType="1"/>
            </p:cNvCxnSpPr>
            <p:nvPr/>
          </p:nvCxnSpPr>
          <p:spPr bwMode="auto">
            <a:xfrm>
              <a:off x="3344456" y="2966017"/>
              <a:ext cx="160744" cy="1905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20" name="Straight Connector 27"/>
            <p:cNvCxnSpPr>
              <a:cxnSpLocks noChangeShapeType="1"/>
            </p:cNvCxnSpPr>
            <p:nvPr/>
          </p:nvCxnSpPr>
          <p:spPr bwMode="auto">
            <a:xfrm flipH="1">
              <a:off x="3344456" y="3156517"/>
              <a:ext cx="160744" cy="24493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</p:grpSp>
      <p:sp>
        <p:nvSpPr>
          <p:cNvPr id="16" name="Rectangle 15"/>
          <p:cNvSpPr/>
          <p:nvPr/>
        </p:nvSpPr>
        <p:spPr>
          <a:xfrm>
            <a:off x="587334" y="2871207"/>
            <a:ext cx="3773141" cy="11155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b="1" dirty="0">
                <a:solidFill>
                  <a:srgbClr val="FFFFFF"/>
                </a:solidFill>
              </a:rPr>
              <a:t>@banco </a:t>
            </a:r>
            <a:r>
              <a:rPr lang="pt-BR" sz="1600" b="1" dirty="0">
                <a:solidFill>
                  <a:srgbClr val="00B0F0"/>
                </a:solidFill>
              </a:rPr>
              <a:t>4 caixas eletrônicos </a:t>
            </a:r>
            <a:r>
              <a:rPr lang="pt-BR" sz="1600" b="1" dirty="0">
                <a:solidFill>
                  <a:srgbClr val="FFFFFF"/>
                </a:solidFill>
              </a:rPr>
              <a:t>do </a:t>
            </a:r>
            <a:r>
              <a:rPr lang="pt-BR" sz="1600" b="1" dirty="0">
                <a:solidFill>
                  <a:srgbClr val="92D050"/>
                </a:solidFill>
              </a:rPr>
              <a:t>shopping Pátio Paulista </a:t>
            </a:r>
            <a:r>
              <a:rPr lang="pt-BR" sz="1600" b="1" dirty="0">
                <a:solidFill>
                  <a:srgbClr val="FFFFFF"/>
                </a:solidFill>
              </a:rPr>
              <a:t>com </a:t>
            </a:r>
            <a:r>
              <a:rPr lang="pt-BR" sz="1600" b="1" dirty="0">
                <a:solidFill>
                  <a:srgbClr val="FF0000"/>
                </a:solidFill>
              </a:rPr>
              <a:t>saque indisponível</a:t>
            </a:r>
            <a:r>
              <a:rPr lang="pt-BR" sz="1600" b="1" dirty="0">
                <a:solidFill>
                  <a:srgbClr val="FFFFFF"/>
                </a:solidFill>
              </a:rPr>
              <a:t>. </a:t>
            </a:r>
            <a:r>
              <a:rPr lang="pt-BR" sz="1600" b="1" dirty="0">
                <a:solidFill>
                  <a:srgbClr val="FFC000"/>
                </a:solidFill>
              </a:rPr>
              <a:t>Fila enorme </a:t>
            </a:r>
            <a:r>
              <a:rPr lang="pt-BR" sz="1600" b="1" dirty="0">
                <a:solidFill>
                  <a:srgbClr val="FFFFFF"/>
                </a:solidFill>
              </a:rPr>
              <a:t>pra sacar...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26099" y="1433942"/>
            <a:ext cx="2815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65"/>
              </a:spcAft>
            </a:pPr>
            <a:r>
              <a:rPr lang="pt-BR" sz="1600" b="1" dirty="0">
                <a:solidFill>
                  <a:srgbClr val="FFFFFF"/>
                </a:solidFill>
              </a:rPr>
              <a:t>Conteúdo Não-Estruturado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91072"/>
            <a:ext cx="3860800" cy="268224"/>
          </a:xfrm>
        </p:spPr>
        <p:txBody>
          <a:bodyPr/>
          <a:lstStyle/>
          <a:p>
            <a:r>
              <a:rPr lang="pt-BR" dirty="0"/>
              <a:t>Watson / </a:t>
            </a:r>
            <a:r>
              <a:rPr lang="pt-BR" noProof="0" dirty="0"/>
              <a:t>Uma introdução técnica as </a:t>
            </a:r>
            <a:r>
              <a:rPr lang="pt-BR" noProof="0" dirty="0" err="1"/>
              <a:t>APIs</a:t>
            </a:r>
            <a:r>
              <a:rPr lang="pt-BR" noProof="0" dirty="0"/>
              <a:t> de Watson</a:t>
            </a:r>
            <a:r>
              <a:rPr lang="pt-BR" dirty="0"/>
              <a:t> / Março 2017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683757" y="2160387"/>
            <a:ext cx="213648" cy="2464092"/>
            <a:chOff x="3344456" y="1659731"/>
            <a:chExt cx="160744" cy="3048000"/>
          </a:xfrm>
        </p:grpSpPr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>
              <a:off x="3344456" y="1659731"/>
              <a:ext cx="0" cy="130628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26" name="Straight Connector 25"/>
            <p:cNvCxnSpPr>
              <a:cxnSpLocks noChangeShapeType="1"/>
            </p:cNvCxnSpPr>
            <p:nvPr/>
          </p:nvCxnSpPr>
          <p:spPr bwMode="auto">
            <a:xfrm>
              <a:off x="3344456" y="3401445"/>
              <a:ext cx="0" cy="130628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>
              <a:off x="3344456" y="2966017"/>
              <a:ext cx="160744" cy="1905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28" name="Straight Connector 27"/>
            <p:cNvCxnSpPr>
              <a:cxnSpLocks noChangeShapeType="1"/>
            </p:cNvCxnSpPr>
            <p:nvPr/>
          </p:nvCxnSpPr>
          <p:spPr bwMode="auto">
            <a:xfrm flipH="1">
              <a:off x="3344456" y="3156517"/>
              <a:ext cx="160744" cy="24493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782661072"/>
      </p:ext>
    </p:extLst>
  </p:cSld>
  <p:clrMapOvr>
    <a:masterClrMapping/>
  </p:clrMapOvr>
</p:sld>
</file>

<file path=ppt/theme/theme1.xml><?xml version="1.0" encoding="utf-8"?>
<a:theme xmlns:a="http://schemas.openxmlformats.org/drawingml/2006/main" name="IBM_Watson_internal_b_wide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atson: Group 1, Grey 70">
  <a:themeElements>
    <a:clrScheme name="Group 1, Grey 70 1">
      <a:dk1>
        <a:srgbClr val="AEAEAE"/>
      </a:dk1>
      <a:lt1>
        <a:srgbClr val="E0E0E0"/>
      </a:lt1>
      <a:dk2>
        <a:srgbClr val="1E1E1E"/>
      </a:dk2>
      <a:lt2>
        <a:srgbClr val="464646"/>
      </a:lt2>
      <a:accent1>
        <a:srgbClr val="5596E6"/>
      </a:accent1>
      <a:accent2>
        <a:srgbClr val="5AAAFA"/>
      </a:accent2>
      <a:accent3>
        <a:srgbClr val="7CC7FF"/>
      </a:accent3>
      <a:accent4>
        <a:srgbClr val="00B4A0"/>
      </a:accent4>
      <a:accent5>
        <a:srgbClr val="41D6C3"/>
      </a:accent5>
      <a:accent6>
        <a:srgbClr val="6EEDD8"/>
      </a:accent6>
      <a:hlink>
        <a:srgbClr val="AEAEAE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atson_BlueTeal_16x9_Arial_Mac-PC_010617" id="{736AB9C3-8B0F-C140-96E2-A4DE44FF1FF0}" vid="{8EDBC45B-1B23-5F4C-8D6C-B8EEAB59C6E0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oup 1, Grey 70 1">
    <a:dk1>
      <a:srgbClr val="AEAEAE"/>
    </a:dk1>
    <a:lt1>
      <a:srgbClr val="E0E0E0"/>
    </a:lt1>
    <a:dk2>
      <a:srgbClr val="1E1E1E"/>
    </a:dk2>
    <a:lt2>
      <a:srgbClr val="464646"/>
    </a:lt2>
    <a:accent1>
      <a:srgbClr val="5596E6"/>
    </a:accent1>
    <a:accent2>
      <a:srgbClr val="5AAAFA"/>
    </a:accent2>
    <a:accent3>
      <a:srgbClr val="7CC7FF"/>
    </a:accent3>
    <a:accent4>
      <a:srgbClr val="00B4A0"/>
    </a:accent4>
    <a:accent5>
      <a:srgbClr val="41D6C3"/>
    </a:accent5>
    <a:accent6>
      <a:srgbClr val="6EEDD8"/>
    </a:accent6>
    <a:hlink>
      <a:srgbClr val="AEAEAE"/>
    </a:hlink>
    <a:folHlink>
      <a:srgbClr val="E0E0E0"/>
    </a:folHlink>
  </a:clrScheme>
</a:themeOverride>
</file>

<file path=ppt/theme/themeOverride2.xml><?xml version="1.0" encoding="utf-8"?>
<a:themeOverride xmlns:a="http://schemas.openxmlformats.org/drawingml/2006/main">
  <a:clrScheme name="Group 1, Grey 70 1">
    <a:dk1>
      <a:srgbClr val="AEAEAE"/>
    </a:dk1>
    <a:lt1>
      <a:srgbClr val="E0E0E0"/>
    </a:lt1>
    <a:dk2>
      <a:srgbClr val="1E1E1E"/>
    </a:dk2>
    <a:lt2>
      <a:srgbClr val="464646"/>
    </a:lt2>
    <a:accent1>
      <a:srgbClr val="5596E6"/>
    </a:accent1>
    <a:accent2>
      <a:srgbClr val="5AAAFA"/>
    </a:accent2>
    <a:accent3>
      <a:srgbClr val="7CC7FF"/>
    </a:accent3>
    <a:accent4>
      <a:srgbClr val="00B4A0"/>
    </a:accent4>
    <a:accent5>
      <a:srgbClr val="41D6C3"/>
    </a:accent5>
    <a:accent6>
      <a:srgbClr val="6EEDD8"/>
    </a:accent6>
    <a:hlink>
      <a:srgbClr val="AEAEAE"/>
    </a:hlink>
    <a:folHlink>
      <a:srgbClr val="E0E0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Watson wide white blue theme (external)</Template>
  <TotalTime>20429</TotalTime>
  <Words>1394</Words>
  <Application>Microsoft Office PowerPoint</Application>
  <PresentationFormat>Widescreen</PresentationFormat>
  <Paragraphs>222</Paragraphs>
  <Slides>41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Helvetica</vt:lpstr>
      <vt:lpstr>Helvetica Neue</vt:lpstr>
      <vt:lpstr>Segoe UI</vt:lpstr>
      <vt:lpstr>IBM_Watson_internal_b_wide</vt:lpstr>
      <vt:lpstr>Watson: Group 1, Grey 70</vt:lpstr>
      <vt:lpstr>Tema do Office</vt:lpstr>
      <vt:lpstr>Apresentação do PowerPoint</vt:lpstr>
      <vt:lpstr>Watson Knowledge  Studio + Natural Language Understanding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Natural Language  Understanding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Watson Knowledge  Studio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Tanmay Sinha</dc:creator>
  <cp:lastModifiedBy>Nambio Silva Santos</cp:lastModifiedBy>
  <cp:revision>160</cp:revision>
  <dcterms:created xsi:type="dcterms:W3CDTF">2015-07-13T17:36:44Z</dcterms:created>
  <dcterms:modified xsi:type="dcterms:W3CDTF">2019-04-17T16:20:35Z</dcterms:modified>
</cp:coreProperties>
</file>