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6"/>
  </p:notesMasterIdLst>
  <p:sldIdLst>
    <p:sldId id="256" r:id="rId2"/>
    <p:sldId id="257" r:id="rId3"/>
    <p:sldId id="258" r:id="rId4"/>
    <p:sldId id="259" r:id="rId5"/>
    <p:sldId id="27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599"/>
  </p:normalViewPr>
  <p:slideViewPr>
    <p:cSldViewPr snapToGrid="0">
      <p:cViewPr varScale="1">
        <p:scale>
          <a:sx n="141" d="100"/>
          <a:sy n="141" d="100"/>
        </p:scale>
        <p:origin x="800"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ae57693926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ae5769392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ae5769392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ae5769392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658e4ac9dd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658e4ac9dd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658e4ac9dd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658e4ac9dd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ae4e6473d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ae4e6473d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65a075c4e6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65a075c4e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65a075c4e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65a075c4e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ae57693926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ae57693926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ae57693926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2ae57693926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ae57693926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ae57693926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658e4ac9d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658e4ac9d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ae6be34e9b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ae6be34e9b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ae6be34e9b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ae6be34e9b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ae6be34e9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2ae6be34e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ae6be34e9b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ae6be34e9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658e4ac9dd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658e4ac9dd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aea8278122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aea8278122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aea8278122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aea8278122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aea8278122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aea8278122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aea827812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aea827812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aea8278122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aea827812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aea8278122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aea82781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msaroufim/cudamodelecture1/blob/main/load_inline.py"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gist.github.com/msaroufim/6673c9e5c0c3d58740472601eac6d4df"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gist.github.com/msaroufim/f849df30687708782e0269c4b42264b1"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msaroufim/cudamodelecture1/blob/main/square_kernel.ptx"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www.amazon.com/Programming-Massively-Parallel-Processors-Hands/dp/0323912311/ref=sr_1_1?crid=60S1S1SMZ3RT&amp;keywords=programming+massively+parallel+processors+4th+edition&amp;qid=1704978852&amp;s=books&amp;sprefix=programming+massively+parallel+processors+4th+edition%2Cstripbooks%2C131&amp;sr=1-1&amp;ufe=app_do%3Aamzn1.fos.18ed3cb5-28d5-4975-8bc7-93deae8f9840"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hyperlink" Target="https://www.youtube.com/@CUDAMODE" TargetMode="External"/><Relationship Id="rId5" Type="http://schemas.openxmlformats.org/officeDocument/2006/relationships/hyperlink" Target="https://discord.gg/XsdDHGtk9N" TargetMode="External"/><Relationship Id="rId4" Type="http://schemas.openxmlformats.org/officeDocument/2006/relationships/hyperlink" Target="https://github.com/cuda-mode/resource-stream"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msaroufim/cudamodelecture1/blob/main/ncu_logs"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pytorch/pytorch/blob/main/caffe2/utils/math/elementwise.cu"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hyperlink" Target="https://github.com/msaroufim/cudamodelecture1/tree/main/tmp"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t>CUDA MODE: </a:t>
            </a:r>
            <a:endParaRPr/>
          </a:p>
          <a:p>
            <a:pPr marL="0" lvl="0" indent="0" algn="ctr" rtl="0">
              <a:spcBef>
                <a:spcPts val="0"/>
              </a:spcBef>
              <a:spcAft>
                <a:spcPts val="0"/>
              </a:spcAft>
              <a:buNone/>
            </a:pPr>
            <a:r>
              <a:rPr lang="en"/>
              <a:t>Lecture 1</a:t>
            </a:r>
            <a:endParaRPr/>
          </a:p>
          <a:p>
            <a:pPr marL="0" lvl="0" indent="0" algn="ctr" rtl="0">
              <a:spcBef>
                <a:spcPts val="0"/>
              </a:spcBef>
              <a:spcAft>
                <a:spcPts val="0"/>
              </a:spcAft>
              <a:buNone/>
            </a:pP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Mark Saroufim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How to run a CUDA kernel from pytorch</a:t>
            </a:r>
            <a:endParaRPr/>
          </a:p>
        </p:txBody>
      </p:sp>
      <p:sp>
        <p:nvSpPr>
          <p:cNvPr id="114" name="Google Shape;114;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u="sng">
                <a:solidFill>
                  <a:schemeClr val="hlink"/>
                </a:solidFill>
                <a:hlinkClick r:id="rId3"/>
              </a:rPr>
              <a:t>https://github.com/msaroufim/cudamodelecture1/blob/main/load_inline.py</a:t>
            </a:r>
            <a:r>
              <a:rPr lang="en"/>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numba</a:t>
            </a:r>
            <a:endParaRPr/>
          </a:p>
        </p:txBody>
      </p:sp>
      <p:sp>
        <p:nvSpPr>
          <p:cNvPr id="120" name="Google Shape;120;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u="sng">
                <a:solidFill>
                  <a:schemeClr val="hlink"/>
                </a:solidFill>
                <a:hlinkClick r:id="rId3"/>
              </a:rPr>
              <a:t>https://gist.github.com/msaroufim/6673c9e5c0c3d58740472601eac6d4df</a:t>
            </a:r>
            <a:r>
              <a:rPr lang="en"/>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3"/>
          <p:cNvSpPr txBox="1">
            <a:spLocks noGrp="1"/>
          </p:cNvSpPr>
          <p:nvPr>
            <p:ph type="title"/>
          </p:nvPr>
        </p:nvSpPr>
        <p:spPr>
          <a:xfrm>
            <a:off x="311700" y="1319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Integrate a triton kernel</a:t>
            </a:r>
            <a:endParaRPr/>
          </a:p>
        </p:txBody>
      </p:sp>
      <p:sp>
        <p:nvSpPr>
          <p:cNvPr id="126" name="Google Shape;126;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27" name="Google Shape;127;p23"/>
          <p:cNvPicPr preferRelativeResize="0"/>
          <p:nvPr/>
        </p:nvPicPr>
        <p:blipFill>
          <a:blip r:embed="rId3">
            <a:alphaModFix/>
          </a:blip>
          <a:stretch>
            <a:fillRect/>
          </a:stretch>
        </p:blipFill>
        <p:spPr>
          <a:xfrm>
            <a:off x="1325901" y="872150"/>
            <a:ext cx="6235199" cy="41930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Triton kernel on A10G – This is not expected!</a:t>
            </a:r>
            <a:endParaRPr dirty="0"/>
          </a:p>
        </p:txBody>
      </p:sp>
      <p:sp>
        <p:nvSpPr>
          <p:cNvPr id="133" name="Google Shape;133;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34" name="Google Shape;134;p24"/>
          <p:cNvPicPr preferRelativeResize="0"/>
          <p:nvPr/>
        </p:nvPicPr>
        <p:blipFill>
          <a:blip r:embed="rId3">
            <a:alphaModFix/>
          </a:blip>
          <a:stretch>
            <a:fillRect/>
          </a:stretch>
        </p:blipFill>
        <p:spPr>
          <a:xfrm>
            <a:off x="2150148" y="1040337"/>
            <a:ext cx="4843701" cy="3640676"/>
          </a:xfrm>
          <a:prstGeom prst="rect">
            <a:avLst/>
          </a:prstGeom>
          <a:noFill/>
          <a:ln>
            <a:noFill/>
          </a:ln>
        </p:spPr>
      </p:pic>
      <p:sp>
        <p:nvSpPr>
          <p:cNvPr id="135" name="Google Shape;135;p24"/>
          <p:cNvSpPr txBox="1"/>
          <p:nvPr/>
        </p:nvSpPr>
        <p:spPr>
          <a:xfrm>
            <a:off x="0" y="4703625"/>
            <a:ext cx="6993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https://gist.github.com/msaroufim/8649307ecdbb9309ced2d5106073bc0c</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torch.compile</a:t>
            </a:r>
            <a:endParaRPr/>
          </a:p>
        </p:txBody>
      </p:sp>
      <p:sp>
        <p:nvSpPr>
          <p:cNvPr id="141" name="Google Shape;141;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42" name="Google Shape;142;p25"/>
          <p:cNvPicPr preferRelativeResize="0"/>
          <p:nvPr/>
        </p:nvPicPr>
        <p:blipFill>
          <a:blip r:embed="rId3">
            <a:alphaModFix/>
          </a:blip>
          <a:stretch>
            <a:fillRect/>
          </a:stretch>
        </p:blipFill>
        <p:spPr>
          <a:xfrm>
            <a:off x="2043650" y="1064648"/>
            <a:ext cx="5056702" cy="37020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Results on 4090 – Again, triton should be faster!!</a:t>
            </a:r>
            <a:endParaRPr dirty="0"/>
          </a:p>
        </p:txBody>
      </p:sp>
      <p:sp>
        <p:nvSpPr>
          <p:cNvPr id="148" name="Google Shape;148;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49" name="Google Shape;149;p26"/>
          <p:cNvPicPr preferRelativeResize="0"/>
          <p:nvPr/>
        </p:nvPicPr>
        <p:blipFill>
          <a:blip r:embed="rId3">
            <a:alphaModFix/>
          </a:blip>
          <a:stretch>
            <a:fillRect/>
          </a:stretch>
        </p:blipFill>
        <p:spPr>
          <a:xfrm>
            <a:off x="1155950" y="1017726"/>
            <a:ext cx="7340926" cy="38952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Shape 153"/>
        <p:cNvGrpSpPr/>
        <p:nvPr/>
      </p:nvGrpSpPr>
      <p:grpSpPr>
        <a:xfrm>
          <a:off x="0" y="0"/>
          <a:ext cx="0" cy="0"/>
          <a:chOff x="0" y="0"/>
          <a:chExt cx="0" cy="0"/>
        </a:xfrm>
      </p:grpSpPr>
      <p:sp>
        <p:nvSpPr>
          <p:cNvPr id="154" name="Google Shape;154;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After fixing the block size to 1024</a:t>
            </a:r>
            <a:endParaRPr/>
          </a:p>
        </p:txBody>
      </p:sp>
      <p:sp>
        <p:nvSpPr>
          <p:cNvPr id="155" name="Google Shape;155;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56" name="Google Shape;156;p27"/>
          <p:cNvPicPr preferRelativeResize="0"/>
          <p:nvPr/>
        </p:nvPicPr>
        <p:blipFill>
          <a:blip r:embed="rId3">
            <a:alphaModFix/>
          </a:blip>
          <a:stretch>
            <a:fillRect/>
          </a:stretch>
        </p:blipFill>
        <p:spPr>
          <a:xfrm>
            <a:off x="2251049" y="1080125"/>
            <a:ext cx="4860450" cy="40633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Triton has a debugger now </a:t>
            </a:r>
            <a:br>
              <a:rPr lang="en" dirty="0"/>
            </a:br>
            <a:r>
              <a:rPr lang="en" sz="2200" dirty="0"/>
              <a:t>(Use this to debug triton code!)</a:t>
            </a:r>
            <a:endParaRPr sz="2200" dirty="0"/>
          </a:p>
        </p:txBody>
      </p:sp>
      <p:sp>
        <p:nvSpPr>
          <p:cNvPr id="162" name="Google Shape;162;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lang="en" dirty="0"/>
          </a:p>
          <a:p>
            <a:pPr marL="0" lvl="0" indent="0" algn="l" rtl="0">
              <a:spcBef>
                <a:spcPts val="0"/>
              </a:spcBef>
              <a:spcAft>
                <a:spcPts val="0"/>
              </a:spcAft>
              <a:buNone/>
            </a:pPr>
            <a:r>
              <a:rPr lang="en" dirty="0" err="1"/>
              <a:t>triton.jit</a:t>
            </a:r>
            <a:r>
              <a:rPr lang="en" dirty="0"/>
              <a:t>(interpret=True)</a:t>
            </a:r>
            <a:endParaRPr dirty="0"/>
          </a:p>
          <a:p>
            <a:pPr marL="0" lvl="0" indent="0" algn="l" rtl="0">
              <a:spcBef>
                <a:spcPts val="1200"/>
              </a:spcBef>
              <a:spcAft>
                <a:spcPts val="0"/>
              </a:spcAft>
              <a:buNone/>
            </a:pPr>
            <a:r>
              <a:rPr lang="en" dirty="0"/>
              <a:t>Almost everything is a </a:t>
            </a:r>
            <a:r>
              <a:rPr lang="en" dirty="0" err="1"/>
              <a:t>WrappedTensor</a:t>
            </a:r>
            <a:r>
              <a:rPr lang="en" dirty="0"/>
              <a:t> so inspect variables with </a:t>
            </a:r>
            <a:r>
              <a:rPr lang="en" dirty="0" err="1"/>
              <a:t>var_name.tensor</a:t>
            </a:r>
            <a:endParaRPr dirty="0"/>
          </a:p>
          <a:p>
            <a:pPr marL="0" lvl="0" indent="0" algn="l" rtl="0">
              <a:spcBef>
                <a:spcPts val="1200"/>
              </a:spcBef>
              <a:spcAft>
                <a:spcPts val="1200"/>
              </a:spcAft>
              <a:buNone/>
            </a:pPr>
            <a:r>
              <a:rPr lang="en" u="sng" dirty="0">
                <a:solidFill>
                  <a:schemeClr val="hlink"/>
                </a:solidFill>
                <a:hlinkClick r:id="rId3"/>
              </a:rPr>
              <a:t>https://gist.github.com/msaroufim/f849df30687708782e0269c4b42264b1</a:t>
            </a:r>
            <a:r>
              <a:rPr lang="en" dirty="0"/>
              <a:t> </a:t>
            </a:r>
          </a:p>
          <a:p>
            <a:pPr marL="0" lvl="0" indent="0" algn="l" rtl="0">
              <a:spcBef>
                <a:spcPts val="1200"/>
              </a:spcBef>
              <a:spcAft>
                <a:spcPts val="1200"/>
              </a:spcAft>
              <a:buNone/>
            </a:pPr>
            <a:r>
              <a:rPr lang="en" dirty="0"/>
              <a:t>Because we can’t use print statements in these kernels! -&gt; kernels run on GPU and shared memory and print might not have access to those locations!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Look at PTX</a:t>
            </a:r>
            <a:endParaRPr/>
          </a:p>
        </p:txBody>
      </p:sp>
      <p:sp>
        <p:nvSpPr>
          <p:cNvPr id="168" name="Google Shape;168;p29"/>
          <p:cNvSpPr txBox="1">
            <a:spLocks noGrp="1"/>
          </p:cNvSpPr>
          <p:nvPr>
            <p:ph type="body" idx="1"/>
          </p:nvPr>
        </p:nvSpPr>
        <p:spPr>
          <a:xfrm>
            <a:off x="311700" y="465816"/>
            <a:ext cx="3604200" cy="4504535"/>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endParaRPr dirty="0"/>
          </a:p>
          <a:p>
            <a:pPr marL="0" lvl="0" indent="0" algn="l" rtl="0">
              <a:spcBef>
                <a:spcPts val="1200"/>
              </a:spcBef>
              <a:spcAft>
                <a:spcPts val="0"/>
              </a:spcAft>
              <a:buNone/>
            </a:pPr>
            <a:r>
              <a:rPr lang="en" u="sng" dirty="0">
                <a:solidFill>
                  <a:schemeClr val="hlink"/>
                </a:solidFill>
                <a:hlinkClick r:id="rId3"/>
              </a:rPr>
              <a:t>https://github.com/msaroufim/cudamodelecture1/blob/main/square_kernel.ptx</a:t>
            </a:r>
            <a:r>
              <a:rPr lang="en" dirty="0"/>
              <a:t> </a:t>
            </a:r>
            <a:endParaRPr dirty="0"/>
          </a:p>
          <a:p>
            <a:pPr marL="0" lvl="0" indent="0" algn="l" rtl="0">
              <a:spcBef>
                <a:spcPts val="1200"/>
              </a:spcBef>
              <a:spcAft>
                <a:spcPts val="0"/>
              </a:spcAft>
              <a:buNone/>
            </a:pPr>
            <a:r>
              <a:rPr lang="en" dirty="0"/>
              <a:t>8 registers with a self multiplication for input (f1 till f8 for inputs) and 8 registers for output (f9 till f16)</a:t>
            </a:r>
          </a:p>
          <a:p>
            <a:pPr marL="0" lvl="0" indent="0" algn="l" rtl="0">
              <a:spcBef>
                <a:spcPts val="1200"/>
              </a:spcBef>
              <a:spcAft>
                <a:spcPts val="0"/>
              </a:spcAft>
              <a:buNone/>
            </a:pPr>
            <a:r>
              <a:rPr lang="en" dirty="0"/>
              <a:t>- </a:t>
            </a:r>
          </a:p>
          <a:p>
            <a:pPr marL="0" lvl="0" indent="0" algn="l" rtl="0">
              <a:spcBef>
                <a:spcPts val="1200"/>
              </a:spcBef>
              <a:spcAft>
                <a:spcPts val="0"/>
              </a:spcAft>
              <a:buNone/>
            </a:pPr>
            <a:endParaRPr dirty="0"/>
          </a:p>
        </p:txBody>
      </p:sp>
      <p:sp>
        <p:nvSpPr>
          <p:cNvPr id="169" name="Google Shape;169;p29"/>
          <p:cNvSpPr txBox="1"/>
          <p:nvPr/>
        </p:nvSpPr>
        <p:spPr>
          <a:xfrm>
            <a:off x="5355950" y="1152475"/>
            <a:ext cx="3000000" cy="3162374"/>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000" dirty="0">
                <a:solidFill>
                  <a:schemeClr val="dk2"/>
                </a:solidFill>
              </a:rPr>
              <a:t>	.loc	1 19 26</a:t>
            </a:r>
            <a:endParaRPr sz="1000" dirty="0">
              <a:solidFill>
                <a:schemeClr val="dk2"/>
              </a:solidFill>
            </a:endParaRPr>
          </a:p>
          <a:p>
            <a:pPr marL="0" lvl="0" indent="0" algn="l" rtl="0">
              <a:lnSpc>
                <a:spcPct val="115000"/>
              </a:lnSpc>
              <a:spcBef>
                <a:spcPts val="1200"/>
              </a:spcBef>
              <a:spcAft>
                <a:spcPts val="0"/>
              </a:spcAft>
              <a:buNone/>
            </a:pPr>
            <a:r>
              <a:rPr lang="en" sz="1000" dirty="0">
                <a:solidFill>
                  <a:schemeClr val="dk2"/>
                </a:solidFill>
              </a:rPr>
              <a:t>	mul.f32 	%f9, %f1, %f1;</a:t>
            </a:r>
            <a:endParaRPr sz="1000" dirty="0">
              <a:solidFill>
                <a:schemeClr val="dk2"/>
              </a:solidFill>
            </a:endParaRPr>
          </a:p>
          <a:p>
            <a:pPr marL="0" lvl="0" indent="0" algn="l" rtl="0">
              <a:lnSpc>
                <a:spcPct val="115000"/>
              </a:lnSpc>
              <a:spcBef>
                <a:spcPts val="1200"/>
              </a:spcBef>
              <a:spcAft>
                <a:spcPts val="0"/>
              </a:spcAft>
              <a:buNone/>
            </a:pPr>
            <a:r>
              <a:rPr lang="en" sz="1000" dirty="0">
                <a:solidFill>
                  <a:schemeClr val="dk2"/>
                </a:solidFill>
              </a:rPr>
              <a:t>	mul.f32 	%f10, %f2, %f2;</a:t>
            </a:r>
            <a:endParaRPr sz="1000" dirty="0">
              <a:solidFill>
                <a:schemeClr val="dk2"/>
              </a:solidFill>
            </a:endParaRPr>
          </a:p>
          <a:p>
            <a:pPr marL="0" lvl="0" indent="0" algn="l" rtl="0">
              <a:lnSpc>
                <a:spcPct val="115000"/>
              </a:lnSpc>
              <a:spcBef>
                <a:spcPts val="1200"/>
              </a:spcBef>
              <a:spcAft>
                <a:spcPts val="0"/>
              </a:spcAft>
              <a:buNone/>
            </a:pPr>
            <a:r>
              <a:rPr lang="en" sz="1000" dirty="0">
                <a:solidFill>
                  <a:schemeClr val="dk2"/>
                </a:solidFill>
              </a:rPr>
              <a:t>	mul.f32 	%f11, %f3, %f3;</a:t>
            </a:r>
            <a:endParaRPr sz="1000" dirty="0">
              <a:solidFill>
                <a:schemeClr val="dk2"/>
              </a:solidFill>
            </a:endParaRPr>
          </a:p>
          <a:p>
            <a:pPr marL="0" lvl="0" indent="0" algn="l" rtl="0">
              <a:lnSpc>
                <a:spcPct val="115000"/>
              </a:lnSpc>
              <a:spcBef>
                <a:spcPts val="1200"/>
              </a:spcBef>
              <a:spcAft>
                <a:spcPts val="0"/>
              </a:spcAft>
              <a:buNone/>
            </a:pPr>
            <a:r>
              <a:rPr lang="en" sz="1000" dirty="0">
                <a:solidFill>
                  <a:schemeClr val="dk2"/>
                </a:solidFill>
              </a:rPr>
              <a:t>	mul.f32 	%f12, %f4, %f4;</a:t>
            </a:r>
            <a:endParaRPr sz="1000" dirty="0">
              <a:solidFill>
                <a:schemeClr val="dk2"/>
              </a:solidFill>
            </a:endParaRPr>
          </a:p>
          <a:p>
            <a:pPr marL="0" lvl="0" indent="0" algn="l" rtl="0">
              <a:lnSpc>
                <a:spcPct val="115000"/>
              </a:lnSpc>
              <a:spcBef>
                <a:spcPts val="1200"/>
              </a:spcBef>
              <a:spcAft>
                <a:spcPts val="0"/>
              </a:spcAft>
              <a:buNone/>
            </a:pPr>
            <a:r>
              <a:rPr lang="en" sz="1000" dirty="0">
                <a:solidFill>
                  <a:schemeClr val="dk2"/>
                </a:solidFill>
              </a:rPr>
              <a:t>	mul.f32 	%f13, %f5, %f5;</a:t>
            </a:r>
            <a:endParaRPr sz="1000" dirty="0">
              <a:solidFill>
                <a:schemeClr val="dk2"/>
              </a:solidFill>
            </a:endParaRPr>
          </a:p>
          <a:p>
            <a:pPr marL="0" lvl="0" indent="0" algn="l" rtl="0">
              <a:lnSpc>
                <a:spcPct val="115000"/>
              </a:lnSpc>
              <a:spcBef>
                <a:spcPts val="1200"/>
              </a:spcBef>
              <a:spcAft>
                <a:spcPts val="0"/>
              </a:spcAft>
              <a:buNone/>
            </a:pPr>
            <a:r>
              <a:rPr lang="en" sz="1000" dirty="0">
                <a:solidFill>
                  <a:schemeClr val="dk2"/>
                </a:solidFill>
              </a:rPr>
              <a:t>	mul.f32 	%f14, %f6, %f6;</a:t>
            </a:r>
            <a:endParaRPr sz="1000" dirty="0">
              <a:solidFill>
                <a:schemeClr val="dk2"/>
              </a:solidFill>
            </a:endParaRPr>
          </a:p>
          <a:p>
            <a:pPr marL="0" lvl="0" indent="0" algn="l" rtl="0">
              <a:lnSpc>
                <a:spcPct val="115000"/>
              </a:lnSpc>
              <a:spcBef>
                <a:spcPts val="1200"/>
              </a:spcBef>
              <a:spcAft>
                <a:spcPts val="0"/>
              </a:spcAft>
              <a:buNone/>
            </a:pPr>
            <a:r>
              <a:rPr lang="en" sz="1000" dirty="0">
                <a:solidFill>
                  <a:schemeClr val="dk2"/>
                </a:solidFill>
              </a:rPr>
              <a:t>	mul.f32 	%f15, %f7, %f7;</a:t>
            </a:r>
            <a:endParaRPr sz="1000" dirty="0">
              <a:solidFill>
                <a:schemeClr val="dk2"/>
              </a:solidFill>
            </a:endParaRPr>
          </a:p>
          <a:p>
            <a:pPr marL="0" lvl="0" indent="0" algn="l" rtl="0">
              <a:lnSpc>
                <a:spcPct val="115000"/>
              </a:lnSpc>
              <a:spcBef>
                <a:spcPts val="1200"/>
              </a:spcBef>
              <a:spcAft>
                <a:spcPts val="1200"/>
              </a:spcAft>
              <a:buNone/>
            </a:pPr>
            <a:r>
              <a:rPr lang="en" sz="1000" dirty="0">
                <a:solidFill>
                  <a:schemeClr val="dk2"/>
                </a:solidFill>
              </a:rPr>
              <a:t>	mul.f32 	%f16, %f8, %f8;</a:t>
            </a:r>
            <a:endParaRPr sz="1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311700" y="466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Cheat: Generate a triton kernel</a:t>
            </a:r>
            <a:endParaRPr dirty="0"/>
          </a:p>
        </p:txBody>
      </p:sp>
      <p:sp>
        <p:nvSpPr>
          <p:cNvPr id="175" name="Google Shape;175;p30"/>
          <p:cNvSpPr txBox="1">
            <a:spLocks noGrp="1"/>
          </p:cNvSpPr>
          <p:nvPr>
            <p:ph type="body" idx="1"/>
          </p:nvPr>
        </p:nvSpPr>
        <p:spPr>
          <a:xfrm>
            <a:off x="223375" y="61932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Instead of writing triton kernel from scratch, have the code ready and call</a:t>
            </a:r>
          </a:p>
          <a:p>
            <a:pPr marL="0" lvl="0" indent="0" algn="l" rtl="0">
              <a:spcBef>
                <a:spcPts val="0"/>
              </a:spcBef>
              <a:spcAft>
                <a:spcPts val="0"/>
              </a:spcAft>
              <a:buNone/>
            </a:pPr>
            <a:r>
              <a:rPr lang="en" u="sng" dirty="0"/>
              <a:t>TORCH_LOGS="</a:t>
            </a:r>
            <a:r>
              <a:rPr lang="en" u="sng" dirty="0" err="1"/>
              <a:t>output_code</a:t>
            </a:r>
            <a:r>
              <a:rPr lang="en" u="sng" dirty="0"/>
              <a:t>" python </a:t>
            </a:r>
            <a:r>
              <a:rPr lang="en" u="sng" dirty="0" err="1"/>
              <a:t>compile_square.py</a:t>
            </a:r>
            <a:endParaRPr u="sng" dirty="0"/>
          </a:p>
          <a:p>
            <a:pPr marL="0" lvl="0" indent="0" algn="l" rtl="0">
              <a:spcBef>
                <a:spcPts val="1200"/>
              </a:spcBef>
              <a:spcAft>
                <a:spcPts val="1200"/>
              </a:spcAft>
              <a:buNone/>
            </a:pPr>
            <a:r>
              <a:rPr lang="en-US" dirty="0"/>
              <a:t>S</a:t>
            </a:r>
            <a:r>
              <a:rPr lang="en" dirty="0"/>
              <a:t>o, the code - </a:t>
            </a:r>
            <a:r>
              <a:rPr lang="en" dirty="0" err="1"/>
              <a:t>torch.compile</a:t>
            </a:r>
            <a:r>
              <a:rPr lang="en" dirty="0"/>
              <a:t>(</a:t>
            </a:r>
            <a:r>
              <a:rPr lang="en" dirty="0" err="1"/>
              <a:t>torch.square</a:t>
            </a:r>
            <a:r>
              <a:rPr lang="en" dirty="0"/>
              <a:t>)) generates the triton kernels we can see and learn!</a:t>
            </a:r>
            <a:endParaRPr dirty="0"/>
          </a:p>
        </p:txBody>
      </p:sp>
      <p:pic>
        <p:nvPicPr>
          <p:cNvPr id="176" name="Google Shape;176;p30"/>
          <p:cNvPicPr preferRelativeResize="0"/>
          <p:nvPr/>
        </p:nvPicPr>
        <p:blipFill>
          <a:blip r:embed="rId3">
            <a:alphaModFix/>
          </a:blip>
          <a:stretch>
            <a:fillRect/>
          </a:stretch>
        </p:blipFill>
        <p:spPr>
          <a:xfrm>
            <a:off x="4272411" y="2327525"/>
            <a:ext cx="4648214" cy="255703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Logistics</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a:t>Hosts: Andreas Köpf, Thomas Viehmann, Mark Saroufim</a:t>
            </a:r>
            <a:endParaRPr/>
          </a:p>
          <a:p>
            <a:pPr marL="0" lvl="0" indent="0" algn="l" rtl="0">
              <a:spcBef>
                <a:spcPts val="1200"/>
              </a:spcBef>
              <a:spcAft>
                <a:spcPts val="0"/>
              </a:spcAft>
              <a:buNone/>
            </a:pPr>
            <a:r>
              <a:rPr lang="en"/>
              <a:t>1 per 2 week on a CUDA topic: textbook chapter, pair programming session or project</a:t>
            </a:r>
            <a:endParaRPr/>
          </a:p>
          <a:p>
            <a:pPr marL="0" lvl="0" indent="0" algn="l" rtl="0">
              <a:spcBef>
                <a:spcPts val="1200"/>
              </a:spcBef>
              <a:spcAft>
                <a:spcPts val="0"/>
              </a:spcAft>
              <a:buNone/>
            </a:pPr>
            <a:r>
              <a:rPr lang="en"/>
              <a:t>Target audience is torch programmers tired of CUDA tutorial hell</a:t>
            </a:r>
            <a:endParaRPr/>
          </a:p>
          <a:p>
            <a:pPr marL="0" lvl="0" indent="0" algn="l" rtl="0">
              <a:spcBef>
                <a:spcPts val="1200"/>
              </a:spcBef>
              <a:spcAft>
                <a:spcPts val="0"/>
              </a:spcAft>
              <a:buNone/>
            </a:pPr>
            <a:r>
              <a:rPr lang="en"/>
              <a:t>Textbook: </a:t>
            </a:r>
            <a:r>
              <a:rPr lang="en" u="sng">
                <a:solidFill>
                  <a:schemeClr val="hlink"/>
                </a:solidFill>
                <a:hlinkClick r:id="rId3"/>
              </a:rPr>
              <a:t>Programming Massively Parallel Processors</a:t>
            </a:r>
            <a:endParaRPr/>
          </a:p>
          <a:p>
            <a:pPr marL="0" lvl="0" indent="0" algn="l" rtl="0">
              <a:spcBef>
                <a:spcPts val="1200"/>
              </a:spcBef>
              <a:spcAft>
                <a:spcPts val="0"/>
              </a:spcAft>
              <a:buNone/>
            </a:pPr>
            <a:r>
              <a:rPr lang="en"/>
              <a:t>Additional resources here in </a:t>
            </a:r>
            <a:r>
              <a:rPr lang="en" u="sng">
                <a:solidFill>
                  <a:schemeClr val="hlink"/>
                </a:solidFill>
                <a:hlinkClick r:id="rId4"/>
              </a:rPr>
              <a:t>resource-stream</a:t>
            </a:r>
            <a:endParaRPr/>
          </a:p>
          <a:p>
            <a:pPr marL="0" lvl="0" indent="0" algn="l" rtl="0">
              <a:spcBef>
                <a:spcPts val="1200"/>
              </a:spcBef>
              <a:spcAft>
                <a:spcPts val="0"/>
              </a:spcAft>
              <a:buNone/>
            </a:pPr>
            <a:r>
              <a:rPr lang="en"/>
              <a:t>All communication will happen on our </a:t>
            </a:r>
            <a:r>
              <a:rPr lang="en" u="sng">
                <a:solidFill>
                  <a:schemeClr val="hlink"/>
                </a:solidFill>
                <a:hlinkClick r:id="rId5"/>
              </a:rPr>
              <a:t>Discord</a:t>
            </a:r>
            <a:endParaRPr/>
          </a:p>
          <a:p>
            <a:pPr marL="0" lvl="0" indent="0" algn="l" rtl="0">
              <a:spcBef>
                <a:spcPts val="1200"/>
              </a:spcBef>
              <a:spcAft>
                <a:spcPts val="0"/>
              </a:spcAft>
              <a:buNone/>
            </a:pPr>
            <a:r>
              <a:rPr lang="en"/>
              <a:t>Sessions will be recorded on </a:t>
            </a:r>
            <a:r>
              <a:rPr lang="en" u="sng">
                <a:solidFill>
                  <a:schemeClr val="hlink"/>
                </a:solidFill>
                <a:hlinkClick r:id="rId6"/>
              </a:rPr>
              <a:t>https://www.youtube.com/@CUDAMODE</a:t>
            </a:r>
            <a:r>
              <a:rPr lang="en"/>
              <a:t> </a:t>
            </a:r>
            <a:endParaRPr/>
          </a:p>
          <a:p>
            <a:pPr marL="0" lvl="0" indent="0" algn="l" rtl="0">
              <a:spcBef>
                <a:spcPts val="1200"/>
              </a:spcBef>
              <a:spcAft>
                <a:spcPts val="0"/>
              </a:spcAft>
              <a:buClr>
                <a:schemeClr val="dk1"/>
              </a:buClr>
              <a:buSzPct val="61111"/>
              <a:buFont typeface="Arial"/>
              <a:buNone/>
            </a:pPr>
            <a:endParaRPr/>
          </a:p>
          <a:p>
            <a:pPr marL="0" lvl="0" indent="0" algn="l" rtl="0">
              <a:spcBef>
                <a:spcPts val="1200"/>
              </a:spcBef>
              <a:spcAft>
                <a:spcPts val="120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ncu profiler</a:t>
            </a:r>
            <a:endParaRPr/>
          </a:p>
        </p:txBody>
      </p:sp>
      <p:sp>
        <p:nvSpPr>
          <p:cNvPr id="182" name="Google Shape;182;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a:t>ncu python train.py</a:t>
            </a:r>
            <a:endParaRPr/>
          </a:p>
          <a:p>
            <a:pPr marL="0" lvl="0" indent="0" algn="l" rtl="0">
              <a:spcBef>
                <a:spcPts val="1200"/>
              </a:spcBef>
              <a:spcAft>
                <a:spcPts val="0"/>
              </a:spcAft>
              <a:buNone/>
            </a:pPr>
            <a:r>
              <a:rPr lang="en"/>
              <a:t>ncu --set full -o output $(which python) train.py</a:t>
            </a:r>
            <a:endParaRPr/>
          </a:p>
          <a:p>
            <a:pPr marL="0" lvl="0" indent="0" algn="l" rtl="0">
              <a:spcBef>
                <a:spcPts val="1200"/>
              </a:spcBef>
              <a:spcAft>
                <a:spcPts val="0"/>
              </a:spcAft>
              <a:buNone/>
            </a:pPr>
            <a:r>
              <a:rPr lang="en" u="sng">
                <a:solidFill>
                  <a:schemeClr val="hlink"/>
                </a:solidFill>
                <a:hlinkClick r:id="rId3"/>
              </a:rPr>
              <a:t>https://github.com/msaroufim/cudamodelecture1/blob/main/ncu_logs</a:t>
            </a:r>
            <a:endParaRPr/>
          </a:p>
          <a:p>
            <a:pPr marL="0" lvl="0" indent="0" algn="l" rtl="0">
              <a:spcBef>
                <a:spcPts val="1200"/>
              </a:spcBef>
              <a:spcAft>
                <a:spcPts val="0"/>
              </a:spcAft>
              <a:buNone/>
            </a:pPr>
            <a:endParaRPr/>
          </a:p>
          <a:p>
            <a:pPr marL="0" lvl="0" indent="0" algn="l" rtl="0">
              <a:spcBef>
                <a:spcPts val="1200"/>
              </a:spcBef>
              <a:spcAft>
                <a:spcPts val="0"/>
              </a:spcAft>
              <a:buNone/>
            </a:pPr>
            <a:r>
              <a:rPr lang="en"/>
              <a:t>Contains actionable hints like </a:t>
            </a:r>
            <a:endParaRPr/>
          </a:p>
          <a:p>
            <a:pPr marL="0" lvl="0" indent="0" algn="l" rtl="0">
              <a:spcBef>
                <a:spcPts val="1200"/>
              </a:spcBef>
              <a:spcAft>
                <a:spcPts val="0"/>
              </a:spcAft>
              <a:buNone/>
            </a:pPr>
            <a:endParaRPr/>
          </a:p>
          <a:p>
            <a:pPr marL="0" lvl="0" indent="0" algn="l" rtl="0">
              <a:spcBef>
                <a:spcPts val="1200"/>
              </a:spcBef>
              <a:spcAft>
                <a:spcPts val="0"/>
              </a:spcAft>
              <a:buClr>
                <a:schemeClr val="dk1"/>
              </a:buClr>
              <a:buSzPct val="61111"/>
              <a:buFont typeface="Arial"/>
              <a:buNone/>
            </a:pPr>
            <a:r>
              <a:rPr lang="en"/>
              <a:t>    OPT   This kernel grid is too small to fill the available resources on this device, resulting in only 0.4 full waves across all SMs. Look at Launch Statistics for more details.    </a:t>
            </a:r>
            <a:endParaRPr/>
          </a:p>
          <a:p>
            <a:pPr marL="0" lvl="0" indent="0" algn="l" rtl="0">
              <a:spcBef>
                <a:spcPts val="1200"/>
              </a:spcBef>
              <a:spcAft>
                <a:spcPts val="1200"/>
              </a:spcAft>
              <a:buNone/>
            </a:pPr>
            <a:r>
              <a:rPr lang="en"/>
              <a: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88" name="Google Shape;188;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89" name="Google Shape;189;p32"/>
          <p:cNvPicPr preferRelativeResize="0"/>
          <p:nvPr/>
        </p:nvPicPr>
        <p:blipFill>
          <a:blip r:embed="rId3">
            <a:alphaModFix/>
          </a:blip>
          <a:stretch>
            <a:fillRect/>
          </a:stretch>
        </p:blipFill>
        <p:spPr>
          <a:xfrm>
            <a:off x="0" y="0"/>
            <a:ext cx="9144003" cy="51435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Zoom in</a:t>
            </a:r>
            <a:endParaRPr/>
          </a:p>
        </p:txBody>
      </p:sp>
      <p:sp>
        <p:nvSpPr>
          <p:cNvPr id="195" name="Google Shape;195;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Tail effect + Achieved occupancy 70%: Try padding (We can control)</a:t>
            </a:r>
            <a:endParaRPr/>
          </a:p>
          <a:p>
            <a:pPr marL="0" lvl="0" indent="0" algn="l" rtl="0">
              <a:spcBef>
                <a:spcPts val="1200"/>
              </a:spcBef>
              <a:spcAft>
                <a:spcPts val="1200"/>
              </a:spcAft>
              <a:buNone/>
            </a:pPr>
            <a:r>
              <a:rPr lang="en"/>
              <a:t>Long scoreboard stalls: coalesce, use shared memory (Controlled by Triton :( )</a:t>
            </a:r>
            <a:endParaRPr/>
          </a:p>
        </p:txBody>
      </p:sp>
      <p:pic>
        <p:nvPicPr>
          <p:cNvPr id="196" name="Google Shape;196;p33"/>
          <p:cNvPicPr preferRelativeResize="0"/>
          <p:nvPr/>
        </p:nvPicPr>
        <p:blipFill>
          <a:blip r:embed="rId3">
            <a:alphaModFix/>
          </a:blip>
          <a:stretch>
            <a:fillRect/>
          </a:stretch>
        </p:blipFill>
        <p:spPr>
          <a:xfrm>
            <a:off x="0" y="2406924"/>
            <a:ext cx="9144001" cy="269940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202" name="Google Shape;202;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03" name="Google Shape;203;p34"/>
          <p:cNvPicPr preferRelativeResize="0"/>
          <p:nvPr/>
        </p:nvPicPr>
        <p:blipFill>
          <a:blip r:embed="rId3">
            <a:alphaModFix/>
          </a:blip>
          <a:stretch>
            <a:fillRect/>
          </a:stretch>
        </p:blipFill>
        <p:spPr>
          <a:xfrm>
            <a:off x="84975" y="74363"/>
            <a:ext cx="8520602" cy="4792838"/>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209" name="Google Shape;209;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10" name="Google Shape;210;p35"/>
          <p:cNvPicPr preferRelativeResize="0"/>
          <p:nvPr/>
        </p:nvPicPr>
        <p:blipFill>
          <a:blip r:embed="rId3">
            <a:alphaModFix/>
          </a:blip>
          <a:stretch>
            <a:fillRect/>
          </a:stretch>
        </p:blipFill>
        <p:spPr>
          <a:xfrm>
            <a:off x="0" y="0"/>
            <a:ext cx="9144003" cy="51435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Goal of Lecture 1</a:t>
            </a:r>
            <a:endParaRPr/>
          </a:p>
        </p:txBody>
      </p:sp>
      <p:sp>
        <p:nvSpPr>
          <p:cNvPr id="67" name="Google Shape;67;p15"/>
          <p:cNvSpPr txBox="1">
            <a:spLocks noGrp="1"/>
          </p:cNvSpPr>
          <p:nvPr>
            <p:ph type="body" idx="1"/>
          </p:nvPr>
        </p:nvSpPr>
        <p:spPr>
          <a:xfrm>
            <a:off x="311700" y="1152475"/>
            <a:ext cx="45714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dirty="0"/>
              <a:t>Integrate a CUDA kernel inside a </a:t>
            </a:r>
            <a:r>
              <a:rPr lang="en" dirty="0" err="1"/>
              <a:t>pytorch</a:t>
            </a:r>
            <a:r>
              <a:rPr lang="en" dirty="0"/>
              <a:t> program</a:t>
            </a:r>
            <a:endParaRPr dirty="0"/>
          </a:p>
          <a:p>
            <a:pPr marL="457200" lvl="0" indent="-342900" algn="l" rtl="0">
              <a:spcBef>
                <a:spcPts val="0"/>
              </a:spcBef>
              <a:spcAft>
                <a:spcPts val="0"/>
              </a:spcAft>
              <a:buSzPts val="1800"/>
              <a:buAutoNum type="arabicPeriod"/>
            </a:pPr>
            <a:r>
              <a:rPr lang="en" dirty="0"/>
              <a:t>Learn how to profile it</a:t>
            </a:r>
            <a:endParaRPr dirty="0"/>
          </a:p>
          <a:p>
            <a:pPr marL="0" lvl="0" indent="0" algn="l" rtl="0">
              <a:spcBef>
                <a:spcPts val="1200"/>
              </a:spcBef>
              <a:spcAft>
                <a:spcPts val="0"/>
              </a:spcAft>
              <a:buNone/>
            </a:pPr>
            <a:endParaRPr dirty="0"/>
          </a:p>
          <a:p>
            <a:pPr marL="0" lvl="0" indent="0" algn="l" rtl="0">
              <a:spcBef>
                <a:spcPts val="1200"/>
              </a:spcBef>
              <a:spcAft>
                <a:spcPts val="1200"/>
              </a:spcAft>
              <a:buNone/>
            </a:pPr>
            <a:r>
              <a:rPr lang="en" dirty="0"/>
              <a:t>Most of the code is here https://</a:t>
            </a:r>
            <a:r>
              <a:rPr lang="en" dirty="0" err="1"/>
              <a:t>github.com</a:t>
            </a:r>
            <a:r>
              <a:rPr lang="en" dirty="0"/>
              <a:t>/</a:t>
            </a:r>
            <a:r>
              <a:rPr lang="en" dirty="0" err="1"/>
              <a:t>msaroufim</a:t>
            </a:r>
            <a:r>
              <a:rPr lang="en" dirty="0"/>
              <a:t>/cudamodelecture1</a:t>
            </a:r>
            <a:endParaRPr dirty="0"/>
          </a:p>
        </p:txBody>
      </p:sp>
      <p:grpSp>
        <p:nvGrpSpPr>
          <p:cNvPr id="68" name="Google Shape;68;p15"/>
          <p:cNvGrpSpPr/>
          <p:nvPr/>
        </p:nvGrpSpPr>
        <p:grpSpPr>
          <a:xfrm>
            <a:off x="4180675" y="2340900"/>
            <a:ext cx="8892900" cy="2664675"/>
            <a:chOff x="4180675" y="2340900"/>
            <a:chExt cx="8892900" cy="2664675"/>
          </a:xfrm>
        </p:grpSpPr>
        <p:pic>
          <p:nvPicPr>
            <p:cNvPr id="69" name="Google Shape;69;p15"/>
            <p:cNvPicPr preferRelativeResize="0"/>
            <p:nvPr/>
          </p:nvPicPr>
          <p:blipFill>
            <a:blip r:embed="rId3">
              <a:alphaModFix/>
            </a:blip>
            <a:stretch>
              <a:fillRect/>
            </a:stretch>
          </p:blipFill>
          <p:spPr>
            <a:xfrm>
              <a:off x="4180675" y="2862450"/>
              <a:ext cx="3810000" cy="2143125"/>
            </a:xfrm>
            <a:prstGeom prst="rect">
              <a:avLst/>
            </a:prstGeom>
            <a:noFill/>
            <a:ln>
              <a:noFill/>
            </a:ln>
          </p:spPr>
        </p:pic>
        <p:sp>
          <p:nvSpPr>
            <p:cNvPr id="70" name="Google Shape;70;p15"/>
            <p:cNvSpPr txBox="1"/>
            <p:nvPr/>
          </p:nvSpPr>
          <p:spPr>
            <a:xfrm>
              <a:off x="6632875" y="2340900"/>
              <a:ext cx="64407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2"/>
                  </a:solidFill>
                </a:rPr>
                <a:t>I believe thing I see</a:t>
              </a:r>
              <a:endParaRPr sz="1800">
                <a:solidFill>
                  <a:schemeClr val="dk2"/>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Start with something simple</a:t>
            </a:r>
            <a:endParaRPr/>
          </a:p>
        </p:txBody>
      </p:sp>
      <p:sp>
        <p:nvSpPr>
          <p:cNvPr id="76" name="Google Shape;7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77" name="Google Shape;77;p16"/>
          <p:cNvPicPr preferRelativeResize="0"/>
          <p:nvPr/>
        </p:nvPicPr>
        <p:blipFill>
          <a:blip r:embed="rId3">
            <a:alphaModFix/>
          </a:blip>
          <a:stretch>
            <a:fillRect/>
          </a:stretch>
        </p:blipFill>
        <p:spPr>
          <a:xfrm>
            <a:off x="6102802" y="1152475"/>
            <a:ext cx="2642174" cy="3676799"/>
          </a:xfrm>
          <a:prstGeom prst="rect">
            <a:avLst/>
          </a:prstGeom>
          <a:noFill/>
          <a:ln>
            <a:noFill/>
          </a:ln>
        </p:spPr>
      </p:pic>
      <p:pic>
        <p:nvPicPr>
          <p:cNvPr id="78" name="Google Shape;78;p16"/>
          <p:cNvPicPr preferRelativeResize="0"/>
          <p:nvPr/>
        </p:nvPicPr>
        <p:blipFill>
          <a:blip r:embed="rId4">
            <a:alphaModFix/>
          </a:blip>
          <a:stretch>
            <a:fillRect/>
          </a:stretch>
        </p:blipFill>
        <p:spPr>
          <a:xfrm>
            <a:off x="44924" y="1017725"/>
            <a:ext cx="6251651" cy="3996700"/>
          </a:xfrm>
          <a:prstGeom prst="rect">
            <a:avLst/>
          </a:prstGeom>
          <a:noFill/>
          <a:ln>
            <a:noFill/>
          </a:ln>
        </p:spPr>
      </p:pic>
      <p:sp>
        <p:nvSpPr>
          <p:cNvPr id="79" name="Google Shape;79;p16"/>
          <p:cNvSpPr txBox="1"/>
          <p:nvPr/>
        </p:nvSpPr>
        <p:spPr>
          <a:xfrm>
            <a:off x="0" y="0"/>
            <a:ext cx="8330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https://</a:t>
            </a:r>
            <a:r>
              <a:rPr lang="en" dirty="0" err="1"/>
              <a:t>github.com</a:t>
            </a:r>
            <a:r>
              <a:rPr lang="en" dirty="0"/>
              <a:t>/</a:t>
            </a:r>
            <a:r>
              <a:rPr lang="en" dirty="0" err="1"/>
              <a:t>msaroufim</a:t>
            </a:r>
            <a:r>
              <a:rPr lang="en" dirty="0"/>
              <a:t>/cudamodelecture1/blob/main/</a:t>
            </a:r>
            <a:r>
              <a:rPr lang="en" dirty="0" err="1"/>
              <a:t>pytorch_square.py</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FEE77-273E-EFC5-CA7A-F89AE8283D0F}"/>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FFA92C19-45F4-BAED-C95D-D45F006194CE}"/>
              </a:ext>
            </a:extLst>
          </p:cNvPr>
          <p:cNvSpPr>
            <a:spLocks noGrp="1"/>
          </p:cNvSpPr>
          <p:nvPr>
            <p:ph type="body" idx="1"/>
          </p:nvPr>
        </p:nvSpPr>
        <p:spPr/>
        <p:txBody>
          <a:bodyPr/>
          <a:lstStyle/>
          <a:p>
            <a:r>
              <a:rPr lang="en-US" dirty="0"/>
              <a:t>Square function just calls pow (internally)! So, simply using pow is faster</a:t>
            </a:r>
          </a:p>
          <a:p>
            <a:r>
              <a:rPr lang="en-US" dirty="0"/>
              <a:t>A * A is bit faster compared to </a:t>
            </a:r>
            <a:r>
              <a:rPr lang="en-US" dirty="0" err="1"/>
              <a:t>A.square</a:t>
            </a:r>
            <a:r>
              <a:rPr lang="en-US" dirty="0"/>
              <a:t>(). A*A is also a bit faster compared to A**2!</a:t>
            </a:r>
          </a:p>
          <a:p>
            <a:r>
              <a:rPr lang="en" sz="1800" dirty="0"/>
              <a:t>So, by calling </a:t>
            </a:r>
            <a:r>
              <a:rPr lang="en" sz="1800" dirty="0" err="1"/>
              <a:t>torch.square</a:t>
            </a:r>
            <a:r>
              <a:rPr lang="en" sz="1800" dirty="0"/>
              <a:t>() -&gt; that calls pow which instantiates a kernel with 4 blocks by default! Can be understood by profiling</a:t>
            </a:r>
          </a:p>
          <a:p>
            <a:endParaRPr lang="en" sz="1800" dirty="0"/>
          </a:p>
          <a:p>
            <a:endParaRPr lang="en-US" dirty="0"/>
          </a:p>
          <a:p>
            <a:endParaRPr lang="en-US" dirty="0"/>
          </a:p>
        </p:txBody>
      </p:sp>
    </p:spTree>
    <p:extLst>
      <p:ext uri="{BB962C8B-B14F-4D97-AF65-F5344CB8AC3E}">
        <p14:creationId xmlns:p14="http://schemas.microsoft.com/office/powerpoint/2010/main" val="3366730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PyTorch profiler</a:t>
            </a:r>
            <a:endParaRPr/>
          </a:p>
        </p:txBody>
      </p:sp>
      <p:sp>
        <p:nvSpPr>
          <p:cNvPr id="85" name="Google Shape;85;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err="1"/>
              <a:t>Memcpy</a:t>
            </a:r>
            <a:r>
              <a:rPr lang="en" dirty="0"/>
              <a:t> </a:t>
            </a:r>
            <a:r>
              <a:rPr lang="en" dirty="0" err="1"/>
              <a:t>HtoD</a:t>
            </a:r>
            <a:r>
              <a:rPr lang="en" dirty="0"/>
              <a:t> (Pageable -&gt; Device) </a:t>
            </a:r>
          </a:p>
          <a:p>
            <a:pPr marL="0" lvl="0" indent="0" algn="l" rtl="0">
              <a:spcBef>
                <a:spcPts val="0"/>
              </a:spcBef>
              <a:spcAft>
                <a:spcPts val="0"/>
              </a:spcAft>
              <a:buNone/>
            </a:pPr>
            <a:r>
              <a:rPr lang="en" dirty="0"/>
              <a:t>- (</a:t>
            </a:r>
            <a:r>
              <a:rPr lang="en" dirty="0" err="1"/>
              <a:t>Memcopy</a:t>
            </a:r>
            <a:r>
              <a:rPr lang="en" dirty="0"/>
              <a:t> host to device -&gt; Send data to CPU to GPU). This is basically .</a:t>
            </a:r>
            <a:r>
              <a:rPr lang="en" dirty="0" err="1"/>
              <a:t>cuda</a:t>
            </a:r>
            <a:r>
              <a:rPr lang="en" dirty="0"/>
              <a:t>()</a:t>
            </a:r>
            <a:endParaRPr dirty="0"/>
          </a:p>
          <a:p>
            <a:pPr marL="457200" lvl="0" indent="-342900" algn="l" rtl="0">
              <a:spcBef>
                <a:spcPts val="1200"/>
              </a:spcBef>
              <a:spcAft>
                <a:spcPts val="0"/>
              </a:spcAft>
              <a:buSzPts val="1800"/>
              <a:buChar char="●"/>
            </a:pPr>
            <a:r>
              <a:rPr lang="en" dirty="0"/>
              <a:t>Host to device copy</a:t>
            </a:r>
            <a:endParaRPr dirty="0"/>
          </a:p>
          <a:p>
            <a:pPr marL="457200" lvl="0" indent="-342900" algn="l" rtl="0">
              <a:spcBef>
                <a:spcPts val="0"/>
              </a:spcBef>
              <a:spcAft>
                <a:spcPts val="0"/>
              </a:spcAft>
              <a:buSzPts val="1800"/>
              <a:buChar char="●"/>
            </a:pPr>
            <a:r>
              <a:rPr lang="en" dirty="0"/>
              <a:t>Pageable memory is on host but can be copied freely in out of RAM</a:t>
            </a:r>
            <a:endParaRPr dirty="0"/>
          </a:p>
          <a:p>
            <a:pPr marL="0" lvl="0" indent="0" algn="l" rtl="0">
              <a:spcBef>
                <a:spcPts val="1200"/>
              </a:spcBef>
              <a:spcAft>
                <a:spcPts val="1200"/>
              </a:spcAft>
              <a:buNone/>
            </a:pPr>
            <a:endParaRPr dirty="0"/>
          </a:p>
        </p:txBody>
      </p:sp>
      <p:pic>
        <p:nvPicPr>
          <p:cNvPr id="86" name="Google Shape;86;p17"/>
          <p:cNvPicPr preferRelativeResize="0"/>
          <p:nvPr/>
        </p:nvPicPr>
        <p:blipFill>
          <a:blip r:embed="rId3">
            <a:alphaModFix/>
          </a:blip>
          <a:stretch>
            <a:fillRect/>
          </a:stretch>
        </p:blipFill>
        <p:spPr>
          <a:xfrm>
            <a:off x="63175" y="2941825"/>
            <a:ext cx="9017651" cy="1153625"/>
          </a:xfrm>
          <a:prstGeom prst="rect">
            <a:avLst/>
          </a:prstGeom>
          <a:noFill/>
          <a:ln>
            <a:noFill/>
          </a:ln>
        </p:spPr>
      </p:pic>
      <p:sp>
        <p:nvSpPr>
          <p:cNvPr id="87" name="Google Shape;87;p17"/>
          <p:cNvSpPr txBox="1"/>
          <p:nvPr/>
        </p:nvSpPr>
        <p:spPr>
          <a:xfrm>
            <a:off x="0" y="4613900"/>
            <a:ext cx="6849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https://</a:t>
            </a:r>
            <a:r>
              <a:rPr lang="en" dirty="0" err="1"/>
              <a:t>github.com</a:t>
            </a:r>
            <a:r>
              <a:rPr lang="en" dirty="0"/>
              <a:t>/</a:t>
            </a:r>
            <a:r>
              <a:rPr lang="en" dirty="0" err="1"/>
              <a:t>msaroufim</a:t>
            </a:r>
            <a:r>
              <a:rPr lang="en" dirty="0"/>
              <a:t>/cudamodelecture1/blob/main/</a:t>
            </a:r>
            <a:r>
              <a:rPr lang="en" dirty="0" err="1"/>
              <a:t>pt_profiler.py</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What can we learn?</a:t>
            </a:r>
            <a:endParaRPr dirty="0"/>
          </a:p>
        </p:txBody>
      </p:sp>
      <p:sp>
        <p:nvSpPr>
          <p:cNvPr id="93" name="Google Shape;93;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dirty="0"/>
              <a:t>- Aten::square is a call to </a:t>
            </a:r>
            <a:r>
              <a:rPr lang="en" sz="1600" dirty="0" err="1"/>
              <a:t>aten:pow</a:t>
            </a:r>
            <a:endParaRPr sz="1600" dirty="0"/>
          </a:p>
          <a:p>
            <a:pPr marL="0" lvl="0" indent="0" algn="l" rtl="0">
              <a:spcBef>
                <a:spcPts val="1200"/>
              </a:spcBef>
              <a:spcAft>
                <a:spcPts val="0"/>
              </a:spcAft>
              <a:buNone/>
            </a:pPr>
            <a:r>
              <a:rPr lang="en" sz="1600" dirty="0"/>
              <a:t>- A </a:t>
            </a:r>
            <a:r>
              <a:rPr lang="en" sz="1600" dirty="0" err="1"/>
              <a:t>cuda</a:t>
            </a:r>
            <a:r>
              <a:rPr lang="en" sz="1600" dirty="0"/>
              <a:t> kernel gets launched called </a:t>
            </a:r>
            <a:r>
              <a:rPr lang="en" sz="1600" dirty="0" err="1"/>
              <a:t>native_vectorized_elementwise_kernel</a:t>
            </a:r>
            <a:r>
              <a:rPr lang="en" sz="1600" dirty="0"/>
              <a:t>&lt;4, ..&gt;</a:t>
            </a:r>
            <a:endParaRPr sz="1600" dirty="0"/>
          </a:p>
          <a:p>
            <a:pPr marL="0" lvl="0" indent="0" algn="l" rtl="0">
              <a:spcBef>
                <a:spcPts val="1200"/>
              </a:spcBef>
              <a:spcAft>
                <a:spcPts val="0"/>
              </a:spcAft>
              <a:buNone/>
            </a:pPr>
            <a:r>
              <a:rPr lang="en" sz="1600" dirty="0"/>
              <a:t>- 4 is the number of blocks</a:t>
            </a:r>
            <a:endParaRPr sz="1600" dirty="0"/>
          </a:p>
          <a:p>
            <a:pPr marL="0" lvl="0" indent="0" algn="l" rtl="0">
              <a:spcBef>
                <a:spcPts val="1200"/>
              </a:spcBef>
              <a:spcAft>
                <a:spcPts val="1200"/>
              </a:spcAft>
              <a:buNone/>
            </a:pPr>
            <a:r>
              <a:rPr lang="en" sz="1600" u="sng" dirty="0">
                <a:solidFill>
                  <a:schemeClr val="hlink"/>
                </a:solidFill>
                <a:hlinkClick r:id="rId3"/>
              </a:rPr>
              <a:t>https://github.com/pytorch/pytorch/blob/main/caffe2/utils/math/elementwise.cu</a:t>
            </a:r>
            <a:r>
              <a:rPr lang="en" sz="1600" dirty="0"/>
              <a:t> </a:t>
            </a:r>
            <a:endParaRPr sz="1600" dirty="0"/>
          </a:p>
        </p:txBody>
      </p:sp>
      <p:pic>
        <p:nvPicPr>
          <p:cNvPr id="94" name="Google Shape;94;p18"/>
          <p:cNvPicPr preferRelativeResize="0"/>
          <p:nvPr/>
        </p:nvPicPr>
        <p:blipFill>
          <a:blip r:embed="rId4">
            <a:alphaModFix/>
          </a:blip>
          <a:stretch>
            <a:fillRect/>
          </a:stretch>
        </p:blipFill>
        <p:spPr>
          <a:xfrm>
            <a:off x="0" y="3435194"/>
            <a:ext cx="9143998" cy="125361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311700" y="1543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Custom cpp extensions</a:t>
            </a:r>
            <a:endParaRPr/>
          </a:p>
        </p:txBody>
      </p:sp>
      <p:sp>
        <p:nvSpPr>
          <p:cNvPr id="100" name="Google Shape;100;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01" name="Google Shape;101;p19"/>
          <p:cNvPicPr preferRelativeResize="0"/>
          <p:nvPr/>
        </p:nvPicPr>
        <p:blipFill>
          <a:blip r:embed="rId3">
            <a:alphaModFix/>
          </a:blip>
          <a:stretch>
            <a:fillRect/>
          </a:stretch>
        </p:blipFill>
        <p:spPr>
          <a:xfrm>
            <a:off x="2185450" y="861750"/>
            <a:ext cx="5069976" cy="3891150"/>
          </a:xfrm>
          <a:prstGeom prst="rect">
            <a:avLst/>
          </a:prstGeom>
          <a:noFill/>
          <a:ln>
            <a:noFill/>
          </a:ln>
        </p:spPr>
      </p:pic>
      <p:sp>
        <p:nvSpPr>
          <p:cNvPr id="102" name="Google Shape;102;p19"/>
          <p:cNvSpPr txBox="1"/>
          <p:nvPr/>
        </p:nvSpPr>
        <p:spPr>
          <a:xfrm>
            <a:off x="-1" y="4752900"/>
            <a:ext cx="9054353"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dirty="0">
                <a:solidFill>
                  <a:schemeClr val="hlink"/>
                </a:solidFill>
                <a:hlinkClick r:id="rId4"/>
              </a:rPr>
              <a:t>https://github.com/msaroufim/cudamodelecture1/tree/main/tmp</a:t>
            </a:r>
            <a:r>
              <a:rPr lang="en" dirty="0"/>
              <a:t> - Under the hood directory that’s getting created!!</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Codegen</a:t>
            </a:r>
            <a:endParaRPr/>
          </a:p>
        </p:txBody>
      </p:sp>
      <p:sp>
        <p:nvSpPr>
          <p:cNvPr id="108" name="Google Shape;108;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0"/>
              </a:spcAft>
              <a:buClr>
                <a:schemeClr val="dk1"/>
              </a:buClr>
              <a:buSzPct val="61111"/>
              <a:buFont typeface="Arial"/>
              <a:buNone/>
            </a:pPr>
            <a:r>
              <a:rPr lang="en"/>
              <a:t>#include &lt;torch/extension.h&gt;</a:t>
            </a:r>
            <a:endParaRPr/>
          </a:p>
          <a:p>
            <a:pPr marL="0" lvl="0" indent="0" algn="l" rtl="0">
              <a:spcBef>
                <a:spcPts val="1200"/>
              </a:spcBef>
              <a:spcAft>
                <a:spcPts val="0"/>
              </a:spcAft>
              <a:buClr>
                <a:schemeClr val="dk1"/>
              </a:buClr>
              <a:buSzPct val="61111"/>
              <a:buFont typeface="Arial"/>
              <a:buNone/>
            </a:pPr>
            <a:endParaRPr/>
          </a:p>
          <a:p>
            <a:pPr marL="0" lvl="0" indent="0" algn="l" rtl="0">
              <a:spcBef>
                <a:spcPts val="1200"/>
              </a:spcBef>
              <a:spcAft>
                <a:spcPts val="0"/>
              </a:spcAft>
              <a:buClr>
                <a:schemeClr val="dk1"/>
              </a:buClr>
              <a:buSzPct val="61111"/>
              <a:buFont typeface="Arial"/>
              <a:buNone/>
            </a:pPr>
            <a:r>
              <a:rPr lang="en"/>
              <a:t>std::string hello_world() {</a:t>
            </a:r>
            <a:endParaRPr/>
          </a:p>
          <a:p>
            <a:pPr marL="0" lvl="0" indent="0" algn="l" rtl="0">
              <a:spcBef>
                <a:spcPts val="1200"/>
              </a:spcBef>
              <a:spcAft>
                <a:spcPts val="0"/>
              </a:spcAft>
              <a:buClr>
                <a:schemeClr val="dk1"/>
              </a:buClr>
              <a:buSzPct val="61111"/>
              <a:buFont typeface="Arial"/>
              <a:buNone/>
            </a:pPr>
            <a:r>
              <a:rPr lang="en"/>
              <a:t>  return "Hello World!";</a:t>
            </a:r>
            <a:endParaRPr/>
          </a:p>
          <a:p>
            <a:pPr marL="0" lvl="0" indent="0" algn="l" rtl="0">
              <a:spcBef>
                <a:spcPts val="1200"/>
              </a:spcBef>
              <a:spcAft>
                <a:spcPts val="0"/>
              </a:spcAft>
              <a:buClr>
                <a:schemeClr val="dk1"/>
              </a:buClr>
              <a:buSzPct val="61111"/>
              <a:buFont typeface="Arial"/>
              <a:buNone/>
            </a:pPr>
            <a:r>
              <a:rPr lang="en"/>
              <a:t>}</a:t>
            </a:r>
            <a:endParaRPr/>
          </a:p>
          <a:p>
            <a:pPr marL="0" lvl="0" indent="0" algn="l" rtl="0">
              <a:spcBef>
                <a:spcPts val="1200"/>
              </a:spcBef>
              <a:spcAft>
                <a:spcPts val="0"/>
              </a:spcAft>
              <a:buClr>
                <a:schemeClr val="dk1"/>
              </a:buClr>
              <a:buSzPct val="61111"/>
              <a:buFont typeface="Arial"/>
              <a:buNone/>
            </a:pPr>
            <a:endParaRPr/>
          </a:p>
          <a:p>
            <a:pPr marL="0" lvl="0" indent="0" algn="l" rtl="0">
              <a:spcBef>
                <a:spcPts val="1200"/>
              </a:spcBef>
              <a:spcAft>
                <a:spcPts val="0"/>
              </a:spcAft>
              <a:buClr>
                <a:schemeClr val="dk1"/>
              </a:buClr>
              <a:buSzPct val="61111"/>
              <a:buFont typeface="Arial"/>
              <a:buNone/>
            </a:pPr>
            <a:r>
              <a:rPr lang="en"/>
              <a:t>PYBIND11_MODULE(TORCH_EXTENSION_NAME, m) {</a:t>
            </a:r>
            <a:endParaRPr/>
          </a:p>
          <a:p>
            <a:pPr marL="0" lvl="0" indent="0" algn="l" rtl="0">
              <a:spcBef>
                <a:spcPts val="1200"/>
              </a:spcBef>
              <a:spcAft>
                <a:spcPts val="0"/>
              </a:spcAft>
              <a:buClr>
                <a:schemeClr val="dk1"/>
              </a:buClr>
              <a:buSzPct val="61111"/>
              <a:buFont typeface="Arial"/>
              <a:buNone/>
            </a:pPr>
            <a:r>
              <a:rPr lang="en"/>
              <a:t>m.def("hello_world", torch::wrap_pybind_function(hello_world), "hello_world");</a:t>
            </a:r>
            <a:endParaRPr/>
          </a:p>
          <a:p>
            <a:pPr marL="0" lvl="0" indent="0" algn="l" rtl="0">
              <a:spcBef>
                <a:spcPts val="1200"/>
              </a:spcBef>
              <a:spcAft>
                <a:spcPts val="0"/>
              </a:spcAft>
              <a:buClr>
                <a:schemeClr val="dk1"/>
              </a:buClr>
              <a:buSzPct val="61111"/>
              <a:buFont typeface="Arial"/>
              <a:buNone/>
            </a:pPr>
            <a:r>
              <a:rPr lang="en"/>
              <a:t>}</a:t>
            </a:r>
            <a:endParaRPr/>
          </a:p>
          <a:p>
            <a:pPr marL="0" lvl="0" indent="0" algn="l" rtl="0">
              <a:spcBef>
                <a:spcPts val="1200"/>
              </a:spcBef>
              <a:spcAft>
                <a:spcPts val="1200"/>
              </a:spcAft>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TotalTime>
  <Words>920</Words>
  <Application>Microsoft Macintosh PowerPoint</Application>
  <PresentationFormat>On-screen Show (16:9)</PresentationFormat>
  <Paragraphs>92</Paragraphs>
  <Slides>24</Slides>
  <Notes>23</Notes>
  <HiddenSlides>1</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24</vt:i4>
      </vt:variant>
    </vt:vector>
  </HeadingPairs>
  <TitlesOfParts>
    <vt:vector size="26" baseType="lpstr">
      <vt:lpstr>Arial</vt:lpstr>
      <vt:lpstr>Simple Light</vt:lpstr>
      <vt:lpstr>CUDA MODE:  Lecture 1 </vt:lpstr>
      <vt:lpstr>Logistics</vt:lpstr>
      <vt:lpstr>Goal of Lecture 1</vt:lpstr>
      <vt:lpstr>Start with something simple</vt:lpstr>
      <vt:lpstr>PowerPoint Presentation</vt:lpstr>
      <vt:lpstr>PyTorch profiler</vt:lpstr>
      <vt:lpstr>What can we learn?</vt:lpstr>
      <vt:lpstr>Custom cpp extensions</vt:lpstr>
      <vt:lpstr>Codegen</vt:lpstr>
      <vt:lpstr>How to run a CUDA kernel from pytorch</vt:lpstr>
      <vt:lpstr>numba</vt:lpstr>
      <vt:lpstr>Integrate a triton kernel</vt:lpstr>
      <vt:lpstr>Triton kernel on A10G – This is not expected!</vt:lpstr>
      <vt:lpstr>torch.compile</vt:lpstr>
      <vt:lpstr>Results on 4090 – Again, triton should be faster!!</vt:lpstr>
      <vt:lpstr>After fixing the block size to 1024</vt:lpstr>
      <vt:lpstr>Triton has a debugger now  (Use this to debug triton code!)</vt:lpstr>
      <vt:lpstr>Look at PTX</vt:lpstr>
      <vt:lpstr>Cheat: Generate a triton kernel</vt:lpstr>
      <vt:lpstr>ncu profiler</vt:lpstr>
      <vt:lpstr>PowerPoint Presentation</vt:lpstr>
      <vt:lpstr>Zoom in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CUDA MODE:  Lecture 1 </dc:title>
  <cp:lastModifiedBy>SATYA SAI SRINATH VENKATA NAMBURI GNANA NAGESWARA VEERA</cp:lastModifiedBy>
  <cp:revision>3</cp:revision>
  <dcterms:modified xsi:type="dcterms:W3CDTF">2024-03-14T20:33:03Z</dcterms:modified>
</cp:coreProperties>
</file>