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30CFE63-99C1-430A-B862-ACD7BAD469AD}">
  <a:tblStyle styleId="{D30CFE63-99C1-430A-B862-ACD7BAD469A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b1444253e5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2b1444253e5_1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1444253e5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2b1444253e5_1_1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b1444253e5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b1444253e5_1_1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1444253e5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2b1444253e5_1_1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b1444253e5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b1444253e5_1_1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1444253e5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b1444253e5_1_19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b1444253e5_1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b1444253e5_1_2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1444253e5_1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b1444253e5_1_20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1444253e5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2b1444253e5_1_2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b1444253e5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b1444253e5_1_2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b1444253e5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2b1444253e5_1_2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1444253e5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2b1444253e5_1_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b1444253e5_1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2b1444253e5_1_2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b1444253e5_1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b1444253e5_1_2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1444253e5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2b1444253e5_1_2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b1444253e5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b1444253e5_1_2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b1444253e5_1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g2b1444253e5_1_2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b1444253e5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b1444253e5_1_25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1444253e5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2b1444253e5_1_25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b1444253e5_1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2b1444253e5_1_26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b1444253e5_1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2b1444253e5_1_27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b1444253e5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2b1444253e5_1_2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1444253e5_1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b1444253e5_1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b1444253e5_1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g2b1444253e5_1_2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b1444253e5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g2b1444253e5_1_29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b1444253e5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b1444253e5_1_29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b1444253e5_1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g2b1444253e5_1_30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b1444253e5_1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b1444253e5_1_9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b1444253e5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b1444253e5_1_1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1444253e5_1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b1444253e5_1_1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b1444253e5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b1444253e5_1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1444253e5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2b1444253e5_1_1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1444253e5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b1444253e5_1_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wei Inhalte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gleich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r Titel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er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halt mit Überschrift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ld mit Überschrift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vertikaler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kaler Titel u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b="0" i="0" sz="33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4288973" y="841772"/>
            <a:ext cx="3712027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pmpp book ch. 1-3</a:t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4391063" y="3069771"/>
            <a:ext cx="3609938" cy="87357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CUDA-MODE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Lecture 2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040" y="217714"/>
            <a:ext cx="3609938" cy="4452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RGB-&gt;Grayscale, data independence</a:t>
            </a:r>
            <a:endParaRPr/>
          </a:p>
        </p:txBody>
      </p:sp>
      <p:pic>
        <p:nvPicPr>
          <p:cNvPr id="198" name="Google Shape;19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6535" y="1695755"/>
            <a:ext cx="6210930" cy="2940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CUDA C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extends ANSI C with minimal new syntax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Terminology: CPU  = host, GPU = device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CUDA C source can be mixture of host &amp; device code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device code functions: kernels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grid of threads: many threads are launched to execute a kernel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CPU &amp; GPU code runs concurrently (overlapped)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on GPU: don't be afraid of launching many threads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e.g. one thread pre (output) tensor element is fine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Example: Vector Addition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76847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vector addition example: 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main concept loop -&gt; threads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Easily parallelizable: all additions can be computed independently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68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Naïve GPU vector addition: </a:t>
            </a:r>
            <a:endParaRPr/>
          </a:p>
          <a:p>
            <a:pPr indent="-338455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de"/>
              <a:t>Allocate device memory for vectors</a:t>
            </a:r>
            <a:endParaRPr/>
          </a:p>
          <a:p>
            <a:pPr indent="-338455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de"/>
              <a:t>Transfer inputs host -&gt; device</a:t>
            </a:r>
            <a:endParaRPr/>
          </a:p>
          <a:p>
            <a:pPr indent="-338455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de"/>
              <a:t>Launch kernel and perform additions</a:t>
            </a:r>
            <a:endParaRPr/>
          </a:p>
          <a:p>
            <a:pPr indent="-338455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de"/>
              <a:t>Copy device -&gt; host back</a:t>
            </a:r>
            <a:endParaRPr/>
          </a:p>
          <a:p>
            <a:pPr indent="-338455" lvl="1" marL="685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AutoNum type="arabicPeriod"/>
            </a:pPr>
            <a:r>
              <a:rPr lang="de"/>
              <a:t>Free device memory</a:t>
            </a:r>
            <a:endParaRPr/>
          </a:p>
          <a:p>
            <a:pPr indent="-635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68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normally we keep data on the gpu as long as possible to asynchronously schedule many kernel launches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>
            <p:ph idx="1" type="body"/>
          </p:nvPr>
        </p:nvSpPr>
        <p:spPr>
          <a:xfrm>
            <a:off x="691286" y="4437714"/>
            <a:ext cx="7824064" cy="46315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One thread per vector element</a:t>
            </a:r>
            <a:endParaRPr/>
          </a:p>
        </p:txBody>
      </p:sp>
      <p:grpSp>
        <p:nvGrpSpPr>
          <p:cNvPr id="216" name="Google Shape;216;p37"/>
          <p:cNvGrpSpPr/>
          <p:nvPr/>
        </p:nvGrpSpPr>
        <p:grpSpPr>
          <a:xfrm>
            <a:off x="2421788" y="1347730"/>
            <a:ext cx="5132439" cy="2446734"/>
            <a:chOff x="1905000" y="2009775"/>
            <a:chExt cx="6843252" cy="3262312"/>
          </a:xfrm>
        </p:grpSpPr>
        <p:cxnSp>
          <p:nvCxnSpPr>
            <p:cNvPr id="217" name="Google Shape;217;p37"/>
            <p:cNvCxnSpPr/>
            <p:nvPr/>
          </p:nvCxnSpPr>
          <p:spPr>
            <a:xfrm flipH="1">
              <a:off x="1905000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37"/>
            <p:cNvCxnSpPr/>
            <p:nvPr/>
          </p:nvCxnSpPr>
          <p:spPr>
            <a:xfrm flipH="1">
              <a:off x="2332295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37"/>
            <p:cNvCxnSpPr/>
            <p:nvPr/>
          </p:nvCxnSpPr>
          <p:spPr>
            <a:xfrm flipH="1">
              <a:off x="2759590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37"/>
            <p:cNvCxnSpPr/>
            <p:nvPr/>
          </p:nvCxnSpPr>
          <p:spPr>
            <a:xfrm flipH="1">
              <a:off x="3186885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37"/>
            <p:cNvCxnSpPr/>
            <p:nvPr/>
          </p:nvCxnSpPr>
          <p:spPr>
            <a:xfrm flipH="1">
              <a:off x="3614180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37"/>
            <p:cNvCxnSpPr/>
            <p:nvPr/>
          </p:nvCxnSpPr>
          <p:spPr>
            <a:xfrm flipH="1">
              <a:off x="4041475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37"/>
            <p:cNvCxnSpPr/>
            <p:nvPr/>
          </p:nvCxnSpPr>
          <p:spPr>
            <a:xfrm flipH="1">
              <a:off x="4468770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4" name="Google Shape;224;p37"/>
            <p:cNvCxnSpPr/>
            <p:nvPr/>
          </p:nvCxnSpPr>
          <p:spPr>
            <a:xfrm flipH="1">
              <a:off x="4896065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5" name="Google Shape;225;p37"/>
            <p:cNvCxnSpPr/>
            <p:nvPr/>
          </p:nvCxnSpPr>
          <p:spPr>
            <a:xfrm flipH="1">
              <a:off x="5323360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6" name="Google Shape;226;p37"/>
            <p:cNvCxnSpPr/>
            <p:nvPr/>
          </p:nvCxnSpPr>
          <p:spPr>
            <a:xfrm flipH="1">
              <a:off x="5750655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7" name="Google Shape;227;p37"/>
            <p:cNvCxnSpPr/>
            <p:nvPr/>
          </p:nvCxnSpPr>
          <p:spPr>
            <a:xfrm flipH="1">
              <a:off x="6177950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8" name="Google Shape;228;p37"/>
            <p:cNvCxnSpPr/>
            <p:nvPr/>
          </p:nvCxnSpPr>
          <p:spPr>
            <a:xfrm flipH="1">
              <a:off x="6605245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9" name="Google Shape;229;p37"/>
            <p:cNvCxnSpPr/>
            <p:nvPr/>
          </p:nvCxnSpPr>
          <p:spPr>
            <a:xfrm flipH="1">
              <a:off x="7032540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0" name="Google Shape;230;p37"/>
            <p:cNvCxnSpPr/>
            <p:nvPr/>
          </p:nvCxnSpPr>
          <p:spPr>
            <a:xfrm flipH="1">
              <a:off x="7459835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1" name="Google Shape;231;p37"/>
            <p:cNvCxnSpPr/>
            <p:nvPr/>
          </p:nvCxnSpPr>
          <p:spPr>
            <a:xfrm flipH="1">
              <a:off x="7887130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2" name="Google Shape;232;p37"/>
            <p:cNvCxnSpPr/>
            <p:nvPr/>
          </p:nvCxnSpPr>
          <p:spPr>
            <a:xfrm flipH="1">
              <a:off x="8741719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3" name="Google Shape;233;p37"/>
            <p:cNvCxnSpPr/>
            <p:nvPr/>
          </p:nvCxnSpPr>
          <p:spPr>
            <a:xfrm flipH="1">
              <a:off x="8314425" y="2009775"/>
              <a:ext cx="6533" cy="32623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graphicFrame>
        <p:nvGraphicFramePr>
          <p:cNvPr id="234" name="Google Shape;234;p37"/>
          <p:cNvGraphicFramePr/>
          <p:nvPr/>
        </p:nvGraphicFramePr>
        <p:xfrm>
          <a:off x="2421788" y="10619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{D30CFE63-99C1-430A-B862-ACD7BAD469AD}</a:tableStyleId>
              </a:tblPr>
              <a:tblGrid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</a:tblGrid>
              <a:tr h="32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5" name="Google Shape;235;p37"/>
          <p:cNvGraphicFramePr/>
          <p:nvPr/>
        </p:nvGraphicFramePr>
        <p:xfrm>
          <a:off x="2416889" y="16334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{D30CFE63-99C1-430A-B862-ACD7BAD469AD}</a:tableStyleId>
              </a:tblPr>
              <a:tblGrid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</a:tblGrid>
              <a:tr h="32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6" name="Google Shape;236;p37"/>
          <p:cNvGraphicFramePr/>
          <p:nvPr/>
        </p:nvGraphicFramePr>
        <p:xfrm>
          <a:off x="2416889" y="36337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{D30CFE63-99C1-430A-B862-ACD7BAD469AD}</a:tableStyleId>
              </a:tblPr>
              <a:tblGrid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  <a:gridCol w="321450"/>
              </a:tblGrid>
              <a:tr h="321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/>
                    </a:p>
                  </a:txBody>
                  <a:tcPr marT="40175" marB="40175" marR="80375" marL="8037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37" name="Google Shape;237;p37"/>
          <p:cNvGrpSpPr/>
          <p:nvPr/>
        </p:nvGrpSpPr>
        <p:grpSpPr>
          <a:xfrm>
            <a:off x="2522198" y="2240699"/>
            <a:ext cx="4928791" cy="1117600"/>
            <a:chOff x="2038879" y="3200400"/>
            <a:chExt cx="6571721" cy="1490133"/>
          </a:xfrm>
        </p:grpSpPr>
        <p:sp>
          <p:nvSpPr>
            <p:cNvPr id="238" name="Google Shape;238;p37"/>
            <p:cNvSpPr/>
            <p:nvPr/>
          </p:nvSpPr>
          <p:spPr>
            <a:xfrm>
              <a:off x="2038879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7"/>
            <p:cNvSpPr/>
            <p:nvPr/>
          </p:nvSpPr>
          <p:spPr>
            <a:xfrm>
              <a:off x="2464964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7"/>
            <p:cNvSpPr/>
            <p:nvPr/>
          </p:nvSpPr>
          <p:spPr>
            <a:xfrm>
              <a:off x="2891049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7"/>
            <p:cNvSpPr/>
            <p:nvPr/>
          </p:nvSpPr>
          <p:spPr>
            <a:xfrm>
              <a:off x="3317134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7"/>
            <p:cNvSpPr/>
            <p:nvPr/>
          </p:nvSpPr>
          <p:spPr>
            <a:xfrm>
              <a:off x="3743219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4169304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7"/>
            <p:cNvSpPr/>
            <p:nvPr/>
          </p:nvSpPr>
          <p:spPr>
            <a:xfrm>
              <a:off x="4595389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5021474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5447559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5873644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6299729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7"/>
            <p:cNvSpPr/>
            <p:nvPr/>
          </p:nvSpPr>
          <p:spPr>
            <a:xfrm>
              <a:off x="6725814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7"/>
            <p:cNvSpPr/>
            <p:nvPr/>
          </p:nvSpPr>
          <p:spPr>
            <a:xfrm>
              <a:off x="7151899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7"/>
            <p:cNvSpPr/>
            <p:nvPr/>
          </p:nvSpPr>
          <p:spPr>
            <a:xfrm>
              <a:off x="7577984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37"/>
            <p:cNvSpPr/>
            <p:nvPr/>
          </p:nvSpPr>
          <p:spPr>
            <a:xfrm>
              <a:off x="8004069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37"/>
            <p:cNvSpPr/>
            <p:nvPr/>
          </p:nvSpPr>
          <p:spPr>
            <a:xfrm>
              <a:off x="8430154" y="3200400"/>
              <a:ext cx="180446" cy="1490133"/>
            </a:xfrm>
            <a:custGeom>
              <a:rect b="b" l="l" r="r" t="t"/>
              <a:pathLst>
                <a:path extrusionOk="0" h="1625600" w="19685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37"/>
          <p:cNvSpPr txBox="1"/>
          <p:nvPr/>
        </p:nvSpPr>
        <p:spPr>
          <a:xfrm>
            <a:off x="1215069" y="1080266"/>
            <a:ext cx="12018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Vector </a:t>
            </a:r>
            <a:r>
              <a:rPr lang="de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x</a:t>
            </a: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/>
          </a:p>
        </p:txBody>
      </p:sp>
      <p:sp>
        <p:nvSpPr>
          <p:cNvPr id="255" name="Google Shape;255;p37"/>
          <p:cNvSpPr txBox="1"/>
          <p:nvPr/>
        </p:nvSpPr>
        <p:spPr>
          <a:xfrm>
            <a:off x="1215069" y="1655715"/>
            <a:ext cx="120182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Vector </a:t>
            </a:r>
            <a:r>
              <a:rPr lang="de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y</a:t>
            </a: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/>
          </a:p>
        </p:txBody>
      </p:sp>
      <p:sp>
        <p:nvSpPr>
          <p:cNvPr id="256" name="Google Shape;256;p37"/>
          <p:cNvSpPr txBox="1"/>
          <p:nvPr/>
        </p:nvSpPr>
        <p:spPr>
          <a:xfrm>
            <a:off x="1086428" y="3655965"/>
            <a:ext cx="133046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Vector </a:t>
            </a:r>
            <a:r>
              <a:rPr lang="de" sz="1400">
                <a:solidFill>
                  <a:srgbClr val="000000"/>
                </a:solidFill>
                <a:latin typeface="Droid Sans Mono"/>
                <a:ea typeface="Droid Sans Mono"/>
                <a:cs typeface="Droid Sans Mono"/>
                <a:sym typeface="Droid Sans Mono"/>
              </a:rPr>
              <a:t>z</a:t>
            </a: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CUDA Essentials: Memory allocation</a:t>
            </a:r>
            <a:endParaRPr/>
          </a:p>
        </p:txBody>
      </p:sp>
      <p:sp>
        <p:nvSpPr>
          <p:cNvPr id="262" name="Google Shape;262;p3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nvidia devices come with their own DRAM (device) global memory </a:t>
            </a:r>
            <a:br>
              <a:rPr lang="de"/>
            </a:br>
            <a:r>
              <a:rPr lang="de"/>
              <a:t>(in Ch 5 we learn about other mem types)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>
                <a:latin typeface="Consolas"/>
                <a:ea typeface="Consolas"/>
                <a:cs typeface="Consolas"/>
                <a:sym typeface="Consolas"/>
              </a:rPr>
              <a:t>cudaMalloc</a:t>
            </a:r>
            <a:r>
              <a:rPr lang="de"/>
              <a:t> &amp;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cudaFree</a:t>
            </a:r>
            <a:r>
              <a:rPr lang="de"/>
              <a:t>:</a:t>
            </a:r>
            <a:br>
              <a:rPr lang="de"/>
            </a:b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263" name="Google Shape;263;p38"/>
          <p:cNvSpPr txBox="1"/>
          <p:nvPr/>
        </p:nvSpPr>
        <p:spPr>
          <a:xfrm>
            <a:off x="1077683" y="3039836"/>
            <a:ext cx="5905502" cy="1315744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float *A_d;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size_t size = n * sizeof(float); 	// size in bytes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cudaMalloc((void**)&amp;A_d, size);	// pointer to pointer!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cudaFree(A_d);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cudaMemcpy: Host &lt;-&gt; Device Transfer</a:t>
            </a:r>
            <a:endParaRPr/>
          </a:p>
        </p:txBody>
      </p:sp>
      <p:sp>
        <p:nvSpPr>
          <p:cNvPr id="269" name="Google Shape;269;p3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Copy data from CPU memory to GPU memory and vice versa</a:t>
            </a:r>
            <a:endParaRPr/>
          </a:p>
        </p:txBody>
      </p:sp>
      <p:sp>
        <p:nvSpPr>
          <p:cNvPr id="270" name="Google Shape;270;p39"/>
          <p:cNvSpPr txBox="1"/>
          <p:nvPr/>
        </p:nvSpPr>
        <p:spPr>
          <a:xfrm>
            <a:off x="1235527" y="2452007"/>
            <a:ext cx="5905502" cy="1731243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copy input vectors to device (host -&gt; device)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cudaMemcpy(A_d, A_h, size, cudaMemcpyHostToDevice);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cudaMemcpy(B_d, B_h, size, cudaMemcpyHostToDevice);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transfer result back to CPU memory (device -&gt; host)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cudaMemcpy(C_h, C_d, size, cudaMemcpyDeviceToHost);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CUDA Error handling</a:t>
            </a:r>
            <a:endParaRPr/>
          </a:p>
        </p:txBody>
      </p:sp>
      <p:sp>
        <p:nvSpPr>
          <p:cNvPr id="276" name="Google Shape;276;p4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CUDA functions return `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cudaError_t</a:t>
            </a:r>
            <a:r>
              <a:rPr lang="de"/>
              <a:t>` .. if not `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cudaSuccess</a:t>
            </a:r>
            <a:r>
              <a:rPr lang="de"/>
              <a:t>` we have a problem ...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always check returned error status ☺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Kernel functions  fn&lt;&lt;&lt;&gt;&gt;&gt;</a:t>
            </a: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Launching kernel = grid of threads is launched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All threads execute the same code: Single program multiple-data (SPMD)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Threads are hierarchically organized into </a:t>
            </a:r>
            <a:r>
              <a:rPr b="1" lang="de"/>
              <a:t>grid blocks </a:t>
            </a:r>
            <a:r>
              <a:rPr lang="de"/>
              <a:t>&amp; </a:t>
            </a:r>
            <a:r>
              <a:rPr b="1" lang="de"/>
              <a:t>thread blocks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up to 1024 threads can be in a thread block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Kernel Coordinates</a:t>
            </a:r>
            <a:endParaRPr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built-in variables available inside the kernel: </a:t>
            </a:r>
            <a:r>
              <a:rPr b="1" lang="de"/>
              <a:t>blockIdx</a:t>
            </a:r>
            <a:r>
              <a:rPr lang="de"/>
              <a:t>, </a:t>
            </a:r>
            <a:r>
              <a:rPr b="1" lang="de"/>
              <a:t>threadIdx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these "coordinates" allow threads (all executing the same code) to identify what to do (e.g. which portion of the data to process)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each thread can be uniquely identified by threadIdx &amp; blockIdx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telephone system analogy: think of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blockIdx</a:t>
            </a:r>
            <a:r>
              <a:rPr lang="de"/>
              <a:t> as the area code and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de"/>
              <a:t> as the local phone number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built-in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blockDim</a:t>
            </a:r>
            <a:r>
              <a:rPr lang="de"/>
              <a:t> tells us the number of threads in a block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for vector addition we can calculate the array index of the thread</a:t>
            </a:r>
            <a:br>
              <a:rPr lang="de"/>
            </a:br>
            <a:r>
              <a:rPr lang="de"/>
              <a:t>`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int i = blockIdx.x * blockDim.x + threadIdx.x;</a:t>
            </a:r>
            <a:r>
              <a:rPr lang="de"/>
              <a:t>`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Threads execute the same kernel code</a:t>
            </a:r>
            <a:endParaRPr/>
          </a:p>
        </p:txBody>
      </p:sp>
      <p:pic>
        <p:nvPicPr>
          <p:cNvPr id="294" name="Google Shape;29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867" y="1696203"/>
            <a:ext cx="6240449" cy="2609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Agenda for Lecture 2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1: Introduction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2: Heterogeneous data parallel computing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3: Multidimensional grids and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3330" y="3127248"/>
            <a:ext cx="5997640" cy="201625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__global__ &amp; __host__</a:t>
            </a:r>
            <a:endParaRPr/>
          </a:p>
        </p:txBody>
      </p:sp>
      <p:sp>
        <p:nvSpPr>
          <p:cNvPr id="301" name="Google Shape;301;p44"/>
          <p:cNvSpPr txBox="1"/>
          <p:nvPr>
            <p:ph idx="1" type="body"/>
          </p:nvPr>
        </p:nvSpPr>
        <p:spPr>
          <a:xfrm>
            <a:off x="628650" y="1369219"/>
            <a:ext cx="5241798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declare a kernel function with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__global__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calling a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__global__</a:t>
            </a:r>
            <a:r>
              <a:rPr lang="de"/>
              <a:t> function -&gt; launches new grid of cuda threads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functions declared with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__device__</a:t>
            </a:r>
            <a:r>
              <a:rPr lang="de"/>
              <a:t> can be called from within a cuda thread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if both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__host__</a:t>
            </a:r>
            <a:r>
              <a:rPr lang="de"/>
              <a:t> &amp; </a:t>
            </a:r>
            <a:r>
              <a:rPr lang="de">
                <a:latin typeface="Consolas"/>
                <a:ea typeface="Consolas"/>
                <a:cs typeface="Consolas"/>
                <a:sym typeface="Consolas"/>
              </a:rPr>
              <a:t>__device__</a:t>
            </a:r>
            <a:r>
              <a:rPr lang="de"/>
              <a:t> are used in a function declaration CPU &amp; GPU versions will be compiled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Vector Addition Example</a:t>
            </a:r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628650" y="1369220"/>
            <a:ext cx="7775122" cy="15753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general strategy: replace loop by grid of threads!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data sizes might not perfectly divisible by block sizes: always check bounds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prevent threads of boundary block to read/write outside allocated memory</a:t>
            </a:r>
            <a:endParaRPr/>
          </a:p>
        </p:txBody>
      </p:sp>
      <p:sp>
        <p:nvSpPr>
          <p:cNvPr id="308" name="Google Shape;308;p45"/>
          <p:cNvSpPr txBox="1"/>
          <p:nvPr/>
        </p:nvSpPr>
        <p:spPr>
          <a:xfrm>
            <a:off x="1289955" y="3005053"/>
            <a:ext cx="5905502" cy="193899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01 // compute vector sum C = A + B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02 // each thread peforms one pair-wise addition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03 __global__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04 void vecAddKernel(float* A, float* B, float* C, int n) {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05  int i = threadIdx.x + blockDim.x * blockIdx.x;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06  if (i &lt; n) {	// check bounds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07    C[i] = A[i] + B[i];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08  }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09 }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Calling Kernels</a:t>
            </a:r>
            <a:endParaRPr/>
          </a:p>
        </p:txBody>
      </p:sp>
      <p:sp>
        <p:nvSpPr>
          <p:cNvPr id="314" name="Google Shape;314;p4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kernel configuration is specified between `&lt;&lt;&lt;` and `&gt;&gt;&gt;`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number of blocks, number of threads in each block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we will learn about additional launch parameters (shared-mem size, cudaStream) later</a:t>
            </a:r>
            <a:endParaRPr/>
          </a:p>
        </p:txBody>
      </p:sp>
      <p:sp>
        <p:nvSpPr>
          <p:cNvPr id="315" name="Google Shape;315;p46"/>
          <p:cNvSpPr txBox="1"/>
          <p:nvPr/>
        </p:nvSpPr>
        <p:spPr>
          <a:xfrm>
            <a:off x="1295398" y="2571750"/>
            <a:ext cx="5785760" cy="69249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dim3 numThreads(256);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dim3 numBlocks((n + numThreads - 1) / numThreads);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vecAddKernel&lt;&lt;&lt;numBlocks, numThreads&gt;&gt;&gt;(A_d, B_d, C_d, n);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Compiler</a:t>
            </a:r>
            <a:endParaRPr/>
          </a:p>
        </p:txBody>
      </p:sp>
      <p:sp>
        <p:nvSpPr>
          <p:cNvPr id="321" name="Google Shape;321;p4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nvcc (NVIDIA C compiler) is used to compile kernels into PTX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Parallel Thread Execution (PTX) is a low-level VM &amp; instruction set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graphics driver translates PTX into executable binary code (SASS)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Ch 3: Multidimensional grids and data</a:t>
            </a:r>
            <a:endParaRPr/>
          </a:p>
        </p:txBody>
      </p:sp>
      <p:sp>
        <p:nvSpPr>
          <p:cNvPr id="327" name="Google Shape;327;p4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741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CUDA grid: 2 level hierarchy: </a:t>
            </a:r>
            <a:r>
              <a:rPr b="1" lang="de"/>
              <a:t>blocks</a:t>
            </a:r>
            <a:r>
              <a:rPr lang="de"/>
              <a:t>, </a:t>
            </a:r>
            <a:r>
              <a:rPr b="1" lang="de"/>
              <a:t>threads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Idea: map threads to multi-dimensional data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all threads in a grid </a:t>
            </a:r>
            <a:r>
              <a:rPr b="1" lang="de"/>
              <a:t>execute the same kernel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threads in same block can access the same shared mem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max block size: 1024 threads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built-in 3D coordinates of a thread: </a:t>
            </a:r>
            <a:r>
              <a:rPr b="1" lang="de"/>
              <a:t>blockIdx</a:t>
            </a:r>
            <a:r>
              <a:rPr lang="de"/>
              <a:t>, </a:t>
            </a:r>
            <a:r>
              <a:rPr b="1" lang="de"/>
              <a:t>threadIdx</a:t>
            </a:r>
            <a:r>
              <a:rPr lang="de"/>
              <a:t> - identify which portion of the data to process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shape of grid &amp; blocks: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de"/>
              <a:t>gridDim</a:t>
            </a:r>
            <a:r>
              <a:rPr lang="de"/>
              <a:t>: number of blocks in the grid</a:t>
            </a:r>
            <a:endParaRPr/>
          </a:p>
          <a:p>
            <a:pPr indent="-181927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de"/>
              <a:t>blockDim</a:t>
            </a:r>
            <a:r>
              <a:rPr lang="de"/>
              <a:t>: number of threads in a block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7913" y="808913"/>
            <a:ext cx="5507948" cy="3977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Grid continued</a:t>
            </a:r>
            <a:endParaRPr/>
          </a:p>
        </p:txBody>
      </p:sp>
      <p:sp>
        <p:nvSpPr>
          <p:cNvPr id="338" name="Google Shape;338;p50"/>
          <p:cNvSpPr txBox="1"/>
          <p:nvPr>
            <p:ph idx="1" type="body"/>
          </p:nvPr>
        </p:nvSpPr>
        <p:spPr>
          <a:xfrm>
            <a:off x="628650" y="1369219"/>
            <a:ext cx="7886700" cy="268026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grid can be different for each kernel launch, e.g. dependent on data shapes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typical grids contain thousands to millions of threads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simple strategy: one thread per output element (e.g. one thread per pixel, one thread per tensor element)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de"/>
              <a:t>threads can be scheduled in any order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can use fewer than 3 dims (set others to 1)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e.g. 1D for sequences, 2D for images etc.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339" name="Google Shape;339;p50"/>
          <p:cNvSpPr txBox="1"/>
          <p:nvPr/>
        </p:nvSpPr>
        <p:spPr>
          <a:xfrm>
            <a:off x="1186541" y="4093028"/>
            <a:ext cx="5785760" cy="9002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dim3 grid(32, 1, 1);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dim3 block(128, 1, 1);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kernelFunction&lt;&lt;&lt;grid, block&gt;&gt;&gt;(..);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Number of threads: 128 * 32=4096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Built-in Variables</a:t>
            </a:r>
            <a:endParaRPr/>
          </a:p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Built-in variables inside kernels:</a:t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38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(blockDim &amp; gridDim have the same values in all threads)</a:t>
            </a:r>
            <a:endParaRPr/>
          </a:p>
        </p:txBody>
      </p:sp>
      <p:sp>
        <p:nvSpPr>
          <p:cNvPr id="346" name="Google Shape;346;p51"/>
          <p:cNvSpPr txBox="1"/>
          <p:nvPr/>
        </p:nvSpPr>
        <p:spPr>
          <a:xfrm>
            <a:off x="1279069" y="2237609"/>
            <a:ext cx="5905502" cy="9002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blockIdx	// dim3 block coordinate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threadIdx	// dim3 thread coordinate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blockDim	// number of threads in a block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gridDim		// number of blocks in a grid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nd-Arrays in Memory</a:t>
            </a:r>
            <a:endParaRPr/>
          </a:p>
        </p:txBody>
      </p:sp>
      <p:sp>
        <p:nvSpPr>
          <p:cNvPr id="352" name="Google Shape;352;p52"/>
          <p:cNvSpPr txBox="1"/>
          <p:nvPr>
            <p:ph idx="1" type="body"/>
          </p:nvPr>
        </p:nvSpPr>
        <p:spPr>
          <a:xfrm>
            <a:off x="628650" y="2036365"/>
            <a:ext cx="6064758" cy="29233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741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memory of multi-dim arrays under the hood is flat 1d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2d array can be linearized different ways: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50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torch tensors &amp; numpy ndarrays use strides to specify how elements are laid out in memory.</a:t>
            </a:r>
            <a:endParaRPr/>
          </a:p>
        </p:txBody>
      </p:sp>
      <p:sp>
        <p:nvSpPr>
          <p:cNvPr id="353" name="Google Shape;353;p52"/>
          <p:cNvSpPr txBox="1"/>
          <p:nvPr/>
        </p:nvSpPr>
        <p:spPr>
          <a:xfrm>
            <a:off x="1067439" y="3081258"/>
            <a:ext cx="1750161" cy="9002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row-major: 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 B C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 E F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G H I</a:t>
            </a:r>
            <a:endParaRPr sz="1100"/>
          </a:p>
        </p:txBody>
      </p:sp>
      <p:graphicFrame>
        <p:nvGraphicFramePr>
          <p:cNvPr id="354" name="Google Shape;354;p52"/>
          <p:cNvGraphicFramePr/>
          <p:nvPr/>
        </p:nvGraphicFramePr>
        <p:xfrm>
          <a:off x="7312395" y="13004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{D30CFE63-99C1-430A-B862-ACD7BAD469AD}</a:tableStyleId>
              </a:tblPr>
              <a:tblGrid>
                <a:gridCol w="411475"/>
                <a:gridCol w="411475"/>
                <a:gridCol w="411475"/>
                <a:gridCol w="4114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0,0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E59D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0,1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E59D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0,2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E59D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0,3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E59DDC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1,0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B3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1,1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B3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1,2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B3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1,3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B3E5A0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2,0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F6C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2,1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F6C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2,2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F6C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2,3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F6C5AB"/>
                    </a:solidFill>
                  </a:tcPr>
                </a:tc>
              </a:tr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3,0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93D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3,1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93D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3,2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93D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3,3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93DCF8"/>
                    </a:solidFill>
                  </a:tcPr>
                </a:tc>
              </a:tr>
            </a:tbl>
          </a:graphicData>
        </a:graphic>
      </p:graphicFrame>
      <p:sp>
        <p:nvSpPr>
          <p:cNvPr id="355" name="Google Shape;355;p52"/>
          <p:cNvSpPr txBox="1"/>
          <p:nvPr/>
        </p:nvSpPr>
        <p:spPr>
          <a:xfrm>
            <a:off x="7178535" y="945281"/>
            <a:ext cx="17797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 view of data</a:t>
            </a:r>
            <a:endParaRPr sz="1100"/>
          </a:p>
        </p:txBody>
      </p:sp>
      <p:graphicFrame>
        <p:nvGraphicFramePr>
          <p:cNvPr id="356" name="Google Shape;356;p52"/>
          <p:cNvGraphicFramePr/>
          <p:nvPr/>
        </p:nvGraphicFramePr>
        <p:xfrm>
          <a:off x="510235" y="13456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{D30CFE63-99C1-430A-B862-ACD7BAD469AD}</a:tableStyleId>
              </a:tblPr>
              <a:tblGrid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  <a:gridCol w="411475"/>
              </a:tblGrid>
              <a:tr h="411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0,0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E59D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0,1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E59D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0,2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E59D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0,3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E59D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1,0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B3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1,1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B3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1,2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B3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1,3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B3E5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2,0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F6C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2,1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F6C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2,2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F6C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2,3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F6C5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3,0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93D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3,1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93D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3,2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93DC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400"/>
                        <a:t>3,3</a:t>
                      </a:r>
                      <a:endParaRPr sz="1100"/>
                    </a:p>
                  </a:txBody>
                  <a:tcPr marT="34300" marB="34300" marR="68600" marL="68600" anchor="ctr">
                    <a:solidFill>
                      <a:srgbClr val="93DCF8"/>
                    </a:solidFill>
                  </a:tcPr>
                </a:tc>
              </a:tr>
            </a:tbl>
          </a:graphicData>
        </a:graphic>
      </p:graphicFrame>
      <p:sp>
        <p:nvSpPr>
          <p:cNvPr id="357" name="Google Shape;357;p52"/>
          <p:cNvSpPr txBox="1"/>
          <p:nvPr/>
        </p:nvSpPr>
        <p:spPr>
          <a:xfrm>
            <a:off x="2817600" y="1023496"/>
            <a:ext cx="19689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 layout in memory</a:t>
            </a:r>
            <a:endParaRPr sz="1100"/>
          </a:p>
        </p:txBody>
      </p:sp>
      <p:sp>
        <p:nvSpPr>
          <p:cNvPr id="358" name="Google Shape;358;p52"/>
          <p:cNvSpPr txBox="1"/>
          <p:nvPr/>
        </p:nvSpPr>
        <p:spPr>
          <a:xfrm>
            <a:off x="3459799" y="3081257"/>
            <a:ext cx="2039692" cy="900247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 column-major: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A D G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B E H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nsolas"/>
              <a:buNone/>
            </a:pPr>
            <a:r>
              <a:rPr lang="de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C F I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Image blur example (3.3, p. 60)</a:t>
            </a:r>
            <a:endParaRPr/>
          </a:p>
        </p:txBody>
      </p:sp>
      <p:sp>
        <p:nvSpPr>
          <p:cNvPr id="364" name="Google Shape;364;p5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mean filter example blurKernel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 each thread writes one output element, reads multiple values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 single plane in book, can be extended easily to multi-channel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 shows row-major pixel memory access (in &amp; out pointers)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 track of how many pixels values are summed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 handles boundary conditions in ln 5 &amp; 25</a:t>
            </a:r>
            <a:endParaRPr/>
          </a:p>
        </p:txBody>
      </p:sp>
      <p:pic>
        <p:nvPicPr>
          <p:cNvPr id="365" name="Google Shape;36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2136" y="3651491"/>
            <a:ext cx="4391864" cy="14920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Ch 1: Introduction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741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motivation: GPU go brrr, more FLOPS please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Why? Simulation &amp; world-models (games, weather, proteins, robotics)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Bigger models are smarter -&gt; AGI (prevent wars, fix climate, cure cancer)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GPUs are the backbone of modern deep learning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classic software: sequential programs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higher clock rate trend for CPU slowed in 2003: energy consumption &amp; heat dissipation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multi-core CPU came up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developers had to learn multi-threading (deadlocks, races etc.)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Handling Boundary Conditions</a:t>
            </a:r>
            <a:endParaRPr/>
          </a:p>
        </p:txBody>
      </p:sp>
      <p:pic>
        <p:nvPicPr>
          <p:cNvPr id="371" name="Google Shape;37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756" y="1587398"/>
            <a:ext cx="6097144" cy="2748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734" y="0"/>
            <a:ext cx="882253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Matrix Multiplication</a:t>
            </a:r>
            <a:endParaRPr/>
          </a:p>
        </p:txBody>
      </p:sp>
      <p:sp>
        <p:nvSpPr>
          <p:cNvPr id="382" name="Google Shape;382;p5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staple of science &amp; engineering (and deep learning)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compute inner-products of rows &amp; columns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Strategy: 1 thread per output matrix element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Example: Multiplying square matrices (rows == cols)</a:t>
            </a:r>
            <a:endParaRPr/>
          </a:p>
        </p:txBody>
      </p:sp>
      <p:pic>
        <p:nvPicPr>
          <p:cNvPr id="383" name="Google Shape;38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087" y="3000971"/>
            <a:ext cx="6364432" cy="2650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Google Shape;388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8918" y="348446"/>
            <a:ext cx="5259402" cy="467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The Power Wall</a:t>
            </a:r>
            <a:endParaRPr/>
          </a:p>
        </p:txBody>
      </p:sp>
      <p:sp>
        <p:nvSpPr>
          <p:cNvPr id="149" name="Google Shape;149;p28"/>
          <p:cNvSpPr txBox="1"/>
          <p:nvPr/>
        </p:nvSpPr>
        <p:spPr>
          <a:xfrm>
            <a:off x="1460875" y="4284994"/>
            <a:ext cx="5562347" cy="19043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de" sz="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Source: M. Horowitz, F. Labonte, O. Shacham, K. Olukotun, L. Hammond, C. Batten (1970-2010 ). K. Rupp (2010-2017).</a:t>
            </a:r>
            <a:endParaRPr sz="1100"/>
          </a:p>
        </p:txBody>
      </p:sp>
      <p:pic>
        <p:nvPicPr>
          <p:cNvPr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9800" y="1178229"/>
            <a:ext cx="5432442" cy="312859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8"/>
          <p:cNvSpPr txBox="1"/>
          <p:nvPr/>
        </p:nvSpPr>
        <p:spPr>
          <a:xfrm>
            <a:off x="6789093" y="1311612"/>
            <a:ext cx="124663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" sz="1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Transistors (thousands)</a:t>
            </a:r>
            <a:endParaRPr sz="1100"/>
          </a:p>
        </p:txBody>
      </p:sp>
      <p:sp>
        <p:nvSpPr>
          <p:cNvPr id="152" name="Google Shape;152;p28"/>
          <p:cNvSpPr txBox="1"/>
          <p:nvPr/>
        </p:nvSpPr>
        <p:spPr>
          <a:xfrm>
            <a:off x="6789093" y="2551095"/>
            <a:ext cx="134822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Frequency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(MHz)</a:t>
            </a:r>
            <a:endParaRPr sz="1100"/>
          </a:p>
        </p:txBody>
      </p:sp>
      <p:sp>
        <p:nvSpPr>
          <p:cNvPr id="153" name="Google Shape;153;p28"/>
          <p:cNvSpPr txBox="1"/>
          <p:nvPr/>
        </p:nvSpPr>
        <p:spPr>
          <a:xfrm>
            <a:off x="1460876" y="3836185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1460876" y="3498974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1460876" y="3161762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1460876" y="2824548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1460876" y="2487336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 txBox="1"/>
          <p:nvPr/>
        </p:nvSpPr>
        <p:spPr>
          <a:xfrm>
            <a:off x="1460876" y="2150123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1460876" y="1812910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1460876" y="1475698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1460875" y="1136162"/>
            <a:ext cx="366959" cy="48474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baseline="30000" lang="de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1252315" y="4596617"/>
            <a:ext cx="7487520" cy="3462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(increasing frequency further would make the chip too hot to cool feasibly)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The rise of CUDA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1741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CUDA is all about parallel programs (modern software)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GPUs have (much) higher peak FLOPS than multi-core CPUs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main principle: divide work among threads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GPUs focus on execution throughput of massive number of threads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programs with few threads perform poorly on GPUs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CPU+GPU: sequential parts on CPU, numerical intensive parts on GPU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CUDA: Compute Unified Device Architect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GPGPU: Before CUDA tricks were used to compute with graphics APIs (OpenGL or Direct3D)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GPU programming is now attractive for developers (thanks to massive availability)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Amdahl's Law</a:t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380"/>
            </a:stretch>
          </a:blipFill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de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Challenges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10000"/>
          </a:bodyPr>
          <a:lstStyle/>
          <a:p>
            <a:pPr indent="-174148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"if you do not care about performance, parallel programming is very easy"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designing parallel algorithms in practice harder than sequential algorithms</a:t>
            </a:r>
            <a:br>
              <a:rPr lang="de"/>
            </a:br>
            <a:r>
              <a:rPr lang="de"/>
              <a:t>e.g. parallelizing recurrent computations requires nonintuitive thinking (like prefix sum)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speed is often limited by memory latency/throughput (memory bound)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perf of parallel programs can vary dramatically based on input data characterists</a:t>
            </a:r>
            <a:endParaRPr/>
          </a:p>
          <a:p>
            <a:pPr indent="-174148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de"/>
              <a:t>not all apps are "embarassingly parallel" - synchronization imposes overhead (waits)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Main Goals of the Book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de"/>
              <a:t>1. Parallel programming &amp; computational thinking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de"/>
              <a:t>2. Correct &amp; reliable: debugging function &amp; performance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de"/>
              <a:t>3. Scalability: regularize and localize memory access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PMPP aims to build up the foundation for parallel programming in general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GPUs as learning vehicle - techniques apply to other accelerators 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concepts are introduced hands-on as concrete CUDA examples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de"/>
              <a:t>Ch 2: Heterogeneous data parallel computing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71450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heterogeneous: CPU + GPU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data parallelism: break work down into computations that can be executed independently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Two examples: vector addition &amp; kernel to convert an RGB image to grayscale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Independence: each RGB pixel can be converted individually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L = r*0.21 + g*0.72 + b*0.07 (L=luminance)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de"/>
              <a:t>simple weighted sum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