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ink/ink2.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57" r:id="rId3"/>
    <p:sldId id="293" r:id="rId4"/>
    <p:sldId id="258" r:id="rId5"/>
    <p:sldId id="275" r:id="rId6"/>
    <p:sldId id="259" r:id="rId7"/>
    <p:sldId id="260" r:id="rId8"/>
    <p:sldId id="289" r:id="rId9"/>
    <p:sldId id="290" r:id="rId10"/>
    <p:sldId id="262" r:id="rId11"/>
    <p:sldId id="291" r:id="rId12"/>
    <p:sldId id="287" r:id="rId13"/>
    <p:sldId id="292" r:id="rId14"/>
    <p:sldId id="270" r:id="rId15"/>
    <p:sldId id="294" r:id="rId16"/>
    <p:sldId id="276" r:id="rId17"/>
    <p:sldId id="277" r:id="rId18"/>
    <p:sldId id="295" r:id="rId19"/>
    <p:sldId id="288" r:id="rId20"/>
    <p:sldId id="278" r:id="rId21"/>
    <p:sldId id="279" r:id="rId22"/>
    <p:sldId id="280"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85FEB-4B3B-F744-8ADF-FB657261DF0E}" v="1255" dt="2022-12-15T02:59:12.460"/>
    <p1510:client id="{7A8BD507-FCB7-490D-3757-C7450D9FC180}" v="38" dt="2022-12-14T22:51:24.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5"/>
    <p:restoredTop sz="94650"/>
  </p:normalViewPr>
  <p:slideViewPr>
    <p:cSldViewPr snapToGrid="0">
      <p:cViewPr>
        <p:scale>
          <a:sx n="83" d="100"/>
          <a:sy n="83" d="100"/>
        </p:scale>
        <p:origin x="1008"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9390C-437E-456A-8917-553137A4BEC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347CCB7-CD17-4823-8F28-EC8D1311309F}">
      <dgm:prSet/>
      <dgm:spPr/>
      <dgm:t>
        <a:bodyPr/>
        <a:lstStyle/>
        <a:p>
          <a:r>
            <a:rPr lang="en-US" dirty="0">
              <a:latin typeface="Times New Roman" panose="02020603050405020304" pitchFamily="18" charset="0"/>
              <a:cs typeface="Times New Roman" panose="02020603050405020304" pitchFamily="18" charset="0"/>
            </a:rPr>
            <a:t>Around us, there is construction. The tenacity and sweat of construction workers are visible in the roads we travel on, the workplaces we visit, and the homes we eventually call our own as adults.</a:t>
          </a:r>
        </a:p>
        <a:p>
          <a:endParaRPr lang="en-US" dirty="0">
            <a:latin typeface="Times New Roman" panose="02020603050405020304" pitchFamily="18" charset="0"/>
            <a:cs typeface="Times New Roman" panose="02020603050405020304" pitchFamily="18" charset="0"/>
          </a:endParaRPr>
        </a:p>
      </dgm:t>
    </dgm:pt>
    <dgm:pt modelId="{39F6D036-1C0B-49AA-9506-3F402EEF8A76}" type="parTrans" cxnId="{20F6D9BF-3557-4B1D-92AE-1D1C31E339EB}">
      <dgm:prSet/>
      <dgm:spPr/>
      <dgm:t>
        <a:bodyPr/>
        <a:lstStyle/>
        <a:p>
          <a:endParaRPr lang="en-US"/>
        </a:p>
      </dgm:t>
    </dgm:pt>
    <dgm:pt modelId="{0DFA3944-F66C-40E1-BFFC-4CC829AA8E1F}" type="sibTrans" cxnId="{20F6D9BF-3557-4B1D-92AE-1D1C31E339EB}">
      <dgm:prSet/>
      <dgm:spPr/>
      <dgm:t>
        <a:bodyPr/>
        <a:lstStyle/>
        <a:p>
          <a:endParaRPr lang="en-US"/>
        </a:p>
      </dgm:t>
    </dgm:pt>
    <dgm:pt modelId="{B242FE03-4ED3-4EDF-9B1E-A27EDFEC24C9}">
      <dgm:prSet/>
      <dgm:spPr/>
      <dgm:t>
        <a:bodyPr/>
        <a:lstStyle/>
        <a:p>
          <a:r>
            <a:rPr lang="en-US" b="0" i="0" u="none" dirty="0">
              <a:latin typeface="Times New Roman" panose="02020603050405020304" pitchFamily="18" charset="0"/>
              <a:cs typeface="Times New Roman" panose="02020603050405020304" pitchFamily="18" charset="0"/>
            </a:rPr>
            <a:t>Construction is a labor-intensive business that contributes to a country's employment rate.</a:t>
          </a:r>
          <a:endParaRPr lang="en-US" dirty="0">
            <a:latin typeface="Times New Roman" panose="02020603050405020304" pitchFamily="18" charset="0"/>
            <a:cs typeface="Times New Roman" panose="02020603050405020304" pitchFamily="18" charset="0"/>
          </a:endParaRPr>
        </a:p>
      </dgm:t>
    </dgm:pt>
    <dgm:pt modelId="{48DF1CE5-8385-4B24-B114-9FA07D54369F}" type="parTrans" cxnId="{CB21EC7C-8F12-4F91-B125-3C227A522536}">
      <dgm:prSet/>
      <dgm:spPr/>
      <dgm:t>
        <a:bodyPr/>
        <a:lstStyle/>
        <a:p>
          <a:endParaRPr lang="en-US"/>
        </a:p>
      </dgm:t>
    </dgm:pt>
    <dgm:pt modelId="{D1AE4ACA-F6A6-4857-B894-164CF7392AB2}" type="sibTrans" cxnId="{CB21EC7C-8F12-4F91-B125-3C227A522536}">
      <dgm:prSet/>
      <dgm:spPr/>
      <dgm:t>
        <a:bodyPr/>
        <a:lstStyle/>
        <a:p>
          <a:endParaRPr lang="en-US"/>
        </a:p>
      </dgm:t>
    </dgm:pt>
    <dgm:pt modelId="{5C56F9F9-2B0E-47ED-A3AB-D27AFD429CB2}">
      <dgm:prSet/>
      <dgm:spPr/>
      <dgm:t>
        <a:bodyPr/>
        <a:lstStyle/>
        <a:p>
          <a:r>
            <a:rPr lang="en-US" dirty="0">
              <a:latin typeface="Times New Roman" panose="02020603050405020304" pitchFamily="18" charset="0"/>
              <a:cs typeface="Times New Roman" panose="02020603050405020304" pitchFamily="18" charset="0"/>
            </a:rPr>
            <a:t>By examining employment statistics for the past ten years (2011-2021) in the construction sector, we are trying to derive important insights, patterns, and variables impacting these trends for our project.</a:t>
          </a:r>
        </a:p>
        <a:p>
          <a:endParaRPr lang="en-US" dirty="0">
            <a:latin typeface="Times New Roman" panose="02020603050405020304" pitchFamily="18" charset="0"/>
            <a:cs typeface="Times New Roman" panose="02020603050405020304" pitchFamily="18" charset="0"/>
          </a:endParaRPr>
        </a:p>
      </dgm:t>
    </dgm:pt>
    <dgm:pt modelId="{2A8BB025-0444-4432-B458-3D41D8039AF6}" type="parTrans" cxnId="{CBB035BB-1293-4618-B580-E3F112FF4BF8}">
      <dgm:prSet/>
      <dgm:spPr/>
      <dgm:t>
        <a:bodyPr/>
        <a:lstStyle/>
        <a:p>
          <a:endParaRPr lang="en-US"/>
        </a:p>
      </dgm:t>
    </dgm:pt>
    <dgm:pt modelId="{E301AC0B-6F77-4B18-B213-0C2216BF10D0}" type="sibTrans" cxnId="{CBB035BB-1293-4618-B580-E3F112FF4BF8}">
      <dgm:prSet/>
      <dgm:spPr/>
      <dgm:t>
        <a:bodyPr/>
        <a:lstStyle/>
        <a:p>
          <a:endParaRPr lang="en-US"/>
        </a:p>
      </dgm:t>
    </dgm:pt>
    <dgm:pt modelId="{47A1D653-3C93-45F4-9DB9-96AD2D50D85A}" type="pres">
      <dgm:prSet presAssocID="{8AC9390C-437E-456A-8917-553137A4BECD}" presName="outerComposite" presStyleCnt="0">
        <dgm:presLayoutVars>
          <dgm:chMax val="5"/>
          <dgm:dir/>
          <dgm:resizeHandles val="exact"/>
        </dgm:presLayoutVars>
      </dgm:prSet>
      <dgm:spPr/>
    </dgm:pt>
    <dgm:pt modelId="{D6D952B7-E756-48D8-A860-26B5BA5999CF}" type="pres">
      <dgm:prSet presAssocID="{8AC9390C-437E-456A-8917-553137A4BECD}" presName="dummyMaxCanvas" presStyleCnt="0">
        <dgm:presLayoutVars/>
      </dgm:prSet>
      <dgm:spPr/>
    </dgm:pt>
    <dgm:pt modelId="{595B23AB-E8B0-408B-981E-E7F9B8E908EC}" type="pres">
      <dgm:prSet presAssocID="{8AC9390C-437E-456A-8917-553137A4BECD}" presName="ThreeNodes_1" presStyleLbl="node1" presStyleIdx="0" presStyleCnt="3">
        <dgm:presLayoutVars>
          <dgm:bulletEnabled val="1"/>
        </dgm:presLayoutVars>
      </dgm:prSet>
      <dgm:spPr/>
    </dgm:pt>
    <dgm:pt modelId="{06112AF3-F40F-43E1-B221-A109BE7A937F}" type="pres">
      <dgm:prSet presAssocID="{8AC9390C-437E-456A-8917-553137A4BECD}" presName="ThreeNodes_2" presStyleLbl="node1" presStyleIdx="1" presStyleCnt="3">
        <dgm:presLayoutVars>
          <dgm:bulletEnabled val="1"/>
        </dgm:presLayoutVars>
      </dgm:prSet>
      <dgm:spPr/>
    </dgm:pt>
    <dgm:pt modelId="{8AB631A8-200F-47DB-A4A6-8952FDFC2BE4}" type="pres">
      <dgm:prSet presAssocID="{8AC9390C-437E-456A-8917-553137A4BECD}" presName="ThreeNodes_3" presStyleLbl="node1" presStyleIdx="2" presStyleCnt="3">
        <dgm:presLayoutVars>
          <dgm:bulletEnabled val="1"/>
        </dgm:presLayoutVars>
      </dgm:prSet>
      <dgm:spPr/>
    </dgm:pt>
    <dgm:pt modelId="{9466C70A-E862-4276-B6CA-100494711F6E}" type="pres">
      <dgm:prSet presAssocID="{8AC9390C-437E-456A-8917-553137A4BECD}" presName="ThreeConn_1-2" presStyleLbl="fgAccFollowNode1" presStyleIdx="0" presStyleCnt="2">
        <dgm:presLayoutVars>
          <dgm:bulletEnabled val="1"/>
        </dgm:presLayoutVars>
      </dgm:prSet>
      <dgm:spPr/>
    </dgm:pt>
    <dgm:pt modelId="{A98D47E5-B951-442F-BA40-2C487C0F0228}" type="pres">
      <dgm:prSet presAssocID="{8AC9390C-437E-456A-8917-553137A4BECD}" presName="ThreeConn_2-3" presStyleLbl="fgAccFollowNode1" presStyleIdx="1" presStyleCnt="2">
        <dgm:presLayoutVars>
          <dgm:bulletEnabled val="1"/>
        </dgm:presLayoutVars>
      </dgm:prSet>
      <dgm:spPr/>
    </dgm:pt>
    <dgm:pt modelId="{868C2325-742D-47BE-9F40-364CAFBD44D5}" type="pres">
      <dgm:prSet presAssocID="{8AC9390C-437E-456A-8917-553137A4BECD}" presName="ThreeNodes_1_text" presStyleLbl="node1" presStyleIdx="2" presStyleCnt="3">
        <dgm:presLayoutVars>
          <dgm:bulletEnabled val="1"/>
        </dgm:presLayoutVars>
      </dgm:prSet>
      <dgm:spPr/>
    </dgm:pt>
    <dgm:pt modelId="{703B70A2-1171-4BD9-A3E9-022253C4D888}" type="pres">
      <dgm:prSet presAssocID="{8AC9390C-437E-456A-8917-553137A4BECD}" presName="ThreeNodes_2_text" presStyleLbl="node1" presStyleIdx="2" presStyleCnt="3">
        <dgm:presLayoutVars>
          <dgm:bulletEnabled val="1"/>
        </dgm:presLayoutVars>
      </dgm:prSet>
      <dgm:spPr/>
    </dgm:pt>
    <dgm:pt modelId="{6D0BB65F-87DB-47CF-BFCF-A9A0BEB95AD0}" type="pres">
      <dgm:prSet presAssocID="{8AC9390C-437E-456A-8917-553137A4BECD}" presName="ThreeNodes_3_text" presStyleLbl="node1" presStyleIdx="2" presStyleCnt="3">
        <dgm:presLayoutVars>
          <dgm:bulletEnabled val="1"/>
        </dgm:presLayoutVars>
      </dgm:prSet>
      <dgm:spPr/>
    </dgm:pt>
  </dgm:ptLst>
  <dgm:cxnLst>
    <dgm:cxn modelId="{0ED9E110-4BFA-421C-B36C-DA96C1DCF392}" type="presOf" srcId="{B242FE03-4ED3-4EDF-9B1E-A27EDFEC24C9}" destId="{06112AF3-F40F-43E1-B221-A109BE7A937F}" srcOrd="0" destOrd="0" presId="urn:microsoft.com/office/officeart/2005/8/layout/vProcess5"/>
    <dgm:cxn modelId="{4B11ED23-2A61-4433-9D99-6A639256CCC3}" type="presOf" srcId="{F347CCB7-CD17-4823-8F28-EC8D1311309F}" destId="{595B23AB-E8B0-408B-981E-E7F9B8E908EC}" srcOrd="0" destOrd="0" presId="urn:microsoft.com/office/officeart/2005/8/layout/vProcess5"/>
    <dgm:cxn modelId="{BEB78071-63B1-4C41-84B1-EE7BF5EEE5B4}" type="presOf" srcId="{5C56F9F9-2B0E-47ED-A3AB-D27AFD429CB2}" destId="{8AB631A8-200F-47DB-A4A6-8952FDFC2BE4}" srcOrd="0" destOrd="0" presId="urn:microsoft.com/office/officeart/2005/8/layout/vProcess5"/>
    <dgm:cxn modelId="{CB21EC7C-8F12-4F91-B125-3C227A522536}" srcId="{8AC9390C-437E-456A-8917-553137A4BECD}" destId="{B242FE03-4ED3-4EDF-9B1E-A27EDFEC24C9}" srcOrd="1" destOrd="0" parTransId="{48DF1CE5-8385-4B24-B114-9FA07D54369F}" sibTransId="{D1AE4ACA-F6A6-4857-B894-164CF7392AB2}"/>
    <dgm:cxn modelId="{A94C049E-BF68-42E9-B306-CFB56E2867CD}" type="presOf" srcId="{D1AE4ACA-F6A6-4857-B894-164CF7392AB2}" destId="{A98D47E5-B951-442F-BA40-2C487C0F0228}" srcOrd="0" destOrd="0" presId="urn:microsoft.com/office/officeart/2005/8/layout/vProcess5"/>
    <dgm:cxn modelId="{CBB035BB-1293-4618-B580-E3F112FF4BF8}" srcId="{8AC9390C-437E-456A-8917-553137A4BECD}" destId="{5C56F9F9-2B0E-47ED-A3AB-D27AFD429CB2}" srcOrd="2" destOrd="0" parTransId="{2A8BB025-0444-4432-B458-3D41D8039AF6}" sibTransId="{E301AC0B-6F77-4B18-B213-0C2216BF10D0}"/>
    <dgm:cxn modelId="{23E0C9BB-FE80-45D4-A65E-2D989A5A6557}" type="presOf" srcId="{F347CCB7-CD17-4823-8F28-EC8D1311309F}" destId="{868C2325-742D-47BE-9F40-364CAFBD44D5}" srcOrd="1" destOrd="0" presId="urn:microsoft.com/office/officeart/2005/8/layout/vProcess5"/>
    <dgm:cxn modelId="{936F2FBD-60B9-45D7-9537-F2D4930446AF}" type="presOf" srcId="{B242FE03-4ED3-4EDF-9B1E-A27EDFEC24C9}" destId="{703B70A2-1171-4BD9-A3E9-022253C4D888}" srcOrd="1" destOrd="0" presId="urn:microsoft.com/office/officeart/2005/8/layout/vProcess5"/>
    <dgm:cxn modelId="{20F6D9BF-3557-4B1D-92AE-1D1C31E339EB}" srcId="{8AC9390C-437E-456A-8917-553137A4BECD}" destId="{F347CCB7-CD17-4823-8F28-EC8D1311309F}" srcOrd="0" destOrd="0" parTransId="{39F6D036-1C0B-49AA-9506-3F402EEF8A76}" sibTransId="{0DFA3944-F66C-40E1-BFFC-4CC829AA8E1F}"/>
    <dgm:cxn modelId="{6C310BD4-3576-4D2A-A057-F2AF9582F039}" type="presOf" srcId="{8AC9390C-437E-456A-8917-553137A4BECD}" destId="{47A1D653-3C93-45F4-9DB9-96AD2D50D85A}" srcOrd="0" destOrd="0" presId="urn:microsoft.com/office/officeart/2005/8/layout/vProcess5"/>
    <dgm:cxn modelId="{BBC4DFE0-95B0-40A9-9D89-B98CD0CC70AC}" type="presOf" srcId="{0DFA3944-F66C-40E1-BFFC-4CC829AA8E1F}" destId="{9466C70A-E862-4276-B6CA-100494711F6E}" srcOrd="0" destOrd="0" presId="urn:microsoft.com/office/officeart/2005/8/layout/vProcess5"/>
    <dgm:cxn modelId="{4F8E7AEF-9053-4A8F-9CF6-7FD27D11714D}" type="presOf" srcId="{5C56F9F9-2B0E-47ED-A3AB-D27AFD429CB2}" destId="{6D0BB65F-87DB-47CF-BFCF-A9A0BEB95AD0}" srcOrd="1" destOrd="0" presId="urn:microsoft.com/office/officeart/2005/8/layout/vProcess5"/>
    <dgm:cxn modelId="{0FA35EC0-CBC9-439C-925A-0ED2A8245E3C}" type="presParOf" srcId="{47A1D653-3C93-45F4-9DB9-96AD2D50D85A}" destId="{D6D952B7-E756-48D8-A860-26B5BA5999CF}" srcOrd="0" destOrd="0" presId="urn:microsoft.com/office/officeart/2005/8/layout/vProcess5"/>
    <dgm:cxn modelId="{E4806E85-2EAF-4B70-AC3D-C8FBF50242A4}" type="presParOf" srcId="{47A1D653-3C93-45F4-9DB9-96AD2D50D85A}" destId="{595B23AB-E8B0-408B-981E-E7F9B8E908EC}" srcOrd="1" destOrd="0" presId="urn:microsoft.com/office/officeart/2005/8/layout/vProcess5"/>
    <dgm:cxn modelId="{D8CB3C3D-7A13-4CC3-B60B-A9ED73C8514A}" type="presParOf" srcId="{47A1D653-3C93-45F4-9DB9-96AD2D50D85A}" destId="{06112AF3-F40F-43E1-B221-A109BE7A937F}" srcOrd="2" destOrd="0" presId="urn:microsoft.com/office/officeart/2005/8/layout/vProcess5"/>
    <dgm:cxn modelId="{1A04ED69-8F03-4DBB-9481-6CAAF4009828}" type="presParOf" srcId="{47A1D653-3C93-45F4-9DB9-96AD2D50D85A}" destId="{8AB631A8-200F-47DB-A4A6-8952FDFC2BE4}" srcOrd="3" destOrd="0" presId="urn:microsoft.com/office/officeart/2005/8/layout/vProcess5"/>
    <dgm:cxn modelId="{533B5501-0E07-43F5-B999-FC63CAA84038}" type="presParOf" srcId="{47A1D653-3C93-45F4-9DB9-96AD2D50D85A}" destId="{9466C70A-E862-4276-B6CA-100494711F6E}" srcOrd="4" destOrd="0" presId="urn:microsoft.com/office/officeart/2005/8/layout/vProcess5"/>
    <dgm:cxn modelId="{050FF5BD-16D9-4952-BF27-92D5C870D053}" type="presParOf" srcId="{47A1D653-3C93-45F4-9DB9-96AD2D50D85A}" destId="{A98D47E5-B951-442F-BA40-2C487C0F0228}" srcOrd="5" destOrd="0" presId="urn:microsoft.com/office/officeart/2005/8/layout/vProcess5"/>
    <dgm:cxn modelId="{22E8D57A-B3BD-4C04-BEFD-C48448E1BF1A}" type="presParOf" srcId="{47A1D653-3C93-45F4-9DB9-96AD2D50D85A}" destId="{868C2325-742D-47BE-9F40-364CAFBD44D5}" srcOrd="6" destOrd="0" presId="urn:microsoft.com/office/officeart/2005/8/layout/vProcess5"/>
    <dgm:cxn modelId="{D1C3D5A6-FFF2-46CE-9736-0302D86F974F}" type="presParOf" srcId="{47A1D653-3C93-45F4-9DB9-96AD2D50D85A}" destId="{703B70A2-1171-4BD9-A3E9-022253C4D888}" srcOrd="7" destOrd="0" presId="urn:microsoft.com/office/officeart/2005/8/layout/vProcess5"/>
    <dgm:cxn modelId="{7B54DFA3-3518-4A08-A7A2-BAB491F0B7A7}" type="presParOf" srcId="{47A1D653-3C93-45F4-9DB9-96AD2D50D85A}" destId="{6D0BB65F-87DB-47CF-BFCF-A9A0BEB95AD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9390C-437E-456A-8917-553137A4BECD}"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F347CCB7-CD17-4823-8F28-EC8D1311309F}">
      <dgm:prSet/>
      <dgm:spPr/>
      <dgm:t>
        <a:bodyPr/>
        <a:lstStyle/>
        <a:p>
          <a:pPr rtl="0"/>
          <a:r>
            <a:rPr lang="en" b="1" i="0" u="none" dirty="0">
              <a:latin typeface="Times New Roman" panose="02020603050405020304" pitchFamily="18" charset="0"/>
              <a:cs typeface="Times New Roman" panose="02020603050405020304" pitchFamily="18" charset="0"/>
            </a:rPr>
            <a:t>M. H. </a:t>
          </a:r>
          <a:r>
            <a:rPr lang="en" b="1" i="0" u="none" dirty="0" err="1">
              <a:latin typeface="Times New Roman" panose="02020603050405020304" pitchFamily="18" charset="0"/>
              <a:cs typeface="Times New Roman" panose="02020603050405020304" pitchFamily="18" charset="0"/>
            </a:rPr>
            <a:t>Sebt</a:t>
          </a:r>
          <a:r>
            <a:rPr lang="en" b="1" i="0" u="none" dirty="0">
              <a:latin typeface="Times New Roman" panose="02020603050405020304" pitchFamily="18" charset="0"/>
              <a:cs typeface="Times New Roman" panose="02020603050405020304" pitchFamily="18" charset="0"/>
            </a:rPr>
            <a:t>, H. Rajaei, M. M. </a:t>
          </a:r>
          <a:r>
            <a:rPr lang="en" b="1" i="0" u="none" dirty="0" err="1">
              <a:latin typeface="Times New Roman" panose="02020603050405020304" pitchFamily="18" charset="0"/>
              <a:cs typeface="Times New Roman" panose="02020603050405020304" pitchFamily="18" charset="0"/>
            </a:rPr>
            <a:t>Pakseresht</a:t>
          </a:r>
          <a:r>
            <a:rPr lang="en" b="0" i="0" u="none" dirty="0">
              <a:latin typeface="Times New Roman" panose="02020603050405020304" pitchFamily="18" charset="0"/>
              <a:cs typeface="Times New Roman" panose="02020603050405020304" pitchFamily="18" charset="0"/>
            </a:rPr>
            <a:t> presented a study on construction project delays due to the weather</a:t>
          </a:r>
          <a:r>
            <a:rPr lang="en" b="0" dirty="0">
              <a:latin typeface="Times New Roman" panose="02020603050405020304" pitchFamily="18" charset="0"/>
              <a:cs typeface="Times New Roman" panose="02020603050405020304" pitchFamily="18" charset="0"/>
            </a:rPr>
            <a:t> conditions that </a:t>
          </a:r>
          <a:r>
            <a:rPr lang="en-US" dirty="0"/>
            <a:t>causes high costs and risks corresponding to delay claims and their litigation. </a:t>
          </a:r>
          <a:endParaRPr lang="en" b="0" dirty="0">
            <a:latin typeface="Times New Roman" panose="02020603050405020304" pitchFamily="18" charset="0"/>
            <a:cs typeface="Times New Roman" panose="02020603050405020304" pitchFamily="18" charset="0"/>
          </a:endParaRPr>
        </a:p>
      </dgm:t>
    </dgm:pt>
    <dgm:pt modelId="{39F6D036-1C0B-49AA-9506-3F402EEF8A76}" type="parTrans" cxnId="{20F6D9BF-3557-4B1D-92AE-1D1C31E339EB}">
      <dgm:prSet/>
      <dgm:spPr/>
      <dgm:t>
        <a:bodyPr/>
        <a:lstStyle/>
        <a:p>
          <a:endParaRPr lang="en-US"/>
        </a:p>
      </dgm:t>
    </dgm:pt>
    <dgm:pt modelId="{0DFA3944-F66C-40E1-BFFC-4CC829AA8E1F}" type="sibTrans" cxnId="{20F6D9BF-3557-4B1D-92AE-1D1C31E339EB}">
      <dgm:prSet/>
      <dgm:spPr/>
      <dgm:t>
        <a:bodyPr/>
        <a:lstStyle/>
        <a:p>
          <a:endParaRPr lang="en-US"/>
        </a:p>
      </dgm:t>
    </dgm:pt>
    <dgm:pt modelId="{B242FE03-4ED3-4EDF-9B1E-A27EDFEC24C9}">
      <dgm:prSet/>
      <dgm:spPr/>
      <dgm:t>
        <a:bodyPr/>
        <a:lstStyle/>
        <a:p>
          <a:pPr rtl="0"/>
          <a:r>
            <a:rPr lang="en" b="1" i="0" u="none" dirty="0">
              <a:latin typeface="Times New Roman" panose="02020603050405020304" pitchFamily="18" charset="0"/>
              <a:cs typeface="Times New Roman" panose="02020603050405020304" pitchFamily="18" charset="0"/>
            </a:rPr>
            <a:t>Apurva </a:t>
          </a:r>
          <a:r>
            <a:rPr lang="en" b="1" i="0" u="none" dirty="0" err="1">
              <a:latin typeface="Times New Roman" panose="02020603050405020304" pitchFamily="18" charset="0"/>
              <a:cs typeface="Times New Roman" panose="02020603050405020304" pitchFamily="18" charset="0"/>
            </a:rPr>
            <a:t>Pamidimukkala</a:t>
          </a:r>
          <a:r>
            <a:rPr lang="en" b="1" i="0" u="none" dirty="0">
              <a:latin typeface="Times New Roman" panose="02020603050405020304" pitchFamily="18" charset="0"/>
              <a:cs typeface="Times New Roman" panose="02020603050405020304" pitchFamily="18" charset="0"/>
            </a:rPr>
            <a:t> and Sharareh </a:t>
          </a:r>
          <a:r>
            <a:rPr lang="en" b="1" i="0" u="none" dirty="0" err="1">
              <a:latin typeface="Times New Roman" panose="02020603050405020304" pitchFamily="18" charset="0"/>
              <a:cs typeface="Times New Roman" panose="02020603050405020304" pitchFamily="18" charset="0"/>
            </a:rPr>
            <a:t>Kermanshachi</a:t>
          </a:r>
          <a:r>
            <a:rPr lang="en" b="0" i="0" u="none" dirty="0">
              <a:latin typeface="Times New Roman" panose="02020603050405020304" pitchFamily="18" charset="0"/>
              <a:cs typeface="Times New Roman" panose="02020603050405020304" pitchFamily="18" charset="0"/>
            </a:rPr>
            <a:t> in a study found that construction workers had low vaccination rate, resulting in more workers getting sick, further delaying projects.</a:t>
          </a:r>
          <a:endParaRPr lang="en" dirty="0">
            <a:latin typeface="Times New Roman" panose="02020603050405020304" pitchFamily="18" charset="0"/>
            <a:cs typeface="Times New Roman" panose="02020603050405020304" pitchFamily="18" charset="0"/>
          </a:endParaRPr>
        </a:p>
      </dgm:t>
    </dgm:pt>
    <dgm:pt modelId="{48DF1CE5-8385-4B24-B114-9FA07D54369F}" type="parTrans" cxnId="{CB21EC7C-8F12-4F91-B125-3C227A522536}">
      <dgm:prSet/>
      <dgm:spPr/>
      <dgm:t>
        <a:bodyPr/>
        <a:lstStyle/>
        <a:p>
          <a:endParaRPr lang="en-US"/>
        </a:p>
      </dgm:t>
    </dgm:pt>
    <dgm:pt modelId="{D1AE4ACA-F6A6-4857-B894-164CF7392AB2}" type="sibTrans" cxnId="{CB21EC7C-8F12-4F91-B125-3C227A522536}">
      <dgm:prSet/>
      <dgm:spPr/>
      <dgm:t>
        <a:bodyPr/>
        <a:lstStyle/>
        <a:p>
          <a:endParaRPr lang="en-US"/>
        </a:p>
      </dgm:t>
    </dgm:pt>
    <dgm:pt modelId="{5F010C12-AEE6-7346-8D54-EE6AA1EC82D2}">
      <dgm:prSet/>
      <dgm:spPr/>
      <dgm:t>
        <a:bodyPr/>
        <a:lstStyle/>
        <a:p>
          <a:pPr rtl="0"/>
          <a:r>
            <a:rPr lang="en" b="0" i="1" u="none" dirty="0">
              <a:latin typeface="Times New Roman" panose="02020603050405020304" pitchFamily="18" charset="0"/>
              <a:cs typeface="Times New Roman" panose="02020603050405020304" pitchFamily="18" charset="0"/>
            </a:rPr>
            <a:t>Jessica Navarro</a:t>
          </a:r>
          <a:r>
            <a:rPr lang="en" b="1" i="0" u="none" dirty="0">
              <a:latin typeface="Times New Roman" panose="02020603050405020304" pitchFamily="18" charset="0"/>
              <a:cs typeface="Times New Roman" panose="02020603050405020304" pitchFamily="18" charset="0"/>
            </a:rPr>
            <a:t> </a:t>
          </a:r>
          <a:r>
            <a:rPr lang="en" b="0" i="0" u="none" dirty="0">
              <a:latin typeface="Times New Roman" panose="02020603050405020304" pitchFamily="18" charset="0"/>
              <a:cs typeface="Times New Roman" panose="02020603050405020304" pitchFamily="18" charset="0"/>
            </a:rPr>
            <a:t>Executive Director, Communications presented an article</a:t>
          </a:r>
          <a:r>
            <a:rPr lang="en" dirty="0">
              <a:latin typeface="Times New Roman" panose="02020603050405020304" pitchFamily="18" charset="0"/>
              <a:cs typeface="Times New Roman" panose="02020603050405020304" pitchFamily="18" charset="0"/>
            </a:rPr>
            <a:t> on the impact of oil bust on the economy of Houston which led to job layoffs and unemployment over a period.</a:t>
          </a:r>
          <a:endParaRPr lang="en-US" dirty="0">
            <a:latin typeface="Times New Roman" panose="02020603050405020304" pitchFamily="18" charset="0"/>
            <a:cs typeface="Times New Roman" panose="02020603050405020304" pitchFamily="18" charset="0"/>
          </a:endParaRPr>
        </a:p>
      </dgm:t>
    </dgm:pt>
    <dgm:pt modelId="{02477AC3-6055-4B4A-9869-541691B4AADF}" type="parTrans" cxnId="{A12B2C86-FE46-1D46-A5CA-32B5EA540C33}">
      <dgm:prSet/>
      <dgm:spPr/>
      <dgm:t>
        <a:bodyPr/>
        <a:lstStyle/>
        <a:p>
          <a:endParaRPr lang="en-US"/>
        </a:p>
      </dgm:t>
    </dgm:pt>
    <dgm:pt modelId="{5F3D4E22-9924-404C-9B4D-CC6DA93BB795}" type="sibTrans" cxnId="{A12B2C86-FE46-1D46-A5CA-32B5EA540C33}">
      <dgm:prSet/>
      <dgm:spPr/>
      <dgm:t>
        <a:bodyPr/>
        <a:lstStyle/>
        <a:p>
          <a:endParaRPr lang="en-US"/>
        </a:p>
      </dgm:t>
    </dgm:pt>
    <dgm:pt modelId="{27AB38F3-8300-4DC7-BA77-155CF5DAE871}">
      <dgm:prSet phldr="0"/>
      <dgm:spPr/>
      <dgm:t>
        <a:bodyPr/>
        <a:lstStyle/>
        <a:p>
          <a:pPr rtl="0"/>
          <a:r>
            <a:rPr lang="en" b="1" i="1" u="none" dirty="0">
              <a:latin typeface="Times New Roman" panose="02020603050405020304" pitchFamily="18" charset="0"/>
              <a:cs typeface="Times New Roman" panose="02020603050405020304" pitchFamily="18" charset="0"/>
            </a:rPr>
            <a:t>Jill Manzo, Frank Manzo IV, Robert Bruno</a:t>
          </a:r>
          <a:r>
            <a:rPr lang="en" b="0" i="0" u="none" dirty="0">
              <a:latin typeface="Times New Roman" panose="02020603050405020304" pitchFamily="18" charset="0"/>
              <a:cs typeface="Times New Roman" panose="02020603050405020304" pitchFamily="18" charset="0"/>
            </a:rPr>
            <a:t> </a:t>
          </a:r>
          <a:r>
            <a:rPr lang="en-US" b="0" i="0" u="none" dirty="0">
              <a:latin typeface="Times New Roman" panose="02020603050405020304" pitchFamily="18" charset="0"/>
              <a:cs typeface="Times New Roman" panose="02020603050405020304" pitchFamily="18" charset="0"/>
            </a:rPr>
            <a:t>found that 49% of all construction tasks can be automated resulting in replacement of 2.7 million construction workers and a drop of $127.5 billion construction labor income by 2057.</a:t>
          </a:r>
          <a:endParaRPr lang="en-US" dirty="0">
            <a:latin typeface="Times New Roman" panose="02020603050405020304" pitchFamily="18" charset="0"/>
            <a:cs typeface="Times New Roman" panose="02020603050405020304" pitchFamily="18" charset="0"/>
          </a:endParaRPr>
        </a:p>
      </dgm:t>
    </dgm:pt>
    <dgm:pt modelId="{691DEAC3-A571-4BE0-8B8E-72524D558E17}" type="parTrans" cxnId="{8B346AAA-FC0F-4C2D-8362-6AB694EDFF39}">
      <dgm:prSet/>
      <dgm:spPr/>
      <dgm:t>
        <a:bodyPr/>
        <a:lstStyle/>
        <a:p>
          <a:endParaRPr lang="en-US"/>
        </a:p>
      </dgm:t>
    </dgm:pt>
    <dgm:pt modelId="{A92BBD37-CA78-4E3A-9323-7B06B5DDB6B3}" type="sibTrans" cxnId="{8B346AAA-FC0F-4C2D-8362-6AB694EDFF39}">
      <dgm:prSet/>
      <dgm:spPr/>
      <dgm:t>
        <a:bodyPr/>
        <a:lstStyle/>
        <a:p>
          <a:endParaRPr lang="en-US"/>
        </a:p>
      </dgm:t>
    </dgm:pt>
    <dgm:pt modelId="{F5D6B450-404F-974D-B9B7-CEA0DA957594}" type="pres">
      <dgm:prSet presAssocID="{8AC9390C-437E-456A-8917-553137A4BECD}" presName="linear" presStyleCnt="0">
        <dgm:presLayoutVars>
          <dgm:animLvl val="lvl"/>
          <dgm:resizeHandles val="exact"/>
        </dgm:presLayoutVars>
      </dgm:prSet>
      <dgm:spPr/>
    </dgm:pt>
    <dgm:pt modelId="{83A05091-9825-CD44-8F30-0618DBE5BC82}" type="pres">
      <dgm:prSet presAssocID="{F347CCB7-CD17-4823-8F28-EC8D1311309F}" presName="parentText" presStyleLbl="node1" presStyleIdx="0" presStyleCnt="4">
        <dgm:presLayoutVars>
          <dgm:chMax val="0"/>
          <dgm:bulletEnabled val="1"/>
        </dgm:presLayoutVars>
      </dgm:prSet>
      <dgm:spPr/>
    </dgm:pt>
    <dgm:pt modelId="{999DEC51-B4E4-B24C-9E64-40D4E279D1D8}" type="pres">
      <dgm:prSet presAssocID="{0DFA3944-F66C-40E1-BFFC-4CC829AA8E1F}" presName="spacer" presStyleCnt="0"/>
      <dgm:spPr/>
    </dgm:pt>
    <dgm:pt modelId="{EF0351EF-C8A2-314E-BAF6-6200601C4DE4}" type="pres">
      <dgm:prSet presAssocID="{B242FE03-4ED3-4EDF-9B1E-A27EDFEC24C9}" presName="parentText" presStyleLbl="node1" presStyleIdx="1" presStyleCnt="4">
        <dgm:presLayoutVars>
          <dgm:chMax val="0"/>
          <dgm:bulletEnabled val="1"/>
        </dgm:presLayoutVars>
      </dgm:prSet>
      <dgm:spPr/>
    </dgm:pt>
    <dgm:pt modelId="{D1BBB6D5-12A0-D840-B832-75FCB1CD6283}" type="pres">
      <dgm:prSet presAssocID="{D1AE4ACA-F6A6-4857-B894-164CF7392AB2}" presName="spacer" presStyleCnt="0"/>
      <dgm:spPr/>
    </dgm:pt>
    <dgm:pt modelId="{0498D8F9-36B5-49EB-8DD9-7EA802311019}" type="pres">
      <dgm:prSet presAssocID="{27AB38F3-8300-4DC7-BA77-155CF5DAE871}" presName="parentText" presStyleLbl="node1" presStyleIdx="2" presStyleCnt="4">
        <dgm:presLayoutVars>
          <dgm:chMax val="0"/>
          <dgm:bulletEnabled val="1"/>
        </dgm:presLayoutVars>
      </dgm:prSet>
      <dgm:spPr/>
    </dgm:pt>
    <dgm:pt modelId="{2280AC3E-2D4B-4401-A416-E20E2082986D}" type="pres">
      <dgm:prSet presAssocID="{A92BBD37-CA78-4E3A-9323-7B06B5DDB6B3}" presName="spacer" presStyleCnt="0"/>
      <dgm:spPr/>
    </dgm:pt>
    <dgm:pt modelId="{8F49B3DB-8F3E-6744-9F21-DE1CC32026CC}" type="pres">
      <dgm:prSet presAssocID="{5F010C12-AEE6-7346-8D54-EE6AA1EC82D2}" presName="parentText" presStyleLbl="node1" presStyleIdx="3" presStyleCnt="4">
        <dgm:presLayoutVars>
          <dgm:chMax val="0"/>
          <dgm:bulletEnabled val="1"/>
        </dgm:presLayoutVars>
      </dgm:prSet>
      <dgm:spPr/>
    </dgm:pt>
  </dgm:ptLst>
  <dgm:cxnLst>
    <dgm:cxn modelId="{B6ADA10D-3D08-45E4-947D-9DF772F09A44}" type="presOf" srcId="{5F010C12-AEE6-7346-8D54-EE6AA1EC82D2}" destId="{8F49B3DB-8F3E-6744-9F21-DE1CC32026CC}" srcOrd="0" destOrd="0" presId="urn:microsoft.com/office/officeart/2005/8/layout/vList2"/>
    <dgm:cxn modelId="{7630BF41-DAB7-6047-AA30-7335AD386D4D}" type="presOf" srcId="{8AC9390C-437E-456A-8917-553137A4BECD}" destId="{F5D6B450-404F-974D-B9B7-CEA0DA957594}" srcOrd="0" destOrd="0" presId="urn:microsoft.com/office/officeart/2005/8/layout/vList2"/>
    <dgm:cxn modelId="{CB028258-6358-4022-B753-84C8A3F04B0F}" type="presOf" srcId="{F347CCB7-CD17-4823-8F28-EC8D1311309F}" destId="{83A05091-9825-CD44-8F30-0618DBE5BC82}" srcOrd="0" destOrd="0" presId="urn:microsoft.com/office/officeart/2005/8/layout/vList2"/>
    <dgm:cxn modelId="{CB21EC7C-8F12-4F91-B125-3C227A522536}" srcId="{8AC9390C-437E-456A-8917-553137A4BECD}" destId="{B242FE03-4ED3-4EDF-9B1E-A27EDFEC24C9}" srcOrd="1" destOrd="0" parTransId="{48DF1CE5-8385-4B24-B114-9FA07D54369F}" sibTransId="{D1AE4ACA-F6A6-4857-B894-164CF7392AB2}"/>
    <dgm:cxn modelId="{A12B2C86-FE46-1D46-A5CA-32B5EA540C33}" srcId="{8AC9390C-437E-456A-8917-553137A4BECD}" destId="{5F010C12-AEE6-7346-8D54-EE6AA1EC82D2}" srcOrd="3" destOrd="0" parTransId="{02477AC3-6055-4B4A-9869-541691B4AADF}" sibTransId="{5F3D4E22-9924-404C-9B4D-CC6DA93BB795}"/>
    <dgm:cxn modelId="{EFFAF897-E5B9-4549-B56A-1435F52A6730}" type="presOf" srcId="{27AB38F3-8300-4DC7-BA77-155CF5DAE871}" destId="{0498D8F9-36B5-49EB-8DD9-7EA802311019}" srcOrd="0" destOrd="0" presId="urn:microsoft.com/office/officeart/2005/8/layout/vList2"/>
    <dgm:cxn modelId="{8B346AAA-FC0F-4C2D-8362-6AB694EDFF39}" srcId="{8AC9390C-437E-456A-8917-553137A4BECD}" destId="{27AB38F3-8300-4DC7-BA77-155CF5DAE871}" srcOrd="2" destOrd="0" parTransId="{691DEAC3-A571-4BE0-8B8E-72524D558E17}" sibTransId="{A92BBD37-CA78-4E3A-9323-7B06B5DDB6B3}"/>
    <dgm:cxn modelId="{20F6D9BF-3557-4B1D-92AE-1D1C31E339EB}" srcId="{8AC9390C-437E-456A-8917-553137A4BECD}" destId="{F347CCB7-CD17-4823-8F28-EC8D1311309F}" srcOrd="0" destOrd="0" parTransId="{39F6D036-1C0B-49AA-9506-3F402EEF8A76}" sibTransId="{0DFA3944-F66C-40E1-BFFC-4CC829AA8E1F}"/>
    <dgm:cxn modelId="{1DBBB3CB-AC3D-4ED8-A0E5-1B60825A40D8}" type="presOf" srcId="{B242FE03-4ED3-4EDF-9B1E-A27EDFEC24C9}" destId="{EF0351EF-C8A2-314E-BAF6-6200601C4DE4}" srcOrd="0" destOrd="0" presId="urn:microsoft.com/office/officeart/2005/8/layout/vList2"/>
    <dgm:cxn modelId="{6D16E3B0-9F52-4B4A-A279-D0C72A995245}" type="presParOf" srcId="{F5D6B450-404F-974D-B9B7-CEA0DA957594}" destId="{83A05091-9825-CD44-8F30-0618DBE5BC82}" srcOrd="0" destOrd="0" presId="urn:microsoft.com/office/officeart/2005/8/layout/vList2"/>
    <dgm:cxn modelId="{30373180-F4ED-4CE4-9A9A-26204A2AA75E}" type="presParOf" srcId="{F5D6B450-404F-974D-B9B7-CEA0DA957594}" destId="{999DEC51-B4E4-B24C-9E64-40D4E279D1D8}" srcOrd="1" destOrd="0" presId="urn:microsoft.com/office/officeart/2005/8/layout/vList2"/>
    <dgm:cxn modelId="{B04D88F0-D9E2-4E36-87DA-18EF4DC7CB64}" type="presParOf" srcId="{F5D6B450-404F-974D-B9B7-CEA0DA957594}" destId="{EF0351EF-C8A2-314E-BAF6-6200601C4DE4}" srcOrd="2" destOrd="0" presId="urn:microsoft.com/office/officeart/2005/8/layout/vList2"/>
    <dgm:cxn modelId="{E36FFC52-F354-4033-816C-21F3AAF8073B}" type="presParOf" srcId="{F5D6B450-404F-974D-B9B7-CEA0DA957594}" destId="{D1BBB6D5-12A0-D840-B832-75FCB1CD6283}" srcOrd="3" destOrd="0" presId="urn:microsoft.com/office/officeart/2005/8/layout/vList2"/>
    <dgm:cxn modelId="{4E1835AC-53D9-42C8-87FD-C5B9D0681D24}" type="presParOf" srcId="{F5D6B450-404F-974D-B9B7-CEA0DA957594}" destId="{0498D8F9-36B5-49EB-8DD9-7EA802311019}" srcOrd="4" destOrd="0" presId="urn:microsoft.com/office/officeart/2005/8/layout/vList2"/>
    <dgm:cxn modelId="{50A30262-60C8-454E-B9D2-D9CAEA10B74C}" type="presParOf" srcId="{F5D6B450-404F-974D-B9B7-CEA0DA957594}" destId="{2280AC3E-2D4B-4401-A416-E20E2082986D}" srcOrd="5" destOrd="0" presId="urn:microsoft.com/office/officeart/2005/8/layout/vList2"/>
    <dgm:cxn modelId="{5B8C882F-F724-4B35-8C40-0BD03910AE90}" type="presParOf" srcId="{F5D6B450-404F-974D-B9B7-CEA0DA957594}" destId="{8F49B3DB-8F3E-6744-9F21-DE1CC32026C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6511D-ECD3-B341-9EDE-30F84CB6481B}" type="doc">
      <dgm:prSet loTypeId="urn:microsoft.com/office/officeart/2005/8/layout/matrix2" loCatId="" qsTypeId="urn:microsoft.com/office/officeart/2005/8/quickstyle/simple2" qsCatId="simple" csTypeId="urn:microsoft.com/office/officeart/2005/8/colors/accent1_2" csCatId="accent1" phldr="1"/>
      <dgm:spPr/>
      <dgm:t>
        <a:bodyPr/>
        <a:lstStyle/>
        <a:p>
          <a:endParaRPr lang="en-US"/>
        </a:p>
      </dgm:t>
    </dgm:pt>
    <dgm:pt modelId="{E1428D03-AF18-794B-BFE4-B67F9FBD549C}">
      <dgm:prSet phldrT="[Text]" custT="1"/>
      <dgm:spPr/>
      <dgm:t>
        <a:bodyPr/>
        <a:lstStyle/>
        <a:p>
          <a:r>
            <a:rPr lang="en-US" sz="1400" dirty="0">
              <a:latin typeface="Times New Roman" panose="02020603050405020304" pitchFamily="18" charset="0"/>
              <a:cs typeface="Times New Roman" panose="02020603050405020304" pitchFamily="18" charset="0"/>
            </a:rPr>
            <a:t>Seasonal Variations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Upward trend in the rate of construction jobs in the fall and summer months and a drop or downward trend during the months of winter.</a:t>
          </a: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The employment topped in the years 2011 and 2019 compared to all other seasons.</a:t>
          </a:r>
        </a:p>
      </dgm:t>
    </dgm:pt>
    <dgm:pt modelId="{749E29A3-C027-D640-9191-642EC28DDA3C}" type="parTrans" cxnId="{5BE6ABC5-2AA0-B844-8504-56B275F93715}">
      <dgm:prSet/>
      <dgm:spPr/>
      <dgm:t>
        <a:bodyPr/>
        <a:lstStyle/>
        <a:p>
          <a:endParaRPr lang="en-US"/>
        </a:p>
      </dgm:t>
    </dgm:pt>
    <dgm:pt modelId="{1F44A82A-8674-3144-B61D-E2CC427F37EB}" type="sibTrans" cxnId="{5BE6ABC5-2AA0-B844-8504-56B275F93715}">
      <dgm:prSet/>
      <dgm:spPr/>
      <dgm:t>
        <a:bodyPr/>
        <a:lstStyle/>
        <a:p>
          <a:endParaRPr lang="en-US"/>
        </a:p>
      </dgm:t>
    </dgm:pt>
    <dgm:pt modelId="{2A54DA88-219C-7440-845B-5E50764CEF05}">
      <dgm:prSet phldrT="[Text]" custT="1"/>
      <dgm:spPr/>
      <dgm:t>
        <a:bodyPr/>
        <a:lstStyle/>
        <a:p>
          <a:r>
            <a:rPr lang="en-US" sz="1400" dirty="0">
              <a:latin typeface="Times New Roman" panose="02020603050405020304" pitchFamily="18" charset="0"/>
              <a:cs typeface="Times New Roman" panose="02020603050405020304" pitchFamily="18" charset="0"/>
            </a:rPr>
            <a:t>Covid Effect</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Dramatic dip in employment numbers was observed in April 2020 due to the introduction of stringent regulations to prevent the spread of the covid-19 virus.</a:t>
          </a: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No effect of pandemic in states like Arizona, Idaho, Utah, South Dakota, Nebraska.</a:t>
          </a:r>
        </a:p>
      </dgm:t>
    </dgm:pt>
    <dgm:pt modelId="{5BAA803E-9DB4-4443-ABE5-2448EBB30AA0}" type="parTrans" cxnId="{0A9EA969-7917-2D46-AD00-A0851E0FD579}">
      <dgm:prSet/>
      <dgm:spPr/>
      <dgm:t>
        <a:bodyPr/>
        <a:lstStyle/>
        <a:p>
          <a:endParaRPr lang="en-US"/>
        </a:p>
      </dgm:t>
    </dgm:pt>
    <dgm:pt modelId="{AA7A6650-DDBC-EF4F-A0D3-ABA25F24D6BC}" type="sibTrans" cxnId="{0A9EA969-7917-2D46-AD00-A0851E0FD579}">
      <dgm:prSet/>
      <dgm:spPr/>
      <dgm:t>
        <a:bodyPr/>
        <a:lstStyle/>
        <a:p>
          <a:endParaRPr lang="en-US"/>
        </a:p>
      </dgm:t>
    </dgm:pt>
    <dgm:pt modelId="{40D82715-190C-C44B-A7EC-E7C595D7B58A}">
      <dgm:prSet phldrT="[Text]" custT="1"/>
      <dgm:spPr/>
      <dgm:t>
        <a:bodyPr/>
        <a:lstStyle/>
        <a:p>
          <a:r>
            <a:rPr lang="en-US" sz="1400" dirty="0">
              <a:latin typeface="Times New Roman" panose="02020603050405020304" pitchFamily="18" charset="0"/>
              <a:cs typeface="Times New Roman" panose="02020603050405020304" pitchFamily="18" charset="0"/>
            </a:rPr>
            <a:t>Sudden Changes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Unemployment and loss of construction jobs observed in Houston(Texas) during great oil bust of 2015 – 2016</a:t>
          </a: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Between the years October 2018 – 19, the recovery from Hurricane, a substantial growth of construction jobs was noticed, lading to highest employment in the year 2019.</a:t>
          </a:r>
          <a:endParaRPr lang="en-US" sz="1100" dirty="0">
            <a:latin typeface="Times New Roman" panose="02020603050405020304" pitchFamily="18" charset="0"/>
            <a:cs typeface="Times New Roman" panose="02020603050405020304" pitchFamily="18" charset="0"/>
          </a:endParaRPr>
        </a:p>
      </dgm:t>
    </dgm:pt>
    <dgm:pt modelId="{D4FC6595-4282-A049-A921-8470C46760C3}" type="parTrans" cxnId="{8159C5DC-EE16-6E4D-84C9-F1FB95ED7D5E}">
      <dgm:prSet/>
      <dgm:spPr/>
      <dgm:t>
        <a:bodyPr/>
        <a:lstStyle/>
        <a:p>
          <a:endParaRPr lang="en-US"/>
        </a:p>
      </dgm:t>
    </dgm:pt>
    <dgm:pt modelId="{3AD5DF3B-0301-F04A-BBF6-DF0CCB6A50ED}" type="sibTrans" cxnId="{8159C5DC-EE16-6E4D-84C9-F1FB95ED7D5E}">
      <dgm:prSet/>
      <dgm:spPr/>
      <dgm:t>
        <a:bodyPr/>
        <a:lstStyle/>
        <a:p>
          <a:endParaRPr lang="en-US"/>
        </a:p>
      </dgm:t>
    </dgm:pt>
    <dgm:pt modelId="{9F3678B3-702E-7D47-9B69-C0D038A3EFD5}">
      <dgm:prSet phldrT="[Text]" custT="1"/>
      <dgm:spPr/>
      <dgm:t>
        <a:bodyPr/>
        <a:lstStyle/>
        <a:p>
          <a:r>
            <a:rPr lang="en-US" sz="1400" dirty="0">
              <a:latin typeface="Times New Roman" panose="02020603050405020304" pitchFamily="18" charset="0"/>
              <a:cs typeface="Times New Roman" panose="02020603050405020304" pitchFamily="18" charset="0"/>
            </a:rPr>
            <a:t>Overall / Long-term Trend</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Constant decrease in the employment rates except for the time frame 2017-18 in West Virginia due to recession in the state.</a:t>
          </a: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Sudden increase in the employment numbers during 2017-18 due to start of a new pipeline project.</a:t>
          </a:r>
          <a:br>
            <a:rPr lang="en-US" sz="1100" dirty="0">
              <a:solidFill>
                <a:schemeClr val="tx1"/>
              </a:solidFill>
              <a:latin typeface="Times New Roman" panose="02020603050405020304" pitchFamily="18" charset="0"/>
              <a:cs typeface="Times New Roman" panose="02020603050405020304" pitchFamily="18" charset="0"/>
            </a:rPr>
          </a:br>
          <a:br>
            <a:rPr lang="en-US" sz="1100" dirty="0">
              <a:solidFill>
                <a:schemeClr val="tx1"/>
              </a:solidFill>
              <a:latin typeface="Times New Roman" panose="02020603050405020304" pitchFamily="18" charset="0"/>
              <a:cs typeface="Times New Roman" panose="02020603050405020304" pitchFamily="18" charset="0"/>
            </a:rPr>
          </a:br>
          <a:r>
            <a:rPr lang="en-US" sz="1100" dirty="0">
              <a:solidFill>
                <a:schemeClr val="tx1"/>
              </a:solidFill>
              <a:latin typeface="Times New Roman" panose="02020603050405020304" pitchFamily="18" charset="0"/>
              <a:cs typeface="Times New Roman" panose="02020603050405020304" pitchFamily="18" charset="0"/>
            </a:rPr>
            <a:t>Best states with construction jobs – New York, Massachusetts, Pennsylvania, Florida, Texas, Illinois, California and Georgia.</a:t>
          </a:r>
          <a:endParaRPr lang="en-US" sz="1100" dirty="0">
            <a:latin typeface="Times New Roman" panose="02020603050405020304" pitchFamily="18" charset="0"/>
            <a:cs typeface="Times New Roman" panose="02020603050405020304" pitchFamily="18" charset="0"/>
          </a:endParaRPr>
        </a:p>
      </dgm:t>
    </dgm:pt>
    <dgm:pt modelId="{57BC662F-46DA-4249-B6F6-3622923A64D1}" type="parTrans" cxnId="{0986D44B-0EB4-314B-9F61-EE33E9DE3EE7}">
      <dgm:prSet/>
      <dgm:spPr/>
      <dgm:t>
        <a:bodyPr/>
        <a:lstStyle/>
        <a:p>
          <a:endParaRPr lang="en-US"/>
        </a:p>
      </dgm:t>
    </dgm:pt>
    <dgm:pt modelId="{CD2212A3-9A6B-004D-AC64-E8A595B69A27}" type="sibTrans" cxnId="{0986D44B-0EB4-314B-9F61-EE33E9DE3EE7}">
      <dgm:prSet/>
      <dgm:spPr/>
      <dgm:t>
        <a:bodyPr/>
        <a:lstStyle/>
        <a:p>
          <a:endParaRPr lang="en-US"/>
        </a:p>
      </dgm:t>
    </dgm:pt>
    <dgm:pt modelId="{DE3E1B09-5968-1D43-9B98-2DCD9C88E0FB}" type="pres">
      <dgm:prSet presAssocID="{5D66511D-ECD3-B341-9EDE-30F84CB6481B}" presName="matrix" presStyleCnt="0">
        <dgm:presLayoutVars>
          <dgm:chMax val="1"/>
          <dgm:dir/>
          <dgm:resizeHandles val="exact"/>
        </dgm:presLayoutVars>
      </dgm:prSet>
      <dgm:spPr/>
    </dgm:pt>
    <dgm:pt modelId="{37DA1368-F23C-504A-BB51-DA759DE7B801}" type="pres">
      <dgm:prSet presAssocID="{5D66511D-ECD3-B341-9EDE-30F84CB6481B}" presName="axisShape" presStyleLbl="bgShp" presStyleIdx="0" presStyleCnt="1" custScaleX="148359"/>
      <dgm:spPr/>
    </dgm:pt>
    <dgm:pt modelId="{B73947D0-6BAF-4846-A690-7845F96DED00}" type="pres">
      <dgm:prSet presAssocID="{5D66511D-ECD3-B341-9EDE-30F84CB6481B}" presName="rect1" presStyleLbl="node1" presStyleIdx="0" presStyleCnt="4" custScaleX="110978">
        <dgm:presLayoutVars>
          <dgm:chMax val="0"/>
          <dgm:chPref val="0"/>
          <dgm:bulletEnabled val="1"/>
        </dgm:presLayoutVars>
      </dgm:prSet>
      <dgm:spPr/>
    </dgm:pt>
    <dgm:pt modelId="{290BABCE-2EB2-6644-B376-8D881384E9BF}" type="pres">
      <dgm:prSet presAssocID="{5D66511D-ECD3-B341-9EDE-30F84CB6481B}" presName="rect2" presStyleLbl="node1" presStyleIdx="1" presStyleCnt="4" custScaleX="108212">
        <dgm:presLayoutVars>
          <dgm:chMax val="0"/>
          <dgm:chPref val="0"/>
          <dgm:bulletEnabled val="1"/>
        </dgm:presLayoutVars>
      </dgm:prSet>
      <dgm:spPr/>
    </dgm:pt>
    <dgm:pt modelId="{13EE313B-727C-BE4C-8D1B-2F74BA45B55D}" type="pres">
      <dgm:prSet presAssocID="{5D66511D-ECD3-B341-9EDE-30F84CB6481B}" presName="rect3" presStyleLbl="node1" presStyleIdx="2" presStyleCnt="4" custScaleX="110978">
        <dgm:presLayoutVars>
          <dgm:chMax val="0"/>
          <dgm:chPref val="0"/>
          <dgm:bulletEnabled val="1"/>
        </dgm:presLayoutVars>
      </dgm:prSet>
      <dgm:spPr/>
    </dgm:pt>
    <dgm:pt modelId="{8D987331-BED9-984F-974B-6D4E20AA8585}" type="pres">
      <dgm:prSet presAssocID="{5D66511D-ECD3-B341-9EDE-30F84CB6481B}" presName="rect4" presStyleLbl="node1" presStyleIdx="3" presStyleCnt="4" custScaleX="110583" custScaleY="101667">
        <dgm:presLayoutVars>
          <dgm:chMax val="0"/>
          <dgm:chPref val="0"/>
          <dgm:bulletEnabled val="1"/>
        </dgm:presLayoutVars>
      </dgm:prSet>
      <dgm:spPr/>
    </dgm:pt>
  </dgm:ptLst>
  <dgm:cxnLst>
    <dgm:cxn modelId="{34FD5002-B825-EE42-A0F3-7CF7E67F9B38}" type="presOf" srcId="{9F3678B3-702E-7D47-9B69-C0D038A3EFD5}" destId="{8D987331-BED9-984F-974B-6D4E20AA8585}" srcOrd="0" destOrd="0" presId="urn:microsoft.com/office/officeart/2005/8/layout/matrix2"/>
    <dgm:cxn modelId="{0986D44B-0EB4-314B-9F61-EE33E9DE3EE7}" srcId="{5D66511D-ECD3-B341-9EDE-30F84CB6481B}" destId="{9F3678B3-702E-7D47-9B69-C0D038A3EFD5}" srcOrd="3" destOrd="0" parTransId="{57BC662F-46DA-4249-B6F6-3622923A64D1}" sibTransId="{CD2212A3-9A6B-004D-AC64-E8A595B69A27}"/>
    <dgm:cxn modelId="{0A9EA969-7917-2D46-AD00-A0851E0FD579}" srcId="{5D66511D-ECD3-B341-9EDE-30F84CB6481B}" destId="{2A54DA88-219C-7440-845B-5E50764CEF05}" srcOrd="1" destOrd="0" parTransId="{5BAA803E-9DB4-4443-ABE5-2448EBB30AA0}" sibTransId="{AA7A6650-DDBC-EF4F-A0D3-ABA25F24D6BC}"/>
    <dgm:cxn modelId="{4C9FEB6F-DF1A-B248-A7C1-85A2937DC692}" type="presOf" srcId="{40D82715-190C-C44B-A7EC-E7C595D7B58A}" destId="{13EE313B-727C-BE4C-8D1B-2F74BA45B55D}" srcOrd="0" destOrd="0" presId="urn:microsoft.com/office/officeart/2005/8/layout/matrix2"/>
    <dgm:cxn modelId="{5BE6ABC5-2AA0-B844-8504-56B275F93715}" srcId="{5D66511D-ECD3-B341-9EDE-30F84CB6481B}" destId="{E1428D03-AF18-794B-BFE4-B67F9FBD549C}" srcOrd="0" destOrd="0" parTransId="{749E29A3-C027-D640-9191-642EC28DDA3C}" sibTransId="{1F44A82A-8674-3144-B61D-E2CC427F37EB}"/>
    <dgm:cxn modelId="{4151D2D6-62B3-4842-9E90-9DC48060B675}" type="presOf" srcId="{5D66511D-ECD3-B341-9EDE-30F84CB6481B}" destId="{DE3E1B09-5968-1D43-9B98-2DCD9C88E0FB}" srcOrd="0" destOrd="0" presId="urn:microsoft.com/office/officeart/2005/8/layout/matrix2"/>
    <dgm:cxn modelId="{6952A9D8-D85C-584C-AB3F-AAEA294C2082}" type="presOf" srcId="{2A54DA88-219C-7440-845B-5E50764CEF05}" destId="{290BABCE-2EB2-6644-B376-8D881384E9BF}" srcOrd="0" destOrd="0" presId="urn:microsoft.com/office/officeart/2005/8/layout/matrix2"/>
    <dgm:cxn modelId="{8159C5DC-EE16-6E4D-84C9-F1FB95ED7D5E}" srcId="{5D66511D-ECD3-B341-9EDE-30F84CB6481B}" destId="{40D82715-190C-C44B-A7EC-E7C595D7B58A}" srcOrd="2" destOrd="0" parTransId="{D4FC6595-4282-A049-A921-8470C46760C3}" sibTransId="{3AD5DF3B-0301-F04A-BBF6-DF0CCB6A50ED}"/>
    <dgm:cxn modelId="{E5F1D6EC-2FC1-984A-AF0F-324FBA9286E9}" type="presOf" srcId="{E1428D03-AF18-794B-BFE4-B67F9FBD549C}" destId="{B73947D0-6BAF-4846-A690-7845F96DED00}" srcOrd="0" destOrd="0" presId="urn:microsoft.com/office/officeart/2005/8/layout/matrix2"/>
    <dgm:cxn modelId="{88D17551-5EFF-0341-B544-2B16A4A9B3C8}" type="presParOf" srcId="{DE3E1B09-5968-1D43-9B98-2DCD9C88E0FB}" destId="{37DA1368-F23C-504A-BB51-DA759DE7B801}" srcOrd="0" destOrd="0" presId="urn:microsoft.com/office/officeart/2005/8/layout/matrix2"/>
    <dgm:cxn modelId="{962BCA05-4BFF-4D42-816D-23F26358CD7B}" type="presParOf" srcId="{DE3E1B09-5968-1D43-9B98-2DCD9C88E0FB}" destId="{B73947D0-6BAF-4846-A690-7845F96DED00}" srcOrd="1" destOrd="0" presId="urn:microsoft.com/office/officeart/2005/8/layout/matrix2"/>
    <dgm:cxn modelId="{B3913AB8-76D8-6245-ABC5-8E53463DED97}" type="presParOf" srcId="{DE3E1B09-5968-1D43-9B98-2DCD9C88E0FB}" destId="{290BABCE-2EB2-6644-B376-8D881384E9BF}" srcOrd="2" destOrd="0" presId="urn:microsoft.com/office/officeart/2005/8/layout/matrix2"/>
    <dgm:cxn modelId="{2FDCEA86-C0F1-1547-9D17-BACC7A4B7719}" type="presParOf" srcId="{DE3E1B09-5968-1D43-9B98-2DCD9C88E0FB}" destId="{13EE313B-727C-BE4C-8D1B-2F74BA45B55D}" srcOrd="3" destOrd="0" presId="urn:microsoft.com/office/officeart/2005/8/layout/matrix2"/>
    <dgm:cxn modelId="{D145D7EC-7323-3948-8A58-C9BA65BFD55E}" type="presParOf" srcId="{DE3E1B09-5968-1D43-9B98-2DCD9C88E0FB}" destId="{8D987331-BED9-984F-974B-6D4E20AA858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23AB-E8B0-408B-981E-E7F9B8E908EC}">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Around us, there is construction. The tenacity and sweat of construction workers are visible in the roads we travel on, the workplaces we visit, and the homes we eventually call our own as adults.</a:t>
          </a:r>
        </a:p>
        <a:p>
          <a:pPr marL="0" lvl="0" indent="0" algn="l" defTabSz="800100">
            <a:lnSpc>
              <a:spcPct val="9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dsp:txBody>
      <dsp:txXfrm>
        <a:off x="38917" y="38917"/>
        <a:ext cx="6905326" cy="1250903"/>
      </dsp:txXfrm>
    </dsp:sp>
    <dsp:sp modelId="{06112AF3-F40F-43E1-B221-A109BE7A937F}">
      <dsp:nvSpPr>
        <dsp:cNvPr id="0" name=""/>
        <dsp:cNvSpPr/>
      </dsp:nvSpPr>
      <dsp:spPr>
        <a:xfrm>
          <a:off x="735806" y="1550193"/>
          <a:ext cx="8339137" cy="1328737"/>
        </a:xfrm>
        <a:prstGeom prst="roundRect">
          <a:avLst>
            <a:gd name="adj" fmla="val 10000"/>
          </a:avLst>
        </a:prstGeom>
        <a:solidFill>
          <a:schemeClr val="accent2">
            <a:hueOff val="424949"/>
            <a:satOff val="-8450"/>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dirty="0">
              <a:latin typeface="Times New Roman" panose="02020603050405020304" pitchFamily="18" charset="0"/>
              <a:cs typeface="Times New Roman" panose="02020603050405020304" pitchFamily="18" charset="0"/>
            </a:rPr>
            <a:t>Construction is a labor-intensive business that contributes to a country's employment rate.</a:t>
          </a:r>
          <a:endParaRPr lang="en-US" sz="1800" kern="1200" dirty="0">
            <a:latin typeface="Times New Roman" panose="02020603050405020304" pitchFamily="18" charset="0"/>
            <a:cs typeface="Times New Roman" panose="02020603050405020304" pitchFamily="18" charset="0"/>
          </a:endParaRPr>
        </a:p>
      </dsp:txBody>
      <dsp:txXfrm>
        <a:off x="774723" y="1589110"/>
        <a:ext cx="6661817" cy="1250903"/>
      </dsp:txXfrm>
    </dsp:sp>
    <dsp:sp modelId="{8AB631A8-200F-47DB-A4A6-8952FDFC2BE4}">
      <dsp:nvSpPr>
        <dsp:cNvPr id="0" name=""/>
        <dsp:cNvSpPr/>
      </dsp:nvSpPr>
      <dsp:spPr>
        <a:xfrm>
          <a:off x="1471612" y="3100387"/>
          <a:ext cx="8339137" cy="1328737"/>
        </a:xfrm>
        <a:prstGeom prst="roundRect">
          <a:avLst>
            <a:gd name="adj" fmla="val 10000"/>
          </a:avLst>
        </a:prstGeom>
        <a:solidFill>
          <a:schemeClr val="accent2">
            <a:hueOff val="849899"/>
            <a:satOff val="-16899"/>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By examining employment statistics for the past ten years (2011-2021) in the construction sector, we are trying to derive important insights, patterns, and variables impacting these trends for our project.</a:t>
          </a:r>
        </a:p>
        <a:p>
          <a:pPr marL="0" lvl="0" indent="0" algn="l" defTabSz="800100">
            <a:lnSpc>
              <a:spcPct val="9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dsp:txBody>
      <dsp:txXfrm>
        <a:off x="1510529" y="3139304"/>
        <a:ext cx="6661817" cy="1250903"/>
      </dsp:txXfrm>
    </dsp:sp>
    <dsp:sp modelId="{9466C70A-E862-4276-B6CA-100494711F6E}">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A98D47E5-B951-442F-BA40-2C487C0F0228}">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905388"/>
            <a:satOff val="-8227"/>
            <a:lumOff val="654"/>
            <a:alphaOff val="0"/>
          </a:schemeClr>
        </a:solidFill>
        <a:ln w="12700" cap="flat" cmpd="sng" algn="ctr">
          <a:solidFill>
            <a:schemeClr val="accent2">
              <a:tint val="40000"/>
              <a:alpha val="90000"/>
              <a:hueOff val="905388"/>
              <a:satOff val="-8227"/>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05091-9825-CD44-8F30-0618DBE5BC82}">
      <dsp:nvSpPr>
        <dsp:cNvPr id="0" name=""/>
        <dsp:cNvSpPr/>
      </dsp:nvSpPr>
      <dsp:spPr>
        <a:xfrm>
          <a:off x="0" y="93041"/>
          <a:ext cx="9810750" cy="91216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 sz="1800" b="1" i="0" u="none" kern="1200" dirty="0">
              <a:latin typeface="Times New Roman" panose="02020603050405020304" pitchFamily="18" charset="0"/>
              <a:cs typeface="Times New Roman" panose="02020603050405020304" pitchFamily="18" charset="0"/>
            </a:rPr>
            <a:t>M. H. </a:t>
          </a:r>
          <a:r>
            <a:rPr lang="en" sz="1800" b="1" i="0" u="none" kern="1200" dirty="0" err="1">
              <a:latin typeface="Times New Roman" panose="02020603050405020304" pitchFamily="18" charset="0"/>
              <a:cs typeface="Times New Roman" panose="02020603050405020304" pitchFamily="18" charset="0"/>
            </a:rPr>
            <a:t>Sebt</a:t>
          </a:r>
          <a:r>
            <a:rPr lang="en" sz="1800" b="1" i="0" u="none" kern="1200" dirty="0">
              <a:latin typeface="Times New Roman" panose="02020603050405020304" pitchFamily="18" charset="0"/>
              <a:cs typeface="Times New Roman" panose="02020603050405020304" pitchFamily="18" charset="0"/>
            </a:rPr>
            <a:t>, H. Rajaei, M. M. </a:t>
          </a:r>
          <a:r>
            <a:rPr lang="en" sz="1800" b="1" i="0" u="none" kern="1200" dirty="0" err="1">
              <a:latin typeface="Times New Roman" panose="02020603050405020304" pitchFamily="18" charset="0"/>
              <a:cs typeface="Times New Roman" panose="02020603050405020304" pitchFamily="18" charset="0"/>
            </a:rPr>
            <a:t>Pakseresht</a:t>
          </a:r>
          <a:r>
            <a:rPr lang="en" sz="1800" b="0" i="0" u="none" kern="1200" dirty="0">
              <a:latin typeface="Times New Roman" panose="02020603050405020304" pitchFamily="18" charset="0"/>
              <a:cs typeface="Times New Roman" panose="02020603050405020304" pitchFamily="18" charset="0"/>
            </a:rPr>
            <a:t> presented a study on construction project delays due to the weather</a:t>
          </a:r>
          <a:r>
            <a:rPr lang="en" sz="1800" b="0" kern="1200" dirty="0">
              <a:latin typeface="Times New Roman" panose="02020603050405020304" pitchFamily="18" charset="0"/>
              <a:cs typeface="Times New Roman" panose="02020603050405020304" pitchFamily="18" charset="0"/>
            </a:rPr>
            <a:t> conditions that </a:t>
          </a:r>
          <a:r>
            <a:rPr lang="en-US" sz="1800" kern="1200" dirty="0"/>
            <a:t>causes high costs and risks corresponding to delay claims and their litigation. </a:t>
          </a:r>
          <a:endParaRPr lang="en" sz="1800" b="0" kern="1200" dirty="0">
            <a:latin typeface="Times New Roman" panose="02020603050405020304" pitchFamily="18" charset="0"/>
            <a:cs typeface="Times New Roman" panose="02020603050405020304" pitchFamily="18" charset="0"/>
          </a:endParaRPr>
        </a:p>
      </dsp:txBody>
      <dsp:txXfrm>
        <a:off x="44528" y="137569"/>
        <a:ext cx="9721694" cy="823105"/>
      </dsp:txXfrm>
    </dsp:sp>
    <dsp:sp modelId="{EF0351EF-C8A2-314E-BAF6-6200601C4DE4}">
      <dsp:nvSpPr>
        <dsp:cNvPr id="0" name=""/>
        <dsp:cNvSpPr/>
      </dsp:nvSpPr>
      <dsp:spPr>
        <a:xfrm>
          <a:off x="0" y="1057043"/>
          <a:ext cx="9810750" cy="91216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 sz="1800" b="1" i="0" u="none" kern="1200" dirty="0">
              <a:latin typeface="Times New Roman" panose="02020603050405020304" pitchFamily="18" charset="0"/>
              <a:cs typeface="Times New Roman" panose="02020603050405020304" pitchFamily="18" charset="0"/>
            </a:rPr>
            <a:t>Apurva </a:t>
          </a:r>
          <a:r>
            <a:rPr lang="en" sz="1800" b="1" i="0" u="none" kern="1200" dirty="0" err="1">
              <a:latin typeface="Times New Roman" panose="02020603050405020304" pitchFamily="18" charset="0"/>
              <a:cs typeface="Times New Roman" panose="02020603050405020304" pitchFamily="18" charset="0"/>
            </a:rPr>
            <a:t>Pamidimukkala</a:t>
          </a:r>
          <a:r>
            <a:rPr lang="en" sz="1800" b="1" i="0" u="none" kern="1200" dirty="0">
              <a:latin typeface="Times New Roman" panose="02020603050405020304" pitchFamily="18" charset="0"/>
              <a:cs typeface="Times New Roman" panose="02020603050405020304" pitchFamily="18" charset="0"/>
            </a:rPr>
            <a:t> and Sharareh </a:t>
          </a:r>
          <a:r>
            <a:rPr lang="en" sz="1800" b="1" i="0" u="none" kern="1200" dirty="0" err="1">
              <a:latin typeface="Times New Roman" panose="02020603050405020304" pitchFamily="18" charset="0"/>
              <a:cs typeface="Times New Roman" panose="02020603050405020304" pitchFamily="18" charset="0"/>
            </a:rPr>
            <a:t>Kermanshachi</a:t>
          </a:r>
          <a:r>
            <a:rPr lang="en" sz="1800" b="0" i="0" u="none" kern="1200" dirty="0">
              <a:latin typeface="Times New Roman" panose="02020603050405020304" pitchFamily="18" charset="0"/>
              <a:cs typeface="Times New Roman" panose="02020603050405020304" pitchFamily="18" charset="0"/>
            </a:rPr>
            <a:t> in a study found that construction workers had low vaccination rate, resulting in more workers getting sick, further delaying projects.</a:t>
          </a:r>
          <a:endParaRPr lang="en" sz="1800" kern="1200" dirty="0">
            <a:latin typeface="Times New Roman" panose="02020603050405020304" pitchFamily="18" charset="0"/>
            <a:cs typeface="Times New Roman" panose="02020603050405020304" pitchFamily="18" charset="0"/>
          </a:endParaRPr>
        </a:p>
      </dsp:txBody>
      <dsp:txXfrm>
        <a:off x="44528" y="1101571"/>
        <a:ext cx="9721694" cy="823105"/>
      </dsp:txXfrm>
    </dsp:sp>
    <dsp:sp modelId="{0498D8F9-36B5-49EB-8DD9-7EA802311019}">
      <dsp:nvSpPr>
        <dsp:cNvPr id="0" name=""/>
        <dsp:cNvSpPr/>
      </dsp:nvSpPr>
      <dsp:spPr>
        <a:xfrm>
          <a:off x="0" y="2021044"/>
          <a:ext cx="9810750" cy="91216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 sz="1800" b="1" i="1" u="none" kern="1200" dirty="0">
              <a:latin typeface="Times New Roman" panose="02020603050405020304" pitchFamily="18" charset="0"/>
              <a:cs typeface="Times New Roman" panose="02020603050405020304" pitchFamily="18" charset="0"/>
            </a:rPr>
            <a:t>Jill Manzo, Frank Manzo IV, Robert Bruno</a:t>
          </a:r>
          <a:r>
            <a:rPr lang="en" sz="1800" b="0" i="0" u="none" kern="1200" dirty="0">
              <a:latin typeface="Times New Roman" panose="02020603050405020304" pitchFamily="18" charset="0"/>
              <a:cs typeface="Times New Roman" panose="02020603050405020304" pitchFamily="18" charset="0"/>
            </a:rPr>
            <a:t> </a:t>
          </a:r>
          <a:r>
            <a:rPr lang="en-US" sz="1800" b="0" i="0" u="none" kern="1200" dirty="0">
              <a:latin typeface="Times New Roman" panose="02020603050405020304" pitchFamily="18" charset="0"/>
              <a:cs typeface="Times New Roman" panose="02020603050405020304" pitchFamily="18" charset="0"/>
            </a:rPr>
            <a:t>found that 49% of all construction tasks can be automated resulting in replacement of 2.7 million construction workers and a drop of $127.5 billion construction labor income by 2057.</a:t>
          </a:r>
          <a:endParaRPr lang="en-US" sz="1800" kern="1200" dirty="0">
            <a:latin typeface="Times New Roman" panose="02020603050405020304" pitchFamily="18" charset="0"/>
            <a:cs typeface="Times New Roman" panose="02020603050405020304" pitchFamily="18" charset="0"/>
          </a:endParaRPr>
        </a:p>
      </dsp:txBody>
      <dsp:txXfrm>
        <a:off x="44528" y="2065572"/>
        <a:ext cx="9721694" cy="823105"/>
      </dsp:txXfrm>
    </dsp:sp>
    <dsp:sp modelId="{8F49B3DB-8F3E-6744-9F21-DE1CC32026CC}">
      <dsp:nvSpPr>
        <dsp:cNvPr id="0" name=""/>
        <dsp:cNvSpPr/>
      </dsp:nvSpPr>
      <dsp:spPr>
        <a:xfrm>
          <a:off x="0" y="2985045"/>
          <a:ext cx="9810750" cy="91216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 sz="1800" b="0" i="1" u="none" kern="1200" dirty="0">
              <a:latin typeface="Times New Roman" panose="02020603050405020304" pitchFamily="18" charset="0"/>
              <a:cs typeface="Times New Roman" panose="02020603050405020304" pitchFamily="18" charset="0"/>
            </a:rPr>
            <a:t>Jessica Navarro</a:t>
          </a:r>
          <a:r>
            <a:rPr lang="en" sz="1800" b="1" i="0" u="none" kern="1200" dirty="0">
              <a:latin typeface="Times New Roman" panose="02020603050405020304" pitchFamily="18" charset="0"/>
              <a:cs typeface="Times New Roman" panose="02020603050405020304" pitchFamily="18" charset="0"/>
            </a:rPr>
            <a:t> </a:t>
          </a:r>
          <a:r>
            <a:rPr lang="en" sz="1800" b="0" i="0" u="none" kern="1200" dirty="0">
              <a:latin typeface="Times New Roman" panose="02020603050405020304" pitchFamily="18" charset="0"/>
              <a:cs typeface="Times New Roman" panose="02020603050405020304" pitchFamily="18" charset="0"/>
            </a:rPr>
            <a:t>Executive Director, Communications presented an article</a:t>
          </a:r>
          <a:r>
            <a:rPr lang="en" sz="1800" kern="1200" dirty="0">
              <a:latin typeface="Times New Roman" panose="02020603050405020304" pitchFamily="18" charset="0"/>
              <a:cs typeface="Times New Roman" panose="02020603050405020304" pitchFamily="18" charset="0"/>
            </a:rPr>
            <a:t> on the impact of oil bust on the economy of Houston which led to job layoffs and unemployment over a period.</a:t>
          </a:r>
          <a:endParaRPr lang="en-US" sz="1800" kern="1200" dirty="0">
            <a:latin typeface="Times New Roman" panose="02020603050405020304" pitchFamily="18" charset="0"/>
            <a:cs typeface="Times New Roman" panose="02020603050405020304" pitchFamily="18" charset="0"/>
          </a:endParaRPr>
        </a:p>
      </dsp:txBody>
      <dsp:txXfrm>
        <a:off x="44528" y="3029573"/>
        <a:ext cx="9721694" cy="823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A1368-F23C-504A-BB51-DA759DE7B801}">
      <dsp:nvSpPr>
        <dsp:cNvPr id="0" name=""/>
        <dsp:cNvSpPr/>
      </dsp:nvSpPr>
      <dsp:spPr>
        <a:xfrm>
          <a:off x="-489385" y="0"/>
          <a:ext cx="9106770" cy="6138334"/>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947D0-6BAF-4846-A690-7845F96DED00}">
      <dsp:nvSpPr>
        <dsp:cNvPr id="0" name=""/>
        <dsp:cNvSpPr/>
      </dsp:nvSpPr>
      <dsp:spPr>
        <a:xfrm>
          <a:off x="1259051" y="398991"/>
          <a:ext cx="2724880" cy="245533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Seasonal Variations</a:t>
          </a:r>
          <a:br>
            <a:rPr lang="en-US" sz="1400" kern="1200" dirty="0">
              <a:latin typeface="Times New Roman" panose="02020603050405020304" pitchFamily="18" charset="0"/>
              <a:cs typeface="Times New Roman" panose="02020603050405020304" pitchFamily="18" charset="0"/>
            </a:rPr>
          </a:br>
          <a:br>
            <a:rPr lang="en-US" sz="1400" kern="1200" dirty="0">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Upward trend in the rate of construction jobs in the fall and summer months and a drop or downward trend during the months of winter.</a:t>
          </a: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The employment topped in the years 2011 and 2019 compared to all other seasons.</a:t>
          </a:r>
        </a:p>
      </dsp:txBody>
      <dsp:txXfrm>
        <a:off x="1378910" y="518850"/>
        <a:ext cx="2485162" cy="2215615"/>
      </dsp:txXfrm>
    </dsp:sp>
    <dsp:sp modelId="{290BABCE-2EB2-6644-B376-8D881384E9BF}">
      <dsp:nvSpPr>
        <dsp:cNvPr id="0" name=""/>
        <dsp:cNvSpPr/>
      </dsp:nvSpPr>
      <dsp:spPr>
        <a:xfrm>
          <a:off x="4178025" y="398991"/>
          <a:ext cx="2656965" cy="245533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Covid Effect</a:t>
          </a:r>
          <a:br>
            <a:rPr lang="en-US" sz="1400" kern="1200" dirty="0">
              <a:latin typeface="Times New Roman" panose="02020603050405020304" pitchFamily="18" charset="0"/>
              <a:cs typeface="Times New Roman" panose="02020603050405020304" pitchFamily="18" charset="0"/>
            </a:rPr>
          </a:br>
          <a:br>
            <a:rPr lang="en-US" sz="1400" kern="1200" dirty="0">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Dramatic dip in employment numbers was observed in April 2020 due to the introduction of stringent regulations to prevent the spread of the covid-19 virus.</a:t>
          </a: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No effect of pandemic in states like Arizona, Idaho, Utah, South Dakota, Nebraska.</a:t>
          </a:r>
        </a:p>
      </dsp:txBody>
      <dsp:txXfrm>
        <a:off x="4297884" y="518850"/>
        <a:ext cx="2417247" cy="2215615"/>
      </dsp:txXfrm>
    </dsp:sp>
    <dsp:sp modelId="{13EE313B-727C-BE4C-8D1B-2F74BA45B55D}">
      <dsp:nvSpPr>
        <dsp:cNvPr id="0" name=""/>
        <dsp:cNvSpPr/>
      </dsp:nvSpPr>
      <dsp:spPr>
        <a:xfrm>
          <a:off x="1259051" y="3284008"/>
          <a:ext cx="2724880" cy="245533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Sudden Changes</a:t>
          </a:r>
          <a:br>
            <a:rPr lang="en-US" sz="1400" kern="1200" dirty="0">
              <a:latin typeface="Times New Roman" panose="02020603050405020304" pitchFamily="18" charset="0"/>
              <a:cs typeface="Times New Roman" panose="02020603050405020304" pitchFamily="18" charset="0"/>
            </a:rPr>
          </a:br>
          <a:br>
            <a:rPr lang="en-US" sz="1400" kern="1200" dirty="0">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Unemployment and loss of construction jobs observed in Houston(Texas) during great oil bust of 2015 – 2016</a:t>
          </a: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Between the years October 2018 – 19, the recovery from Hurricane, a substantial growth of construction jobs was noticed, lading to highest employment in the year 2019.</a:t>
          </a:r>
          <a:endParaRPr lang="en-US" sz="1100" kern="1200" dirty="0">
            <a:latin typeface="Times New Roman" panose="02020603050405020304" pitchFamily="18" charset="0"/>
            <a:cs typeface="Times New Roman" panose="02020603050405020304" pitchFamily="18" charset="0"/>
          </a:endParaRPr>
        </a:p>
      </dsp:txBody>
      <dsp:txXfrm>
        <a:off x="1378910" y="3403867"/>
        <a:ext cx="2485162" cy="2215615"/>
      </dsp:txXfrm>
    </dsp:sp>
    <dsp:sp modelId="{8D987331-BED9-984F-974B-6D4E20AA8585}">
      <dsp:nvSpPr>
        <dsp:cNvPr id="0" name=""/>
        <dsp:cNvSpPr/>
      </dsp:nvSpPr>
      <dsp:spPr>
        <a:xfrm>
          <a:off x="4148917" y="3263543"/>
          <a:ext cx="2715181" cy="249626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Overall / Long-term Trend</a:t>
          </a:r>
          <a:br>
            <a:rPr lang="en-US" sz="1400" kern="1200" dirty="0">
              <a:latin typeface="Times New Roman" panose="02020603050405020304" pitchFamily="18" charset="0"/>
              <a:cs typeface="Times New Roman" panose="02020603050405020304" pitchFamily="18" charset="0"/>
            </a:rPr>
          </a:br>
          <a:br>
            <a:rPr lang="en-US" sz="1400" kern="1200" dirty="0">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Constant decrease in the employment rates except for the time frame 2017-18 in West Virginia due to recession in the state.</a:t>
          </a: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Sudden increase in the employment numbers during 2017-18 due to start of a new pipeline project.</a:t>
          </a:r>
          <a:br>
            <a:rPr lang="en-US" sz="1100" kern="1200" dirty="0">
              <a:solidFill>
                <a:schemeClr val="tx1"/>
              </a:solidFill>
              <a:latin typeface="Times New Roman" panose="02020603050405020304" pitchFamily="18" charset="0"/>
              <a:cs typeface="Times New Roman" panose="02020603050405020304" pitchFamily="18" charset="0"/>
            </a:rPr>
          </a:br>
          <a:br>
            <a:rPr lang="en-US" sz="1100" kern="1200" dirty="0">
              <a:solidFill>
                <a:schemeClr val="tx1"/>
              </a:solidFill>
              <a:latin typeface="Times New Roman" panose="02020603050405020304" pitchFamily="18" charset="0"/>
              <a:cs typeface="Times New Roman" panose="02020603050405020304" pitchFamily="18" charset="0"/>
            </a:rPr>
          </a:br>
          <a:r>
            <a:rPr lang="en-US" sz="1100" kern="1200" dirty="0">
              <a:solidFill>
                <a:schemeClr val="tx1"/>
              </a:solidFill>
              <a:latin typeface="Times New Roman" panose="02020603050405020304" pitchFamily="18" charset="0"/>
              <a:cs typeface="Times New Roman" panose="02020603050405020304" pitchFamily="18" charset="0"/>
            </a:rPr>
            <a:t>Best states with construction jobs – New York, Massachusetts, Pennsylvania, Florida, Texas, Illinois, California and Georgia.</a:t>
          </a:r>
          <a:endParaRPr lang="en-US" sz="1100" kern="1200" dirty="0">
            <a:latin typeface="Times New Roman" panose="02020603050405020304" pitchFamily="18" charset="0"/>
            <a:cs typeface="Times New Roman" panose="02020603050405020304" pitchFamily="18" charset="0"/>
          </a:endParaRPr>
        </a:p>
      </dsp:txBody>
      <dsp:txXfrm>
        <a:off x="4270775" y="3385401"/>
        <a:ext cx="2471465" cy="22525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6T11:31:32.145"/>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ED809-D539-C549-B3C5-F3B1DB7DA115}" type="datetimeFigureOut">
              <a:rPr lang="en-US" smtClean="0"/>
              <a:t>4/30/23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5737-8499-3A43-A0E6-A8FEDD01986F}" type="slidenum">
              <a:rPr lang="en-US" smtClean="0"/>
              <a:t>‹#›</a:t>
            </a:fld>
            <a:endParaRPr lang="en-US"/>
          </a:p>
        </p:txBody>
      </p:sp>
    </p:spTree>
    <p:extLst>
      <p:ext uri="{BB962C8B-B14F-4D97-AF65-F5344CB8AC3E}">
        <p14:creationId xmlns:p14="http://schemas.microsoft.com/office/powerpoint/2010/main" val="5831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965737-8499-3A43-A0E6-A8FEDD01986F}" type="slidenum">
              <a:rPr lang="en-US" smtClean="0"/>
              <a:t>15</a:t>
            </a:fld>
            <a:endParaRPr lang="en-US"/>
          </a:p>
        </p:txBody>
      </p:sp>
    </p:spTree>
    <p:extLst>
      <p:ext uri="{BB962C8B-B14F-4D97-AF65-F5344CB8AC3E}">
        <p14:creationId xmlns:p14="http://schemas.microsoft.com/office/powerpoint/2010/main" val="19878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CA2EE037-BDA8-5D49-AF25-7DCC0C950297}" type="datetime4">
              <a:rPr lang="en-US" smtClean="0"/>
              <a:t>April 30,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6391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582D9303-C27E-3C47-9673-DAE89126994F}" type="datetime4">
              <a:rPr lang="en-US" smtClean="0"/>
              <a:t>April 30,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21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2ED13E8-C9F6-D54E-99B3-5E131C9FAFA5}" type="datetime4">
              <a:rPr lang="en-US" smtClean="0"/>
              <a:t>April 30,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856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DED13B9D-C031-DC40-AC0F-955F7F6E59F5}" type="datetime4">
              <a:rPr lang="en-US" smtClean="0"/>
              <a:t>April 30,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658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2A265FDD-4519-A84C-94D7-4CD164B9DC00}" type="datetime4">
              <a:rPr lang="en-US" smtClean="0"/>
              <a:t>April 30,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2533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E21E91CD-ABEB-C547-B785-62F62F40905C}" type="datetime4">
              <a:rPr lang="en-US" smtClean="0"/>
              <a:t>April 30, 2023</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6457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481F860D-2706-3B45-AFC5-625A72A7567F}" type="datetime4">
              <a:rPr lang="en-US" smtClean="0"/>
              <a:t>April 30,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528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EB8221F9-3259-6F4C-AC33-99687E9B5340}" type="datetime4">
              <a:rPr lang="en-US" smtClean="0"/>
              <a:t>April 30,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001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AB132F7B-1753-1E45-A47D-47BC4DBDBB00}" type="datetime4">
              <a:rPr lang="en-US" smtClean="0"/>
              <a:t>April 30,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550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83FB3A3C-DFEB-A546-B89B-DD726028482D}" type="datetime4">
              <a:rPr lang="en-US" smtClean="0"/>
              <a:t>April 30,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7813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E9C36778-E21B-A345-9A57-A70A0B0860B9}" type="datetime4">
              <a:rPr lang="en-US" smtClean="0"/>
              <a:t>April 30,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1101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3EB58DF2-F256-EF48-AE8B-2423661A3493}" type="datetime4">
              <a:rPr lang="en-US" smtClean="0"/>
              <a:t>April 30, 2023</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7414267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7"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www.bls.gov/regions/economic-summaries.htm#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5" name="Rectangle 107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Freeform: Shape 107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73408" y="992094"/>
            <a:ext cx="3760499" cy="2795160"/>
          </a:xfrm>
        </p:spPr>
        <p:txBody>
          <a:bodyPr>
            <a:normAutofit/>
          </a:bodyPr>
          <a:lstStyle/>
          <a:p>
            <a:r>
              <a:rPr lang="en-US" sz="2400">
                <a:highlight>
                  <a:srgbClr val="C0C0C0"/>
                </a:highlight>
                <a:latin typeface="Arial Rounded MT Bold" panose="020F0704030504030204" pitchFamily="34" charset="77"/>
                <a:cs typeface="Aldhabi" panose="020F0502020204030204" pitchFamily="34" charset="0"/>
              </a:rPr>
              <a:t>Study on Construction Industry Workforce Trends</a:t>
            </a:r>
          </a:p>
        </p:txBody>
      </p:sp>
      <p:pic>
        <p:nvPicPr>
          <p:cNvPr id="5" name="Picture 4">
            <a:extLst>
              <a:ext uri="{FF2B5EF4-FFF2-40B4-BE49-F238E27FC236}">
                <a16:creationId xmlns:a16="http://schemas.microsoft.com/office/drawing/2014/main" id="{B9D9DFBA-2183-BFAF-2A37-49B86BAF3F96}"/>
              </a:ext>
            </a:extLst>
          </p:cNvPr>
          <p:cNvPicPr>
            <a:picLocks noChangeAspect="1"/>
          </p:cNvPicPr>
          <p:nvPr/>
        </p:nvPicPr>
        <p:blipFill rotWithShape="1">
          <a:blip r:embed="rId2"/>
          <a:srcRect b="10456"/>
          <a:stretch/>
        </p:blipFill>
        <p:spPr>
          <a:xfrm>
            <a:off x="5307315" y="615949"/>
            <a:ext cx="6855127" cy="5626100"/>
          </a:xfrm>
          <a:prstGeom prst="rect">
            <a:avLst/>
          </a:prstGeom>
        </p:spPr>
      </p:pic>
      <p:sp>
        <p:nvSpPr>
          <p:cNvPr id="3" name="Slide Number Placeholder 2">
            <a:extLst>
              <a:ext uri="{FF2B5EF4-FFF2-40B4-BE49-F238E27FC236}">
                <a16:creationId xmlns:a16="http://schemas.microsoft.com/office/drawing/2014/main" id="{5F69F56B-22C4-E7E7-48CF-AD935E3393AA}"/>
              </a:ext>
            </a:extLst>
          </p:cNvPr>
          <p:cNvSpPr>
            <a:spLocks noGrp="1"/>
          </p:cNvSpPr>
          <p:nvPr>
            <p:ph type="sldNum" sz="quarter" idx="12"/>
          </p:nvPr>
        </p:nvSpPr>
        <p:spPr>
          <a:xfrm>
            <a:off x="11560121" y="3138985"/>
            <a:ext cx="545911" cy="580029"/>
          </a:xfrm>
        </p:spPr>
        <p:txBody>
          <a:bodyPr>
            <a:normAutofit/>
          </a:bodyPr>
          <a:lstStyle/>
          <a:p>
            <a:pPr>
              <a:spcAft>
                <a:spcPts val="600"/>
              </a:spcAft>
            </a:pPr>
            <a:fld id="{9D4AEF59-F28E-467C-9EA3-92D1CFAD475A}" type="slidenum">
              <a:rPr lang="en-US" smtClean="0"/>
              <a:pPr>
                <a:spcAft>
                  <a:spcPts val="600"/>
                </a:spcAft>
              </a:pPr>
              <a:t>1</a:t>
            </a:fld>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AFB2-B6F6-EEE2-053B-ACE17231B1B1}"/>
              </a:ext>
            </a:extLst>
          </p:cNvPr>
          <p:cNvSpPr>
            <a:spLocks noGrp="1"/>
          </p:cNvSpPr>
          <p:nvPr>
            <p:ph type="title"/>
          </p:nvPr>
        </p:nvSpPr>
        <p:spPr>
          <a:xfrm>
            <a:off x="1009328" y="11885"/>
            <a:ext cx="9810604" cy="1085395"/>
          </a:xfrm>
        </p:spPr>
        <p:txBody>
          <a:bodyPr/>
          <a:lstStyle/>
          <a:p>
            <a:pPr algn="ctr"/>
            <a:r>
              <a:rPr lang="en-US">
                <a:ea typeface="+mj-lt"/>
                <a:cs typeface="+mj-lt"/>
              </a:rPr>
              <a:t>SEASONAL VARIATIONS ( Contd.)</a:t>
            </a:r>
          </a:p>
        </p:txBody>
      </p:sp>
      <p:pic>
        <p:nvPicPr>
          <p:cNvPr id="14338" name="Picture 2">
            <a:extLst>
              <a:ext uri="{FF2B5EF4-FFF2-40B4-BE49-F238E27FC236}">
                <a16:creationId xmlns:a16="http://schemas.microsoft.com/office/drawing/2014/main" id="{1A2730BF-9496-63D7-49C3-EC6FD0E985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91" b="3846"/>
          <a:stretch/>
        </p:blipFill>
        <p:spPr bwMode="auto">
          <a:xfrm>
            <a:off x="501771" y="1161562"/>
            <a:ext cx="10489288" cy="47515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2EC336-51E9-A3D6-BE3F-EC8547EE9B02}"/>
              </a:ext>
            </a:extLst>
          </p:cNvPr>
          <p:cNvSpPr txBox="1"/>
          <p:nvPr/>
        </p:nvSpPr>
        <p:spPr>
          <a:xfrm>
            <a:off x="1776545" y="6115050"/>
            <a:ext cx="8451198" cy="292388"/>
          </a:xfrm>
          <a:prstGeom prst="rect">
            <a:avLst/>
          </a:prstGeom>
          <a:noFill/>
        </p:spPr>
        <p:txBody>
          <a:bodyPr wrap="square">
            <a:spAutoFit/>
          </a:bodyPr>
          <a:lstStyle/>
          <a:p>
            <a:pPr algn="ctr"/>
            <a:r>
              <a:rPr lang="en-US" sz="1300" b="1" i="0" u="none" strike="noStrike">
                <a:solidFill>
                  <a:srgbClr val="000000"/>
                </a:solidFill>
                <a:effectLst/>
                <a:latin typeface="Times New Roman" panose="02020603050405020304" pitchFamily="18" charset="0"/>
              </a:rPr>
              <a:t>Seasonal Employment rate for each year in the last decade</a:t>
            </a:r>
            <a:endParaRPr lang="en-US" sz="1300"/>
          </a:p>
        </p:txBody>
      </p:sp>
      <p:sp>
        <p:nvSpPr>
          <p:cNvPr id="7" name="Slide Number Placeholder 6">
            <a:extLst>
              <a:ext uri="{FF2B5EF4-FFF2-40B4-BE49-F238E27FC236}">
                <a16:creationId xmlns:a16="http://schemas.microsoft.com/office/drawing/2014/main" id="{955139ED-6123-CB00-0CB2-C7861C2B6C80}"/>
              </a:ext>
            </a:extLst>
          </p:cNvPr>
          <p:cNvSpPr>
            <a:spLocks noGrp="1"/>
          </p:cNvSpPr>
          <p:nvPr>
            <p:ph type="sldNum" sz="quarter" idx="12"/>
          </p:nvPr>
        </p:nvSpPr>
        <p:spPr/>
        <p:txBody>
          <a:bodyPr/>
          <a:lstStyle/>
          <a:p>
            <a:fld id="{9D4AEF59-F28E-467C-9EA3-92D1CFAD475A}" type="slidenum">
              <a:rPr lang="en-US" smtClean="0"/>
              <a:t>10</a:t>
            </a:fld>
            <a:endParaRPr lang="en-US"/>
          </a:p>
        </p:txBody>
      </p:sp>
    </p:spTree>
    <p:extLst>
      <p:ext uri="{BB962C8B-B14F-4D97-AF65-F5344CB8AC3E}">
        <p14:creationId xmlns:p14="http://schemas.microsoft.com/office/powerpoint/2010/main" val="111662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4DDE8-321A-7E9C-08F5-CE8CD34F9C7F}"/>
              </a:ext>
            </a:extLst>
          </p:cNvPr>
          <p:cNvSpPr>
            <a:spLocks noGrp="1"/>
          </p:cNvSpPr>
          <p:nvPr>
            <p:ph idx="1"/>
          </p:nvPr>
        </p:nvSpPr>
        <p:spPr>
          <a:xfrm>
            <a:off x="1062681" y="1000897"/>
            <a:ext cx="9798801" cy="5004488"/>
          </a:xfrm>
        </p:spPr>
        <p:txBody>
          <a:bodyPr>
            <a:norm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From the above figure the seasonal employment rate for each year from 2011 to 2020 over the last ten years. </a:t>
            </a:r>
          </a:p>
          <a:p>
            <a:r>
              <a:rPr lang="en-US" sz="1800" dirty="0">
                <a:latin typeface="Times New Roman" panose="02020603050405020304" pitchFamily="18" charset="0"/>
                <a:cs typeface="Times New Roman" panose="02020603050405020304" pitchFamily="18" charset="0"/>
              </a:rPr>
              <a:t>We can see that the hiring rate peaked during the spring (March–May), summer (June–Aug), and fall (Sept–Nov) months and dropped in the winter (Dec–Feb) months between 2011 and 2019. The year 2020 followed a different pattern, with the employment rate declining in April as a result of COVID before increasing in May to reach the level of 2017. This decrease was brought on by the same factors that stopped residential building and global supply chain problems.</a:t>
            </a:r>
          </a:p>
          <a:p>
            <a:r>
              <a:rPr lang="en-US" sz="1800" dirty="0">
                <a:latin typeface="Times New Roman" panose="02020603050405020304" pitchFamily="18" charset="0"/>
                <a:cs typeface="Times New Roman" panose="02020603050405020304" pitchFamily="18" charset="0"/>
              </a:rPr>
              <a:t>The next graphs shows about the highest hiring rates for construction workers are seen in metropolitan regions like Washington, New York, Chicago, and Houston, followed by Los Angeles, Boston, Dallas, and the Minneapolis Metro area. </a:t>
            </a:r>
          </a:p>
          <a:p>
            <a:r>
              <a:rPr lang="en-US" sz="1800" dirty="0">
                <a:latin typeface="Times New Roman" panose="02020603050405020304" pitchFamily="18" charset="0"/>
                <a:cs typeface="Times New Roman" panose="02020603050405020304" pitchFamily="18" charset="0"/>
              </a:rPr>
              <a:t>We can observe the same general seasonal pattern continuing in these metro regions, which is a decrease in employment from December to February followed by an upward trend every month from March onward.</a:t>
            </a:r>
          </a:p>
        </p:txBody>
      </p:sp>
      <p:sp>
        <p:nvSpPr>
          <p:cNvPr id="4" name="Slide Number Placeholder 3">
            <a:extLst>
              <a:ext uri="{FF2B5EF4-FFF2-40B4-BE49-F238E27FC236}">
                <a16:creationId xmlns:a16="http://schemas.microsoft.com/office/drawing/2014/main" id="{6A630BB9-84ED-86CF-6350-0FFD7A641B9E}"/>
              </a:ext>
            </a:extLst>
          </p:cNvPr>
          <p:cNvSpPr>
            <a:spLocks noGrp="1"/>
          </p:cNvSpPr>
          <p:nvPr>
            <p:ph type="sldNum" sz="quarter" idx="12"/>
          </p:nvPr>
        </p:nvSpPr>
        <p:spPr/>
        <p:txBody>
          <a:bodyPr/>
          <a:lstStyle/>
          <a:p>
            <a:fld id="{9D4AEF59-F28E-467C-9EA3-92D1CFAD475A}" type="slidenum">
              <a:rPr lang="en-US" smtClean="0"/>
              <a:t>11</a:t>
            </a:fld>
            <a:endParaRPr lang="en-US"/>
          </a:p>
        </p:txBody>
      </p:sp>
    </p:spTree>
    <p:extLst>
      <p:ext uri="{BB962C8B-B14F-4D97-AF65-F5344CB8AC3E}">
        <p14:creationId xmlns:p14="http://schemas.microsoft.com/office/powerpoint/2010/main" val="301134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43AFB2-B6F6-EEE2-053B-ACE17231B1B1}"/>
              </a:ext>
            </a:extLst>
          </p:cNvPr>
          <p:cNvSpPr>
            <a:spLocks noGrp="1"/>
          </p:cNvSpPr>
          <p:nvPr>
            <p:ph type="title"/>
          </p:nvPr>
        </p:nvSpPr>
        <p:spPr>
          <a:xfrm>
            <a:off x="-5358" y="609600"/>
            <a:ext cx="5457082" cy="1426234"/>
          </a:xfrm>
        </p:spPr>
        <p:txBody>
          <a:bodyPr vert="horz" lIns="91440" tIns="45720" rIns="91440" bIns="45720" rtlCol="0" anchor="ctr">
            <a:normAutofit/>
          </a:bodyPr>
          <a:lstStyle/>
          <a:p>
            <a:pPr>
              <a:lnSpc>
                <a:spcPct val="100000"/>
              </a:lnSpc>
            </a:pPr>
            <a:r>
              <a:rPr lang="en-US" dirty="0">
                <a:ea typeface="Batang"/>
              </a:rPr>
              <a:t>SEASONAL VARIATIONS </a:t>
            </a:r>
            <a:br>
              <a:rPr lang="en-US" dirty="0">
                <a:ea typeface="Batang"/>
              </a:rPr>
            </a:br>
            <a:r>
              <a:rPr lang="en-US" dirty="0">
                <a:ea typeface="Batang"/>
              </a:rPr>
              <a:t>(Contd.)</a:t>
            </a:r>
          </a:p>
        </p:txBody>
      </p:sp>
      <p:sp>
        <p:nvSpPr>
          <p:cNvPr id="6" name="TextBox 5">
            <a:extLst>
              <a:ext uri="{FF2B5EF4-FFF2-40B4-BE49-F238E27FC236}">
                <a16:creationId xmlns:a16="http://schemas.microsoft.com/office/drawing/2014/main" id="{6D2EC336-51E9-A3D6-BE3F-EC8547EE9B02}"/>
              </a:ext>
            </a:extLst>
          </p:cNvPr>
          <p:cNvSpPr txBox="1"/>
          <p:nvPr/>
        </p:nvSpPr>
        <p:spPr>
          <a:xfrm>
            <a:off x="311512" y="6318458"/>
            <a:ext cx="5216426" cy="350870"/>
          </a:xfrm>
          <a:prstGeom prst="rect">
            <a:avLst/>
          </a:prstGeom>
        </p:spPr>
        <p:txBody>
          <a:bodyPr vert="horz" lIns="91440" tIns="45720" rIns="91440" bIns="45720" rtlCol="0" anchor="t">
            <a:normAutofit/>
          </a:bodyPr>
          <a:lstStyle/>
          <a:p>
            <a:pPr algn="ctr">
              <a:spcAft>
                <a:spcPts val="600"/>
              </a:spcAft>
            </a:pPr>
            <a:r>
              <a:rPr lang="en" sz="1300" b="1" dirty="0">
                <a:solidFill>
                  <a:srgbClr val="000000"/>
                </a:solidFill>
                <a:latin typeface="Times New Roman" panose="02020603050405020304" pitchFamily="18" charset="0"/>
              </a:rPr>
              <a:t>Top 10 Metro areas with Construction employees in US</a:t>
            </a:r>
            <a:endParaRPr lang="en-US" sz="1300" b="1" dirty="0">
              <a:solidFill>
                <a:srgbClr val="000000"/>
              </a:solidFill>
              <a:latin typeface="Times New Roman" panose="02020603050405020304" pitchFamily="18" charset="0"/>
            </a:endParaRPr>
          </a:p>
        </p:txBody>
      </p:sp>
      <p:pic>
        <p:nvPicPr>
          <p:cNvPr id="4" name="Picture 4">
            <a:extLst>
              <a:ext uri="{FF2B5EF4-FFF2-40B4-BE49-F238E27FC236}">
                <a16:creationId xmlns:a16="http://schemas.microsoft.com/office/drawing/2014/main" id="{E8784843-357F-20A3-03F8-E0F40402F098}"/>
              </a:ext>
            </a:extLst>
          </p:cNvPr>
          <p:cNvPicPr>
            <a:picLocks noChangeAspect="1"/>
          </p:cNvPicPr>
          <p:nvPr/>
        </p:nvPicPr>
        <p:blipFill>
          <a:blip r:embed="rId2"/>
          <a:stretch>
            <a:fillRect/>
          </a:stretch>
        </p:blipFill>
        <p:spPr>
          <a:xfrm>
            <a:off x="5435547" y="-2799"/>
            <a:ext cx="6750766" cy="6803576"/>
          </a:xfrm>
          <a:prstGeom prst="rect">
            <a:avLst/>
          </a:prstGeom>
        </p:spPr>
      </p:pic>
      <p:sp>
        <p:nvSpPr>
          <p:cNvPr id="3" name="Slide Number Placeholder 2">
            <a:extLst>
              <a:ext uri="{FF2B5EF4-FFF2-40B4-BE49-F238E27FC236}">
                <a16:creationId xmlns:a16="http://schemas.microsoft.com/office/drawing/2014/main" id="{9C67027F-F1E9-E2C3-F0B8-253A608DADFC}"/>
              </a:ext>
            </a:extLst>
          </p:cNvPr>
          <p:cNvSpPr>
            <a:spLocks noGrp="1"/>
          </p:cNvSpPr>
          <p:nvPr>
            <p:ph type="sldNum" sz="quarter" idx="12"/>
          </p:nvPr>
        </p:nvSpPr>
        <p:spPr>
          <a:xfrm>
            <a:off x="11558016" y="3136392"/>
            <a:ext cx="545911" cy="580029"/>
          </a:xfrm>
        </p:spPr>
        <p:txBody>
          <a:bodyPr vert="horz" lIns="91440" tIns="45720" rIns="91440" bIns="45720" rtlCol="0" anchor="ctr">
            <a:normAutofit/>
          </a:bodyPr>
          <a:lstStyle/>
          <a:p>
            <a:pPr>
              <a:spcAft>
                <a:spcPts val="600"/>
              </a:spcAft>
            </a:pPr>
            <a:fld id="{9D4AEF59-F28E-467C-9EA3-92D1CFAD475A}" type="slidenum">
              <a:rPr lang="en-US" smtClean="0"/>
              <a:pPr>
                <a:spcAft>
                  <a:spcPts val="600"/>
                </a:spcAft>
              </a:pPr>
              <a:t>12</a:t>
            </a:fld>
            <a:endParaRPr lang="en-US"/>
          </a:p>
        </p:txBody>
      </p:sp>
    </p:spTree>
    <p:extLst>
      <p:ext uri="{BB962C8B-B14F-4D97-AF65-F5344CB8AC3E}">
        <p14:creationId xmlns:p14="http://schemas.microsoft.com/office/powerpoint/2010/main" val="82322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CAD0-D796-A8A8-D372-8316E86F350D}"/>
              </a:ext>
            </a:extLst>
          </p:cNvPr>
          <p:cNvSpPr>
            <a:spLocks noGrp="1"/>
          </p:cNvSpPr>
          <p:nvPr>
            <p:ph type="title"/>
          </p:nvPr>
        </p:nvSpPr>
        <p:spPr/>
        <p:txBody>
          <a:bodyPr>
            <a:normAutofit/>
          </a:bodyPr>
          <a:lstStyle/>
          <a:p>
            <a:r>
              <a:rPr lang="en-US" sz="1800" dirty="0">
                <a:effectLst/>
              </a:rPr>
              <a:t>Covid-19 and its Impact on Employment Trends in the Construction Sector </a:t>
            </a:r>
            <a:br>
              <a:rPr lang="en-US" sz="1800" dirty="0"/>
            </a:br>
            <a:endParaRPr lang="en-US" sz="1800" dirty="0"/>
          </a:p>
        </p:txBody>
      </p:sp>
      <p:sp>
        <p:nvSpPr>
          <p:cNvPr id="3" name="Content Placeholder 2">
            <a:extLst>
              <a:ext uri="{FF2B5EF4-FFF2-40B4-BE49-F238E27FC236}">
                <a16:creationId xmlns:a16="http://schemas.microsoft.com/office/drawing/2014/main" id="{04649DA3-DED6-469E-7EA6-194EE4057FB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Covid-19 has had a massive impact on just about everything, personal lifestyles, social and workplace regulations, etc. The construction sector, amongst other sectors, was drastically affected in many ways by the Covid-19 pandemic. </a:t>
            </a:r>
          </a:p>
          <a:p>
            <a:r>
              <a:rPr lang="en-US" sz="1800" dirty="0">
                <a:latin typeface="Times New Roman" panose="02020603050405020304" pitchFamily="18" charset="0"/>
                <a:cs typeface="Times New Roman" panose="02020603050405020304" pitchFamily="18" charset="0"/>
              </a:rPr>
              <a:t>To better understand the trend, the employment data for all states across the time period of 2011 to 2021 is plotted in Figure 6. Upon analyzing the plot, a general trend can be observed. </a:t>
            </a:r>
          </a:p>
          <a:p>
            <a:r>
              <a:rPr lang="en-US" sz="1800" dirty="0">
                <a:latin typeface="Times New Roman" panose="02020603050405020304" pitchFamily="18" charset="0"/>
                <a:cs typeface="Times New Roman" panose="02020603050405020304" pitchFamily="18" charset="0"/>
              </a:rPr>
              <a:t>There is a gradual increase followed by a decrease in employment jobs throughout each year, corresponding to seasonal variations. This trend is repeated throughout the years with a gradual increase in overall employment until 2019. </a:t>
            </a:r>
          </a:p>
          <a:p>
            <a:r>
              <a:rPr lang="en-US" sz="1800" dirty="0">
                <a:latin typeface="Times New Roman" panose="02020603050405020304" pitchFamily="18" charset="0"/>
                <a:cs typeface="Times New Roman" panose="02020603050405020304" pitchFamily="18" charset="0"/>
              </a:rPr>
              <a:t>In 2020, the year Covid-19 was declared a pandemic, January, February and March seem to follow the trend with an increase in employment numbers. However, there is a dramatic dip in April, 2020. The months after April seem to follow a similar seasonal variation pattern as observed previously, except there is an overall decrease in employment numbers in comparison to the years before 2020.</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A979BE-5C3B-597B-1055-8FE25E18E120}"/>
              </a:ext>
            </a:extLst>
          </p:cNvPr>
          <p:cNvSpPr>
            <a:spLocks noGrp="1"/>
          </p:cNvSpPr>
          <p:nvPr>
            <p:ph type="sldNum" sz="quarter" idx="12"/>
          </p:nvPr>
        </p:nvSpPr>
        <p:spPr/>
        <p:txBody>
          <a:bodyPr/>
          <a:lstStyle/>
          <a:p>
            <a:fld id="{9D4AEF59-F28E-467C-9EA3-92D1CFAD475A}" type="slidenum">
              <a:rPr lang="en-US" smtClean="0"/>
              <a:t>13</a:t>
            </a:fld>
            <a:endParaRPr lang="en-US"/>
          </a:p>
        </p:txBody>
      </p:sp>
    </p:spTree>
    <p:extLst>
      <p:ext uri="{BB962C8B-B14F-4D97-AF65-F5344CB8AC3E}">
        <p14:creationId xmlns:p14="http://schemas.microsoft.com/office/powerpoint/2010/main" val="327198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949279" y="58058"/>
            <a:ext cx="9810604" cy="853167"/>
          </a:xfrm>
        </p:spPr>
        <p:txBody>
          <a:bodyPr/>
          <a:lstStyle/>
          <a:p>
            <a:pPr algn="ctr"/>
            <a:r>
              <a:rPr lang="en-US">
                <a:ea typeface="+mj-lt"/>
                <a:cs typeface="+mj-lt"/>
              </a:rPr>
              <a:t>Covid EFFECT</a:t>
            </a:r>
            <a:endParaRPr lang="en-US"/>
          </a:p>
        </p:txBody>
      </p:sp>
      <p:pic>
        <p:nvPicPr>
          <p:cNvPr id="1026" name="Picture 2">
            <a:extLst>
              <a:ext uri="{FF2B5EF4-FFF2-40B4-BE49-F238E27FC236}">
                <a16:creationId xmlns:a16="http://schemas.microsoft.com/office/drawing/2014/main" id="{6FC7564C-F543-73EF-23FF-C91FEBC6E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42950"/>
            <a:ext cx="6975088" cy="52313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3BE1CB-587B-D5A0-AF3B-D175FEE57E0B}"/>
              </a:ext>
            </a:extLst>
          </p:cNvPr>
          <p:cNvSpPr txBox="1"/>
          <p:nvPr/>
        </p:nvSpPr>
        <p:spPr>
          <a:xfrm>
            <a:off x="1776545" y="6115050"/>
            <a:ext cx="8451198" cy="307777"/>
          </a:xfrm>
          <a:prstGeom prst="rect">
            <a:avLst/>
          </a:prstGeom>
          <a:noFill/>
        </p:spPr>
        <p:txBody>
          <a:bodyPr wrap="square">
            <a:spAutoFit/>
          </a:bodyPr>
          <a:lstStyle/>
          <a:p>
            <a:pPr algn="ctr"/>
            <a:r>
              <a:rPr lang="en-US" sz="1400" b="1" i="0" u="none" strike="noStrike">
                <a:solidFill>
                  <a:srgbClr val="000000"/>
                </a:solidFill>
                <a:effectLst/>
                <a:latin typeface="Times New Roman" panose="02020603050405020304" pitchFamily="18" charset="0"/>
              </a:rPr>
              <a:t>Employment trends in construction sector across all US states and D.C. (2011 - 2021)</a:t>
            </a:r>
            <a:endParaRPr lang="en-US" sz="1400"/>
          </a:p>
        </p:txBody>
      </p:sp>
      <p:sp>
        <p:nvSpPr>
          <p:cNvPr id="6" name="Slide Number Placeholder 5">
            <a:extLst>
              <a:ext uri="{FF2B5EF4-FFF2-40B4-BE49-F238E27FC236}">
                <a16:creationId xmlns:a16="http://schemas.microsoft.com/office/drawing/2014/main" id="{C682312E-24CF-E1E0-47E0-521032778A01}"/>
              </a:ext>
            </a:extLst>
          </p:cNvPr>
          <p:cNvSpPr>
            <a:spLocks noGrp="1"/>
          </p:cNvSpPr>
          <p:nvPr>
            <p:ph type="sldNum" sz="quarter" idx="12"/>
          </p:nvPr>
        </p:nvSpPr>
        <p:spPr/>
        <p:txBody>
          <a:bodyPr/>
          <a:lstStyle/>
          <a:p>
            <a:fld id="{9D4AEF59-F28E-467C-9EA3-92D1CFAD475A}" type="slidenum">
              <a:rPr lang="en-US" smtClean="0"/>
              <a:t>14</a:t>
            </a:fld>
            <a:endParaRPr lang="en-US"/>
          </a:p>
        </p:txBody>
      </p:sp>
    </p:spTree>
    <p:extLst>
      <p:ext uri="{BB962C8B-B14F-4D97-AF65-F5344CB8AC3E}">
        <p14:creationId xmlns:p14="http://schemas.microsoft.com/office/powerpoint/2010/main" val="18259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C7D36E-3306-0142-B5F5-AF06FA46427D}"/>
              </a:ext>
            </a:extLst>
          </p:cNvPr>
          <p:cNvSpPr>
            <a:spLocks noGrp="1"/>
          </p:cNvSpPr>
          <p:nvPr>
            <p:ph type="sldNum" sz="quarter" idx="12"/>
          </p:nvPr>
        </p:nvSpPr>
        <p:spPr/>
        <p:txBody>
          <a:bodyPr/>
          <a:lstStyle/>
          <a:p>
            <a:fld id="{9D4AEF59-F28E-467C-9EA3-92D1CFAD475A}" type="slidenum">
              <a:rPr lang="en-US" smtClean="0"/>
              <a:t>15</a:t>
            </a:fld>
            <a:endParaRPr lang="en-US"/>
          </a:p>
        </p:txBody>
      </p:sp>
      <p:pic>
        <p:nvPicPr>
          <p:cNvPr id="3" name="Picture 2">
            <a:extLst>
              <a:ext uri="{FF2B5EF4-FFF2-40B4-BE49-F238E27FC236}">
                <a16:creationId xmlns:a16="http://schemas.microsoft.com/office/drawing/2014/main" id="{951B8A62-A0AC-B631-DE04-1C2B2AF92B10}"/>
              </a:ext>
            </a:extLst>
          </p:cNvPr>
          <p:cNvPicPr>
            <a:picLocks noChangeAspect="1"/>
          </p:cNvPicPr>
          <p:nvPr/>
        </p:nvPicPr>
        <p:blipFill>
          <a:blip r:embed="rId3"/>
          <a:stretch>
            <a:fillRect/>
          </a:stretch>
        </p:blipFill>
        <p:spPr>
          <a:xfrm>
            <a:off x="1056921" y="992555"/>
            <a:ext cx="8992148" cy="5558783"/>
          </a:xfrm>
          <a:prstGeom prst="rect">
            <a:avLst/>
          </a:prstGeom>
        </p:spPr>
      </p:pic>
      <p:sp>
        <p:nvSpPr>
          <p:cNvPr id="5" name="TextBox 4">
            <a:extLst>
              <a:ext uri="{FF2B5EF4-FFF2-40B4-BE49-F238E27FC236}">
                <a16:creationId xmlns:a16="http://schemas.microsoft.com/office/drawing/2014/main" id="{BAC1137B-1DD5-568F-0ACE-B60DB81F5844}"/>
              </a:ext>
            </a:extLst>
          </p:cNvPr>
          <p:cNvSpPr txBox="1"/>
          <p:nvPr/>
        </p:nvSpPr>
        <p:spPr>
          <a:xfrm>
            <a:off x="2418404" y="1862"/>
            <a:ext cx="6269182" cy="1200329"/>
          </a:xfrm>
          <a:prstGeom prst="rect">
            <a:avLst/>
          </a:prstGeom>
          <a:noFill/>
        </p:spPr>
        <p:txBody>
          <a:bodyPr wrap="square">
            <a:spAutoFit/>
          </a:bodyPr>
          <a:lstStyle/>
          <a:p>
            <a:r>
              <a:rPr lang="en-US" sz="2400" spc="300" dirty="0">
                <a:latin typeface="+mj-lt"/>
              </a:rPr>
              <a:t>Employment in the Construction Sector across US States and D.C. During the Pandemic: A Closer Look</a:t>
            </a:r>
          </a:p>
        </p:txBody>
      </p:sp>
    </p:spTree>
    <p:extLst>
      <p:ext uri="{BB962C8B-B14F-4D97-AF65-F5344CB8AC3E}">
        <p14:creationId xmlns:p14="http://schemas.microsoft.com/office/powerpoint/2010/main" val="402700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949279" y="58058"/>
            <a:ext cx="9810604" cy="853167"/>
          </a:xfrm>
        </p:spPr>
        <p:txBody>
          <a:bodyPr/>
          <a:lstStyle/>
          <a:p>
            <a:pPr algn="ctr"/>
            <a:r>
              <a:rPr lang="en-US">
                <a:ea typeface="+mj-lt"/>
                <a:cs typeface="+mj-lt"/>
              </a:rPr>
              <a:t>Covid EFFECT (Contd.)</a:t>
            </a:r>
            <a:endParaRPr lang="en-US"/>
          </a:p>
        </p:txBody>
      </p:sp>
      <p:sp>
        <p:nvSpPr>
          <p:cNvPr id="5" name="TextBox 4">
            <a:extLst>
              <a:ext uri="{FF2B5EF4-FFF2-40B4-BE49-F238E27FC236}">
                <a16:creationId xmlns:a16="http://schemas.microsoft.com/office/drawing/2014/main" id="{5B3BE1CB-587B-D5A0-AF3B-D175FEE57E0B}"/>
              </a:ext>
            </a:extLst>
          </p:cNvPr>
          <p:cNvSpPr txBox="1"/>
          <p:nvPr/>
        </p:nvSpPr>
        <p:spPr>
          <a:xfrm>
            <a:off x="1482003" y="5972591"/>
            <a:ext cx="8451198" cy="307777"/>
          </a:xfrm>
          <a:prstGeom prst="rect">
            <a:avLst/>
          </a:prstGeom>
          <a:noFill/>
        </p:spPr>
        <p:txBody>
          <a:bodyPr wrap="square">
            <a:spAutoFit/>
          </a:bodyPr>
          <a:lstStyle/>
          <a:p>
            <a:pPr algn="ctr"/>
            <a:r>
              <a:rPr lang="en-US" sz="1400" b="1">
                <a:solidFill>
                  <a:srgbClr val="000000"/>
                </a:solidFill>
                <a:latin typeface="Times New Roman" panose="02020603050405020304" pitchFamily="18" charset="0"/>
              </a:rPr>
              <a:t>US states employment contribution (ordered) to construction sector during Covid-19 pandemic (2020 - 2021)</a:t>
            </a:r>
          </a:p>
        </p:txBody>
      </p:sp>
      <p:pic>
        <p:nvPicPr>
          <p:cNvPr id="3074" name="Picture 2">
            <a:extLst>
              <a:ext uri="{FF2B5EF4-FFF2-40B4-BE49-F238E27FC236}">
                <a16:creationId xmlns:a16="http://schemas.microsoft.com/office/drawing/2014/main" id="{7C49930A-BE0C-ABF7-6813-B8D0FD1A3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1" y="731520"/>
            <a:ext cx="10104562" cy="520558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9DF278F-5970-BDCE-FF32-52AFEB9E9EA0}"/>
              </a:ext>
            </a:extLst>
          </p:cNvPr>
          <p:cNvSpPr>
            <a:spLocks noGrp="1"/>
          </p:cNvSpPr>
          <p:nvPr>
            <p:ph type="sldNum" sz="quarter" idx="12"/>
          </p:nvPr>
        </p:nvSpPr>
        <p:spPr/>
        <p:txBody>
          <a:bodyPr/>
          <a:lstStyle/>
          <a:p>
            <a:fld id="{9D4AEF59-F28E-467C-9EA3-92D1CFAD475A}" type="slidenum">
              <a:rPr lang="en-US" smtClean="0"/>
              <a:t>16</a:t>
            </a:fld>
            <a:endParaRPr lang="en-US"/>
          </a:p>
        </p:txBody>
      </p:sp>
    </p:spTree>
    <p:extLst>
      <p:ext uri="{BB962C8B-B14F-4D97-AF65-F5344CB8AC3E}">
        <p14:creationId xmlns:p14="http://schemas.microsoft.com/office/powerpoint/2010/main" val="225398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3C64933-74C5-26EE-5E59-29AD7A310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61" y="1877958"/>
            <a:ext cx="5357165" cy="30968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949279" y="141188"/>
            <a:ext cx="9810604" cy="677679"/>
          </a:xfrm>
        </p:spPr>
        <p:txBody>
          <a:bodyPr/>
          <a:lstStyle/>
          <a:p>
            <a:pPr algn="ctr"/>
            <a:r>
              <a:rPr lang="en-US" dirty="0">
                <a:ea typeface="+mj-lt"/>
                <a:cs typeface="+mj-lt"/>
              </a:rPr>
              <a:t>Covid EFFECT (Contd.)</a:t>
            </a:r>
            <a:endParaRPr lang="en-US" dirty="0"/>
          </a:p>
        </p:txBody>
      </p:sp>
      <p:sp>
        <p:nvSpPr>
          <p:cNvPr id="5" name="TextBox 4">
            <a:extLst>
              <a:ext uri="{FF2B5EF4-FFF2-40B4-BE49-F238E27FC236}">
                <a16:creationId xmlns:a16="http://schemas.microsoft.com/office/drawing/2014/main" id="{5B3BE1CB-587B-D5A0-AF3B-D175FEE57E0B}"/>
              </a:ext>
            </a:extLst>
          </p:cNvPr>
          <p:cNvSpPr txBox="1"/>
          <p:nvPr/>
        </p:nvSpPr>
        <p:spPr>
          <a:xfrm>
            <a:off x="619461" y="1365941"/>
            <a:ext cx="4934037" cy="276999"/>
          </a:xfrm>
          <a:prstGeom prst="rect">
            <a:avLst/>
          </a:prstGeom>
          <a:noFill/>
        </p:spPr>
        <p:txBody>
          <a:bodyPr wrap="square">
            <a:spAutoFit/>
          </a:bodyPr>
          <a:lstStyle/>
          <a:p>
            <a:pPr algn="ctr"/>
            <a:r>
              <a:rPr lang="en-US" sz="1200" b="1" i="0" u="none" strike="noStrike" dirty="0">
                <a:solidFill>
                  <a:srgbClr val="000000"/>
                </a:solidFill>
                <a:effectLst/>
                <a:latin typeface="Times New Roman" panose="02020603050405020304" pitchFamily="18" charset="0"/>
              </a:rPr>
              <a:t>Top 10 cities with highest construction jobs in April 2019 (pre-covid)</a:t>
            </a:r>
            <a:endParaRPr lang="en-US" sz="1200" b="1" dirty="0">
              <a:solidFill>
                <a:srgbClr val="000000"/>
              </a:solidFill>
              <a:latin typeface="Times New Roman" panose="02020603050405020304" pitchFamily="18" charset="0"/>
            </a:endParaRPr>
          </a:p>
        </p:txBody>
      </p:sp>
      <p:pic>
        <p:nvPicPr>
          <p:cNvPr id="5124" name="Picture 4">
            <a:extLst>
              <a:ext uri="{FF2B5EF4-FFF2-40B4-BE49-F238E27FC236}">
                <a16:creationId xmlns:a16="http://schemas.microsoft.com/office/drawing/2014/main" id="{FA7478E4-2F63-4F40-CDB4-4047E46DD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77957"/>
            <a:ext cx="5153235" cy="30968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A1A377-0B93-4C0C-E57E-176704611B5A}"/>
              </a:ext>
            </a:extLst>
          </p:cNvPr>
          <p:cNvSpPr txBox="1"/>
          <p:nvPr/>
        </p:nvSpPr>
        <p:spPr>
          <a:xfrm>
            <a:off x="6096000" y="1367314"/>
            <a:ext cx="4934037" cy="276999"/>
          </a:xfrm>
          <a:prstGeom prst="rect">
            <a:avLst/>
          </a:prstGeom>
          <a:noFill/>
        </p:spPr>
        <p:txBody>
          <a:bodyPr wrap="square">
            <a:spAutoFit/>
          </a:bodyPr>
          <a:lstStyle/>
          <a:p>
            <a:pPr algn="ctr"/>
            <a:r>
              <a:rPr lang="en-US" sz="1200" b="1" dirty="0">
                <a:solidFill>
                  <a:srgbClr val="000000"/>
                </a:solidFill>
                <a:latin typeface="Times New Roman" panose="02020603050405020304" pitchFamily="18" charset="0"/>
              </a:rPr>
              <a:t>Top 10 cities with highest construction jobs in April 2020 (during covid)</a:t>
            </a:r>
          </a:p>
        </p:txBody>
      </p:sp>
      <p:sp>
        <p:nvSpPr>
          <p:cNvPr id="6" name="TextBox 5">
            <a:extLst>
              <a:ext uri="{FF2B5EF4-FFF2-40B4-BE49-F238E27FC236}">
                <a16:creationId xmlns:a16="http://schemas.microsoft.com/office/drawing/2014/main" id="{B865BB2E-E5D7-A698-2BAB-01A8662F1DAF}"/>
              </a:ext>
            </a:extLst>
          </p:cNvPr>
          <p:cNvSpPr txBox="1"/>
          <p:nvPr/>
        </p:nvSpPr>
        <p:spPr>
          <a:xfrm>
            <a:off x="2955994" y="5661800"/>
            <a:ext cx="6266984" cy="276999"/>
          </a:xfrm>
          <a:prstGeom prst="rect">
            <a:avLst/>
          </a:prstGeom>
          <a:noFill/>
        </p:spPr>
        <p:txBody>
          <a:bodyPr wrap="square">
            <a:spAutoFit/>
          </a:bodyPr>
          <a:lstStyle/>
          <a:p>
            <a:pPr algn="ctr"/>
            <a:r>
              <a:rPr lang="en-US" sz="1200" b="1" i="0" u="none" strike="noStrike" dirty="0">
                <a:solidFill>
                  <a:srgbClr val="000000"/>
                </a:solidFill>
                <a:effectLst/>
                <a:latin typeface="Times New Roman" panose="02020603050405020304" pitchFamily="18" charset="0"/>
              </a:rPr>
              <a:t>Comparison of employment numbers in top 10 cities pre-covid and during covid</a:t>
            </a:r>
            <a:endParaRPr lang="en-US" sz="1200" b="1" dirty="0">
              <a:solidFill>
                <a:srgbClr val="000000"/>
              </a:solidFill>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3C6DB1A1-9786-D80C-F52C-508D9A2598B7}"/>
              </a:ext>
            </a:extLst>
          </p:cNvPr>
          <p:cNvSpPr>
            <a:spLocks noGrp="1"/>
          </p:cNvSpPr>
          <p:nvPr>
            <p:ph type="sldNum" sz="quarter" idx="12"/>
          </p:nvPr>
        </p:nvSpPr>
        <p:spPr/>
        <p:txBody>
          <a:bodyPr/>
          <a:lstStyle/>
          <a:p>
            <a:fld id="{9D4AEF59-F28E-467C-9EA3-92D1CFAD475A}" type="slidenum">
              <a:rPr lang="en-US" smtClean="0"/>
              <a:t>17</a:t>
            </a:fld>
            <a:endParaRPr lang="en-US"/>
          </a:p>
        </p:txBody>
      </p:sp>
    </p:spTree>
    <p:extLst>
      <p:ext uri="{BB962C8B-B14F-4D97-AF65-F5344CB8AC3E}">
        <p14:creationId xmlns:p14="http://schemas.microsoft.com/office/powerpoint/2010/main" val="226330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FDAC30-D925-939B-E260-D459FD3A894F}"/>
              </a:ext>
            </a:extLst>
          </p:cNvPr>
          <p:cNvSpPr>
            <a:spLocks noGrp="1"/>
          </p:cNvSpPr>
          <p:nvPr>
            <p:ph type="sldNum" sz="quarter" idx="12"/>
          </p:nvPr>
        </p:nvSpPr>
        <p:spPr/>
        <p:txBody>
          <a:bodyPr/>
          <a:lstStyle/>
          <a:p>
            <a:fld id="{9D4AEF59-F28E-467C-9EA3-92D1CFAD475A}" type="slidenum">
              <a:rPr lang="en-US" smtClean="0"/>
              <a:t>18</a:t>
            </a:fld>
            <a:endParaRPr lang="en-US"/>
          </a:p>
        </p:txBody>
      </p:sp>
      <p:pic>
        <p:nvPicPr>
          <p:cNvPr id="7" name="Picture 8">
            <a:extLst>
              <a:ext uri="{FF2B5EF4-FFF2-40B4-BE49-F238E27FC236}">
                <a16:creationId xmlns:a16="http://schemas.microsoft.com/office/drawing/2014/main" id="{12354DC8-362F-78A3-1F6D-D094BCB1B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75" y="1969349"/>
            <a:ext cx="4218048" cy="34339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0C4D426-3209-EFA3-C835-667442CE1AA4}"/>
              </a:ext>
            </a:extLst>
          </p:cNvPr>
          <p:cNvSpPr txBox="1"/>
          <p:nvPr/>
        </p:nvSpPr>
        <p:spPr>
          <a:xfrm>
            <a:off x="5288834" y="1377987"/>
            <a:ext cx="6269182" cy="3970318"/>
          </a:xfrm>
          <a:prstGeom prst="rect">
            <a:avLst/>
          </a:prstGeom>
          <a:noFill/>
        </p:spPr>
        <p:txBody>
          <a:bodyPr wrap="square">
            <a:spAutoFit/>
          </a:bodyPr>
          <a:lstStyle/>
          <a:p>
            <a:pPr marL="285750" indent="-285750">
              <a:buFont typeface="Arial" panose="020B0604020202020204" pitchFamily="34" charset="0"/>
              <a:buChar char="•"/>
            </a:pPr>
            <a:r>
              <a:rPr lang="en-US" dirty="0"/>
              <a:t>The first Figure displays the top 10 cities with the highest construction employment numbers during April 2019. The second one displays the top 10 cities with the highest construction employment numbers during April 2020.</a:t>
            </a:r>
          </a:p>
          <a:p>
            <a:pPr marL="285750" indent="-285750">
              <a:buFont typeface="Arial" panose="020B0604020202020204" pitchFamily="34" charset="0"/>
              <a:buChar char="•"/>
            </a:pPr>
            <a:r>
              <a:rPr lang="en-US" dirty="0"/>
              <a:t>While the top cities in both categories remain the same, it can be observed that there is a shift in</a:t>
            </a:r>
          </a:p>
          <a:p>
            <a:pPr marL="285750" indent="-285750">
              <a:buFont typeface="Arial" panose="020B0604020202020204" pitchFamily="34" charset="0"/>
              <a:buChar char="•"/>
            </a:pPr>
            <a:r>
              <a:rPr lang="en-US" dirty="0"/>
              <a:t>Ranking.</a:t>
            </a:r>
          </a:p>
          <a:p>
            <a:pPr marL="285750" indent="-285750">
              <a:buFont typeface="Arial" panose="020B0604020202020204" pitchFamily="34" charset="0"/>
              <a:buChar char="•"/>
            </a:pPr>
            <a:r>
              <a:rPr lang="en-US" dirty="0"/>
              <a:t>The last one is illustrates a side by side comparison of each of the top 10 cities’ employment numbers during and prior to the pandemic. It can be observed that New York-Jersey City-White Plains and New York-Newark-Jersey City show a significant drop in construction employment numbers between the two time periods.</a:t>
            </a:r>
          </a:p>
          <a:p>
            <a:endParaRPr lang="en-US" dirty="0"/>
          </a:p>
        </p:txBody>
      </p:sp>
      <p:sp>
        <p:nvSpPr>
          <p:cNvPr id="10" name="TextBox 9">
            <a:extLst>
              <a:ext uri="{FF2B5EF4-FFF2-40B4-BE49-F238E27FC236}">
                <a16:creationId xmlns:a16="http://schemas.microsoft.com/office/drawing/2014/main" id="{8C9C59C8-2162-DE2F-5E37-5FAA71BFDE91}"/>
              </a:ext>
            </a:extLst>
          </p:cNvPr>
          <p:cNvSpPr txBox="1"/>
          <p:nvPr/>
        </p:nvSpPr>
        <p:spPr>
          <a:xfrm>
            <a:off x="1835727" y="494033"/>
            <a:ext cx="7716982" cy="584775"/>
          </a:xfrm>
          <a:prstGeom prst="rect">
            <a:avLst/>
          </a:prstGeom>
          <a:noFill/>
        </p:spPr>
        <p:txBody>
          <a:bodyPr wrap="square" rtlCol="0">
            <a:spAutoFit/>
          </a:bodyPr>
          <a:lstStyle/>
          <a:p>
            <a:pPr algn="ctr"/>
            <a:r>
              <a:rPr lang="en-US" sz="3200" spc="600" dirty="0">
                <a:latin typeface="+mj-lt"/>
                <a:ea typeface="+mj-lt"/>
                <a:cs typeface="+mj-lt"/>
              </a:rPr>
              <a:t>Covid EFFECT (Contd.)</a:t>
            </a:r>
            <a:endParaRPr lang="en-US" sz="3200" spc="600" dirty="0">
              <a:latin typeface="+mj-lt"/>
            </a:endParaRPr>
          </a:p>
        </p:txBody>
      </p:sp>
    </p:spTree>
    <p:extLst>
      <p:ext uri="{BB962C8B-B14F-4D97-AF65-F5344CB8AC3E}">
        <p14:creationId xmlns:p14="http://schemas.microsoft.com/office/powerpoint/2010/main" val="24809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12AFE72-D63B-7A1C-DA5D-0A1919BD0133}"/>
              </a:ext>
            </a:extLst>
          </p:cNvPr>
          <p:cNvSpPr>
            <a:spLocks noGrp="1"/>
          </p:cNvSpPr>
          <p:nvPr>
            <p:ph type="title"/>
          </p:nvPr>
        </p:nvSpPr>
        <p:spPr>
          <a:xfrm>
            <a:off x="723901" y="509587"/>
            <a:ext cx="7649239" cy="742951"/>
          </a:xfrm>
        </p:spPr>
        <p:txBody>
          <a:bodyPr vert="horz" lIns="91440" tIns="45720" rIns="91440" bIns="45720" rtlCol="0" anchor="ctr">
            <a:normAutofit/>
          </a:bodyPr>
          <a:lstStyle/>
          <a:p>
            <a:pPr>
              <a:lnSpc>
                <a:spcPct val="100000"/>
              </a:lnSpc>
            </a:pPr>
            <a:r>
              <a:rPr lang="en-US" sz="2000" dirty="0">
                <a:ea typeface="Batang"/>
              </a:rPr>
              <a:t>Sudden changes in the employment numbers</a:t>
            </a:r>
          </a:p>
        </p:txBody>
      </p:sp>
      <p:sp>
        <p:nvSpPr>
          <p:cNvPr id="23" name="Freeform: Shape 1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4C862B85-A184-1E8A-06B2-586DC264E0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405" r="5588" b="5711"/>
          <a:stretch/>
        </p:blipFill>
        <p:spPr bwMode="auto">
          <a:xfrm>
            <a:off x="2157482" y="1928268"/>
            <a:ext cx="8449552" cy="3941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316EA0-2D98-1983-B820-489EC98BBA7D}"/>
              </a:ext>
            </a:extLst>
          </p:cNvPr>
          <p:cNvSpPr txBox="1"/>
          <p:nvPr/>
        </p:nvSpPr>
        <p:spPr>
          <a:xfrm>
            <a:off x="2868527" y="5838059"/>
            <a:ext cx="7580165" cy="439912"/>
          </a:xfrm>
          <a:prstGeom prst="rect">
            <a:avLst/>
          </a:prstGeom>
        </p:spPr>
        <p:txBody>
          <a:bodyPr vert="horz" lIns="91440" tIns="45720" rIns="91440" bIns="45720" rtlCol="0" anchor="ctr">
            <a:normAutofit/>
          </a:bodyPr>
          <a:lstStyle/>
          <a:p>
            <a:pPr algn="ctr">
              <a:spcAft>
                <a:spcPts val="600"/>
              </a:spcAft>
            </a:pPr>
            <a:r>
              <a:rPr lang="en-US" sz="1200" b="1" i="0" u="none" strike="noStrike">
                <a:solidFill>
                  <a:srgbClr val="000000"/>
                </a:solidFill>
                <a:effectLst/>
                <a:latin typeface="Times New Roman" panose="02020603050405020304" pitchFamily="18" charset="0"/>
              </a:rPr>
              <a:t>Total number of employees in Houston over years</a:t>
            </a:r>
            <a:endParaRPr lang="en-US" sz="1200" b="1" spc="50">
              <a:solidFill>
                <a:schemeClr val="tx1">
                  <a:lumMod val="85000"/>
                  <a:lumOff val="15000"/>
                </a:schemeClr>
              </a:solidFill>
              <a:ea typeface="Batang" panose="02030600000101010101" pitchFamily="18" charset="-127"/>
            </a:endParaRPr>
          </a:p>
        </p:txBody>
      </p:sp>
      <p:sp>
        <p:nvSpPr>
          <p:cNvPr id="10" name="Slide Number Placeholder 9">
            <a:extLst>
              <a:ext uri="{FF2B5EF4-FFF2-40B4-BE49-F238E27FC236}">
                <a16:creationId xmlns:a16="http://schemas.microsoft.com/office/drawing/2014/main" id="{F5C2BF83-3C16-DF56-6DFC-97838C7EE75B}"/>
              </a:ext>
            </a:extLst>
          </p:cNvPr>
          <p:cNvSpPr>
            <a:spLocks noGrp="1"/>
          </p:cNvSpPr>
          <p:nvPr>
            <p:ph type="sldNum" sz="quarter" idx="12"/>
          </p:nvPr>
        </p:nvSpPr>
        <p:spPr/>
        <p:txBody>
          <a:bodyPr/>
          <a:lstStyle/>
          <a:p>
            <a:fld id="{9D4AEF59-F28E-467C-9EA3-92D1CFAD475A}" type="slidenum">
              <a:rPr lang="en-US" smtClean="0"/>
              <a:t>19</a:t>
            </a:fld>
            <a:endParaRPr lang="en-US"/>
          </a:p>
        </p:txBody>
      </p:sp>
    </p:spTree>
    <p:extLst>
      <p:ext uri="{BB962C8B-B14F-4D97-AF65-F5344CB8AC3E}">
        <p14:creationId xmlns:p14="http://schemas.microsoft.com/office/powerpoint/2010/main" val="367865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B0E9D-2357-9632-63FA-1EC53E7D4CA7}"/>
              </a:ext>
            </a:extLst>
          </p:cNvPr>
          <p:cNvSpPr>
            <a:spLocks noGrp="1"/>
          </p:cNvSpPr>
          <p:nvPr>
            <p:ph type="title"/>
          </p:nvPr>
        </p:nvSpPr>
        <p:spPr>
          <a:xfrm>
            <a:off x="1050879" y="609601"/>
            <a:ext cx="4476464" cy="1216024"/>
          </a:xfrm>
        </p:spPr>
        <p:txBody>
          <a:bodyPr>
            <a:normAutofit/>
          </a:bodyPr>
          <a:lstStyle/>
          <a:p>
            <a:r>
              <a:rPr lang="en-US" dirty="0">
                <a:ea typeface="Batang"/>
              </a:rPr>
              <a:t>Who are we ?</a:t>
            </a:r>
            <a:endParaRPr lang="en-US" dirty="0"/>
          </a:p>
        </p:txBody>
      </p:sp>
      <p:pic>
        <p:nvPicPr>
          <p:cNvPr id="5" name="Picture 4" descr="One in a crowd">
            <a:extLst>
              <a:ext uri="{FF2B5EF4-FFF2-40B4-BE49-F238E27FC236}">
                <a16:creationId xmlns:a16="http://schemas.microsoft.com/office/drawing/2014/main" id="{778211CB-D9FC-1862-65CA-0C4FD5EE0333}"/>
              </a:ext>
            </a:extLst>
          </p:cNvPr>
          <p:cNvPicPr>
            <a:picLocks noChangeAspect="1"/>
          </p:cNvPicPr>
          <p:nvPr/>
        </p:nvPicPr>
        <p:blipFill rotWithShape="1">
          <a:blip r:embed="rId2"/>
          <a:srcRect l="15750" r="8473" b="2"/>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graphicFrame>
        <p:nvGraphicFramePr>
          <p:cNvPr id="4" name="Table 5">
            <a:extLst>
              <a:ext uri="{FF2B5EF4-FFF2-40B4-BE49-F238E27FC236}">
                <a16:creationId xmlns:a16="http://schemas.microsoft.com/office/drawing/2014/main" id="{F74A02FC-B0A1-D1FA-C247-9BF7CCB5589E}"/>
              </a:ext>
            </a:extLst>
          </p:cNvPr>
          <p:cNvGraphicFramePr>
            <a:graphicFrameLocks noGrp="1"/>
          </p:cNvGraphicFramePr>
          <p:nvPr>
            <p:extLst>
              <p:ext uri="{D42A27DB-BD31-4B8C-83A1-F6EECF244321}">
                <p14:modId xmlns:p14="http://schemas.microsoft.com/office/powerpoint/2010/main" val="3851682784"/>
              </p:ext>
            </p:extLst>
          </p:nvPr>
        </p:nvGraphicFramePr>
        <p:xfrm>
          <a:off x="558800" y="2670628"/>
          <a:ext cx="4276845" cy="2789967"/>
        </p:xfrm>
        <a:graphic>
          <a:graphicData uri="http://schemas.openxmlformats.org/drawingml/2006/table">
            <a:tbl>
              <a:tblPr firstRow="1" bandRow="1">
                <a:tableStyleId>{5C22544A-7EE6-4342-B048-85BDC9FD1C3A}</a:tableStyleId>
              </a:tblPr>
              <a:tblGrid>
                <a:gridCol w="4276845">
                  <a:extLst>
                    <a:ext uri="{9D8B030D-6E8A-4147-A177-3AD203B41FA5}">
                      <a16:colId xmlns:a16="http://schemas.microsoft.com/office/drawing/2014/main" val="4107987070"/>
                    </a:ext>
                  </a:extLst>
                </a:gridCol>
              </a:tblGrid>
              <a:tr h="540691">
                <a:tc>
                  <a:txBody>
                    <a:bodyPr/>
                    <a:lstStyle/>
                    <a:p>
                      <a:pPr algn="ctr"/>
                      <a:r>
                        <a:rPr lang="en-US"/>
                        <a:t>Team Members</a:t>
                      </a:r>
                    </a:p>
                  </a:txBody>
                  <a:tcPr/>
                </a:tc>
                <a:extLst>
                  <a:ext uri="{0D108BD9-81ED-4DB2-BD59-A6C34878D82A}">
                    <a16:rowId xmlns:a16="http://schemas.microsoft.com/office/drawing/2014/main" val="497801067"/>
                  </a:ext>
                </a:extLst>
              </a:tr>
              <a:tr h="562319">
                <a:tc>
                  <a:txBody>
                    <a:bodyPr/>
                    <a:lstStyle/>
                    <a:p>
                      <a:pPr marL="342900" indent="-342900">
                        <a:buAutoNum type="arabicPeriod"/>
                      </a:pPr>
                      <a:r>
                        <a:rPr lang="en-US" dirty="0" err="1"/>
                        <a:t>Bhashitha</a:t>
                      </a:r>
                      <a:r>
                        <a:rPr lang="en-US" dirty="0"/>
                        <a:t> </a:t>
                      </a:r>
                      <a:r>
                        <a:rPr lang="en-US" dirty="0" err="1"/>
                        <a:t>Jagarlamudi</a:t>
                      </a:r>
                      <a:r>
                        <a:rPr lang="en-US" dirty="0"/>
                        <a:t> - 16331262</a:t>
                      </a:r>
                    </a:p>
                  </a:txBody>
                  <a:tcPr/>
                </a:tc>
                <a:extLst>
                  <a:ext uri="{0D108BD9-81ED-4DB2-BD59-A6C34878D82A}">
                    <a16:rowId xmlns:a16="http://schemas.microsoft.com/office/drawing/2014/main" val="477241745"/>
                  </a:ext>
                </a:extLst>
              </a:tr>
              <a:tr h="562319">
                <a:tc>
                  <a:txBody>
                    <a:bodyPr/>
                    <a:lstStyle/>
                    <a:p>
                      <a:r>
                        <a:rPr lang="en-US" dirty="0"/>
                        <a:t>2.  Sai </a:t>
                      </a:r>
                      <a:r>
                        <a:rPr lang="en-US" dirty="0" err="1"/>
                        <a:t>Priyatham</a:t>
                      </a:r>
                      <a:r>
                        <a:rPr lang="en-US" dirty="0"/>
                        <a:t> </a:t>
                      </a:r>
                      <a:r>
                        <a:rPr lang="en-US" dirty="0" err="1"/>
                        <a:t>Gummadi</a:t>
                      </a:r>
                      <a:r>
                        <a:rPr lang="en-US" dirty="0"/>
                        <a:t> - 16331093</a:t>
                      </a:r>
                    </a:p>
                  </a:txBody>
                  <a:tcPr/>
                </a:tc>
                <a:extLst>
                  <a:ext uri="{0D108BD9-81ED-4DB2-BD59-A6C34878D82A}">
                    <a16:rowId xmlns:a16="http://schemas.microsoft.com/office/drawing/2014/main" val="2080754324"/>
                  </a:ext>
                </a:extLst>
              </a:tr>
              <a:tr h="562319">
                <a:tc>
                  <a:txBody>
                    <a:bodyPr/>
                    <a:lstStyle/>
                    <a:p>
                      <a:r>
                        <a:rPr lang="en-US" dirty="0"/>
                        <a:t>3.  Swetha Namburi  - 16330344</a:t>
                      </a:r>
                    </a:p>
                  </a:txBody>
                  <a:tcPr/>
                </a:tc>
                <a:extLst>
                  <a:ext uri="{0D108BD9-81ED-4DB2-BD59-A6C34878D82A}">
                    <a16:rowId xmlns:a16="http://schemas.microsoft.com/office/drawing/2014/main" val="3102086989"/>
                  </a:ext>
                </a:extLst>
              </a:tr>
              <a:tr h="562319">
                <a:tc>
                  <a:txBody>
                    <a:bodyPr/>
                    <a:lstStyle/>
                    <a:p>
                      <a:pPr lvl="0">
                        <a:buNone/>
                      </a:pPr>
                      <a:r>
                        <a:rPr lang="en-US" sz="1800" b="0" i="0" u="none" strike="noStrike" noProof="0" dirty="0">
                          <a:latin typeface="Bembo"/>
                        </a:rPr>
                        <a:t>4.  </a:t>
                      </a:r>
                      <a:r>
                        <a:rPr lang="en-US" sz="1800" b="0" i="0" u="none" strike="noStrike" noProof="0" dirty="0" err="1">
                          <a:latin typeface="Bembo"/>
                        </a:rPr>
                        <a:t>Muralikrishna</a:t>
                      </a:r>
                      <a:r>
                        <a:rPr lang="en-US" sz="1800" b="0" i="0" u="none" strike="noStrike" noProof="0" dirty="0">
                          <a:latin typeface="Bembo"/>
                        </a:rPr>
                        <a:t> </a:t>
                      </a:r>
                      <a:r>
                        <a:rPr lang="en-US" sz="1800" b="0" i="0" u="none" strike="noStrike" noProof="0" dirty="0" err="1">
                          <a:latin typeface="Bembo"/>
                        </a:rPr>
                        <a:t>Maanukonda</a:t>
                      </a:r>
                      <a:r>
                        <a:rPr lang="en-US" sz="1800" b="0" i="0" u="none" strike="noStrike" noProof="0" dirty="0">
                          <a:latin typeface="Bembo"/>
                        </a:rPr>
                        <a:t> - 16330766</a:t>
                      </a:r>
                    </a:p>
                  </a:txBody>
                  <a:tcPr/>
                </a:tc>
                <a:extLst>
                  <a:ext uri="{0D108BD9-81ED-4DB2-BD59-A6C34878D82A}">
                    <a16:rowId xmlns:a16="http://schemas.microsoft.com/office/drawing/2014/main" val="1105067303"/>
                  </a:ext>
                </a:extLst>
              </a:tr>
            </a:tbl>
          </a:graphicData>
        </a:graphic>
      </p:graphicFrame>
      <p:sp>
        <p:nvSpPr>
          <p:cNvPr id="6" name="Slide Number Placeholder 5">
            <a:extLst>
              <a:ext uri="{FF2B5EF4-FFF2-40B4-BE49-F238E27FC236}">
                <a16:creationId xmlns:a16="http://schemas.microsoft.com/office/drawing/2014/main" id="{ABD53BC2-4C13-D29D-0D8C-3338366FEAAD}"/>
              </a:ext>
            </a:extLst>
          </p:cNvPr>
          <p:cNvSpPr>
            <a:spLocks noGrp="1"/>
          </p:cNvSpPr>
          <p:nvPr>
            <p:ph type="sldNum" sz="quarter" idx="12"/>
          </p:nvPr>
        </p:nvSpPr>
        <p:spPr/>
        <p:txBody>
          <a:bodyPr/>
          <a:lstStyle/>
          <a:p>
            <a:fld id="{9D4AEF59-F28E-467C-9EA3-92D1CFAD475A}" type="slidenum">
              <a:rPr lang="en-US" smtClean="0"/>
              <a:t>2</a:t>
            </a:fld>
            <a:endParaRPr lang="en-US"/>
          </a:p>
        </p:txBody>
      </p:sp>
      <p:sp>
        <p:nvSpPr>
          <p:cNvPr id="8" name="Content Placeholder 7">
            <a:extLst>
              <a:ext uri="{FF2B5EF4-FFF2-40B4-BE49-F238E27FC236}">
                <a16:creationId xmlns:a16="http://schemas.microsoft.com/office/drawing/2014/main" id="{A2D54BE9-E46D-9224-53F1-D42EF02171B0}"/>
              </a:ext>
            </a:extLst>
          </p:cNvPr>
          <p:cNvSpPr>
            <a:spLocks noGrp="1"/>
          </p:cNvSpPr>
          <p:nvPr>
            <p:ph idx="1"/>
          </p:nvPr>
        </p:nvSpPr>
        <p:spPr/>
        <p:txBody>
          <a:bodyPr/>
          <a:lstStyle/>
          <a:p>
            <a:r>
              <a:rPr lang="en-US" b="1" dirty="0"/>
              <a:t>FREE THINKERS</a:t>
            </a:r>
          </a:p>
        </p:txBody>
      </p:sp>
    </p:spTree>
    <p:extLst>
      <p:ext uri="{BB962C8B-B14F-4D97-AF65-F5344CB8AC3E}">
        <p14:creationId xmlns:p14="http://schemas.microsoft.com/office/powerpoint/2010/main" val="27376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949279" y="58058"/>
            <a:ext cx="9810604" cy="853167"/>
          </a:xfrm>
        </p:spPr>
        <p:txBody>
          <a:bodyPr/>
          <a:lstStyle/>
          <a:p>
            <a:pPr algn="ctr"/>
            <a:r>
              <a:rPr lang="en-US">
                <a:ea typeface="+mj-lt"/>
                <a:cs typeface="+mj-lt"/>
              </a:rPr>
              <a:t>Overall / LONG-TERM TREND</a:t>
            </a:r>
          </a:p>
        </p:txBody>
      </p:sp>
      <p:sp>
        <p:nvSpPr>
          <p:cNvPr id="5" name="TextBox 4">
            <a:extLst>
              <a:ext uri="{FF2B5EF4-FFF2-40B4-BE49-F238E27FC236}">
                <a16:creationId xmlns:a16="http://schemas.microsoft.com/office/drawing/2014/main" id="{5B3BE1CB-587B-D5A0-AF3B-D175FEE57E0B}"/>
              </a:ext>
            </a:extLst>
          </p:cNvPr>
          <p:cNvSpPr txBox="1"/>
          <p:nvPr/>
        </p:nvSpPr>
        <p:spPr>
          <a:xfrm>
            <a:off x="1482003" y="5972591"/>
            <a:ext cx="8451198" cy="276999"/>
          </a:xfrm>
          <a:prstGeom prst="rect">
            <a:avLst/>
          </a:prstGeom>
          <a:noFill/>
        </p:spPr>
        <p:txBody>
          <a:bodyPr wrap="square">
            <a:spAutoFit/>
          </a:bodyPr>
          <a:lstStyle/>
          <a:p>
            <a:pPr algn="ctr"/>
            <a:r>
              <a:rPr lang="en-US" sz="1200" b="1" i="0" u="none" strike="noStrike">
                <a:solidFill>
                  <a:srgbClr val="000000"/>
                </a:solidFill>
                <a:effectLst/>
                <a:latin typeface="Times New Roman" panose="02020603050405020304" pitchFamily="18" charset="0"/>
              </a:rPr>
              <a:t>Overall Employment trend in construction sector across all states (2011-2020)</a:t>
            </a:r>
            <a:endParaRPr lang="en-US" sz="1200" b="1">
              <a:solidFill>
                <a:srgbClr val="000000"/>
              </a:solidFill>
              <a:latin typeface="Times New Roman" panose="02020603050405020304" pitchFamily="18" charset="0"/>
            </a:endParaRPr>
          </a:p>
        </p:txBody>
      </p:sp>
      <p:pic>
        <p:nvPicPr>
          <p:cNvPr id="6146" name="Picture 2">
            <a:extLst>
              <a:ext uri="{FF2B5EF4-FFF2-40B4-BE49-F238E27FC236}">
                <a16:creationId xmlns:a16="http://schemas.microsoft.com/office/drawing/2014/main" id="{1C92A90C-EA05-3D99-F05A-E017001BE8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34"/>
          <a:stretch/>
        </p:blipFill>
        <p:spPr bwMode="auto">
          <a:xfrm>
            <a:off x="2606040" y="911225"/>
            <a:ext cx="6659880" cy="480377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E6BB5F4-F54D-A688-A556-A37C10E16442}"/>
              </a:ext>
            </a:extLst>
          </p:cNvPr>
          <p:cNvSpPr>
            <a:spLocks noGrp="1"/>
          </p:cNvSpPr>
          <p:nvPr>
            <p:ph type="sldNum" sz="quarter" idx="12"/>
          </p:nvPr>
        </p:nvSpPr>
        <p:spPr/>
        <p:txBody>
          <a:bodyPr/>
          <a:lstStyle/>
          <a:p>
            <a:fld id="{9D4AEF59-F28E-467C-9EA3-92D1CFAD475A}" type="slidenum">
              <a:rPr lang="en-US" smtClean="0"/>
              <a:t>20</a:t>
            </a:fld>
            <a:endParaRPr lang="en-US"/>
          </a:p>
        </p:txBody>
      </p:sp>
    </p:spTree>
    <p:extLst>
      <p:ext uri="{BB962C8B-B14F-4D97-AF65-F5344CB8AC3E}">
        <p14:creationId xmlns:p14="http://schemas.microsoft.com/office/powerpoint/2010/main" val="417418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949279" y="58058"/>
            <a:ext cx="9810604" cy="853167"/>
          </a:xfrm>
        </p:spPr>
        <p:txBody>
          <a:bodyPr>
            <a:normAutofit fontScale="90000"/>
          </a:bodyPr>
          <a:lstStyle/>
          <a:p>
            <a:pPr algn="ctr"/>
            <a:r>
              <a:rPr lang="en-US">
                <a:ea typeface="+mj-lt"/>
                <a:cs typeface="+mj-lt"/>
              </a:rPr>
              <a:t>Overall / LONG-TERM TREND (Contd.)</a:t>
            </a:r>
          </a:p>
        </p:txBody>
      </p:sp>
      <p:sp>
        <p:nvSpPr>
          <p:cNvPr id="5" name="TextBox 4">
            <a:extLst>
              <a:ext uri="{FF2B5EF4-FFF2-40B4-BE49-F238E27FC236}">
                <a16:creationId xmlns:a16="http://schemas.microsoft.com/office/drawing/2014/main" id="{5B3BE1CB-587B-D5A0-AF3B-D175FEE57E0B}"/>
              </a:ext>
            </a:extLst>
          </p:cNvPr>
          <p:cNvSpPr txBox="1"/>
          <p:nvPr/>
        </p:nvSpPr>
        <p:spPr>
          <a:xfrm>
            <a:off x="1628982" y="6058288"/>
            <a:ext cx="8451198" cy="276999"/>
          </a:xfrm>
          <a:prstGeom prst="rect">
            <a:avLst/>
          </a:prstGeom>
          <a:noFill/>
        </p:spPr>
        <p:txBody>
          <a:bodyPr wrap="square">
            <a:spAutoFit/>
          </a:bodyPr>
          <a:lstStyle/>
          <a:p>
            <a:pPr algn="ctr"/>
            <a:r>
              <a:rPr lang="en-US" sz="1200" b="1" i="0" u="none" strike="noStrike">
                <a:solidFill>
                  <a:srgbClr val="000000"/>
                </a:solidFill>
                <a:effectLst/>
                <a:latin typeface="Times New Roman" panose="02020603050405020304" pitchFamily="18" charset="0"/>
              </a:rPr>
              <a:t>Overall trend of the states that shows increase in employment sector over time period (2019 - 2020)</a:t>
            </a:r>
            <a:endParaRPr lang="en-US" sz="1200" b="1">
              <a:solidFill>
                <a:srgbClr val="000000"/>
              </a:solidFill>
              <a:latin typeface="Times New Roman" panose="02020603050405020304" pitchFamily="18" charset="0"/>
            </a:endParaRPr>
          </a:p>
        </p:txBody>
      </p:sp>
      <p:pic>
        <p:nvPicPr>
          <p:cNvPr id="7172" name="Picture 4">
            <a:extLst>
              <a:ext uri="{FF2B5EF4-FFF2-40B4-BE49-F238E27FC236}">
                <a16:creationId xmlns:a16="http://schemas.microsoft.com/office/drawing/2014/main" id="{68BF7F26-DED3-1131-0185-C328B928E4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76" b="9509"/>
          <a:stretch/>
        </p:blipFill>
        <p:spPr bwMode="auto">
          <a:xfrm>
            <a:off x="2631440" y="911225"/>
            <a:ext cx="6929120" cy="493924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62700B3-1FBE-305A-9051-212E065E8FF6}"/>
              </a:ext>
            </a:extLst>
          </p:cNvPr>
          <p:cNvSpPr>
            <a:spLocks noGrp="1"/>
          </p:cNvSpPr>
          <p:nvPr>
            <p:ph type="sldNum" sz="quarter" idx="12"/>
          </p:nvPr>
        </p:nvSpPr>
        <p:spPr/>
        <p:txBody>
          <a:bodyPr/>
          <a:lstStyle/>
          <a:p>
            <a:fld id="{9D4AEF59-F28E-467C-9EA3-92D1CFAD475A}" type="slidenum">
              <a:rPr lang="en-US" smtClean="0"/>
              <a:t>21</a:t>
            </a:fld>
            <a:endParaRPr lang="en-US"/>
          </a:p>
        </p:txBody>
      </p:sp>
    </p:spTree>
    <p:extLst>
      <p:ext uri="{BB962C8B-B14F-4D97-AF65-F5344CB8AC3E}">
        <p14:creationId xmlns:p14="http://schemas.microsoft.com/office/powerpoint/2010/main" val="401035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7EFB6-9704-E473-07C2-585307243145}"/>
              </a:ext>
            </a:extLst>
          </p:cNvPr>
          <p:cNvSpPr>
            <a:spLocks noGrp="1"/>
          </p:cNvSpPr>
          <p:nvPr>
            <p:ph type="title"/>
          </p:nvPr>
        </p:nvSpPr>
        <p:spPr>
          <a:xfrm>
            <a:off x="1272283" y="277601"/>
            <a:ext cx="9647433" cy="679805"/>
          </a:xfrm>
        </p:spPr>
        <p:txBody>
          <a:bodyPr vert="horz" lIns="91440" tIns="45720" rIns="91440" bIns="45720" rtlCol="0" anchor="ctr">
            <a:normAutofit fontScale="90000"/>
          </a:bodyPr>
          <a:lstStyle/>
          <a:p>
            <a:pPr algn="ctr"/>
            <a:r>
              <a:rPr lang="en-US"/>
              <a:t>Overall / LONG-TERM TREND</a:t>
            </a:r>
            <a:r>
              <a:rPr lang="en-US">
                <a:ea typeface="+mj-lt"/>
                <a:cs typeface="+mj-lt"/>
              </a:rPr>
              <a:t> (Contd.)</a:t>
            </a:r>
            <a:endParaRPr lang="en-US"/>
          </a:p>
        </p:txBody>
      </p:sp>
      <p:sp>
        <p:nvSpPr>
          <p:cNvPr id="5131" name="Freeform: Shape 5130">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3" name="Freeform: Shape 5132">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5" name="Freeform: Shape 5134">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B3BE1CB-587B-D5A0-AF3B-D175FEE57E0B}"/>
              </a:ext>
            </a:extLst>
          </p:cNvPr>
          <p:cNvSpPr txBox="1"/>
          <p:nvPr/>
        </p:nvSpPr>
        <p:spPr>
          <a:xfrm>
            <a:off x="1050879" y="5081956"/>
            <a:ext cx="4664121" cy="1318843"/>
          </a:xfrm>
          <a:prstGeom prst="rect">
            <a:avLst/>
          </a:prstGeom>
        </p:spPr>
        <p:txBody>
          <a:bodyPr vert="horz" lIns="91440" tIns="45720" rIns="91440" bIns="45720" rtlCol="0" anchor="ctr">
            <a:normAutofit/>
          </a:bodyPr>
          <a:lstStyle/>
          <a:p>
            <a:pPr algn="ctr">
              <a:spcAft>
                <a:spcPts val="600"/>
              </a:spcAft>
            </a:pPr>
            <a:r>
              <a:rPr lang="en-US" sz="1200" b="1" i="0" u="none" strike="noStrike">
                <a:solidFill>
                  <a:srgbClr val="000000"/>
                </a:solidFill>
                <a:effectLst/>
                <a:latin typeface="Times New Roman" panose="02020603050405020304" pitchFamily="18" charset="0"/>
              </a:rPr>
              <a:t>Overall trend in employment rate for the state of Texas in the construction sector over the time period 2011 - 2020</a:t>
            </a:r>
            <a:endParaRPr lang="en-US" sz="1200" b="1" spc="50">
              <a:solidFill>
                <a:schemeClr val="tx1">
                  <a:lumMod val="85000"/>
                  <a:lumOff val="15000"/>
                </a:schemeClr>
              </a:solidFill>
              <a:ea typeface="Batang" panose="02030600000101010101" pitchFamily="18" charset="-127"/>
            </a:endParaRPr>
          </a:p>
        </p:txBody>
      </p:sp>
      <p:sp>
        <p:nvSpPr>
          <p:cNvPr id="7" name="TextBox 6">
            <a:extLst>
              <a:ext uri="{FF2B5EF4-FFF2-40B4-BE49-F238E27FC236}">
                <a16:creationId xmlns:a16="http://schemas.microsoft.com/office/drawing/2014/main" id="{73CBC344-40A3-A9F2-C91C-C9972890B442}"/>
              </a:ext>
            </a:extLst>
          </p:cNvPr>
          <p:cNvSpPr txBox="1"/>
          <p:nvPr/>
        </p:nvSpPr>
        <p:spPr>
          <a:xfrm>
            <a:off x="6470907" y="5081955"/>
            <a:ext cx="4664121" cy="1318843"/>
          </a:xfrm>
          <a:prstGeom prst="rect">
            <a:avLst/>
          </a:prstGeom>
        </p:spPr>
        <p:txBody>
          <a:bodyPr vert="horz" lIns="91440" tIns="45720" rIns="91440" bIns="45720" rtlCol="0" anchor="ctr">
            <a:normAutofit/>
          </a:bodyPr>
          <a:lstStyle/>
          <a:p>
            <a:pPr algn="ctr">
              <a:spcAft>
                <a:spcPts val="600"/>
              </a:spcAft>
            </a:pPr>
            <a:r>
              <a:rPr lang="en-US" sz="1200" b="1" i="0" u="none" strike="noStrike">
                <a:solidFill>
                  <a:srgbClr val="000000"/>
                </a:solidFill>
                <a:effectLst/>
                <a:latin typeface="Times New Roman" panose="02020603050405020304" pitchFamily="18" charset="0"/>
              </a:rPr>
              <a:t>Overall trend in employment rate for the state of the state of West Virginia in the construction sector over the time period 2011 - 2020</a:t>
            </a:r>
            <a:endParaRPr lang="en-US" sz="1200" b="1" spc="50">
              <a:solidFill>
                <a:schemeClr val="tx1">
                  <a:lumMod val="85000"/>
                  <a:lumOff val="15000"/>
                </a:schemeClr>
              </a:solidFill>
              <a:ea typeface="Batang" panose="02030600000101010101" pitchFamily="18" charset="-127"/>
            </a:endParaRPr>
          </a:p>
        </p:txBody>
      </p:sp>
      <p:pic>
        <p:nvPicPr>
          <p:cNvPr id="8194" name="Picture 2">
            <a:extLst>
              <a:ext uri="{FF2B5EF4-FFF2-40B4-BE49-F238E27FC236}">
                <a16:creationId xmlns:a16="http://schemas.microsoft.com/office/drawing/2014/main" id="{38F1B2FB-AE4C-5441-702D-188ECBC4AD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57" r="8865" b="6098"/>
          <a:stretch/>
        </p:blipFill>
        <p:spPr bwMode="auto">
          <a:xfrm>
            <a:off x="1050879" y="1646250"/>
            <a:ext cx="4783873" cy="317611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2581A1-BE3E-D5BB-AA6C-45AAE7FFD0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08" t="16963" r="20826" b="16359"/>
          <a:stretch/>
        </p:blipFill>
        <p:spPr bwMode="auto">
          <a:xfrm>
            <a:off x="6319810" y="1802939"/>
            <a:ext cx="4783874" cy="253197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DBCD02AC-263C-D1E8-FF79-747A41CB9D0B}"/>
              </a:ext>
            </a:extLst>
          </p:cNvPr>
          <p:cNvSpPr>
            <a:spLocks noGrp="1"/>
          </p:cNvSpPr>
          <p:nvPr>
            <p:ph type="sldNum" sz="quarter" idx="12"/>
          </p:nvPr>
        </p:nvSpPr>
        <p:spPr/>
        <p:txBody>
          <a:bodyPr/>
          <a:lstStyle/>
          <a:p>
            <a:fld id="{9D4AEF59-F28E-467C-9EA3-92D1CFAD475A}" type="slidenum">
              <a:rPr lang="en-US" smtClean="0"/>
              <a:t>22</a:t>
            </a:fld>
            <a:endParaRPr lang="en-US"/>
          </a:p>
        </p:txBody>
      </p:sp>
    </p:spTree>
    <p:extLst>
      <p:ext uri="{BB962C8B-B14F-4D97-AF65-F5344CB8AC3E}">
        <p14:creationId xmlns:p14="http://schemas.microsoft.com/office/powerpoint/2010/main" val="39158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573F-9F06-2F72-5471-0128D2016A6F}"/>
              </a:ext>
            </a:extLst>
          </p:cNvPr>
          <p:cNvSpPr>
            <a:spLocks noGrp="1"/>
          </p:cNvSpPr>
          <p:nvPr>
            <p:ph type="title"/>
          </p:nvPr>
        </p:nvSpPr>
        <p:spPr>
          <a:xfrm>
            <a:off x="1190698" y="0"/>
            <a:ext cx="9810604" cy="811423"/>
          </a:xfrm>
        </p:spPr>
        <p:txBody>
          <a:bodyPr/>
          <a:lstStyle/>
          <a:p>
            <a:r>
              <a:rPr lang="en-US">
                <a:ea typeface="Batang"/>
              </a:rPr>
              <a:t>CONCLUSION</a:t>
            </a:r>
            <a:endParaRPr lang="en-US"/>
          </a:p>
        </p:txBody>
      </p:sp>
      <p:sp>
        <p:nvSpPr>
          <p:cNvPr id="4" name="Slide Number Placeholder 3">
            <a:extLst>
              <a:ext uri="{FF2B5EF4-FFF2-40B4-BE49-F238E27FC236}">
                <a16:creationId xmlns:a16="http://schemas.microsoft.com/office/drawing/2014/main" id="{1E4E05F5-1B49-5B36-5502-11C5B5E103E6}"/>
              </a:ext>
            </a:extLst>
          </p:cNvPr>
          <p:cNvSpPr>
            <a:spLocks noGrp="1"/>
          </p:cNvSpPr>
          <p:nvPr>
            <p:ph type="sldNum" sz="quarter" idx="12"/>
          </p:nvPr>
        </p:nvSpPr>
        <p:spPr/>
        <p:txBody>
          <a:bodyPr/>
          <a:lstStyle/>
          <a:p>
            <a:fld id="{9D4AEF59-F28E-467C-9EA3-92D1CFAD475A}" type="slidenum">
              <a:rPr lang="en-US" smtClean="0"/>
              <a:t>23</a:t>
            </a:fld>
            <a:endParaRPr lang="en-US"/>
          </a:p>
        </p:txBody>
      </p:sp>
      <p:graphicFrame>
        <p:nvGraphicFramePr>
          <p:cNvPr id="3" name="Diagram 2">
            <a:extLst>
              <a:ext uri="{FF2B5EF4-FFF2-40B4-BE49-F238E27FC236}">
                <a16:creationId xmlns:a16="http://schemas.microsoft.com/office/drawing/2014/main" id="{8423DB03-449D-74CC-FD2A-C53CE5BA6EE3}"/>
              </a:ext>
            </a:extLst>
          </p:cNvPr>
          <p:cNvGraphicFramePr/>
          <p:nvPr>
            <p:extLst>
              <p:ext uri="{D42A27DB-BD31-4B8C-83A1-F6EECF244321}">
                <p14:modId xmlns:p14="http://schemas.microsoft.com/office/powerpoint/2010/main" val="2778501285"/>
              </p:ext>
            </p:extLst>
          </p:nvPr>
        </p:nvGraphicFramePr>
        <p:xfrm>
          <a:off x="2032000" y="719666"/>
          <a:ext cx="8128000"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385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19FF-E293-4C57-53AF-90EFD75ECAE3}"/>
              </a:ext>
            </a:extLst>
          </p:cNvPr>
          <p:cNvSpPr>
            <a:spLocks noGrp="1"/>
          </p:cNvSpPr>
          <p:nvPr>
            <p:ph type="title"/>
          </p:nvPr>
        </p:nvSpPr>
        <p:spPr>
          <a:xfrm>
            <a:off x="905736" y="2960915"/>
            <a:ext cx="9810604" cy="1216024"/>
          </a:xfrm>
        </p:spPr>
        <p:txBody>
          <a:bodyPr/>
          <a:lstStyle/>
          <a:p>
            <a:pPr algn="ctr"/>
            <a:r>
              <a:rPr lang="en-US">
                <a:ea typeface="Batang"/>
              </a:rPr>
              <a:t>Thank you!</a:t>
            </a:r>
            <a:endParaRPr lang="en-US"/>
          </a:p>
        </p:txBody>
      </p:sp>
      <p:sp>
        <p:nvSpPr>
          <p:cNvPr id="3" name="Slide Number Placeholder 2">
            <a:extLst>
              <a:ext uri="{FF2B5EF4-FFF2-40B4-BE49-F238E27FC236}">
                <a16:creationId xmlns:a16="http://schemas.microsoft.com/office/drawing/2014/main" id="{0A3128AF-288A-E43D-6C89-70FC283311B6}"/>
              </a:ext>
            </a:extLst>
          </p:cNvPr>
          <p:cNvSpPr>
            <a:spLocks noGrp="1"/>
          </p:cNvSpPr>
          <p:nvPr>
            <p:ph type="sldNum" sz="quarter" idx="12"/>
          </p:nvPr>
        </p:nvSpPr>
        <p:spPr/>
        <p:txBody>
          <a:bodyPr/>
          <a:lstStyle/>
          <a:p>
            <a:fld id="{9D4AEF59-F28E-467C-9EA3-92D1CFAD475A}" type="slidenum">
              <a:rPr lang="en-US" smtClean="0"/>
              <a:t>24</a:t>
            </a:fld>
            <a:endParaRPr lang="en-US"/>
          </a:p>
        </p:txBody>
      </p:sp>
    </p:spTree>
    <p:extLst>
      <p:ext uri="{BB962C8B-B14F-4D97-AF65-F5344CB8AC3E}">
        <p14:creationId xmlns:p14="http://schemas.microsoft.com/office/powerpoint/2010/main" val="266321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6948-C4A6-B2C9-758A-7E601E71A6B0}"/>
              </a:ext>
            </a:extLst>
          </p:cNvPr>
          <p:cNvSpPr>
            <a:spLocks noGrp="1"/>
          </p:cNvSpPr>
          <p:nvPr>
            <p:ph type="title"/>
          </p:nvPr>
        </p:nvSpPr>
        <p:spPr/>
        <p:txBody>
          <a:bodyPr>
            <a:normAutofit/>
          </a:bodyPr>
          <a:lstStyle/>
          <a:p>
            <a:pPr algn="ctr"/>
            <a:r>
              <a:rPr lang="en-US" sz="2400" dirty="0">
                <a:effectLst/>
              </a:rPr>
              <a:t>Abstract </a:t>
            </a:r>
            <a:br>
              <a:rPr lang="en-US" sz="2400" dirty="0"/>
            </a:br>
            <a:endParaRPr lang="en-US" sz="2400" dirty="0"/>
          </a:p>
        </p:txBody>
      </p:sp>
      <p:sp>
        <p:nvSpPr>
          <p:cNvPr id="3" name="Content Placeholder 2">
            <a:extLst>
              <a:ext uri="{FF2B5EF4-FFF2-40B4-BE49-F238E27FC236}">
                <a16:creationId xmlns:a16="http://schemas.microsoft.com/office/drawing/2014/main" id="{D46B02B7-492D-4D16-E2CA-B50B738F7066}"/>
              </a:ext>
            </a:extLst>
          </p:cNvPr>
          <p:cNvSpPr>
            <a:spLocks noGrp="1"/>
          </p:cNvSpPr>
          <p:nvPr>
            <p:ph idx="1"/>
          </p:nvPr>
        </p:nvSpPr>
        <p:spPr/>
        <p:txBody>
          <a:bodyPr/>
          <a:lstStyle/>
          <a:p>
            <a:r>
              <a:rPr lang="en-US" dirty="0"/>
              <a:t>A labor-intensive industry like construction helps a nation's employment rate. The state of the nation's economy and the construction sector are closely related. The economy of the nation can be negatively impacted by a rise in the unemployment rate in the construction sector. Markets around you are no longer near you. International competition exists even in local markets as a result of globalization. Because of the potential effects on the employment rate and labor profile, changes and new trends in the construction sector must be carefully considered. The contribution of the construction sector to the US employment rate, employment trends in the sector from 2011 to 2021, and the variables affecting these changes are all included in this study.</a:t>
            </a:r>
          </a:p>
        </p:txBody>
      </p:sp>
      <p:sp>
        <p:nvSpPr>
          <p:cNvPr id="4" name="Slide Number Placeholder 3">
            <a:extLst>
              <a:ext uri="{FF2B5EF4-FFF2-40B4-BE49-F238E27FC236}">
                <a16:creationId xmlns:a16="http://schemas.microsoft.com/office/drawing/2014/main" id="{0A3F11CB-3008-BCE0-D839-02483C4A2BFA}"/>
              </a:ext>
            </a:extLst>
          </p:cNvPr>
          <p:cNvSpPr>
            <a:spLocks noGrp="1"/>
          </p:cNvSpPr>
          <p:nvPr>
            <p:ph type="sldNum" sz="quarter" idx="12"/>
          </p:nvPr>
        </p:nvSpPr>
        <p:spPr/>
        <p:txBody>
          <a:bodyPr/>
          <a:lstStyle/>
          <a:p>
            <a:fld id="{9D4AEF59-F28E-467C-9EA3-92D1CFAD475A}" type="slidenum">
              <a:rPr lang="en-US" smtClean="0"/>
              <a:t>3</a:t>
            </a:fld>
            <a:endParaRPr lang="en-US"/>
          </a:p>
        </p:txBody>
      </p:sp>
    </p:spTree>
    <p:extLst>
      <p:ext uri="{BB962C8B-B14F-4D97-AF65-F5344CB8AC3E}">
        <p14:creationId xmlns:p14="http://schemas.microsoft.com/office/powerpoint/2010/main" val="225601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F3B187-CDE9-5B56-E707-78A48131A303}"/>
              </a:ext>
            </a:extLst>
          </p:cNvPr>
          <p:cNvSpPr>
            <a:spLocks noGrp="1"/>
          </p:cNvSpPr>
          <p:nvPr>
            <p:ph type="title"/>
          </p:nvPr>
        </p:nvSpPr>
        <p:spPr>
          <a:xfrm>
            <a:off x="1050879" y="609601"/>
            <a:ext cx="9810604" cy="1216024"/>
          </a:xfrm>
        </p:spPr>
        <p:txBody>
          <a:bodyPr>
            <a:normAutofit/>
          </a:bodyPr>
          <a:lstStyle/>
          <a:p>
            <a:r>
              <a:rPr lang="en-US" dirty="0">
                <a:ea typeface="Batang"/>
              </a:rPr>
              <a:t>Introduction</a:t>
            </a:r>
            <a:endParaRPr lang="en-US" dirty="0"/>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2EFAAC-23F9-2F73-C2E8-84F7A54A6807}"/>
              </a:ext>
            </a:extLst>
          </p:cNvPr>
          <p:cNvGraphicFramePr>
            <a:graphicFrameLocks noGrp="1"/>
          </p:cNvGraphicFramePr>
          <p:nvPr>
            <p:ph idx="1"/>
            <p:extLst>
              <p:ext uri="{D42A27DB-BD31-4B8C-83A1-F6EECF244321}">
                <p14:modId xmlns:p14="http://schemas.microsoft.com/office/powerpoint/2010/main" val="108618087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87196AA-0193-AFE9-E292-06EAF6524D7B}"/>
              </a:ext>
            </a:extLst>
          </p:cNvPr>
          <p:cNvSpPr>
            <a:spLocks noGrp="1"/>
          </p:cNvSpPr>
          <p:nvPr>
            <p:ph type="sldNum" sz="quarter" idx="12"/>
          </p:nvPr>
        </p:nvSpPr>
        <p:spPr/>
        <p:txBody>
          <a:bodyPr/>
          <a:lstStyle/>
          <a:p>
            <a:fld id="{9D4AEF59-F28E-467C-9EA3-92D1CFAD475A}" type="slidenum">
              <a:rPr lang="en-US" smtClean="0"/>
              <a:t>4</a:t>
            </a:fld>
            <a:endParaRPr lang="en-US"/>
          </a:p>
        </p:txBody>
      </p:sp>
    </p:spTree>
    <p:extLst>
      <p:ext uri="{BB962C8B-B14F-4D97-AF65-F5344CB8AC3E}">
        <p14:creationId xmlns:p14="http://schemas.microsoft.com/office/powerpoint/2010/main" val="171548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3B187-CDE9-5B56-E707-78A48131A303}"/>
              </a:ext>
            </a:extLst>
          </p:cNvPr>
          <p:cNvSpPr>
            <a:spLocks noGrp="1"/>
          </p:cNvSpPr>
          <p:nvPr>
            <p:ph type="title"/>
          </p:nvPr>
        </p:nvSpPr>
        <p:spPr>
          <a:xfrm>
            <a:off x="1050879" y="609601"/>
            <a:ext cx="9810604" cy="1216024"/>
          </a:xfrm>
        </p:spPr>
        <p:txBody>
          <a:bodyPr>
            <a:normAutofit/>
          </a:bodyPr>
          <a:lstStyle/>
          <a:p>
            <a:pPr algn="ctr"/>
            <a:r>
              <a:rPr lang="en-US" dirty="0"/>
              <a:t>Literature Review</a:t>
            </a:r>
          </a:p>
        </p:txBody>
      </p:sp>
      <p:sp>
        <p:nvSpPr>
          <p:cNvPr id="32" name="Freeform: Shape 19">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1B2EFAAC-23F9-2F73-C2E8-84F7A54A6807}"/>
              </a:ext>
            </a:extLst>
          </p:cNvPr>
          <p:cNvGraphicFramePr>
            <a:graphicFrameLocks noGrp="1"/>
          </p:cNvGraphicFramePr>
          <p:nvPr>
            <p:ph idx="1"/>
            <p:extLst>
              <p:ext uri="{D42A27DB-BD31-4B8C-83A1-F6EECF244321}">
                <p14:modId xmlns:p14="http://schemas.microsoft.com/office/powerpoint/2010/main" val="2865688344"/>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B021C3C4-9600-E2C6-BF28-6715F20D8E4A}"/>
              </a:ext>
            </a:extLst>
          </p:cNvPr>
          <p:cNvSpPr>
            <a:spLocks noGrp="1"/>
          </p:cNvSpPr>
          <p:nvPr>
            <p:ph type="sldNum" sz="quarter" idx="12"/>
          </p:nvPr>
        </p:nvSpPr>
        <p:spPr/>
        <p:txBody>
          <a:bodyPr/>
          <a:lstStyle/>
          <a:p>
            <a:fld id="{9D4AEF59-F28E-467C-9EA3-92D1CFAD475A}" type="slidenum">
              <a:rPr lang="en-US" smtClean="0"/>
              <a:t>5</a:t>
            </a:fld>
            <a:endParaRPr lang="en-US"/>
          </a:p>
        </p:txBody>
      </p:sp>
    </p:spTree>
    <p:extLst>
      <p:ext uri="{BB962C8B-B14F-4D97-AF65-F5344CB8AC3E}">
        <p14:creationId xmlns:p14="http://schemas.microsoft.com/office/powerpoint/2010/main" val="13267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A494BD-BCAC-0C30-4B2F-3159C7AC217A}"/>
              </a:ext>
            </a:extLst>
          </p:cNvPr>
          <p:cNvSpPr>
            <a:spLocks noGrp="1"/>
          </p:cNvSpPr>
          <p:nvPr>
            <p:ph type="title"/>
          </p:nvPr>
        </p:nvSpPr>
        <p:spPr>
          <a:xfrm>
            <a:off x="1050879" y="609601"/>
            <a:ext cx="9810604" cy="1216024"/>
          </a:xfrm>
        </p:spPr>
        <p:txBody>
          <a:bodyPr>
            <a:normAutofit/>
          </a:bodyPr>
          <a:lstStyle/>
          <a:p>
            <a:r>
              <a:rPr lang="en-US">
                <a:ea typeface="+mj-lt"/>
                <a:cs typeface="+mj-lt"/>
              </a:rPr>
              <a:t>Where does the dataset come from?</a:t>
            </a:r>
            <a:endParaRPr lang="en-US"/>
          </a:p>
        </p:txBody>
      </p:sp>
      <p:sp>
        <p:nvSpPr>
          <p:cNvPr id="3" name="Content Placeholder 2">
            <a:extLst>
              <a:ext uri="{FF2B5EF4-FFF2-40B4-BE49-F238E27FC236}">
                <a16:creationId xmlns:a16="http://schemas.microsoft.com/office/drawing/2014/main" id="{5A2AD921-B59B-3317-CD44-E8C4C71C6040}"/>
              </a:ext>
            </a:extLst>
          </p:cNvPr>
          <p:cNvSpPr>
            <a:spLocks noGrp="1"/>
          </p:cNvSpPr>
          <p:nvPr>
            <p:ph idx="1"/>
          </p:nvPr>
        </p:nvSpPr>
        <p:spPr>
          <a:xfrm>
            <a:off x="1050879" y="2296161"/>
            <a:ext cx="4788505" cy="3846012"/>
          </a:xfrm>
        </p:spPr>
        <p:txBody>
          <a:bodyPr vert="horz" lIns="91440" tIns="45720" rIns="91440" bIns="45720" rtlCol="0" anchor="t">
            <a:normAutofit/>
          </a:bodyPr>
          <a:lstStyle/>
          <a:p>
            <a:endParaRPr lang="en-US" dirty="0">
              <a:ea typeface="+mn-lt"/>
              <a:cs typeface="+mn-lt"/>
            </a:endParaRPr>
          </a:p>
          <a:p>
            <a:r>
              <a:rPr lang="en-US" dirty="0">
                <a:latin typeface="Times New Roman" panose="02020603050405020304" pitchFamily="18" charset="0"/>
                <a:ea typeface="+mn-lt"/>
                <a:cs typeface="Times New Roman" panose="02020603050405020304" pitchFamily="18" charset="0"/>
              </a:rPr>
              <a:t>Data is extracted from the U.S. Bureau of Labor Statistics website (</a:t>
            </a:r>
            <a:r>
              <a:rPr lang="en-US" dirty="0">
                <a:latin typeface="Times New Roman" panose="02020603050405020304" pitchFamily="18" charset="0"/>
                <a:ea typeface="+mn-lt"/>
                <a:cs typeface="Times New Roman" panose="02020603050405020304" pitchFamily="18" charset="0"/>
                <a:hlinkClick r:id="rId2"/>
              </a:rPr>
              <a:t>https://www.bls.gov/regions/economic-summaries.htm#TX</a:t>
            </a:r>
            <a:r>
              <a:rPr lang="en-US"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Metropolitan Area data : data given for a decade (2011-2021)</a:t>
            </a:r>
          </a:p>
          <a:p>
            <a:r>
              <a:rPr lang="en-US" dirty="0">
                <a:latin typeface="Times New Roman" panose="02020603050405020304" pitchFamily="18" charset="0"/>
                <a:ea typeface="+mn-lt"/>
                <a:cs typeface="Times New Roman" panose="02020603050405020304" pitchFamily="18" charset="0"/>
              </a:rPr>
              <a:t>Constitutes 57784 observations and 13 features</a:t>
            </a:r>
          </a:p>
          <a:p>
            <a:pPr marL="0" indent="0">
              <a:buNone/>
            </a:pPr>
            <a:endParaRPr lang="en-US" dirty="0"/>
          </a:p>
          <a:p>
            <a:pPr marL="0" indent="0">
              <a:buNone/>
            </a:pPr>
            <a:endParaRPr lang="en-US" dirty="0"/>
          </a:p>
        </p:txBody>
      </p:sp>
      <p:sp>
        <p:nvSpPr>
          <p:cNvPr id="13" name="Freeform: Shape 1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4D610AC0-2324-B20A-F5AF-2C50E49B91B1}"/>
              </a:ext>
            </a:extLst>
          </p:cNvPr>
          <p:cNvGraphicFramePr>
            <a:graphicFrameLocks noGrp="1"/>
          </p:cNvGraphicFramePr>
          <p:nvPr>
            <p:extLst>
              <p:ext uri="{D42A27DB-BD31-4B8C-83A1-F6EECF244321}">
                <p14:modId xmlns:p14="http://schemas.microsoft.com/office/powerpoint/2010/main" val="4247439525"/>
              </p:ext>
            </p:extLst>
          </p:nvPr>
        </p:nvGraphicFramePr>
        <p:xfrm>
          <a:off x="6551112" y="1342571"/>
          <a:ext cx="5131014" cy="5312775"/>
        </p:xfrm>
        <a:graphic>
          <a:graphicData uri="http://schemas.openxmlformats.org/drawingml/2006/table">
            <a:tbl>
              <a:tblPr firstRow="1" bandRow="1">
                <a:solidFill>
                  <a:srgbClr val="404040"/>
                </a:solidFill>
                <a:tableStyleId>{5C22544A-7EE6-4342-B048-85BDC9FD1C3A}</a:tableStyleId>
              </a:tblPr>
              <a:tblGrid>
                <a:gridCol w="2885371">
                  <a:extLst>
                    <a:ext uri="{9D8B030D-6E8A-4147-A177-3AD203B41FA5}">
                      <a16:colId xmlns:a16="http://schemas.microsoft.com/office/drawing/2014/main" val="935077596"/>
                    </a:ext>
                  </a:extLst>
                </a:gridCol>
                <a:gridCol w="2245643">
                  <a:extLst>
                    <a:ext uri="{9D8B030D-6E8A-4147-A177-3AD203B41FA5}">
                      <a16:colId xmlns:a16="http://schemas.microsoft.com/office/drawing/2014/main" val="3842740295"/>
                    </a:ext>
                  </a:extLst>
                </a:gridCol>
              </a:tblGrid>
              <a:tr h="574018">
                <a:tc gridSpan="2">
                  <a:txBody>
                    <a:bodyPr/>
                    <a:lstStyle/>
                    <a:p>
                      <a:pPr lvl="4"/>
                      <a:r>
                        <a:rPr lang="en-US" sz="2500" b="0" cap="none" spc="0">
                          <a:solidFill>
                            <a:schemeClr val="bg1"/>
                          </a:solidFill>
                        </a:rPr>
                        <a:t>Features</a:t>
                      </a:r>
                    </a:p>
                  </a:txBody>
                  <a:tcPr marL="144587" marR="144587" marT="144587" marB="72293" anchor="ctr">
                    <a:lnL w="12700" cmpd="sng">
                      <a:noFill/>
                    </a:lnL>
                    <a:lnR w="12700" cmpd="sng">
                      <a:noFill/>
                    </a:lnR>
                    <a:lnT w="19050" cap="flat" cmpd="sng" algn="ctr">
                      <a:noFill/>
                      <a:prstDash val="solid"/>
                    </a:lnT>
                    <a:lnB w="38100" cmpd="sng">
                      <a:noFill/>
                    </a:lnB>
                    <a:solidFill>
                      <a:schemeClr val="accent2"/>
                    </a:solidFill>
                  </a:tcPr>
                </a:tc>
                <a:tc hMerge="1">
                  <a:txBody>
                    <a:bodyPr/>
                    <a:lstStyle/>
                    <a:p>
                      <a:endParaRPr lang="en-US"/>
                    </a:p>
                  </a:txBody>
                  <a:tcPr/>
                </a:tc>
                <a:extLst>
                  <a:ext uri="{0D108BD9-81ED-4DB2-BD59-A6C34878D82A}">
                    <a16:rowId xmlns:a16="http://schemas.microsoft.com/office/drawing/2014/main" val="1425042129"/>
                  </a:ext>
                </a:extLst>
              </a:tr>
              <a:tr h="490016">
                <a:tc>
                  <a:txBody>
                    <a:bodyPr/>
                    <a:lstStyle/>
                    <a:p>
                      <a:pPr lvl="0">
                        <a:buNone/>
                      </a:pPr>
                      <a:r>
                        <a:rPr lang="en-US" sz="1900" b="0" i="0" u="none" strike="noStrike" cap="none" spc="0" noProof="0" dirty="0">
                          <a:solidFill>
                            <a:srgbClr val="FF0000"/>
                          </a:solidFill>
                          <a:latin typeface="Times New Roman" panose="02020603050405020304" pitchFamily="18" charset="0"/>
                          <a:cs typeface="Times New Roman" panose="02020603050405020304" pitchFamily="18" charset="0"/>
                        </a:rPr>
                        <a:t>State</a:t>
                      </a:r>
                      <a:endParaRPr lang="en-US" sz="1900" cap="none" spc="0" dirty="0">
                        <a:solidFill>
                          <a:srgbClr val="FF0000"/>
                        </a:solidFill>
                        <a:latin typeface="Times New Roman" panose="02020603050405020304" pitchFamily="18" charset="0"/>
                        <a:cs typeface="Times New Roman" panose="02020603050405020304" pitchFamily="18" charset="0"/>
                      </a:endParaRPr>
                    </a:p>
                  </a:txBody>
                  <a:tcPr marL="144587" marR="144587" marT="144587" marB="7229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lvl="0">
                        <a:buNone/>
                      </a:pPr>
                      <a:r>
                        <a:rPr lang="en-US" sz="1900" b="0" i="0" u="none" strike="noStrike" cap="none" spc="0" noProof="0">
                          <a:solidFill>
                            <a:srgbClr val="FF0000"/>
                          </a:solidFill>
                          <a:latin typeface="Times New Roman" panose="02020603050405020304" pitchFamily="18" charset="0"/>
                          <a:cs typeface="Times New Roman" panose="02020603050405020304" pitchFamily="18" charset="0"/>
                        </a:rPr>
                        <a:t>Area</a:t>
                      </a:r>
                      <a:endParaRPr lang="en-US" sz="1900" cap="none" spc="0">
                        <a:solidFill>
                          <a:srgbClr val="FF0000"/>
                        </a:solidFill>
                        <a:latin typeface="Times New Roman" panose="02020603050405020304" pitchFamily="18" charset="0"/>
                        <a:cs typeface="Times New Roman" panose="02020603050405020304" pitchFamily="18" charset="0"/>
                      </a:endParaRPr>
                    </a:p>
                  </a:txBody>
                  <a:tcPr marL="144587" marR="144587" marT="144587" marB="7229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67921184"/>
                  </a:ext>
                </a:extLst>
              </a:tr>
              <a:tr h="490016">
                <a:tc>
                  <a:txBody>
                    <a:bodyPr/>
                    <a:lstStyle/>
                    <a:p>
                      <a:pPr lvl="0">
                        <a:buNone/>
                      </a:pPr>
                      <a:r>
                        <a:rPr lang="en-US" sz="1900" b="0" i="0" u="none" strike="noStrike" cap="none" spc="0" noProof="0" dirty="0">
                          <a:solidFill>
                            <a:srgbClr val="FF0000"/>
                          </a:solidFill>
                          <a:latin typeface="Times New Roman" panose="02020603050405020304" pitchFamily="18" charset="0"/>
                          <a:cs typeface="Times New Roman" panose="02020603050405020304" pitchFamily="18" charset="0"/>
                        </a:rPr>
                        <a:t>Time</a:t>
                      </a:r>
                      <a:endParaRPr lang="en-US" sz="1900" cap="none" spc="0" dirty="0">
                        <a:solidFill>
                          <a:srgbClr val="FF0000"/>
                        </a:solidFill>
                        <a:latin typeface="Times New Roman" panose="02020603050405020304" pitchFamily="18" charset="0"/>
                        <a:cs typeface="Times New Roman" panose="02020603050405020304" pitchFamily="18" charset="0"/>
                      </a:endParaRPr>
                    </a:p>
                  </a:txBody>
                  <a:tcPr marL="144587" marR="144587" marT="144587" marB="7229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lvl="0">
                        <a:buNone/>
                      </a:pPr>
                      <a:r>
                        <a:rPr lang="en-US" sz="1900" b="0" i="0" u="none" strike="noStrike" cap="none" spc="0" noProof="0" dirty="0">
                          <a:solidFill>
                            <a:schemeClr val="bg1"/>
                          </a:solidFill>
                          <a:latin typeface="Times New Roman" panose="02020603050405020304" pitchFamily="18" charset="0"/>
                          <a:cs typeface="Times New Roman" panose="02020603050405020304" pitchFamily="18" charset="0"/>
                        </a:rPr>
                        <a:t>Total Nonfarm</a:t>
                      </a:r>
                      <a:endParaRPr lang="en-US" sz="1900" cap="none" spc="0" dirty="0">
                        <a:solidFill>
                          <a:schemeClr val="bg1"/>
                        </a:solidFill>
                        <a:latin typeface="Times New Roman" panose="02020603050405020304" pitchFamily="18" charset="0"/>
                        <a:cs typeface="Times New Roman" panose="02020603050405020304" pitchFamily="18" charset="0"/>
                      </a:endParaRPr>
                    </a:p>
                  </a:txBody>
                  <a:tcPr marL="144587" marR="144587" marT="144587" marB="7229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24969412"/>
                  </a:ext>
                </a:extLst>
              </a:tr>
              <a:tr h="770024">
                <a:tc>
                  <a:txBody>
                    <a:bodyPr/>
                    <a:lstStyle/>
                    <a:p>
                      <a:pPr lvl="0">
                        <a:buNone/>
                      </a:pPr>
                      <a:r>
                        <a:rPr lang="en-US" sz="1900" b="0" i="0" u="none" strike="noStrike" cap="none" spc="0" noProof="0">
                          <a:solidFill>
                            <a:srgbClr val="FF0000"/>
                          </a:solidFill>
                          <a:latin typeface="Times New Roman" panose="02020603050405020304" pitchFamily="18" charset="0"/>
                          <a:cs typeface="Times New Roman" panose="02020603050405020304" pitchFamily="18" charset="0"/>
                        </a:rPr>
                        <a:t>Mining, Logging and Construction</a:t>
                      </a:r>
                      <a:endParaRPr lang="en-US" sz="1900" cap="none" spc="0">
                        <a:solidFill>
                          <a:srgbClr val="FF0000"/>
                        </a:solidFill>
                        <a:latin typeface="Times New Roman" panose="02020603050405020304" pitchFamily="18" charset="0"/>
                        <a:cs typeface="Times New Roman" panose="02020603050405020304" pitchFamily="18" charset="0"/>
                      </a:endParaRPr>
                    </a:p>
                  </a:txBody>
                  <a:tcPr marL="144587" marR="144587" marT="144587" marB="7229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r>
                        <a:rPr lang="en-US" sz="1900" cap="none" spc="0" dirty="0">
                          <a:solidFill>
                            <a:schemeClr val="bg1"/>
                          </a:solidFill>
                          <a:latin typeface="Times New Roman" panose="02020603050405020304" pitchFamily="18" charset="0"/>
                          <a:cs typeface="Times New Roman" panose="02020603050405020304" pitchFamily="18" charset="0"/>
                        </a:rPr>
                        <a:t>Manufacturing</a:t>
                      </a:r>
                    </a:p>
                  </a:txBody>
                  <a:tcPr marL="144587" marR="144587" marT="144587" marB="7229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48865138"/>
                  </a:ext>
                </a:extLst>
              </a:tr>
              <a:tr h="518017">
                <a:tc>
                  <a:txBody>
                    <a:bodyPr/>
                    <a:lstStyle/>
                    <a:p>
                      <a:r>
                        <a:rPr lang="en-US" sz="1900" cap="none" spc="0">
                          <a:solidFill>
                            <a:schemeClr val="bg1"/>
                          </a:solidFill>
                          <a:latin typeface="Times New Roman" panose="02020603050405020304" pitchFamily="18" charset="0"/>
                          <a:cs typeface="Times New Roman" panose="02020603050405020304" pitchFamily="18" charset="0"/>
                        </a:rPr>
                        <a:t>Information</a:t>
                      </a:r>
                    </a:p>
                  </a:txBody>
                  <a:tcPr marL="144587" marR="144587" marT="144587" marB="7229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1900" cap="none" spc="0" dirty="0">
                          <a:solidFill>
                            <a:schemeClr val="bg1"/>
                          </a:solidFill>
                          <a:latin typeface="Times New Roman" panose="02020603050405020304" pitchFamily="18" charset="0"/>
                          <a:cs typeface="Times New Roman" panose="02020603050405020304" pitchFamily="18" charset="0"/>
                        </a:rPr>
                        <a:t>Government</a:t>
                      </a:r>
                    </a:p>
                  </a:txBody>
                  <a:tcPr marL="144587" marR="144587" marT="144587" marB="7229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596263827"/>
                  </a:ext>
                </a:extLst>
              </a:tr>
              <a:tr h="770024">
                <a:tc>
                  <a:txBody>
                    <a:bodyPr/>
                    <a:lstStyle/>
                    <a:p>
                      <a:r>
                        <a:rPr lang="en-US" sz="1900" cap="none" spc="0">
                          <a:solidFill>
                            <a:schemeClr val="bg1"/>
                          </a:solidFill>
                          <a:latin typeface="Times New Roman" panose="02020603050405020304" pitchFamily="18" charset="0"/>
                          <a:cs typeface="Times New Roman" panose="02020603050405020304" pitchFamily="18" charset="0"/>
                        </a:rPr>
                        <a:t>Leisure and Hospitality</a:t>
                      </a:r>
                    </a:p>
                  </a:txBody>
                  <a:tcPr marL="144587" marR="144587" marT="144587" marB="72293">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US" sz="1900" cap="none" spc="0" dirty="0">
                          <a:solidFill>
                            <a:schemeClr val="bg1"/>
                          </a:solidFill>
                          <a:latin typeface="Times New Roman" panose="02020603050405020304" pitchFamily="18" charset="0"/>
                          <a:cs typeface="Times New Roman" panose="02020603050405020304" pitchFamily="18" charset="0"/>
                        </a:rPr>
                        <a:t>Education and Health Services</a:t>
                      </a:r>
                    </a:p>
                  </a:txBody>
                  <a:tcPr marL="144587" marR="144587" marT="144587" marB="72293">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55952193"/>
                  </a:ext>
                </a:extLst>
              </a:tr>
              <a:tr h="770024">
                <a:tc>
                  <a:txBody>
                    <a:bodyPr/>
                    <a:lstStyle/>
                    <a:p>
                      <a:pPr lvl="0">
                        <a:buNone/>
                      </a:pPr>
                      <a:r>
                        <a:rPr lang="en-US" sz="1900" cap="none" spc="0">
                          <a:solidFill>
                            <a:schemeClr val="bg1"/>
                          </a:solidFill>
                          <a:latin typeface="Times New Roman" panose="02020603050405020304" pitchFamily="18" charset="0"/>
                          <a:cs typeface="Times New Roman" panose="02020603050405020304" pitchFamily="18" charset="0"/>
                        </a:rPr>
                        <a:t>Professional and Business Services</a:t>
                      </a:r>
                    </a:p>
                  </a:txBody>
                  <a:tcPr marL="144586" marR="144586" marT="144586" marB="72293">
                    <a:lnL w="0">
                      <a:noFill/>
                    </a:lnL>
                    <a:lnR w="0">
                      <a:noFill/>
                    </a:lnR>
                    <a:lnT w="0">
                      <a:noFill/>
                    </a:lnT>
                    <a:lnB w="0">
                      <a:noFill/>
                    </a:lnB>
                    <a:solidFill>
                      <a:srgbClr val="404040"/>
                    </a:solidFill>
                  </a:tcPr>
                </a:tc>
                <a:tc>
                  <a:txBody>
                    <a:bodyPr/>
                    <a:lstStyle/>
                    <a:p>
                      <a:pPr lvl="0">
                        <a:buNone/>
                      </a:pPr>
                      <a:r>
                        <a:rPr lang="en-US" sz="1900" cap="none" spc="0" dirty="0">
                          <a:solidFill>
                            <a:schemeClr val="bg1"/>
                          </a:solidFill>
                          <a:latin typeface="Times New Roman" panose="02020603050405020304" pitchFamily="18" charset="0"/>
                          <a:cs typeface="Times New Roman" panose="02020603050405020304" pitchFamily="18" charset="0"/>
                        </a:rPr>
                        <a:t>Financial Activities</a:t>
                      </a:r>
                    </a:p>
                  </a:txBody>
                  <a:tcPr marL="144586" marR="144586" marT="144586" marB="72293">
                    <a:lnL w="0">
                      <a:noFill/>
                    </a:lnL>
                    <a:lnR w="0">
                      <a:noFill/>
                    </a:lnR>
                    <a:lnT w="0">
                      <a:noFill/>
                    </a:lnT>
                    <a:lnB w="0">
                      <a:noFill/>
                    </a:lnB>
                    <a:solidFill>
                      <a:srgbClr val="404040"/>
                    </a:solidFill>
                  </a:tcPr>
                </a:tc>
                <a:extLst>
                  <a:ext uri="{0D108BD9-81ED-4DB2-BD59-A6C34878D82A}">
                    <a16:rowId xmlns:a16="http://schemas.microsoft.com/office/drawing/2014/main" val="3533876432"/>
                  </a:ext>
                </a:extLst>
              </a:tr>
              <a:tr h="770024">
                <a:tc>
                  <a:txBody>
                    <a:bodyPr/>
                    <a:lstStyle/>
                    <a:p>
                      <a:pPr lvl="0">
                        <a:buNone/>
                      </a:pPr>
                      <a:r>
                        <a:rPr lang="en-US" sz="1900" cap="none" spc="0">
                          <a:solidFill>
                            <a:schemeClr val="bg1"/>
                          </a:solidFill>
                          <a:latin typeface="Times New Roman" panose="02020603050405020304" pitchFamily="18" charset="0"/>
                          <a:cs typeface="Times New Roman" panose="02020603050405020304" pitchFamily="18" charset="0"/>
                        </a:rPr>
                        <a:t>Trade, Transportation and Utilities</a:t>
                      </a:r>
                    </a:p>
                  </a:txBody>
                  <a:tcPr marL="144586" marR="144586" marT="144586" marB="72293">
                    <a:lnL w="0">
                      <a:noFill/>
                    </a:lnL>
                    <a:lnR w="0">
                      <a:noFill/>
                    </a:lnR>
                    <a:lnT w="0">
                      <a:noFill/>
                    </a:lnT>
                    <a:lnB w="0">
                      <a:noFill/>
                    </a:lnB>
                    <a:solidFill>
                      <a:srgbClr val="404040"/>
                    </a:solidFill>
                  </a:tcPr>
                </a:tc>
                <a:tc>
                  <a:txBody>
                    <a:bodyPr/>
                    <a:lstStyle/>
                    <a:p>
                      <a:pPr lvl="0">
                        <a:buNone/>
                      </a:pPr>
                      <a:endParaRPr lang="en-US" sz="1900" cap="none" spc="0" dirty="0">
                        <a:solidFill>
                          <a:schemeClr val="bg1"/>
                        </a:solidFill>
                        <a:latin typeface="Times New Roman" panose="02020603050405020304" pitchFamily="18" charset="0"/>
                        <a:cs typeface="Times New Roman" panose="02020603050405020304" pitchFamily="18" charset="0"/>
                      </a:endParaRPr>
                    </a:p>
                  </a:txBody>
                  <a:tcPr marL="144586" marR="144586" marT="144586" marB="72293">
                    <a:lnL w="0">
                      <a:noFill/>
                    </a:lnL>
                    <a:lnR w="0">
                      <a:noFill/>
                    </a:lnR>
                    <a:lnT w="0">
                      <a:noFill/>
                    </a:lnT>
                    <a:lnB w="0">
                      <a:noFill/>
                    </a:lnB>
                    <a:solidFill>
                      <a:srgbClr val="404040"/>
                    </a:solidFill>
                  </a:tcPr>
                </a:tc>
                <a:extLst>
                  <a:ext uri="{0D108BD9-81ED-4DB2-BD59-A6C34878D82A}">
                    <a16:rowId xmlns:a16="http://schemas.microsoft.com/office/drawing/2014/main" val="3339678800"/>
                  </a:ext>
                </a:extLst>
              </a:tr>
            </a:tbl>
          </a:graphicData>
        </a:graphic>
      </p:graphicFrame>
      <p:sp>
        <p:nvSpPr>
          <p:cNvPr id="5" name="Slide Number Placeholder 4">
            <a:extLst>
              <a:ext uri="{FF2B5EF4-FFF2-40B4-BE49-F238E27FC236}">
                <a16:creationId xmlns:a16="http://schemas.microsoft.com/office/drawing/2014/main" id="{5497D5BB-C866-5DFB-4047-74B410DEA0A7}"/>
              </a:ext>
            </a:extLst>
          </p:cNvPr>
          <p:cNvSpPr>
            <a:spLocks noGrp="1"/>
          </p:cNvSpPr>
          <p:nvPr>
            <p:ph type="sldNum" sz="quarter" idx="12"/>
          </p:nvPr>
        </p:nvSpPr>
        <p:spPr/>
        <p:txBody>
          <a:bodyPr/>
          <a:lstStyle/>
          <a:p>
            <a:fld id="{9D4AEF59-F28E-467C-9EA3-92D1CFAD475A}" type="slidenum">
              <a:rPr lang="en-US" smtClean="0"/>
              <a:t>6</a:t>
            </a:fld>
            <a:endParaRPr lang="en-US"/>
          </a:p>
        </p:txBody>
      </p:sp>
    </p:spTree>
    <p:extLst>
      <p:ext uri="{BB962C8B-B14F-4D97-AF65-F5344CB8AC3E}">
        <p14:creationId xmlns:p14="http://schemas.microsoft.com/office/powerpoint/2010/main" val="373247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EDDE2178-15B8-E749-0874-9C3D93AA08FC}"/>
              </a:ext>
            </a:extLst>
          </p:cNvPr>
          <p:cNvPicPr>
            <a:picLocks noChangeAspect="1"/>
          </p:cNvPicPr>
          <p:nvPr/>
        </p:nvPicPr>
        <p:blipFill rotWithShape="1">
          <a:blip r:embed="rId2"/>
          <a:srcRect b="6639"/>
          <a:stretch/>
        </p:blipFill>
        <p:spPr>
          <a:xfrm>
            <a:off x="1" y="1"/>
            <a:ext cx="12192000" cy="6857999"/>
          </a:xfrm>
          <a:prstGeom prst="rect">
            <a:avLst/>
          </a:prstGeom>
        </p:spPr>
      </p:pic>
      <p:sp useBgFill="1">
        <p:nvSpPr>
          <p:cNvPr id="18" name="Freeform: Shape 17">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288308-EAF3-184B-45BA-3FEB6BE74618}"/>
              </a:ext>
            </a:extLst>
          </p:cNvPr>
          <p:cNvSpPr>
            <a:spLocks noGrp="1"/>
          </p:cNvSpPr>
          <p:nvPr>
            <p:ph type="title"/>
          </p:nvPr>
        </p:nvSpPr>
        <p:spPr>
          <a:xfrm>
            <a:off x="1037809" y="1071350"/>
            <a:ext cx="4775162" cy="1475906"/>
          </a:xfrm>
        </p:spPr>
        <p:txBody>
          <a:bodyPr>
            <a:normAutofit/>
          </a:bodyPr>
          <a:lstStyle/>
          <a:p>
            <a:pPr algn="ctr">
              <a:lnSpc>
                <a:spcPct val="100000"/>
              </a:lnSpc>
            </a:pPr>
            <a:r>
              <a:rPr lang="en-US" sz="2200" dirty="0">
                <a:ea typeface="+mj-lt"/>
                <a:cs typeface="+mj-lt"/>
              </a:rPr>
              <a:t>What problem do we expect to solve with this dataset?</a:t>
            </a:r>
            <a:endParaRPr lang="en-US" sz="2200" dirty="0"/>
          </a:p>
        </p:txBody>
      </p:sp>
      <p:sp>
        <p:nvSpPr>
          <p:cNvPr id="20"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B3C0B0-65DC-8F87-8547-5C9F54F5C0AF}"/>
              </a:ext>
            </a:extLst>
          </p:cNvPr>
          <p:cNvSpPr>
            <a:spLocks noGrp="1"/>
          </p:cNvSpPr>
          <p:nvPr>
            <p:ph idx="1"/>
          </p:nvPr>
        </p:nvSpPr>
        <p:spPr>
          <a:xfrm>
            <a:off x="942577" y="2539999"/>
            <a:ext cx="4995473" cy="3261164"/>
          </a:xfrm>
        </p:spPr>
        <p:txBody>
          <a:bodyPr vert="horz" lIns="91440" tIns="45720" rIns="91440" bIns="45720" rtlCol="0" anchor="ctr">
            <a:normAutofit/>
          </a:bodyPr>
          <a:lstStyle/>
          <a:p>
            <a:pPr>
              <a:lnSpc>
                <a:spcPct val="90000"/>
              </a:lnSpc>
            </a:pPr>
            <a:r>
              <a:rPr lang="en-US" dirty="0">
                <a:latin typeface="Times New Roman" panose="02020603050405020304" pitchFamily="18" charset="0"/>
                <a:ea typeface="+mn-lt"/>
                <a:cs typeface="Times New Roman" panose="02020603050405020304" pitchFamily="18" charset="0"/>
              </a:rPr>
              <a:t>We are expected to analyze the employment data from the following four perspectives: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ea typeface="+mn-lt"/>
                <a:cs typeface="Times New Roman" panose="02020603050405020304" pitchFamily="18" charset="0"/>
              </a:rPr>
              <a:t>1.  Seasonal variations</a:t>
            </a: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ea typeface="+mn-lt"/>
                <a:cs typeface="Times New Roman" panose="02020603050405020304" pitchFamily="18" charset="0"/>
              </a:rPr>
              <a:t>2.  Covid Effect</a:t>
            </a: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ea typeface="+mn-lt"/>
                <a:cs typeface="Times New Roman" panose="02020603050405020304" pitchFamily="18" charset="0"/>
              </a:rPr>
              <a:t>3.  Sudden changes in the employment   numbers</a:t>
            </a: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ea typeface="+mn-lt"/>
                <a:cs typeface="Times New Roman" panose="02020603050405020304" pitchFamily="18" charset="0"/>
              </a:rPr>
              <a:t>4.  Long term/overall trend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8FE0D9-97A5-265D-B73A-AF70C240D2C7}"/>
              </a:ext>
            </a:extLst>
          </p:cNvPr>
          <p:cNvSpPr>
            <a:spLocks noGrp="1"/>
          </p:cNvSpPr>
          <p:nvPr>
            <p:ph type="sldNum" sz="quarter" idx="12"/>
          </p:nvPr>
        </p:nvSpPr>
        <p:spPr/>
        <p:txBody>
          <a:bodyPr/>
          <a:lstStyle/>
          <a:p>
            <a:fld id="{9D4AEF59-F28E-467C-9EA3-92D1CFAD475A}" type="slidenum">
              <a:rPr lang="en-US" smtClean="0"/>
              <a:t>7</a:t>
            </a:fld>
            <a:endParaRPr lang="en-US"/>
          </a:p>
        </p:txBody>
      </p:sp>
    </p:spTree>
    <p:extLst>
      <p:ext uri="{BB962C8B-B14F-4D97-AF65-F5344CB8AC3E}">
        <p14:creationId xmlns:p14="http://schemas.microsoft.com/office/powerpoint/2010/main" val="398212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A5BA-02BE-E5E1-C51D-9871602E53D0}"/>
              </a:ext>
            </a:extLst>
          </p:cNvPr>
          <p:cNvSpPr>
            <a:spLocks noGrp="1"/>
          </p:cNvSpPr>
          <p:nvPr>
            <p:ph type="title"/>
          </p:nvPr>
        </p:nvSpPr>
        <p:spPr/>
        <p:txBody>
          <a:bodyPr>
            <a:noAutofit/>
          </a:bodyPr>
          <a:lstStyle/>
          <a:p>
            <a:r>
              <a:rPr lang="en-US" sz="2000" dirty="0">
                <a:effectLst/>
              </a:rPr>
              <a:t>Impact of Seasonal Variations on Employment rate in the Construction Sector </a:t>
            </a:r>
            <a:br>
              <a:rPr lang="en-US" sz="2000" dirty="0"/>
            </a:br>
            <a:endParaRPr lang="en-US" sz="2000" dirty="0"/>
          </a:p>
        </p:txBody>
      </p:sp>
      <p:sp>
        <p:nvSpPr>
          <p:cNvPr id="4" name="Slide Number Placeholder 3">
            <a:extLst>
              <a:ext uri="{FF2B5EF4-FFF2-40B4-BE49-F238E27FC236}">
                <a16:creationId xmlns:a16="http://schemas.microsoft.com/office/drawing/2014/main" id="{C25B8DA5-346E-162A-18F7-24EDD85F8A94}"/>
              </a:ext>
            </a:extLst>
          </p:cNvPr>
          <p:cNvSpPr>
            <a:spLocks noGrp="1"/>
          </p:cNvSpPr>
          <p:nvPr>
            <p:ph type="sldNum" sz="quarter" idx="12"/>
          </p:nvPr>
        </p:nvSpPr>
        <p:spPr/>
        <p:txBody>
          <a:bodyPr/>
          <a:lstStyle/>
          <a:p>
            <a:fld id="{9D4AEF59-F28E-467C-9EA3-92D1CFAD475A}" type="slidenum">
              <a:rPr lang="en-US" smtClean="0"/>
              <a:t>8</a:t>
            </a:fld>
            <a:endParaRPr lang="en-US"/>
          </a:p>
        </p:txBody>
      </p:sp>
      <p:pic>
        <p:nvPicPr>
          <p:cNvPr id="5" name="Picture 2" descr="Chart, line chart&#10;&#10;Description automatically generated">
            <a:extLst>
              <a:ext uri="{FF2B5EF4-FFF2-40B4-BE49-F238E27FC236}">
                <a16:creationId xmlns:a16="http://schemas.microsoft.com/office/drawing/2014/main" id="{221E1578-66F4-4592-A3F5-31B5CB41E840}"/>
              </a:ext>
            </a:extLst>
          </p:cNvPr>
          <p:cNvPicPr>
            <a:picLocks noGrp="1" noChangeAspect="1" noChangeArrowheads="1"/>
          </p:cNvPicPr>
          <p:nvPr>
            <p:ph idx="1"/>
          </p:nvPr>
        </p:nvPicPr>
        <p:blipFill rotWithShape="1">
          <a:blip r:embed="rId2"/>
          <a:srcRect t="3676" b="3676"/>
          <a:stretch/>
        </p:blipFill>
        <p:spPr bwMode="auto">
          <a:xfrm>
            <a:off x="716347" y="1755069"/>
            <a:ext cx="9329785" cy="445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8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A05F1-95A6-8549-779B-85007841C843}"/>
              </a:ext>
            </a:extLst>
          </p:cNvPr>
          <p:cNvSpPr>
            <a:spLocks noGrp="1"/>
          </p:cNvSpPr>
          <p:nvPr>
            <p:ph idx="1"/>
          </p:nvPr>
        </p:nvSpPr>
        <p:spPr/>
        <p:txBody>
          <a:bodyPr/>
          <a:lstStyle/>
          <a:p>
            <a:r>
              <a:rPr lang="en-US" sz="1600" dirty="0">
                <a:effectLst/>
                <a:latin typeface="TimesNewRomanPSMT"/>
              </a:rPr>
              <a:t>As it relies on labor and outdoor activities, the construction industry is one of the most susceptible to bad weather conditions </a:t>
            </a:r>
            <a:endParaRPr lang="en-US" sz="1600" dirty="0"/>
          </a:p>
          <a:p>
            <a:r>
              <a:rPr lang="en-US" sz="1600" dirty="0">
                <a:effectLst/>
                <a:latin typeface="TimesNewRomanPSMT"/>
              </a:rPr>
              <a:t>Seasonal/weather events have a direct impact on the ability to accomplish construction jobs, which is often known as task feasibility. Lightning and high winds pose substantial risks to workers, slowing production or necessitating work stoppages [2]. Construction also has challenges with location, as the project is sometimes located far from home. </a:t>
            </a:r>
          </a:p>
          <a:p>
            <a:r>
              <a:rPr lang="en-US" sz="1600" dirty="0">
                <a:latin typeface="Times New Roman" panose="02020603050405020304" pitchFamily="18" charset="0"/>
                <a:cs typeface="Times New Roman" panose="02020603050405020304" pitchFamily="18" charset="0"/>
              </a:rPr>
              <a:t>From figure, Up until July, we see an increase in job prospects in the construction industry, followed by three months of constant employment rates and then a decline from the middle of November to the end of the winter season (until February) as the temperature starts to drop. </a:t>
            </a:r>
          </a:p>
          <a:p>
            <a:r>
              <a:rPr lang="en-US" sz="1600" dirty="0">
                <a:latin typeface="Times New Roman" panose="02020603050405020304" pitchFamily="18" charset="0"/>
                <a:cs typeface="Times New Roman" panose="02020603050405020304" pitchFamily="18" charset="0"/>
              </a:rPr>
              <a:t>This pattern might be ascribed to the unfavorable effects of the weather on the construction industry, where operations and site preparations can be severely damaged by precipitation and low temperatures rate. These weather-related factors have different effects on equipment, materials, and labor. </a:t>
            </a:r>
            <a:endParaRPr lang="en-US" dirty="0"/>
          </a:p>
        </p:txBody>
      </p:sp>
      <p:sp>
        <p:nvSpPr>
          <p:cNvPr id="4" name="Slide Number Placeholder 3">
            <a:extLst>
              <a:ext uri="{FF2B5EF4-FFF2-40B4-BE49-F238E27FC236}">
                <a16:creationId xmlns:a16="http://schemas.microsoft.com/office/drawing/2014/main" id="{346A91B7-807E-E1CC-FD90-59432785F8A0}"/>
              </a:ext>
            </a:extLst>
          </p:cNvPr>
          <p:cNvSpPr>
            <a:spLocks noGrp="1"/>
          </p:cNvSpPr>
          <p:nvPr>
            <p:ph type="sldNum" sz="quarter" idx="12"/>
          </p:nvPr>
        </p:nvSpPr>
        <p:spPr/>
        <p:txBody>
          <a:bodyPr/>
          <a:lstStyle/>
          <a:p>
            <a:fld id="{9D4AEF59-F28E-467C-9EA3-92D1CFAD475A}" type="slidenum">
              <a:rPr lang="en-US" smtClean="0"/>
              <a:t>9</a:t>
            </a:fld>
            <a:endParaRPr lang="en-US"/>
          </a:p>
        </p:txBody>
      </p:sp>
    </p:spTree>
    <p:extLst>
      <p:ext uri="{BB962C8B-B14F-4D97-AF65-F5344CB8AC3E}">
        <p14:creationId xmlns:p14="http://schemas.microsoft.com/office/powerpoint/2010/main" val="166110092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1750</Words>
  <Application>Microsoft Macintosh PowerPoint</Application>
  <PresentationFormat>Widescreen</PresentationFormat>
  <Paragraphs>117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Bembo</vt:lpstr>
      <vt:lpstr>Calibri</vt:lpstr>
      <vt:lpstr>Times New Roman</vt:lpstr>
      <vt:lpstr>TimesNewRomanPSMT</vt:lpstr>
      <vt:lpstr>ArchiveVTI</vt:lpstr>
      <vt:lpstr>Study on Construction Industry Workforce Trends</vt:lpstr>
      <vt:lpstr>Who are we ?</vt:lpstr>
      <vt:lpstr>Abstract  </vt:lpstr>
      <vt:lpstr>Introduction</vt:lpstr>
      <vt:lpstr>Literature Review</vt:lpstr>
      <vt:lpstr>Where does the dataset come from?</vt:lpstr>
      <vt:lpstr>What problem do we expect to solve with this dataset?</vt:lpstr>
      <vt:lpstr>Impact of Seasonal Variations on Employment rate in the Construction Sector  </vt:lpstr>
      <vt:lpstr>PowerPoint Presentation</vt:lpstr>
      <vt:lpstr>SEASONAL VARIATIONS ( Contd.)</vt:lpstr>
      <vt:lpstr>PowerPoint Presentation</vt:lpstr>
      <vt:lpstr>SEASONAL VARIATIONS  (Contd.)</vt:lpstr>
      <vt:lpstr>Covid-19 and its Impact on Employment Trends in the Construction Sector  </vt:lpstr>
      <vt:lpstr>Covid EFFECT</vt:lpstr>
      <vt:lpstr>PowerPoint Presentation</vt:lpstr>
      <vt:lpstr>Covid EFFECT (Contd.)</vt:lpstr>
      <vt:lpstr>Covid EFFECT (Contd.)</vt:lpstr>
      <vt:lpstr>PowerPoint Presentation</vt:lpstr>
      <vt:lpstr>Sudden changes in the employment numbers</vt:lpstr>
      <vt:lpstr>Overall / LONG-TERM TREND</vt:lpstr>
      <vt:lpstr>Overall / LONG-TERM TREND (Contd.)</vt:lpstr>
      <vt:lpstr>Overall / LONG-TERM TREND (Contd.)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Maanukonda, Murali Krishna</cp:lastModifiedBy>
  <cp:revision>85</cp:revision>
  <dcterms:created xsi:type="dcterms:W3CDTF">2022-10-26T10:40:54Z</dcterms:created>
  <dcterms:modified xsi:type="dcterms:W3CDTF">2023-05-01T03:57:42Z</dcterms:modified>
</cp:coreProperties>
</file>