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7"/>
  </p:notesMasterIdLst>
  <p:sldIdLst>
    <p:sldId id="256" r:id="rId2"/>
    <p:sldId id="257" r:id="rId3"/>
    <p:sldId id="281" r:id="rId4"/>
    <p:sldId id="286" r:id="rId5"/>
    <p:sldId id="287" r:id="rId6"/>
    <p:sldId id="295" r:id="rId7"/>
    <p:sldId id="293" r:id="rId8"/>
    <p:sldId id="294" r:id="rId9"/>
    <p:sldId id="288" r:id="rId10"/>
    <p:sldId id="289" r:id="rId11"/>
    <p:sldId id="290" r:id="rId12"/>
    <p:sldId id="291" r:id="rId13"/>
    <p:sldId id="292" r:id="rId14"/>
    <p:sldId id="296" r:id="rId15"/>
    <p:sldId id="297" r:id="rId16"/>
    <p:sldId id="298" r:id="rId17"/>
    <p:sldId id="299" r:id="rId18"/>
    <p:sldId id="300" r:id="rId19"/>
    <p:sldId id="301" r:id="rId20"/>
    <p:sldId id="302" r:id="rId21"/>
    <p:sldId id="303" r:id="rId22"/>
    <p:sldId id="304" r:id="rId23"/>
    <p:sldId id="305" r:id="rId24"/>
    <p:sldId id="279" r:id="rId25"/>
    <p:sldId id="280" r:id="rId26"/>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7309D0-FEF7-45C3-9213-A18207629BDA}" type="datetimeFigureOut">
              <a:rPr lang="vi-VN" smtClean="0"/>
              <a:t>16/12/2014</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A808A-15C2-42A0-88CE-103E590C5D51}" type="slidenum">
              <a:rPr lang="vi-VN" smtClean="0"/>
              <a:t>‹#›</a:t>
            </a:fld>
            <a:endParaRPr lang="vi-VN"/>
          </a:p>
        </p:txBody>
      </p:sp>
    </p:spTree>
    <p:extLst>
      <p:ext uri="{BB962C8B-B14F-4D97-AF65-F5344CB8AC3E}">
        <p14:creationId xmlns:p14="http://schemas.microsoft.com/office/powerpoint/2010/main" val="3427965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82771B-C6A3-451A-95E8-AD0C1641337F}" type="datetime1">
              <a:rPr lang="vi-VN" smtClean="0"/>
              <a:t>16/12/2014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6521B7-7373-4612-BEB6-7B4BB62DBA90}" type="slidenum">
              <a:rPr lang="vi-VN" smtClean="0"/>
              <a:pPr/>
              <a:t>‹#›</a:t>
            </a:fld>
            <a:endParaRPr lang="vi-VN"/>
          </a:p>
        </p:txBody>
      </p:sp>
    </p:spTree>
    <p:extLst>
      <p:ext uri="{BB962C8B-B14F-4D97-AF65-F5344CB8AC3E}">
        <p14:creationId xmlns:p14="http://schemas.microsoft.com/office/powerpoint/2010/main" val="3341089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C93E81-6A89-4308-A982-6EDB0F13AD2B}" type="datetime1">
              <a:rPr lang="vi-VN" smtClean="0"/>
              <a:t>16/12/2014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6521B7-7373-4612-BEB6-7B4BB62DBA90}" type="slidenum">
              <a:rPr lang="vi-VN" smtClean="0"/>
              <a:t>‹#›</a:t>
            </a:fld>
            <a:endParaRPr lang="vi-VN"/>
          </a:p>
        </p:txBody>
      </p:sp>
    </p:spTree>
    <p:extLst>
      <p:ext uri="{BB962C8B-B14F-4D97-AF65-F5344CB8AC3E}">
        <p14:creationId xmlns:p14="http://schemas.microsoft.com/office/powerpoint/2010/main" val="410320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1EBCF0-2D0E-4ABA-8ACC-5BFA29374852}" type="datetime1">
              <a:rPr lang="vi-VN" smtClean="0"/>
              <a:t>16/12/2014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6521B7-7373-4612-BEB6-7B4BB62DBA90}"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903545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C9C2E-355C-4A05-90EA-D2D6999CBCB5}" type="datetime1">
              <a:rPr lang="vi-VN" smtClean="0"/>
              <a:t>16/12/2014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6521B7-7373-4612-BEB6-7B4BB62DBA90}" type="slidenum">
              <a:rPr lang="vi-VN" smtClean="0"/>
              <a:t>‹#›</a:t>
            </a:fld>
            <a:endParaRPr lang="vi-VN"/>
          </a:p>
        </p:txBody>
      </p:sp>
    </p:spTree>
    <p:extLst>
      <p:ext uri="{BB962C8B-B14F-4D97-AF65-F5344CB8AC3E}">
        <p14:creationId xmlns:p14="http://schemas.microsoft.com/office/powerpoint/2010/main" val="265714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29EB02-2B48-41CE-934D-C77B08A3332A}" type="datetime1">
              <a:rPr lang="vi-VN" smtClean="0"/>
              <a:t>16/12/2014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6521B7-7373-4612-BEB6-7B4BB62DBA90}"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8922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122255-7610-4024-9573-A8A889D6C4A3}" type="datetime1">
              <a:rPr lang="vi-VN" smtClean="0"/>
              <a:t>16/12/2014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6521B7-7373-4612-BEB6-7B4BB62DBA90}" type="slidenum">
              <a:rPr lang="vi-VN" smtClean="0"/>
              <a:t>‹#›</a:t>
            </a:fld>
            <a:endParaRPr lang="vi-VN"/>
          </a:p>
        </p:txBody>
      </p:sp>
    </p:spTree>
    <p:extLst>
      <p:ext uri="{BB962C8B-B14F-4D97-AF65-F5344CB8AC3E}">
        <p14:creationId xmlns:p14="http://schemas.microsoft.com/office/powerpoint/2010/main" val="1108124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8033CE-048A-4BB5-9E0C-2812FCF96C60}" type="datetime1">
              <a:rPr lang="vi-VN" smtClean="0"/>
              <a:t>16/12/2014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6521B7-7373-4612-BEB6-7B4BB62DBA90}" type="slidenum">
              <a:rPr lang="vi-VN" smtClean="0"/>
              <a:t>‹#›</a:t>
            </a:fld>
            <a:endParaRPr lang="vi-VN"/>
          </a:p>
        </p:txBody>
      </p:sp>
    </p:spTree>
    <p:extLst>
      <p:ext uri="{BB962C8B-B14F-4D97-AF65-F5344CB8AC3E}">
        <p14:creationId xmlns:p14="http://schemas.microsoft.com/office/powerpoint/2010/main" val="2291982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102603-A0C1-4C58-8F39-F51689E5B064}" type="datetime1">
              <a:rPr lang="vi-VN" smtClean="0"/>
              <a:t>16/12/2014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6521B7-7373-4612-BEB6-7B4BB62DBA90}" type="slidenum">
              <a:rPr lang="vi-VN" smtClean="0"/>
              <a:t>‹#›</a:t>
            </a:fld>
            <a:endParaRPr lang="vi-VN"/>
          </a:p>
        </p:txBody>
      </p:sp>
    </p:spTree>
    <p:extLst>
      <p:ext uri="{BB962C8B-B14F-4D97-AF65-F5344CB8AC3E}">
        <p14:creationId xmlns:p14="http://schemas.microsoft.com/office/powerpoint/2010/main" val="291025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067AAD-7BA2-4022-A04B-09F55418012F}" type="datetime1">
              <a:rPr lang="vi-VN" smtClean="0"/>
              <a:t>16/12/2014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6521B7-7373-4612-BEB6-7B4BB62DBA90}" type="slidenum">
              <a:rPr lang="vi-VN" smtClean="0"/>
              <a:pPr/>
              <a:t>‹#›</a:t>
            </a:fld>
            <a:endParaRPr lang="vi-VN"/>
          </a:p>
        </p:txBody>
      </p:sp>
    </p:spTree>
    <p:extLst>
      <p:ext uri="{BB962C8B-B14F-4D97-AF65-F5344CB8AC3E}">
        <p14:creationId xmlns:p14="http://schemas.microsoft.com/office/powerpoint/2010/main" val="106563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791686-DD43-4ADA-907A-A48A6A626C91}" type="datetime1">
              <a:rPr lang="vi-VN" smtClean="0"/>
              <a:t>16/12/2014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B6521B7-7373-4612-BEB6-7B4BB62DBA90}" type="slidenum">
              <a:rPr lang="vi-VN" smtClean="0"/>
              <a:pPr/>
              <a:t>‹#›</a:t>
            </a:fld>
            <a:endParaRPr lang="vi-VN"/>
          </a:p>
        </p:txBody>
      </p:sp>
    </p:spTree>
    <p:extLst>
      <p:ext uri="{BB962C8B-B14F-4D97-AF65-F5344CB8AC3E}">
        <p14:creationId xmlns:p14="http://schemas.microsoft.com/office/powerpoint/2010/main" val="3068132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8F7116-F35E-4652-8FC2-4E5E2189CC56}" type="datetime1">
              <a:rPr lang="vi-VN" smtClean="0"/>
              <a:t>16/12/2014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B6521B7-7373-4612-BEB6-7B4BB62DBA90}" type="slidenum">
              <a:rPr lang="vi-VN" smtClean="0"/>
              <a:pPr/>
              <a:t>‹#›</a:t>
            </a:fld>
            <a:endParaRPr lang="vi-VN"/>
          </a:p>
        </p:txBody>
      </p:sp>
    </p:spTree>
    <p:extLst>
      <p:ext uri="{BB962C8B-B14F-4D97-AF65-F5344CB8AC3E}">
        <p14:creationId xmlns:p14="http://schemas.microsoft.com/office/powerpoint/2010/main" val="132435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598A08-0A2C-4CDB-A33B-6A9BD8615230}" type="datetime1">
              <a:rPr lang="vi-VN" smtClean="0"/>
              <a:t>16/12/2014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6B6521B7-7373-4612-BEB6-7B4BB62DBA90}" type="slidenum">
              <a:rPr lang="vi-VN" smtClean="0"/>
              <a:t>‹#›</a:t>
            </a:fld>
            <a:endParaRPr lang="vi-VN"/>
          </a:p>
        </p:txBody>
      </p:sp>
    </p:spTree>
    <p:extLst>
      <p:ext uri="{BB962C8B-B14F-4D97-AF65-F5344CB8AC3E}">
        <p14:creationId xmlns:p14="http://schemas.microsoft.com/office/powerpoint/2010/main" val="31077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5D7B90-D047-4E7D-A219-CF6FDCB541CC}" type="datetime1">
              <a:rPr lang="vi-VN" smtClean="0"/>
              <a:t>16/12/2014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6B6521B7-7373-4612-BEB6-7B4BB62DBA90}" type="slidenum">
              <a:rPr lang="vi-VN" smtClean="0"/>
              <a:t>‹#›</a:t>
            </a:fld>
            <a:endParaRPr lang="vi-VN"/>
          </a:p>
        </p:txBody>
      </p:sp>
    </p:spTree>
    <p:extLst>
      <p:ext uri="{BB962C8B-B14F-4D97-AF65-F5344CB8AC3E}">
        <p14:creationId xmlns:p14="http://schemas.microsoft.com/office/powerpoint/2010/main" val="2680056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E72CA-DD80-48D6-97F7-5212A2BB40F7}" type="datetime1">
              <a:rPr lang="vi-VN" smtClean="0"/>
              <a:t>16/12/2014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6B6521B7-7373-4612-BEB6-7B4BB62DBA90}" type="slidenum">
              <a:rPr lang="vi-VN" smtClean="0"/>
              <a:t>‹#›</a:t>
            </a:fld>
            <a:endParaRPr lang="vi-VN"/>
          </a:p>
        </p:txBody>
      </p:sp>
    </p:spTree>
    <p:extLst>
      <p:ext uri="{BB962C8B-B14F-4D97-AF65-F5344CB8AC3E}">
        <p14:creationId xmlns:p14="http://schemas.microsoft.com/office/powerpoint/2010/main" val="3216163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7703A1-068B-4C3E-B5E5-D1F8DCB8D85F}" type="datetime1">
              <a:rPr lang="vi-VN" smtClean="0"/>
              <a:t>16/12/2014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B6521B7-7373-4612-BEB6-7B4BB62DBA90}" type="slidenum">
              <a:rPr lang="vi-VN" smtClean="0"/>
              <a:t>‹#›</a:t>
            </a:fld>
            <a:endParaRPr lang="vi-VN"/>
          </a:p>
        </p:txBody>
      </p:sp>
    </p:spTree>
    <p:extLst>
      <p:ext uri="{BB962C8B-B14F-4D97-AF65-F5344CB8AC3E}">
        <p14:creationId xmlns:p14="http://schemas.microsoft.com/office/powerpoint/2010/main" val="64810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E57A9D-1C3A-403C-AB8A-5985B4944BCD}" type="datetime1">
              <a:rPr lang="vi-VN" smtClean="0"/>
              <a:t>16/12/2014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B6521B7-7373-4612-BEB6-7B4BB62DBA90}" type="slidenum">
              <a:rPr lang="vi-VN" smtClean="0"/>
              <a:t>‹#›</a:t>
            </a:fld>
            <a:endParaRPr lang="vi-VN"/>
          </a:p>
        </p:txBody>
      </p:sp>
    </p:spTree>
    <p:extLst>
      <p:ext uri="{BB962C8B-B14F-4D97-AF65-F5344CB8AC3E}">
        <p14:creationId xmlns:p14="http://schemas.microsoft.com/office/powerpoint/2010/main" val="3005700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E3C2BA-080C-451D-B519-23721643C7DF}" type="datetime1">
              <a:rPr lang="vi-VN" smtClean="0"/>
              <a:t>16/12/2014</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6521B7-7373-4612-BEB6-7B4BB62DBA90}" type="slidenum">
              <a:rPr lang="vi-VN" smtClean="0"/>
              <a:t>‹#›</a:t>
            </a:fld>
            <a:endParaRPr lang="vi-VN"/>
          </a:p>
        </p:txBody>
      </p:sp>
    </p:spTree>
    <p:extLst>
      <p:ext uri="{BB962C8B-B14F-4D97-AF65-F5344CB8AC3E}">
        <p14:creationId xmlns:p14="http://schemas.microsoft.com/office/powerpoint/2010/main" val="56809421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10917" y="-7917"/>
            <a:ext cx="8915399" cy="1997827"/>
          </a:xfrm>
        </p:spPr>
        <p:txBody>
          <a:bodyPr>
            <a:normAutofit/>
          </a:bodyPr>
          <a:lstStyle/>
          <a:p>
            <a:pPr algn="ctr"/>
            <a:r>
              <a:rPr lang="en-US" sz="6200" smtClean="0">
                <a:latin typeface="Times New Roman" panose="02020603050405020304" pitchFamily="18" charset="0"/>
                <a:cs typeface="Times New Roman" panose="02020603050405020304" pitchFamily="18" charset="0"/>
              </a:rPr>
              <a:t>BÀI TẬP LỚN</a:t>
            </a:r>
            <a:r>
              <a:rPr lang="en-US" smtClean="0">
                <a:latin typeface="Times New Roman" panose="02020603050405020304" pitchFamily="18" charset="0"/>
                <a:cs typeface="Times New Roman" panose="02020603050405020304" pitchFamily="18" charset="0"/>
              </a:rPr>
              <a:t/>
            </a:r>
            <a:br>
              <a:rPr lang="en-US" smtClean="0">
                <a:latin typeface="Times New Roman" panose="02020603050405020304" pitchFamily="18" charset="0"/>
                <a:cs typeface="Times New Roman" panose="02020603050405020304" pitchFamily="18" charset="0"/>
              </a:rPr>
            </a:br>
            <a:r>
              <a:rPr lang="en-US" smtClean="0">
                <a:latin typeface="Times New Roman" panose="02020603050405020304" pitchFamily="18" charset="0"/>
                <a:cs typeface="Times New Roman" panose="02020603050405020304" pitchFamily="18" charset="0"/>
              </a:rPr>
              <a:t>LẬP TRÌNH JAVA</a:t>
            </a:r>
            <a:endParaRPr lang="vi-VN">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32452" y="2443809"/>
            <a:ext cx="10641496" cy="681533"/>
          </a:xfrm>
        </p:spPr>
        <p:txBody>
          <a:bodyPr>
            <a:normAutofit/>
          </a:bodyPr>
          <a:lstStyle/>
          <a:p>
            <a:pPr algn="ctr"/>
            <a:r>
              <a:rPr lang="en-US" sz="2400" b="1" i="1" u="sng" err="1" smtClean="0">
                <a:solidFill>
                  <a:schemeClr val="tx1"/>
                </a:solidFill>
                <a:latin typeface="Times New Roman" panose="02020603050405020304" pitchFamily="18" charset="0"/>
                <a:cs typeface="Times New Roman" panose="02020603050405020304" pitchFamily="18" charset="0"/>
              </a:rPr>
              <a:t>Đề</a:t>
            </a:r>
            <a:r>
              <a:rPr lang="en-US" sz="2400" b="1" i="1" u="sng" smtClean="0">
                <a:solidFill>
                  <a:schemeClr val="tx1"/>
                </a:solidFill>
                <a:latin typeface="Times New Roman" panose="02020603050405020304" pitchFamily="18" charset="0"/>
                <a:cs typeface="Times New Roman" panose="02020603050405020304" pitchFamily="18" charset="0"/>
              </a:rPr>
              <a:t> </a:t>
            </a:r>
            <a:r>
              <a:rPr lang="en-US" sz="2400" b="1" i="1" u="sng" err="1" smtClean="0">
                <a:solidFill>
                  <a:schemeClr val="tx1"/>
                </a:solidFill>
                <a:latin typeface="Times New Roman" panose="02020603050405020304" pitchFamily="18" charset="0"/>
                <a:cs typeface="Times New Roman" panose="02020603050405020304" pitchFamily="18" charset="0"/>
              </a:rPr>
              <a:t>tài</a:t>
            </a:r>
            <a:r>
              <a:rPr lang="en-US" sz="2400" b="1" smtClean="0">
                <a:solidFill>
                  <a:schemeClr val="tx1"/>
                </a:solidFill>
                <a:latin typeface="Times New Roman" panose="02020603050405020304" pitchFamily="18" charset="0"/>
                <a:cs typeface="Times New Roman" panose="02020603050405020304" pitchFamily="18" charset="0"/>
              </a:rPr>
              <a:t>: XÂY DỰNG PHẦN MỀM QUẢN LÝ THƯ VIỆN BẰNG JAVA</a:t>
            </a:r>
            <a:endParaRPr lang="vi-VN" sz="2400" b="1">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B6521B7-7373-4612-BEB6-7B4BB62DBA90}" type="slidenum">
              <a:rPr lang="vi-VN" smtClean="0"/>
              <a:pPr/>
              <a:t>1</a:t>
            </a:fld>
            <a:endParaRPr lang="vi-VN"/>
          </a:p>
        </p:txBody>
      </p:sp>
      <p:sp>
        <p:nvSpPr>
          <p:cNvPr id="4" name="TextBox 3"/>
          <p:cNvSpPr txBox="1"/>
          <p:nvPr/>
        </p:nvSpPr>
        <p:spPr>
          <a:xfrm>
            <a:off x="3868449" y="3828010"/>
            <a:ext cx="8097078" cy="2554545"/>
          </a:xfrm>
          <a:prstGeom prst="rect">
            <a:avLst/>
          </a:prstGeom>
          <a:noFill/>
        </p:spPr>
        <p:txBody>
          <a:bodyPr wrap="square" rtlCol="0">
            <a:spAutoFit/>
          </a:bodyPr>
          <a:lstStyle/>
          <a:p>
            <a:r>
              <a:rPr lang="vi-VN" sz="2000" i="1">
                <a:latin typeface="Times New Roman" panose="02020603050405020304" pitchFamily="18" charset="0"/>
                <a:cs typeface="Times New Roman" panose="02020603050405020304" pitchFamily="18" charset="0"/>
              </a:rPr>
              <a:t>Giảng viên hướng dẫn</a:t>
            </a:r>
            <a:r>
              <a:rPr lang="vi-VN" sz="2000">
                <a:latin typeface="Times New Roman" panose="02020603050405020304" pitchFamily="18" charset="0"/>
                <a:cs typeface="Times New Roman" panose="02020603050405020304" pitchFamily="18" charset="0"/>
              </a:rPr>
              <a:t>:      </a:t>
            </a:r>
            <a:r>
              <a:rPr lang="vi-VN" sz="2000" b="1" smtClean="0">
                <a:latin typeface="Times New Roman" panose="02020603050405020304" pitchFamily="18" charset="0"/>
                <a:cs typeface="Times New Roman" panose="02020603050405020304" pitchFamily="18" charset="0"/>
              </a:rPr>
              <a:t>TS</a:t>
            </a:r>
            <a:r>
              <a:rPr lang="vi-VN" sz="2000" b="1">
                <a:latin typeface="Times New Roman" panose="02020603050405020304" pitchFamily="18" charset="0"/>
                <a:cs typeface="Times New Roman" panose="02020603050405020304" pitchFamily="18" charset="0"/>
              </a:rPr>
              <a:t>. </a:t>
            </a:r>
            <a:r>
              <a:rPr lang="en-GB" sz="2000" b="1" smtClean="0">
                <a:latin typeface="Times New Roman" panose="02020603050405020304" pitchFamily="18" charset="0"/>
                <a:cs typeface="Times New Roman" panose="02020603050405020304" pitchFamily="18" charset="0"/>
              </a:rPr>
              <a:t>Trần Việt Trung</a:t>
            </a:r>
            <a:endParaRPr lang="vi-VN" sz="2000" b="1" smtClean="0">
              <a:latin typeface="Times New Roman" panose="02020603050405020304" pitchFamily="18" charset="0"/>
              <a:cs typeface="Times New Roman" panose="02020603050405020304" pitchFamily="18" charset="0"/>
            </a:endParaRPr>
          </a:p>
          <a:p>
            <a:endParaRPr lang="vi-VN" sz="2000" smtClean="0">
              <a:latin typeface="Times New Roman" panose="02020603050405020304" pitchFamily="18" charset="0"/>
              <a:cs typeface="Times New Roman" panose="02020603050405020304" pitchFamily="18" charset="0"/>
            </a:endParaRPr>
          </a:p>
          <a:p>
            <a:pPr algn="ctr"/>
            <a:r>
              <a:rPr lang="vi-VN" sz="2000" b="1" u="sng" smtClean="0">
                <a:latin typeface="Times New Roman" panose="02020603050405020304" pitchFamily="18" charset="0"/>
                <a:cs typeface="Times New Roman" panose="02020603050405020304" pitchFamily="18" charset="0"/>
              </a:rPr>
              <a:t>NHÓM </a:t>
            </a:r>
            <a:r>
              <a:rPr lang="en-GB" sz="2000" b="1" u="sng" smtClean="0">
                <a:latin typeface="Times New Roman" panose="02020603050405020304" pitchFamily="18" charset="0"/>
                <a:cs typeface="Times New Roman" panose="02020603050405020304" pitchFamily="18" charset="0"/>
              </a:rPr>
              <a:t>06</a:t>
            </a:r>
          </a:p>
          <a:p>
            <a:pPr algn="ctr"/>
            <a:endParaRPr lang="vi-VN" sz="2000" i="1" smtClean="0">
              <a:latin typeface="Times New Roman" panose="02020603050405020304" pitchFamily="18" charset="0"/>
              <a:cs typeface="Times New Roman" panose="02020603050405020304" pitchFamily="18" charset="0"/>
            </a:endParaRPr>
          </a:p>
          <a:p>
            <a:r>
              <a:rPr lang="vi-VN" sz="2000" i="1" smtClean="0">
                <a:latin typeface="Times New Roman" panose="02020603050405020304" pitchFamily="18" charset="0"/>
                <a:cs typeface="Times New Roman" panose="02020603050405020304" pitchFamily="18" charset="0"/>
              </a:rPr>
              <a:t>Nhóm </a:t>
            </a:r>
            <a:r>
              <a:rPr lang="vi-VN" sz="2000" i="1">
                <a:latin typeface="Times New Roman" panose="02020603050405020304" pitchFamily="18" charset="0"/>
                <a:cs typeface="Times New Roman" panose="02020603050405020304" pitchFamily="18" charset="0"/>
              </a:rPr>
              <a:t>sinh viên thực </a:t>
            </a:r>
            <a:r>
              <a:rPr lang="vi-VN" sz="2000" i="1" smtClean="0">
                <a:latin typeface="Times New Roman" panose="02020603050405020304" pitchFamily="18" charset="0"/>
                <a:cs typeface="Times New Roman" panose="02020603050405020304" pitchFamily="18" charset="0"/>
              </a:rPr>
              <a:t>hiện:</a:t>
            </a:r>
            <a:r>
              <a:rPr lang="vi-VN" sz="2000" smtClean="0">
                <a:latin typeface="Times New Roman" panose="02020603050405020304" pitchFamily="18" charset="0"/>
                <a:cs typeface="Times New Roman" panose="02020603050405020304" pitchFamily="18" charset="0"/>
              </a:rPr>
              <a:t>	</a:t>
            </a:r>
            <a:r>
              <a:rPr lang="en-GB" sz="2000" smtClean="0">
                <a:latin typeface="Times New Roman" panose="02020603050405020304" pitchFamily="18" charset="0"/>
                <a:cs typeface="Times New Roman" panose="02020603050405020304" pitchFamily="18" charset="0"/>
              </a:rPr>
              <a:t>Trần Văn Thuấn</a:t>
            </a:r>
            <a:r>
              <a:rPr lang="vi-VN" sz="200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	2010</a:t>
            </a:r>
            <a:r>
              <a:rPr lang="en-GB" sz="2000" smtClean="0">
                <a:latin typeface="Times New Roman" panose="02020603050405020304" pitchFamily="18" charset="0"/>
                <a:cs typeface="Times New Roman" panose="02020603050405020304" pitchFamily="18" charset="0"/>
              </a:rPr>
              <a:t>2265</a:t>
            </a:r>
            <a:endParaRPr lang="vi-VN" sz="2000">
              <a:latin typeface="Times New Roman" panose="02020603050405020304" pitchFamily="18" charset="0"/>
              <a:cs typeface="Times New Roman" panose="02020603050405020304" pitchFamily="18" charset="0"/>
            </a:endParaRPr>
          </a:p>
          <a:p>
            <a:r>
              <a:rPr lang="vi-VN" sz="2000" smtClean="0">
                <a:latin typeface="Times New Roman" panose="02020603050405020304" pitchFamily="18" charset="0"/>
                <a:cs typeface="Times New Roman" panose="02020603050405020304" pitchFamily="18" charset="0"/>
              </a:rPr>
              <a:t>			</a:t>
            </a:r>
            <a:r>
              <a:rPr lang="en-GB" sz="2000" err="1" smtClean="0">
                <a:latin typeface="Times New Roman" panose="02020603050405020304" pitchFamily="18" charset="0"/>
                <a:cs typeface="Times New Roman" panose="02020603050405020304" pitchFamily="18" charset="0"/>
              </a:rPr>
              <a:t>Lưu</a:t>
            </a:r>
            <a:r>
              <a:rPr lang="en-GB" sz="2000" smtClean="0">
                <a:latin typeface="Times New Roman" panose="02020603050405020304" pitchFamily="18" charset="0"/>
                <a:cs typeface="Times New Roman" panose="02020603050405020304" pitchFamily="18" charset="0"/>
              </a:rPr>
              <a:t> </a:t>
            </a:r>
            <a:r>
              <a:rPr lang="en-GB" sz="2000" err="1" smtClean="0">
                <a:latin typeface="Times New Roman" panose="02020603050405020304" pitchFamily="18" charset="0"/>
                <a:cs typeface="Times New Roman" panose="02020603050405020304" pitchFamily="18" charset="0"/>
              </a:rPr>
              <a:t>Văn</a:t>
            </a:r>
            <a:r>
              <a:rPr lang="en-GB" sz="2000" smtClean="0">
                <a:latin typeface="Times New Roman" panose="02020603050405020304" pitchFamily="18" charset="0"/>
                <a:cs typeface="Times New Roman" panose="02020603050405020304" pitchFamily="18" charset="0"/>
              </a:rPr>
              <a:t> </a:t>
            </a:r>
            <a:r>
              <a:rPr lang="en-GB" sz="2000" err="1" smtClean="0">
                <a:latin typeface="Times New Roman" panose="02020603050405020304" pitchFamily="18" charset="0"/>
                <a:cs typeface="Times New Roman" panose="02020603050405020304" pitchFamily="18" charset="0"/>
              </a:rPr>
              <a:t>Dũng</a:t>
            </a:r>
            <a:r>
              <a:rPr lang="vi-VN" sz="200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20101</a:t>
            </a:r>
            <a:r>
              <a:rPr lang="en-GB" sz="2000" smtClean="0">
                <a:latin typeface="Times New Roman" panose="02020603050405020304" pitchFamily="18" charset="0"/>
                <a:cs typeface="Times New Roman" panose="02020603050405020304" pitchFamily="18" charset="0"/>
              </a:rPr>
              <a:t>277</a:t>
            </a:r>
            <a:endParaRPr lang="vi-VN" sz="2000">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			</a:t>
            </a:r>
            <a:r>
              <a:rPr lang="en-GB" sz="2000" err="1" smtClean="0">
                <a:latin typeface="Times New Roman" panose="02020603050405020304" pitchFamily="18" charset="0"/>
                <a:cs typeface="Times New Roman" panose="02020603050405020304" pitchFamily="18" charset="0"/>
              </a:rPr>
              <a:t>Đinh</a:t>
            </a:r>
            <a:r>
              <a:rPr lang="en-GB" sz="2000" smtClean="0">
                <a:latin typeface="Times New Roman" panose="02020603050405020304" pitchFamily="18" charset="0"/>
                <a:cs typeface="Times New Roman" panose="02020603050405020304" pitchFamily="18" charset="0"/>
              </a:rPr>
              <a:t> </a:t>
            </a:r>
            <a:r>
              <a:rPr lang="en-GB" sz="2000" err="1" smtClean="0">
                <a:latin typeface="Times New Roman" panose="02020603050405020304" pitchFamily="18" charset="0"/>
                <a:cs typeface="Times New Roman" panose="02020603050405020304" pitchFamily="18" charset="0"/>
              </a:rPr>
              <a:t>Ngọc</a:t>
            </a:r>
            <a:r>
              <a:rPr lang="en-GB" sz="2000" smtClean="0">
                <a:latin typeface="Times New Roman" panose="02020603050405020304" pitchFamily="18" charset="0"/>
                <a:cs typeface="Times New Roman" panose="02020603050405020304" pitchFamily="18" charset="0"/>
              </a:rPr>
              <a:t> Nam</a:t>
            </a:r>
            <a:r>
              <a:rPr lang="vi-VN" sz="200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2010</a:t>
            </a:r>
            <a:r>
              <a:rPr lang="en-GB" sz="2000" smtClean="0">
                <a:latin typeface="Times New Roman" panose="02020603050405020304" pitchFamily="18" charset="0"/>
                <a:cs typeface="Times New Roman" panose="02020603050405020304" pitchFamily="18" charset="0"/>
              </a:rPr>
              <a:t>1903</a:t>
            </a:r>
            <a:endParaRPr lang="vi-VN" sz="2000">
              <a:latin typeface="Times New Roman" panose="02020603050405020304" pitchFamily="18" charset="0"/>
              <a:cs typeface="Times New Roman" panose="02020603050405020304" pitchFamily="18" charset="0"/>
            </a:endParaRPr>
          </a:p>
          <a:p>
            <a:r>
              <a:rPr lang="vi-VN" sz="2000" smtClean="0">
                <a:latin typeface="Times New Roman" panose="02020603050405020304" pitchFamily="18" charset="0"/>
                <a:cs typeface="Times New Roman" panose="02020603050405020304" pitchFamily="18" charset="0"/>
              </a:rPr>
              <a:t>			</a:t>
            </a:r>
            <a:r>
              <a:rPr lang="en-GB" sz="2000" smtClean="0">
                <a:latin typeface="Times New Roman" panose="02020603050405020304" pitchFamily="18" charset="0"/>
                <a:cs typeface="Times New Roman" panose="02020603050405020304" pitchFamily="18" charset="0"/>
              </a:rPr>
              <a:t>Nguyễn Xuân Bách</a:t>
            </a:r>
            <a:r>
              <a:rPr lang="vi-VN" sz="200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2010</a:t>
            </a:r>
            <a:r>
              <a:rPr lang="en-GB" sz="2000" smtClean="0">
                <a:latin typeface="Times New Roman" panose="02020603050405020304" pitchFamily="18" charset="0"/>
                <a:cs typeface="Times New Roman" panose="02020603050405020304" pitchFamily="18" charset="0"/>
              </a:rPr>
              <a:t>1124</a:t>
            </a:r>
            <a:endParaRPr lang="vi-V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3649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9" y="567269"/>
            <a:ext cx="8911687" cy="807125"/>
          </a:xfrm>
        </p:spPr>
        <p:txBody>
          <a:bodyPr/>
          <a:lstStyle/>
          <a:p>
            <a:r>
              <a:rPr lang="en-US" smtClean="0">
                <a:latin typeface="Times New Roman" panose="02020603050405020304" pitchFamily="18" charset="0"/>
                <a:cs typeface="Times New Roman" panose="02020603050405020304" pitchFamily="18" charset="0"/>
              </a:rPr>
              <a:t>PHÂN TÍCH THIẾT KẾ HỆ THỐNG</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3757" y="1512959"/>
            <a:ext cx="9115269" cy="5051614"/>
          </a:xfrm>
        </p:spPr>
        <p:txBody>
          <a:bodyPr>
            <a:normAutofit/>
          </a:bodyPr>
          <a:lstStyle/>
          <a:p>
            <a:r>
              <a:rPr lang="en-US" sz="2200" smtClean="0">
                <a:latin typeface="Times New Roman" panose="02020603050405020304" pitchFamily="18" charset="0"/>
                <a:cs typeface="Times New Roman" panose="02020603050405020304" pitchFamily="18" charset="0"/>
              </a:rPr>
              <a:t>Thiết kế cơ sở dữ liệu:</a:t>
            </a:r>
          </a:p>
          <a:p>
            <a:pPr lvl="1"/>
            <a:r>
              <a:rPr lang="en-US" sz="2000" smtClean="0">
                <a:latin typeface="Times New Roman" panose="02020603050405020304" pitchFamily="18" charset="0"/>
                <a:cs typeface="Times New Roman" panose="02020603050405020304" pitchFamily="18" charset="0"/>
              </a:rPr>
              <a:t>Bảng “Books”: Lưu các thông tin đầu sách</a:t>
            </a:r>
          </a:p>
          <a:p>
            <a:pPr marL="457200" lvl="1" indent="0">
              <a:buNone/>
            </a:pPr>
            <a:endParaRPr lang="en-US" sz="200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B6521B7-7373-4612-BEB6-7B4BB62DBA90}" type="slidenum">
              <a:rPr lang="vi-VN" smtClean="0"/>
              <a:pPr/>
              <a:t>10</a:t>
            </a:fld>
            <a:endParaRPr lang="vi-VN"/>
          </a:p>
        </p:txBody>
      </p:sp>
      <p:graphicFrame>
        <p:nvGraphicFramePr>
          <p:cNvPr id="7" name="Table 6"/>
          <p:cNvGraphicFramePr>
            <a:graphicFrameLocks noGrp="1"/>
          </p:cNvGraphicFramePr>
          <p:nvPr>
            <p:extLst>
              <p:ext uri="{D42A27DB-BD31-4B8C-83A1-F6EECF244321}">
                <p14:modId xmlns:p14="http://schemas.microsoft.com/office/powerpoint/2010/main" val="3201043473"/>
              </p:ext>
            </p:extLst>
          </p:nvPr>
        </p:nvGraphicFramePr>
        <p:xfrm>
          <a:off x="2013027" y="2715904"/>
          <a:ext cx="7690531" cy="2961640"/>
        </p:xfrm>
        <a:graphic>
          <a:graphicData uri="http://schemas.openxmlformats.org/drawingml/2006/table">
            <a:tbl>
              <a:tblPr firstRow="1" bandRow="1">
                <a:tableStyleId>{5C22544A-7EE6-4342-B048-85BDC9FD1C3A}</a:tableStyleId>
              </a:tblPr>
              <a:tblGrid>
                <a:gridCol w="2772004"/>
                <a:gridCol w="1760561"/>
                <a:gridCol w="3157966"/>
              </a:tblGrid>
              <a:tr h="331442">
                <a:tc>
                  <a:txBody>
                    <a:bodyPr/>
                    <a:lstStyle/>
                    <a:p>
                      <a:pPr algn="ctr"/>
                      <a:r>
                        <a:rPr lang="en-GB" smtClean="0">
                          <a:latin typeface="Times New Roman" panose="02020603050405020304" pitchFamily="18" charset="0"/>
                          <a:cs typeface="Times New Roman" panose="02020603050405020304" pitchFamily="18" charset="0"/>
                        </a:rPr>
                        <a:t>Tên</a:t>
                      </a:r>
                      <a:r>
                        <a:rPr lang="en-GB" baseline="0" smtClean="0">
                          <a:latin typeface="Times New Roman" panose="02020603050405020304" pitchFamily="18" charset="0"/>
                          <a:cs typeface="Times New Roman" panose="02020603050405020304" pitchFamily="18" charset="0"/>
                        </a:rPr>
                        <a:t> trường</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Kiểu</a:t>
                      </a:r>
                      <a:r>
                        <a:rPr lang="en-GB" baseline="0" smtClean="0">
                          <a:latin typeface="Times New Roman" panose="02020603050405020304" pitchFamily="18" charset="0"/>
                          <a:cs typeface="Times New Roman" panose="02020603050405020304" pitchFamily="18" charset="0"/>
                        </a:rPr>
                        <a:t> dữ liệu</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Chú</a:t>
                      </a:r>
                      <a:r>
                        <a:rPr lang="en-GB" baseline="0" smtClean="0">
                          <a:latin typeface="Times New Roman" panose="02020603050405020304" pitchFamily="18" charset="0"/>
                          <a:cs typeface="Times New Roman" panose="02020603050405020304" pitchFamily="18" charset="0"/>
                        </a:rPr>
                        <a:t> thích</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ISBN</a:t>
                      </a:r>
                      <a:endParaRPr lang="en-GB">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mtClean="0">
                          <a:latin typeface="Times New Roman" panose="02020603050405020304" pitchFamily="18" charset="0"/>
                          <a:cs typeface="Times New Roman" panose="02020603050405020304" pitchFamily="18" charset="0"/>
                        </a:rPr>
                        <a:t>Short Text (255)</a:t>
                      </a:r>
                    </a:p>
                  </a:txBody>
                  <a:tcPr/>
                </a:tc>
                <a:tc>
                  <a:txBody>
                    <a:bodyPr/>
                    <a:lstStyle/>
                    <a:p>
                      <a:pPr algn="ctr"/>
                      <a:r>
                        <a:rPr lang="en-GB" smtClean="0">
                          <a:latin typeface="Times New Roman" panose="02020603050405020304" pitchFamily="18" charset="0"/>
                          <a:cs typeface="Times New Roman" panose="02020603050405020304" pitchFamily="18" charset="0"/>
                        </a:rPr>
                        <a:t>Mã</a:t>
                      </a:r>
                      <a:r>
                        <a:rPr lang="en-GB" baseline="0" smtClean="0">
                          <a:latin typeface="Times New Roman" panose="02020603050405020304" pitchFamily="18" charset="0"/>
                          <a:cs typeface="Times New Roman" panose="02020603050405020304" pitchFamily="18" charset="0"/>
                        </a:rPr>
                        <a:t> tiêu chuẩn quốc tế cho sách</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NumberOfBooks</a:t>
                      </a:r>
                      <a:endParaRPr lang="en-GB">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mtClean="0">
                          <a:latin typeface="Times New Roman" panose="02020603050405020304" pitchFamily="18" charset="0"/>
                          <a:cs typeface="Times New Roman" panose="02020603050405020304" pitchFamily="18" charset="0"/>
                        </a:rPr>
                        <a:t>Number</a:t>
                      </a:r>
                    </a:p>
                  </a:txBody>
                  <a:tcPr/>
                </a:tc>
                <a:tc>
                  <a:txBody>
                    <a:bodyPr/>
                    <a:lstStyle/>
                    <a:p>
                      <a:pPr algn="ctr"/>
                      <a:r>
                        <a:rPr lang="en-GB" smtClean="0">
                          <a:latin typeface="Times New Roman" panose="02020603050405020304" pitchFamily="18" charset="0"/>
                          <a:cs typeface="Times New Roman" panose="02020603050405020304" pitchFamily="18" charset="0"/>
                        </a:rPr>
                        <a:t>Số</a:t>
                      </a:r>
                      <a:r>
                        <a:rPr lang="en-GB" baseline="0" smtClean="0">
                          <a:latin typeface="Times New Roman" panose="02020603050405020304" pitchFamily="18" charset="0"/>
                          <a:cs typeface="Times New Roman" panose="02020603050405020304" pitchFamily="18" charset="0"/>
                        </a:rPr>
                        <a:t> sách</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NumberOfAvailbleBooks</a:t>
                      </a:r>
                      <a:endParaRPr lang="en-GB">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mtClean="0">
                          <a:latin typeface="Times New Roman" panose="02020603050405020304" pitchFamily="18" charset="0"/>
                          <a:cs typeface="Times New Roman" panose="02020603050405020304" pitchFamily="18" charset="0"/>
                        </a:rPr>
                        <a:t>Number</a:t>
                      </a:r>
                    </a:p>
                  </a:txBody>
                  <a:tcPr/>
                </a:tc>
                <a:tc>
                  <a:txBody>
                    <a:bodyPr/>
                    <a:lstStyle/>
                    <a:p>
                      <a:pPr algn="ctr"/>
                      <a:r>
                        <a:rPr lang="en-GB" smtClean="0">
                          <a:latin typeface="Times New Roman" panose="02020603050405020304" pitchFamily="18" charset="0"/>
                          <a:cs typeface="Times New Roman" panose="02020603050405020304" pitchFamily="18" charset="0"/>
                        </a:rPr>
                        <a:t>Số</a:t>
                      </a:r>
                      <a:r>
                        <a:rPr lang="en-GB" baseline="0" smtClean="0">
                          <a:latin typeface="Times New Roman" panose="02020603050405020304" pitchFamily="18" charset="0"/>
                          <a:cs typeface="Times New Roman" panose="02020603050405020304" pitchFamily="18" charset="0"/>
                        </a:rPr>
                        <a:t> sách còn trong thư viện</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NumberOfBorrowedBooks</a:t>
                      </a:r>
                      <a:endParaRPr lang="en-GB">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mtClean="0">
                          <a:latin typeface="Times New Roman" panose="02020603050405020304" pitchFamily="18" charset="0"/>
                          <a:cs typeface="Times New Roman" panose="02020603050405020304" pitchFamily="18" charset="0"/>
                        </a:rPr>
                        <a:t>Number</a:t>
                      </a:r>
                    </a:p>
                  </a:txBody>
                  <a:tcPr/>
                </a:tc>
                <a:tc>
                  <a:txBody>
                    <a:bodyPr/>
                    <a:lstStyle/>
                    <a:p>
                      <a:pPr algn="ctr"/>
                      <a:r>
                        <a:rPr lang="en-GB" smtClean="0">
                          <a:latin typeface="Times New Roman" panose="02020603050405020304" pitchFamily="18" charset="0"/>
                          <a:cs typeface="Times New Roman" panose="02020603050405020304" pitchFamily="18" charset="0"/>
                        </a:rPr>
                        <a:t>Số</a:t>
                      </a:r>
                      <a:r>
                        <a:rPr lang="en-GB" baseline="0" smtClean="0">
                          <a:latin typeface="Times New Roman" panose="02020603050405020304" pitchFamily="18" charset="0"/>
                          <a:cs typeface="Times New Roman" panose="02020603050405020304" pitchFamily="18" charset="0"/>
                        </a:rPr>
                        <a:t> sách đã cho mượn</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Library</a:t>
                      </a:r>
                      <a:endParaRPr lang="en-GB">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mtClean="0">
                          <a:latin typeface="Times New Roman" panose="02020603050405020304" pitchFamily="18" charset="0"/>
                          <a:cs typeface="Times New Roman" panose="02020603050405020304" pitchFamily="18" charset="0"/>
                        </a:rPr>
                        <a:t>Short Text (255)</a:t>
                      </a:r>
                    </a:p>
                  </a:txBody>
                  <a:tcPr/>
                </a:tc>
                <a:tc>
                  <a:txBody>
                    <a:bodyPr/>
                    <a:lstStyle/>
                    <a:p>
                      <a:pPr algn="ctr"/>
                      <a:r>
                        <a:rPr lang="en-GB" smtClean="0">
                          <a:latin typeface="Times New Roman" panose="02020603050405020304" pitchFamily="18" charset="0"/>
                          <a:cs typeface="Times New Roman" panose="02020603050405020304" pitchFamily="18" charset="0"/>
                        </a:rPr>
                        <a:t>Thư</a:t>
                      </a:r>
                      <a:r>
                        <a:rPr lang="en-GB" baseline="0" smtClean="0">
                          <a:latin typeface="Times New Roman" panose="02020603050405020304" pitchFamily="18" charset="0"/>
                          <a:cs typeface="Times New Roman" panose="02020603050405020304" pitchFamily="18" charset="0"/>
                        </a:rPr>
                        <a:t> viện</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Availble</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Yes/No</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Trạng</a:t>
                      </a:r>
                      <a:r>
                        <a:rPr lang="en-GB" baseline="0" smtClean="0">
                          <a:latin typeface="Times New Roman" panose="02020603050405020304" pitchFamily="18" charset="0"/>
                          <a:cs typeface="Times New Roman" panose="02020603050405020304" pitchFamily="18" charset="0"/>
                        </a:rPr>
                        <a:t> thái sách (còn/không còn)</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ShelfNo</a:t>
                      </a:r>
                      <a:endParaRPr lang="en-GB">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mtClean="0">
                          <a:latin typeface="Times New Roman" panose="02020603050405020304" pitchFamily="18" charset="0"/>
                          <a:cs typeface="Times New Roman" panose="02020603050405020304" pitchFamily="18" charset="0"/>
                        </a:rPr>
                        <a:t>Number</a:t>
                      </a:r>
                    </a:p>
                  </a:txBody>
                  <a:tcPr/>
                </a:tc>
                <a:tc>
                  <a:txBody>
                    <a:bodyPr/>
                    <a:lstStyle/>
                    <a:p>
                      <a:pPr algn="ctr"/>
                      <a:endParaRPr lang="en-GB">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406931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9" y="567269"/>
            <a:ext cx="8911687" cy="807125"/>
          </a:xfrm>
        </p:spPr>
        <p:txBody>
          <a:bodyPr/>
          <a:lstStyle/>
          <a:p>
            <a:r>
              <a:rPr lang="en-US" smtClean="0">
                <a:latin typeface="Times New Roman" panose="02020603050405020304" pitchFamily="18" charset="0"/>
                <a:cs typeface="Times New Roman" panose="02020603050405020304" pitchFamily="18" charset="0"/>
              </a:rPr>
              <a:t>PHÂN TÍCH THIẾT KẾ HỆ THỐNG</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3757" y="1512959"/>
            <a:ext cx="9115269" cy="5051614"/>
          </a:xfrm>
        </p:spPr>
        <p:txBody>
          <a:bodyPr>
            <a:normAutofit/>
          </a:bodyPr>
          <a:lstStyle/>
          <a:p>
            <a:r>
              <a:rPr lang="en-US" sz="2200" smtClean="0">
                <a:latin typeface="Times New Roman" panose="02020603050405020304" pitchFamily="18" charset="0"/>
                <a:cs typeface="Times New Roman" panose="02020603050405020304" pitchFamily="18" charset="0"/>
              </a:rPr>
              <a:t>Thiết kế cơ sở dữ liệu:</a:t>
            </a:r>
          </a:p>
          <a:p>
            <a:pPr lvl="1"/>
            <a:r>
              <a:rPr lang="en-US" sz="2000" smtClean="0">
                <a:latin typeface="Times New Roman" panose="02020603050405020304" pitchFamily="18" charset="0"/>
                <a:cs typeface="Times New Roman" panose="02020603050405020304" pitchFamily="18" charset="0"/>
              </a:rPr>
              <a:t>Bảng “Members”: Lưu các thông tin thành viên</a:t>
            </a:r>
          </a:p>
          <a:p>
            <a:pPr marL="457200" lvl="1" indent="0">
              <a:buNone/>
            </a:pPr>
            <a:endParaRPr lang="en-US" sz="200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B6521B7-7373-4612-BEB6-7B4BB62DBA90}" type="slidenum">
              <a:rPr lang="vi-VN" smtClean="0"/>
              <a:pPr/>
              <a:t>11</a:t>
            </a:fld>
            <a:endParaRPr lang="vi-VN"/>
          </a:p>
        </p:txBody>
      </p:sp>
      <p:graphicFrame>
        <p:nvGraphicFramePr>
          <p:cNvPr id="4" name="Table 3"/>
          <p:cNvGraphicFramePr>
            <a:graphicFrameLocks noGrp="1"/>
          </p:cNvGraphicFramePr>
          <p:nvPr>
            <p:extLst>
              <p:ext uri="{D42A27DB-BD31-4B8C-83A1-F6EECF244321}">
                <p14:modId xmlns:p14="http://schemas.microsoft.com/office/powerpoint/2010/main" val="3788615024"/>
              </p:ext>
            </p:extLst>
          </p:nvPr>
        </p:nvGraphicFramePr>
        <p:xfrm>
          <a:off x="1813635" y="2575762"/>
          <a:ext cx="8127999" cy="3708400"/>
        </p:xfrm>
        <a:graphic>
          <a:graphicData uri="http://schemas.openxmlformats.org/drawingml/2006/table">
            <a:tbl>
              <a:tblPr firstRow="1" bandRow="1">
                <a:tableStyleId>{5C22544A-7EE6-4342-B048-85BDC9FD1C3A}</a:tableStyleId>
              </a:tblPr>
              <a:tblGrid>
                <a:gridCol w="1939499"/>
                <a:gridCol w="1937982"/>
                <a:gridCol w="4250518"/>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mtClean="0">
                          <a:latin typeface="Times New Roman" panose="02020603050405020304" pitchFamily="18" charset="0"/>
                          <a:cs typeface="Times New Roman" panose="02020603050405020304" pitchFamily="18" charset="0"/>
                        </a:rPr>
                        <a:t>Tên</a:t>
                      </a:r>
                      <a:r>
                        <a:rPr lang="en-GB" baseline="0" smtClean="0">
                          <a:latin typeface="Times New Roman" panose="02020603050405020304" pitchFamily="18" charset="0"/>
                          <a:cs typeface="Times New Roman" panose="02020603050405020304" pitchFamily="18" charset="0"/>
                        </a:rPr>
                        <a:t> trường</a:t>
                      </a:r>
                      <a:endParaRPr lang="en-GB" smtClean="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mtClean="0">
                          <a:latin typeface="Times New Roman" panose="02020603050405020304" pitchFamily="18" charset="0"/>
                          <a:cs typeface="Times New Roman" panose="02020603050405020304" pitchFamily="18" charset="0"/>
                        </a:rPr>
                        <a:t>Kiểu</a:t>
                      </a:r>
                      <a:r>
                        <a:rPr lang="en-GB" baseline="0" smtClean="0">
                          <a:latin typeface="Times New Roman" panose="02020603050405020304" pitchFamily="18" charset="0"/>
                          <a:cs typeface="Times New Roman" panose="02020603050405020304" pitchFamily="18" charset="0"/>
                        </a:rPr>
                        <a:t> dữ liệu</a:t>
                      </a:r>
                      <a:endParaRPr lang="en-GB" smtClean="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mtClean="0">
                          <a:latin typeface="Times New Roman" panose="02020603050405020304" pitchFamily="18" charset="0"/>
                          <a:cs typeface="Times New Roman" panose="02020603050405020304" pitchFamily="18" charset="0"/>
                        </a:rPr>
                        <a:t>Chú</a:t>
                      </a:r>
                      <a:r>
                        <a:rPr lang="en-GB" baseline="0" smtClean="0">
                          <a:latin typeface="Times New Roman" panose="02020603050405020304" pitchFamily="18" charset="0"/>
                          <a:cs typeface="Times New Roman" panose="02020603050405020304" pitchFamily="18" charset="0"/>
                        </a:rPr>
                        <a:t> thích</a:t>
                      </a:r>
                      <a:endParaRPr lang="en-GB" smtClean="0">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MemberID</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AutoNumber</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Mã</a:t>
                      </a:r>
                      <a:r>
                        <a:rPr lang="en-GB" baseline="0" smtClean="0">
                          <a:latin typeface="Times New Roman" panose="02020603050405020304" pitchFamily="18" charset="0"/>
                          <a:cs typeface="Times New Roman" panose="02020603050405020304" pitchFamily="18" charset="0"/>
                        </a:rPr>
                        <a:t> thành viên (Primary Key)</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ID</a:t>
                      </a:r>
                      <a:endParaRPr lang="en-GB">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mtClean="0">
                          <a:latin typeface="Times New Roman" panose="02020603050405020304" pitchFamily="18" charset="0"/>
                          <a:cs typeface="Times New Roman" panose="02020603050405020304" pitchFamily="18" charset="0"/>
                        </a:rPr>
                        <a:t>Number</a:t>
                      </a:r>
                    </a:p>
                  </a:txBody>
                  <a:tcPr/>
                </a:tc>
                <a:tc>
                  <a:txBody>
                    <a:bodyPr/>
                    <a:lstStyle/>
                    <a:p>
                      <a:pPr algn="ctr"/>
                      <a:r>
                        <a:rPr lang="en-GB" smtClean="0">
                          <a:latin typeface="Times New Roman" panose="02020603050405020304" pitchFamily="18" charset="0"/>
                          <a:cs typeface="Times New Roman" panose="02020603050405020304" pitchFamily="18" charset="0"/>
                        </a:rPr>
                        <a:t>Mã</a:t>
                      </a:r>
                      <a:r>
                        <a:rPr lang="en-GB" baseline="0" smtClean="0">
                          <a:latin typeface="Times New Roman" panose="02020603050405020304" pitchFamily="18" charset="0"/>
                          <a:cs typeface="Times New Roman" panose="02020603050405020304" pitchFamily="18" charset="0"/>
                        </a:rPr>
                        <a:t> số thành viên</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Password</a:t>
                      </a:r>
                      <a:endParaRPr lang="en-GB">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mtClean="0">
                          <a:latin typeface="Times New Roman" panose="02020603050405020304" pitchFamily="18" charset="0"/>
                          <a:cs typeface="Times New Roman" panose="02020603050405020304" pitchFamily="18" charset="0"/>
                        </a:rPr>
                        <a:t>Short Text (255)</a:t>
                      </a:r>
                    </a:p>
                  </a:txBody>
                  <a:tcPr/>
                </a:tc>
                <a:tc>
                  <a:txBody>
                    <a:bodyPr/>
                    <a:lstStyle/>
                    <a:p>
                      <a:pPr algn="ctr"/>
                      <a:r>
                        <a:rPr lang="en-GB" smtClean="0">
                          <a:latin typeface="Times New Roman" panose="02020603050405020304" pitchFamily="18" charset="0"/>
                          <a:cs typeface="Times New Roman" panose="02020603050405020304" pitchFamily="18" charset="0"/>
                        </a:rPr>
                        <a:t>Password</a:t>
                      </a:r>
                      <a:r>
                        <a:rPr lang="en-GB" baseline="0" smtClean="0">
                          <a:latin typeface="Times New Roman" panose="02020603050405020304" pitchFamily="18" charset="0"/>
                          <a:cs typeface="Times New Roman" panose="02020603050405020304" pitchFamily="18" charset="0"/>
                        </a:rPr>
                        <a:t> thành viên</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NAME</a:t>
                      </a:r>
                      <a:endParaRPr lang="en-GB">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mtClean="0">
                          <a:latin typeface="Times New Roman" panose="02020603050405020304" pitchFamily="18" charset="0"/>
                          <a:cs typeface="Times New Roman" panose="02020603050405020304" pitchFamily="18" charset="0"/>
                        </a:rPr>
                        <a:t>Short Text (255)</a:t>
                      </a:r>
                    </a:p>
                  </a:txBody>
                  <a:tcPr/>
                </a:tc>
                <a:tc>
                  <a:txBody>
                    <a:bodyPr/>
                    <a:lstStyle/>
                    <a:p>
                      <a:pPr algn="ctr"/>
                      <a:r>
                        <a:rPr lang="en-GB" smtClean="0">
                          <a:latin typeface="Times New Roman" panose="02020603050405020304" pitchFamily="18" charset="0"/>
                          <a:cs typeface="Times New Roman" panose="02020603050405020304" pitchFamily="18" charset="0"/>
                        </a:rPr>
                        <a:t>Tên</a:t>
                      </a:r>
                      <a:r>
                        <a:rPr lang="en-GB" baseline="0" smtClean="0">
                          <a:latin typeface="Times New Roman" panose="02020603050405020304" pitchFamily="18" charset="0"/>
                          <a:cs typeface="Times New Roman" panose="02020603050405020304" pitchFamily="18" charset="0"/>
                        </a:rPr>
                        <a:t> thành viên</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EMAIL</a:t>
                      </a:r>
                      <a:endParaRPr lang="en-GB">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mtClean="0">
                          <a:latin typeface="Times New Roman" panose="02020603050405020304" pitchFamily="18" charset="0"/>
                          <a:cs typeface="Times New Roman" panose="02020603050405020304" pitchFamily="18" charset="0"/>
                        </a:rPr>
                        <a:t>Short Text (255)</a:t>
                      </a:r>
                    </a:p>
                  </a:txBody>
                  <a:tcPr/>
                </a:tc>
                <a:tc>
                  <a:txBody>
                    <a:bodyPr/>
                    <a:lstStyle/>
                    <a:p>
                      <a:pPr algn="ctr"/>
                      <a:r>
                        <a:rPr lang="en-GB" smtClean="0">
                          <a:latin typeface="Times New Roman" panose="02020603050405020304" pitchFamily="18" charset="0"/>
                          <a:cs typeface="Times New Roman" panose="02020603050405020304" pitchFamily="18" charset="0"/>
                        </a:rPr>
                        <a:t>Email thành</a:t>
                      </a:r>
                      <a:r>
                        <a:rPr lang="en-GB" baseline="0" smtClean="0">
                          <a:latin typeface="Times New Roman" panose="02020603050405020304" pitchFamily="18" charset="0"/>
                          <a:cs typeface="Times New Roman" panose="02020603050405020304" pitchFamily="18" charset="0"/>
                        </a:rPr>
                        <a:t> viên</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Major</a:t>
                      </a:r>
                      <a:endParaRPr lang="en-GB">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mtClean="0">
                          <a:latin typeface="Times New Roman" panose="02020603050405020304" pitchFamily="18" charset="0"/>
                          <a:cs typeface="Times New Roman" panose="02020603050405020304" pitchFamily="18" charset="0"/>
                        </a:rPr>
                        <a:t>Short Text (255)</a:t>
                      </a:r>
                    </a:p>
                  </a:txBody>
                  <a:tcPr/>
                </a:tc>
                <a:tc>
                  <a:txBody>
                    <a:bodyPr/>
                    <a:lstStyle/>
                    <a:p>
                      <a:pPr algn="ctr"/>
                      <a:r>
                        <a:rPr lang="en-GB" smtClean="0">
                          <a:latin typeface="Times New Roman" panose="02020603050405020304" pitchFamily="18" charset="0"/>
                          <a:cs typeface="Times New Roman" panose="02020603050405020304" pitchFamily="18" charset="0"/>
                        </a:rPr>
                        <a:t>Chuyên</a:t>
                      </a:r>
                      <a:r>
                        <a:rPr lang="en-GB" baseline="0" smtClean="0">
                          <a:latin typeface="Times New Roman" panose="02020603050405020304" pitchFamily="18" charset="0"/>
                          <a:cs typeface="Times New Roman" panose="02020603050405020304" pitchFamily="18" charset="0"/>
                        </a:rPr>
                        <a:t> môn</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NumberOfBooks</a:t>
                      </a:r>
                      <a:endParaRPr lang="en-GB">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mtClean="0">
                          <a:latin typeface="Times New Roman" panose="02020603050405020304" pitchFamily="18" charset="0"/>
                          <a:cs typeface="Times New Roman" panose="02020603050405020304" pitchFamily="18" charset="0"/>
                        </a:rPr>
                        <a:t>Number</a:t>
                      </a:r>
                    </a:p>
                  </a:txBody>
                  <a:tcPr/>
                </a:tc>
                <a:tc>
                  <a:txBody>
                    <a:bodyPr/>
                    <a:lstStyle/>
                    <a:p>
                      <a:pPr algn="ctr"/>
                      <a:r>
                        <a:rPr lang="en-GB" smtClean="0">
                          <a:latin typeface="Times New Roman" panose="02020603050405020304" pitchFamily="18" charset="0"/>
                          <a:cs typeface="Times New Roman" panose="02020603050405020304" pitchFamily="18" charset="0"/>
                        </a:rPr>
                        <a:t>Số</a:t>
                      </a:r>
                      <a:r>
                        <a:rPr lang="en-GB" baseline="0" smtClean="0">
                          <a:latin typeface="Times New Roman" panose="02020603050405020304" pitchFamily="18" charset="0"/>
                          <a:cs typeface="Times New Roman" panose="02020603050405020304" pitchFamily="18" charset="0"/>
                        </a:rPr>
                        <a:t> sách mượn</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Money</a:t>
                      </a:r>
                      <a:endParaRPr lang="en-GB">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mtClean="0">
                          <a:latin typeface="Times New Roman" panose="02020603050405020304" pitchFamily="18" charset="0"/>
                          <a:cs typeface="Times New Roman" panose="02020603050405020304" pitchFamily="18" charset="0"/>
                        </a:rPr>
                        <a:t>Number</a:t>
                      </a:r>
                    </a:p>
                  </a:txBody>
                  <a:tcPr/>
                </a:tc>
                <a:tc>
                  <a:txBody>
                    <a:bodyPr/>
                    <a:lstStyle/>
                    <a:p>
                      <a:pPr algn="ctr"/>
                      <a:r>
                        <a:rPr lang="en-GB" smtClean="0">
                          <a:latin typeface="Times New Roman" panose="02020603050405020304" pitchFamily="18" charset="0"/>
                          <a:cs typeface="Times New Roman" panose="02020603050405020304" pitchFamily="18" charset="0"/>
                        </a:rPr>
                        <a:t>Tiền</a:t>
                      </a:r>
                      <a:r>
                        <a:rPr lang="en-GB" baseline="0" smtClean="0">
                          <a:latin typeface="Times New Roman" panose="02020603050405020304" pitchFamily="18" charset="0"/>
                          <a:cs typeface="Times New Roman" panose="02020603050405020304" pitchFamily="18" charset="0"/>
                        </a:rPr>
                        <a:t> đặt cọc</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Expired</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Date/Time</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Ngày</a:t>
                      </a:r>
                      <a:r>
                        <a:rPr lang="en-GB" baseline="0" smtClean="0">
                          <a:latin typeface="Times New Roman" panose="02020603050405020304" pitchFamily="18" charset="0"/>
                          <a:cs typeface="Times New Roman" panose="02020603050405020304" pitchFamily="18" charset="0"/>
                        </a:rPr>
                        <a:t> hết hạn</a:t>
                      </a:r>
                      <a:endParaRPr lang="en-GB">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62315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9" y="567269"/>
            <a:ext cx="8911687" cy="807125"/>
          </a:xfrm>
        </p:spPr>
        <p:txBody>
          <a:bodyPr/>
          <a:lstStyle/>
          <a:p>
            <a:r>
              <a:rPr lang="en-US" smtClean="0">
                <a:latin typeface="Times New Roman" panose="02020603050405020304" pitchFamily="18" charset="0"/>
                <a:cs typeface="Times New Roman" panose="02020603050405020304" pitchFamily="18" charset="0"/>
              </a:rPr>
              <a:t>PHÂN TÍCH THIẾT KẾ HỆ THỐNG</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3757" y="1512959"/>
            <a:ext cx="9115269" cy="5051614"/>
          </a:xfrm>
        </p:spPr>
        <p:txBody>
          <a:bodyPr>
            <a:normAutofit/>
          </a:bodyPr>
          <a:lstStyle/>
          <a:p>
            <a:r>
              <a:rPr lang="en-US" sz="2200" smtClean="0">
                <a:latin typeface="Times New Roman" panose="02020603050405020304" pitchFamily="18" charset="0"/>
                <a:cs typeface="Times New Roman" panose="02020603050405020304" pitchFamily="18" charset="0"/>
              </a:rPr>
              <a:t>Thiết kế cơ sở dữ liệu:</a:t>
            </a:r>
          </a:p>
          <a:p>
            <a:pPr lvl="1"/>
            <a:r>
              <a:rPr lang="en-US" sz="2000" smtClean="0">
                <a:latin typeface="Times New Roman" panose="02020603050405020304" pitchFamily="18" charset="0"/>
                <a:cs typeface="Times New Roman" panose="02020603050405020304" pitchFamily="18" charset="0"/>
              </a:rPr>
              <a:t>Bảng “Borrow”: Lưu thông tin mượn sách</a:t>
            </a:r>
          </a:p>
          <a:p>
            <a:pPr marL="457200" lvl="1" indent="0">
              <a:buNone/>
            </a:pPr>
            <a:endParaRPr lang="en-US" sz="200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B6521B7-7373-4612-BEB6-7B4BB62DBA90}" type="slidenum">
              <a:rPr lang="vi-VN" smtClean="0"/>
              <a:pPr/>
              <a:t>12</a:t>
            </a:fld>
            <a:endParaRPr lang="vi-VN"/>
          </a:p>
        </p:txBody>
      </p:sp>
      <p:graphicFrame>
        <p:nvGraphicFramePr>
          <p:cNvPr id="4" name="Table 3"/>
          <p:cNvGraphicFramePr>
            <a:graphicFrameLocks noGrp="1"/>
          </p:cNvGraphicFramePr>
          <p:nvPr>
            <p:extLst>
              <p:ext uri="{D42A27DB-BD31-4B8C-83A1-F6EECF244321}">
                <p14:modId xmlns:p14="http://schemas.microsoft.com/office/powerpoint/2010/main" val="3223401331"/>
              </p:ext>
            </p:extLst>
          </p:nvPr>
        </p:nvGraphicFramePr>
        <p:xfrm>
          <a:off x="1813635" y="3039789"/>
          <a:ext cx="8127999" cy="1854200"/>
        </p:xfrm>
        <a:graphic>
          <a:graphicData uri="http://schemas.openxmlformats.org/drawingml/2006/table">
            <a:tbl>
              <a:tblPr firstRow="1" bandRow="1">
                <a:tableStyleId>{5C22544A-7EE6-4342-B048-85BDC9FD1C3A}</a:tableStyleId>
              </a:tblPr>
              <a:tblGrid>
                <a:gridCol w="1939499"/>
                <a:gridCol w="1937982"/>
                <a:gridCol w="4250518"/>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mtClean="0">
                          <a:latin typeface="Times New Roman" panose="02020603050405020304" pitchFamily="18" charset="0"/>
                          <a:cs typeface="Times New Roman" panose="02020603050405020304" pitchFamily="18" charset="0"/>
                        </a:rPr>
                        <a:t>Tên</a:t>
                      </a:r>
                      <a:r>
                        <a:rPr lang="en-GB" baseline="0" smtClean="0">
                          <a:latin typeface="Times New Roman" panose="02020603050405020304" pitchFamily="18" charset="0"/>
                          <a:cs typeface="Times New Roman" panose="02020603050405020304" pitchFamily="18" charset="0"/>
                        </a:rPr>
                        <a:t> trường</a:t>
                      </a:r>
                      <a:endParaRPr lang="en-GB" smtClean="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mtClean="0">
                          <a:latin typeface="Times New Roman" panose="02020603050405020304" pitchFamily="18" charset="0"/>
                          <a:cs typeface="Times New Roman" panose="02020603050405020304" pitchFamily="18" charset="0"/>
                        </a:rPr>
                        <a:t>Kiểu</a:t>
                      </a:r>
                      <a:r>
                        <a:rPr lang="en-GB" baseline="0" smtClean="0">
                          <a:latin typeface="Times New Roman" panose="02020603050405020304" pitchFamily="18" charset="0"/>
                          <a:cs typeface="Times New Roman" panose="02020603050405020304" pitchFamily="18" charset="0"/>
                        </a:rPr>
                        <a:t> dữ liệu</a:t>
                      </a:r>
                      <a:endParaRPr lang="en-GB" smtClean="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mtClean="0">
                          <a:latin typeface="Times New Roman" panose="02020603050405020304" pitchFamily="18" charset="0"/>
                          <a:cs typeface="Times New Roman" panose="02020603050405020304" pitchFamily="18" charset="0"/>
                        </a:rPr>
                        <a:t>Chú</a:t>
                      </a:r>
                      <a:r>
                        <a:rPr lang="en-GB" baseline="0" smtClean="0">
                          <a:latin typeface="Times New Roman" panose="02020603050405020304" pitchFamily="18" charset="0"/>
                          <a:cs typeface="Times New Roman" panose="02020603050405020304" pitchFamily="18" charset="0"/>
                        </a:rPr>
                        <a:t> thích</a:t>
                      </a:r>
                      <a:endParaRPr lang="en-GB" smtClean="0">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BookID</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Number</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Mã</a:t>
                      </a:r>
                      <a:r>
                        <a:rPr lang="en-GB" baseline="0" smtClean="0">
                          <a:latin typeface="Times New Roman" panose="02020603050405020304" pitchFamily="18" charset="0"/>
                          <a:cs typeface="Times New Roman" panose="02020603050405020304" pitchFamily="18" charset="0"/>
                        </a:rPr>
                        <a:t> sách</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MemberID</a:t>
                      </a:r>
                      <a:endParaRPr lang="en-GB">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mtClean="0">
                          <a:latin typeface="Times New Roman" panose="02020603050405020304" pitchFamily="18" charset="0"/>
                          <a:cs typeface="Times New Roman" panose="02020603050405020304" pitchFamily="18" charset="0"/>
                        </a:rPr>
                        <a:t>Number</a:t>
                      </a:r>
                    </a:p>
                  </a:txBody>
                  <a:tcPr/>
                </a:tc>
                <a:tc>
                  <a:txBody>
                    <a:bodyPr/>
                    <a:lstStyle/>
                    <a:p>
                      <a:pPr algn="ctr"/>
                      <a:r>
                        <a:rPr lang="en-GB" smtClean="0">
                          <a:latin typeface="Times New Roman" panose="02020603050405020304" pitchFamily="18" charset="0"/>
                          <a:cs typeface="Times New Roman" panose="02020603050405020304" pitchFamily="18" charset="0"/>
                        </a:rPr>
                        <a:t>Mã</a:t>
                      </a:r>
                      <a:r>
                        <a:rPr lang="en-GB" baseline="0" smtClean="0">
                          <a:latin typeface="Times New Roman" panose="02020603050405020304" pitchFamily="18" charset="0"/>
                          <a:cs typeface="Times New Roman" panose="02020603050405020304" pitchFamily="18" charset="0"/>
                        </a:rPr>
                        <a:t> thành viên</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DayOfBorrowed</a:t>
                      </a:r>
                      <a:endParaRPr lang="en-GB">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mtClean="0">
                          <a:latin typeface="Times New Roman" panose="02020603050405020304" pitchFamily="18" charset="0"/>
                          <a:cs typeface="Times New Roman" panose="02020603050405020304" pitchFamily="18" charset="0"/>
                        </a:rPr>
                        <a:t>Date/Time</a:t>
                      </a:r>
                    </a:p>
                  </a:txBody>
                  <a:tcPr/>
                </a:tc>
                <a:tc>
                  <a:txBody>
                    <a:bodyPr/>
                    <a:lstStyle/>
                    <a:p>
                      <a:pPr algn="ctr"/>
                      <a:r>
                        <a:rPr lang="en-GB" smtClean="0">
                          <a:latin typeface="Times New Roman" panose="02020603050405020304" pitchFamily="18" charset="0"/>
                          <a:cs typeface="Times New Roman" panose="02020603050405020304" pitchFamily="18" charset="0"/>
                        </a:rPr>
                        <a:t>Ngày</a:t>
                      </a:r>
                      <a:r>
                        <a:rPr lang="en-GB" baseline="0" smtClean="0">
                          <a:latin typeface="Times New Roman" panose="02020603050405020304" pitchFamily="18" charset="0"/>
                          <a:cs typeface="Times New Roman" panose="02020603050405020304" pitchFamily="18" charset="0"/>
                        </a:rPr>
                        <a:t> mượn</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DayOfReturn</a:t>
                      </a:r>
                      <a:endParaRPr lang="en-GB">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mtClean="0">
                          <a:latin typeface="Times New Roman" panose="02020603050405020304" pitchFamily="18" charset="0"/>
                          <a:cs typeface="Times New Roman" panose="02020603050405020304" pitchFamily="18" charset="0"/>
                        </a:rPr>
                        <a:t>Date/Time</a:t>
                      </a:r>
                    </a:p>
                  </a:txBody>
                  <a:tcPr/>
                </a:tc>
                <a:tc>
                  <a:txBody>
                    <a:bodyPr/>
                    <a:lstStyle/>
                    <a:p>
                      <a:pPr algn="ctr"/>
                      <a:r>
                        <a:rPr lang="en-GB" smtClean="0">
                          <a:latin typeface="Times New Roman" panose="02020603050405020304" pitchFamily="18" charset="0"/>
                          <a:cs typeface="Times New Roman" panose="02020603050405020304" pitchFamily="18" charset="0"/>
                        </a:rPr>
                        <a:t>Ngày</a:t>
                      </a:r>
                      <a:r>
                        <a:rPr lang="en-GB" baseline="0" smtClean="0">
                          <a:latin typeface="Times New Roman" panose="02020603050405020304" pitchFamily="18" charset="0"/>
                          <a:cs typeface="Times New Roman" panose="02020603050405020304" pitchFamily="18" charset="0"/>
                        </a:rPr>
                        <a:t> trả</a:t>
                      </a:r>
                      <a:endParaRPr lang="en-GB">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886249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9" y="567269"/>
            <a:ext cx="8911687" cy="807125"/>
          </a:xfrm>
        </p:spPr>
        <p:txBody>
          <a:bodyPr/>
          <a:lstStyle/>
          <a:p>
            <a:r>
              <a:rPr lang="en-US" smtClean="0">
                <a:latin typeface="Times New Roman" panose="02020603050405020304" pitchFamily="18" charset="0"/>
                <a:cs typeface="Times New Roman" panose="02020603050405020304" pitchFamily="18" charset="0"/>
              </a:rPr>
              <a:t>PHÂN TÍCH THIẾT KẾ HỆ THỐNG</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3757" y="1512959"/>
            <a:ext cx="9115269" cy="5051614"/>
          </a:xfrm>
        </p:spPr>
        <p:txBody>
          <a:bodyPr>
            <a:normAutofit/>
          </a:bodyPr>
          <a:lstStyle/>
          <a:p>
            <a:r>
              <a:rPr lang="en-US" sz="2200" smtClean="0">
                <a:latin typeface="Times New Roman" panose="02020603050405020304" pitchFamily="18" charset="0"/>
                <a:cs typeface="Times New Roman" panose="02020603050405020304" pitchFamily="18" charset="0"/>
              </a:rPr>
              <a:t>Quan hệ giữa các bảng</a:t>
            </a:r>
          </a:p>
          <a:p>
            <a:pPr marL="0" indent="0">
              <a:buNone/>
            </a:pPr>
            <a:endParaRPr lang="en-US" sz="2200" smtClean="0">
              <a:latin typeface="Times New Roman" panose="02020603050405020304" pitchFamily="18" charset="0"/>
              <a:cs typeface="Times New Roman" panose="02020603050405020304" pitchFamily="18" charset="0"/>
            </a:endParaRPr>
          </a:p>
          <a:p>
            <a:pPr marL="457200" lvl="1" indent="0">
              <a:buNone/>
            </a:pPr>
            <a:endParaRPr lang="en-US" sz="200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B6521B7-7373-4612-BEB6-7B4BB62DBA90}" type="slidenum">
              <a:rPr lang="vi-VN" smtClean="0"/>
              <a:pPr/>
              <a:t>13</a:t>
            </a:fld>
            <a:endParaRPr lang="vi-V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105" y="2176354"/>
            <a:ext cx="6808769" cy="3865008"/>
          </a:xfrm>
          <a:prstGeom prst="rect">
            <a:avLst/>
          </a:prstGeom>
        </p:spPr>
      </p:pic>
    </p:spTree>
    <p:extLst>
      <p:ext uri="{BB962C8B-B14F-4D97-AF65-F5344CB8AC3E}">
        <p14:creationId xmlns:p14="http://schemas.microsoft.com/office/powerpoint/2010/main" val="436189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9" y="567269"/>
            <a:ext cx="8911687" cy="807125"/>
          </a:xfrm>
        </p:spPr>
        <p:txBody>
          <a:bodyPr/>
          <a:lstStyle/>
          <a:p>
            <a:r>
              <a:rPr lang="en-US" smtClean="0">
                <a:latin typeface="Times New Roman" panose="02020603050405020304" pitchFamily="18" charset="0"/>
                <a:cs typeface="Times New Roman" panose="02020603050405020304" pitchFamily="18" charset="0"/>
              </a:rPr>
              <a:t>TỔNG QUAN CHƯƠNG TRÌNH</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3757" y="1512959"/>
            <a:ext cx="9115269" cy="5051614"/>
          </a:xfrm>
        </p:spPr>
        <p:txBody>
          <a:bodyPr>
            <a:normAutofit/>
          </a:bodyPr>
          <a:lstStyle/>
          <a:p>
            <a:pPr marL="342900" lvl="1" indent="-342900"/>
            <a:r>
              <a:rPr lang="en-US" sz="2200" smtClean="0">
                <a:latin typeface="Times New Roman" panose="02020603050405020304" pitchFamily="18" charset="0"/>
                <a:cs typeface="Times New Roman" panose="02020603050405020304" pitchFamily="18" charset="0"/>
              </a:rPr>
              <a:t>Package ui gồm các class về giao diện chương trình </a:t>
            </a:r>
            <a:r>
              <a:rPr lang="en-US" sz="2000">
                <a:latin typeface="Times New Roman" panose="02020603050405020304" pitchFamily="18" charset="0"/>
                <a:cs typeface="Times New Roman" panose="02020603050405020304" pitchFamily="18" charset="0"/>
              </a:rPr>
              <a:t>sử dụng giao diện đồ họa </a:t>
            </a:r>
            <a:r>
              <a:rPr lang="en-US" sz="2000" smtClean="0">
                <a:latin typeface="Times New Roman" panose="02020603050405020304" pitchFamily="18" charset="0"/>
                <a:cs typeface="Times New Roman" panose="02020603050405020304" pitchFamily="18" charset="0"/>
              </a:rPr>
              <a:t>swing</a:t>
            </a:r>
            <a:endParaRPr lang="en-US" sz="220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smtClean="0">
                <a:latin typeface="Times New Roman" panose="02020603050405020304" pitchFamily="18" charset="0"/>
                <a:cs typeface="Times New Roman" panose="02020603050405020304" pitchFamily="18" charset="0"/>
              </a:rPr>
              <a:t>ToolBar</a:t>
            </a:r>
          </a:p>
          <a:p>
            <a:pPr lvl="1">
              <a:buFont typeface="Wingdings" panose="05000000000000000000" pitchFamily="2" charset="2"/>
              <a:buChar char="§"/>
            </a:pPr>
            <a:r>
              <a:rPr lang="en-US" sz="2000" smtClean="0">
                <a:latin typeface="Times New Roman" panose="02020603050405020304" pitchFamily="18" charset="0"/>
                <a:cs typeface="Times New Roman" panose="02020603050405020304" pitchFamily="18" charset="0"/>
              </a:rPr>
              <a:t>StatusBar</a:t>
            </a:r>
          </a:p>
          <a:p>
            <a:pPr lvl="1">
              <a:buFont typeface="Wingdings" panose="05000000000000000000" pitchFamily="2" charset="2"/>
              <a:buChar char="§"/>
            </a:pPr>
            <a:r>
              <a:rPr lang="en-US" sz="2000" smtClean="0">
                <a:latin typeface="Times New Roman" panose="02020603050405020304" pitchFamily="18" charset="0"/>
                <a:cs typeface="Times New Roman" panose="02020603050405020304" pitchFamily="18" charset="0"/>
              </a:rPr>
              <a:t>MenuBar</a:t>
            </a:r>
          </a:p>
          <a:p>
            <a:pPr lvl="1">
              <a:buFont typeface="Wingdings" panose="05000000000000000000" pitchFamily="2" charset="2"/>
              <a:buChar char="§"/>
            </a:pPr>
            <a:r>
              <a:rPr lang="en-US" sz="2000" smtClean="0">
                <a:latin typeface="Times New Roman" panose="02020603050405020304" pitchFamily="18" charset="0"/>
                <a:cs typeface="Times New Roman" panose="02020603050405020304" pitchFamily="18" charset="0"/>
              </a:rPr>
              <a:t>JLibrary: Giao diện chính của chương trình và các Action Listener khi kích vào các chức năng.</a:t>
            </a:r>
          </a:p>
          <a:p>
            <a:pPr lvl="1">
              <a:buFont typeface="Wingdings" panose="05000000000000000000" pitchFamily="2" charset="2"/>
              <a:buChar char="§"/>
            </a:pPr>
            <a:r>
              <a:rPr lang="en-US" sz="2000" smtClean="0">
                <a:latin typeface="Times New Roman" panose="02020603050405020304" pitchFamily="18" charset="0"/>
                <a:cs typeface="Times New Roman" panose="02020603050405020304" pitchFamily="18" charset="0"/>
              </a:rPr>
              <a:t>Center: Tùy biến giao diện hiển thị (kích thước, vị trí)</a:t>
            </a:r>
          </a:p>
          <a:p>
            <a:pPr marL="457200" lvl="1" indent="0">
              <a:buNone/>
            </a:pPr>
            <a:endParaRPr lang="en-US" sz="200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B6521B7-7373-4612-BEB6-7B4BB62DBA90}" type="slidenum">
              <a:rPr lang="vi-VN" smtClean="0"/>
              <a:pPr/>
              <a:t>14</a:t>
            </a:fld>
            <a:endParaRPr lang="vi-VN"/>
          </a:p>
        </p:txBody>
      </p:sp>
    </p:spTree>
    <p:extLst>
      <p:ext uri="{BB962C8B-B14F-4D97-AF65-F5344CB8AC3E}">
        <p14:creationId xmlns:p14="http://schemas.microsoft.com/office/powerpoint/2010/main" val="3532489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9" y="567269"/>
            <a:ext cx="8911687" cy="807125"/>
          </a:xfrm>
        </p:spPr>
        <p:txBody>
          <a:bodyPr/>
          <a:lstStyle/>
          <a:p>
            <a:r>
              <a:rPr lang="en-US" smtClean="0">
                <a:latin typeface="Times New Roman" panose="02020603050405020304" pitchFamily="18" charset="0"/>
                <a:cs typeface="Times New Roman" panose="02020603050405020304" pitchFamily="18" charset="0"/>
              </a:rPr>
              <a:t>TỔNG QUAN CHƯƠNG TRÌNH</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3757" y="1512959"/>
            <a:ext cx="9115269" cy="5051614"/>
          </a:xfrm>
        </p:spPr>
        <p:txBody>
          <a:bodyPr>
            <a:normAutofit/>
          </a:bodyPr>
          <a:lstStyle/>
          <a:p>
            <a:pPr marL="342900" lvl="1" indent="-342900"/>
            <a:r>
              <a:rPr lang="en-US" sz="2200" smtClean="0">
                <a:latin typeface="Times New Roman" panose="02020603050405020304" pitchFamily="18" charset="0"/>
                <a:cs typeface="Times New Roman" panose="02020603050405020304" pitchFamily="18" charset="0"/>
              </a:rPr>
              <a:t>Giao diện chương trình:</a:t>
            </a:r>
          </a:p>
          <a:p>
            <a:pPr marL="0" lvl="1" indent="0">
              <a:buNone/>
            </a:pPr>
            <a:endParaRPr lang="en-US" sz="2000" smtClean="0">
              <a:latin typeface="Times New Roman" panose="02020603050405020304" pitchFamily="18" charset="0"/>
              <a:cs typeface="Times New Roman" panose="02020603050405020304" pitchFamily="18" charset="0"/>
            </a:endParaRPr>
          </a:p>
          <a:p>
            <a:pPr marL="457200" lvl="1" indent="0">
              <a:buNone/>
            </a:pPr>
            <a:endParaRPr lang="en-US" sz="200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B6521B7-7373-4612-BEB6-7B4BB62DBA90}" type="slidenum">
              <a:rPr lang="vi-VN" smtClean="0"/>
              <a:pPr/>
              <a:t>15</a:t>
            </a:fld>
            <a:endParaRPr lang="vi-VN"/>
          </a:p>
        </p:txBody>
      </p:sp>
      <p:pic>
        <p:nvPicPr>
          <p:cNvPr id="5" name="Picture 4"/>
          <p:cNvPicPr>
            <a:picLocks noChangeAspect="1"/>
          </p:cNvPicPr>
          <p:nvPr/>
        </p:nvPicPr>
        <p:blipFill>
          <a:blip r:embed="rId2"/>
          <a:stretch>
            <a:fillRect/>
          </a:stretch>
        </p:blipFill>
        <p:spPr>
          <a:xfrm>
            <a:off x="3282499" y="2062799"/>
            <a:ext cx="5417346" cy="4207208"/>
          </a:xfrm>
          <a:prstGeom prst="rect">
            <a:avLst/>
          </a:prstGeom>
        </p:spPr>
      </p:pic>
    </p:spTree>
    <p:extLst>
      <p:ext uri="{BB962C8B-B14F-4D97-AF65-F5344CB8AC3E}">
        <p14:creationId xmlns:p14="http://schemas.microsoft.com/office/powerpoint/2010/main" val="2341242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9" y="567269"/>
            <a:ext cx="8911687" cy="807125"/>
          </a:xfrm>
        </p:spPr>
        <p:txBody>
          <a:bodyPr/>
          <a:lstStyle/>
          <a:p>
            <a:r>
              <a:rPr lang="en-US" smtClean="0">
                <a:latin typeface="Times New Roman" panose="02020603050405020304" pitchFamily="18" charset="0"/>
                <a:cs typeface="Times New Roman" panose="02020603050405020304" pitchFamily="18" charset="0"/>
              </a:rPr>
              <a:t>TỔNG QUAN CHƯƠNG TRÌNH</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3757" y="1512959"/>
            <a:ext cx="9115269" cy="5051614"/>
          </a:xfrm>
        </p:spPr>
        <p:txBody>
          <a:bodyPr>
            <a:normAutofit/>
          </a:bodyPr>
          <a:lstStyle/>
          <a:p>
            <a:pPr marL="342900" lvl="1" indent="-342900"/>
            <a:r>
              <a:rPr lang="en-US" sz="2200" smtClean="0">
                <a:latin typeface="Times New Roman" panose="02020603050405020304" pitchFamily="18" charset="0"/>
                <a:cs typeface="Times New Roman" panose="02020603050405020304" pitchFamily="18" charset="0"/>
              </a:rPr>
              <a:t>Package members gồm các class liên quan đến thành viên:</a:t>
            </a:r>
          </a:p>
          <a:p>
            <a:pPr lvl="1">
              <a:buFont typeface="Wingdings" panose="05000000000000000000" pitchFamily="2" charset="2"/>
              <a:buChar char="§"/>
            </a:pPr>
            <a:r>
              <a:rPr lang="en-US" sz="2000" smtClean="0">
                <a:latin typeface="Times New Roman" panose="02020603050405020304" pitchFamily="18" charset="0"/>
                <a:cs typeface="Times New Roman" panose="02020603050405020304" pitchFamily="18" charset="0"/>
              </a:rPr>
              <a:t>Members: Khởi tạo thuộc tính cho đối tượng Member và kết nối CSDL (Table Members)</a:t>
            </a:r>
          </a:p>
          <a:p>
            <a:pPr lvl="1">
              <a:buFont typeface="Wingdings" panose="05000000000000000000" pitchFamily="2" charset="2"/>
              <a:buChar char="§"/>
            </a:pPr>
            <a:r>
              <a:rPr lang="en-US" sz="2000" smtClean="0">
                <a:latin typeface="Times New Roman" panose="02020603050405020304" pitchFamily="18" charset="0"/>
                <a:cs typeface="Times New Roman" panose="02020603050405020304" pitchFamily="18" charset="0"/>
              </a:rPr>
              <a:t>AddMembers: Sử dụng giao diện đồ họa swing cho phép thêm thông tin thành viên.</a:t>
            </a:r>
          </a:p>
          <a:p>
            <a:pPr lvl="1">
              <a:buFont typeface="Wingdings" panose="05000000000000000000" pitchFamily="2" charset="2"/>
              <a:buChar char="§"/>
            </a:pPr>
            <a:endParaRPr lang="en-US" sz="200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a:latin typeface="Times New Roman" panose="02020603050405020304" pitchFamily="18" charset="0"/>
              <a:cs typeface="Times New Roman" panose="02020603050405020304" pitchFamily="18" charset="0"/>
            </a:endParaRPr>
          </a:p>
          <a:p>
            <a:pPr marL="457200" lvl="1" indent="0">
              <a:buNone/>
            </a:pPr>
            <a:endParaRPr lang="en-US" sz="200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B6521B7-7373-4612-BEB6-7B4BB62DBA90}" type="slidenum">
              <a:rPr lang="vi-VN" smtClean="0"/>
              <a:pPr/>
              <a:t>16</a:t>
            </a:fld>
            <a:endParaRPr lang="vi-V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9800" y="3202028"/>
            <a:ext cx="4203182" cy="3362545"/>
          </a:xfrm>
          <a:prstGeom prst="rect">
            <a:avLst/>
          </a:prstGeom>
        </p:spPr>
      </p:pic>
    </p:spTree>
    <p:extLst>
      <p:ext uri="{BB962C8B-B14F-4D97-AF65-F5344CB8AC3E}">
        <p14:creationId xmlns:p14="http://schemas.microsoft.com/office/powerpoint/2010/main" val="38868622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9" y="567269"/>
            <a:ext cx="8911687" cy="807125"/>
          </a:xfrm>
        </p:spPr>
        <p:txBody>
          <a:bodyPr/>
          <a:lstStyle/>
          <a:p>
            <a:r>
              <a:rPr lang="en-US" smtClean="0">
                <a:latin typeface="Times New Roman" panose="02020603050405020304" pitchFamily="18" charset="0"/>
                <a:cs typeface="Times New Roman" panose="02020603050405020304" pitchFamily="18" charset="0"/>
              </a:rPr>
              <a:t>TỔNG QUAN CHƯƠNG TRÌNH</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3757" y="1512959"/>
            <a:ext cx="9115269" cy="5051614"/>
          </a:xfrm>
        </p:spPr>
        <p:txBody>
          <a:bodyPr>
            <a:normAutofit/>
          </a:bodyPr>
          <a:lstStyle/>
          <a:p>
            <a:pPr marL="342900" lvl="1" indent="-342900"/>
            <a:r>
              <a:rPr lang="en-US" sz="2200" smtClean="0">
                <a:latin typeface="Times New Roman" panose="02020603050405020304" pitchFamily="18" charset="0"/>
                <a:cs typeface="Times New Roman" panose="02020603050405020304" pitchFamily="18" charset="0"/>
              </a:rPr>
              <a:t>Package members gồm các class liên quan đến thành viên:</a:t>
            </a:r>
            <a:endParaRPr lang="en-US" sz="200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smtClean="0">
                <a:latin typeface="Times New Roman" panose="02020603050405020304" pitchFamily="18" charset="0"/>
                <a:cs typeface="Times New Roman" panose="02020603050405020304" pitchFamily="18" charset="0"/>
              </a:rPr>
              <a:t>ListMembers: Hiển thị danh sách thành viên</a:t>
            </a:r>
          </a:p>
          <a:p>
            <a:pPr lvl="1">
              <a:buFont typeface="Wingdings" panose="05000000000000000000" pitchFamily="2" charset="2"/>
              <a:buChar char="§"/>
            </a:pPr>
            <a:endParaRPr lang="en-US" sz="200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smtClean="0">
                <a:latin typeface="Times New Roman" panose="02020603050405020304" pitchFamily="18" charset="0"/>
                <a:cs typeface="Times New Roman" panose="02020603050405020304" pitchFamily="18" charset="0"/>
              </a:rPr>
              <a:t>ListSearchMembers: Danh sách tìm kiếm thành viên</a:t>
            </a:r>
          </a:p>
          <a:p>
            <a:pPr lvl="1">
              <a:buFont typeface="Wingdings" panose="05000000000000000000" pitchFamily="2" charset="2"/>
              <a:buChar char="§"/>
            </a:pPr>
            <a:r>
              <a:rPr lang="en-US" sz="2000" smtClean="0">
                <a:latin typeface="Times New Roman" panose="02020603050405020304" pitchFamily="18" charset="0"/>
                <a:cs typeface="Times New Roman" panose="02020603050405020304" pitchFamily="18" charset="0"/>
              </a:rPr>
              <a:t>PrintingMembers: Hiển thi thông tin thành viên</a:t>
            </a:r>
          </a:p>
          <a:p>
            <a:pPr marL="457200" lvl="1" indent="0">
              <a:buNone/>
            </a:pPr>
            <a:endParaRPr lang="en-US" sz="200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B6521B7-7373-4612-BEB6-7B4BB62DBA90}" type="slidenum">
              <a:rPr lang="vi-VN" smtClean="0"/>
              <a:pPr/>
              <a:t>17</a:t>
            </a:fld>
            <a:endParaRPr lang="vi-VN"/>
          </a:p>
        </p:txBody>
      </p:sp>
      <p:pic>
        <p:nvPicPr>
          <p:cNvPr id="7" name="Picture 6" descr="C:\Users\THUANBK-2010\Desktop\5.JPG"/>
          <p:cNvPicPr/>
          <p:nvPr/>
        </p:nvPicPr>
        <p:blipFill>
          <a:blip r:embed="rId2">
            <a:extLst>
              <a:ext uri="{28A0092B-C50C-407E-A947-70E740481C1C}">
                <a14:useLocalDpi xmlns:a14="http://schemas.microsoft.com/office/drawing/2010/main" val="0"/>
              </a:ext>
            </a:extLst>
          </a:blip>
          <a:srcRect/>
          <a:stretch>
            <a:fillRect/>
          </a:stretch>
        </p:blipFill>
        <p:spPr bwMode="auto">
          <a:xfrm>
            <a:off x="2713382" y="2505573"/>
            <a:ext cx="5943600" cy="2543175"/>
          </a:xfrm>
          <a:prstGeom prst="rect">
            <a:avLst/>
          </a:prstGeom>
          <a:noFill/>
          <a:ln>
            <a:noFill/>
          </a:ln>
        </p:spPr>
      </p:pic>
    </p:spTree>
    <p:extLst>
      <p:ext uri="{BB962C8B-B14F-4D97-AF65-F5344CB8AC3E}">
        <p14:creationId xmlns:p14="http://schemas.microsoft.com/office/powerpoint/2010/main" val="1208508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9" y="567269"/>
            <a:ext cx="8911687" cy="807125"/>
          </a:xfrm>
        </p:spPr>
        <p:txBody>
          <a:bodyPr/>
          <a:lstStyle/>
          <a:p>
            <a:r>
              <a:rPr lang="en-US" smtClean="0">
                <a:latin typeface="Times New Roman" panose="02020603050405020304" pitchFamily="18" charset="0"/>
                <a:cs typeface="Times New Roman" panose="02020603050405020304" pitchFamily="18" charset="0"/>
              </a:rPr>
              <a:t>TỔNG QUAN CHƯƠNG TRÌNH</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3757" y="1512959"/>
            <a:ext cx="9115269" cy="5051614"/>
          </a:xfrm>
        </p:spPr>
        <p:txBody>
          <a:bodyPr>
            <a:normAutofit/>
          </a:bodyPr>
          <a:lstStyle/>
          <a:p>
            <a:pPr marL="342900" lvl="1" indent="-342900"/>
            <a:r>
              <a:rPr lang="en-US" sz="2200" smtClean="0">
                <a:latin typeface="Times New Roman" panose="02020603050405020304" pitchFamily="18" charset="0"/>
                <a:cs typeface="Times New Roman" panose="02020603050405020304" pitchFamily="18" charset="0"/>
              </a:rPr>
              <a:t>Package books gồm các class về sách và mượn trả sách:</a:t>
            </a:r>
          </a:p>
          <a:p>
            <a:pPr lvl="1">
              <a:buFont typeface="Wingdings" panose="05000000000000000000" pitchFamily="2" charset="2"/>
              <a:buChar char="§"/>
            </a:pPr>
            <a:r>
              <a:rPr lang="en-US" sz="2000" smtClean="0">
                <a:latin typeface="Times New Roman" panose="02020603050405020304" pitchFamily="18" charset="0"/>
                <a:cs typeface="Times New Roman" panose="02020603050405020304" pitchFamily="18" charset="0"/>
              </a:rPr>
              <a:t>Books: Khởi tạo các thuộc tính cho đối tượng Book và kết nối với CSDL (Table Books)</a:t>
            </a:r>
          </a:p>
          <a:p>
            <a:pPr lvl="1">
              <a:buFont typeface="Wingdings" panose="05000000000000000000" pitchFamily="2" charset="2"/>
              <a:buChar char="§"/>
            </a:pPr>
            <a:r>
              <a:rPr lang="en-US" sz="2000" smtClean="0">
                <a:latin typeface="Times New Roman" panose="02020603050405020304" pitchFamily="18" charset="0"/>
                <a:cs typeface="Times New Roman" panose="02020603050405020304" pitchFamily="18" charset="0"/>
              </a:rPr>
              <a:t>AddBooks: </a:t>
            </a:r>
            <a:r>
              <a:rPr lang="en-US" sz="2000">
                <a:latin typeface="Times New Roman" panose="02020603050405020304" pitchFamily="18" charset="0"/>
                <a:cs typeface="Times New Roman" panose="02020603050405020304" pitchFamily="18" charset="0"/>
              </a:rPr>
              <a:t>Sử dụng giao diện đồ họa swing cho phép thêm thông tin </a:t>
            </a:r>
            <a:r>
              <a:rPr lang="en-US" sz="2000" smtClean="0">
                <a:latin typeface="Times New Roman" panose="02020603050405020304" pitchFamily="18" charset="0"/>
                <a:cs typeface="Times New Roman" panose="02020603050405020304" pitchFamily="18" charset="0"/>
              </a:rPr>
              <a:t>sách</a:t>
            </a:r>
          </a:p>
          <a:p>
            <a:pPr marL="457200" lvl="1" indent="0">
              <a:buNone/>
            </a:pPr>
            <a:endParaRPr lang="en-US" sz="200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B6521B7-7373-4612-BEB6-7B4BB62DBA90}" type="slidenum">
              <a:rPr lang="vi-VN" smtClean="0"/>
              <a:pPr/>
              <a:t>18</a:t>
            </a:fld>
            <a:endParaRPr lang="vi-V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353" y="3143338"/>
            <a:ext cx="3658111" cy="3448531"/>
          </a:xfrm>
          <a:prstGeom prst="rect">
            <a:avLst/>
          </a:prstGeom>
        </p:spPr>
      </p:pic>
    </p:spTree>
    <p:extLst>
      <p:ext uri="{BB962C8B-B14F-4D97-AF65-F5344CB8AC3E}">
        <p14:creationId xmlns:p14="http://schemas.microsoft.com/office/powerpoint/2010/main" val="20701660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9" y="567269"/>
            <a:ext cx="8911687" cy="807125"/>
          </a:xfrm>
        </p:spPr>
        <p:txBody>
          <a:bodyPr/>
          <a:lstStyle/>
          <a:p>
            <a:r>
              <a:rPr lang="en-US" smtClean="0">
                <a:latin typeface="Times New Roman" panose="02020603050405020304" pitchFamily="18" charset="0"/>
                <a:cs typeface="Times New Roman" panose="02020603050405020304" pitchFamily="18" charset="0"/>
              </a:rPr>
              <a:t>TỔNG QUAN CHƯƠNG TRÌNH</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3757" y="1512959"/>
            <a:ext cx="9115269" cy="5051614"/>
          </a:xfrm>
        </p:spPr>
        <p:txBody>
          <a:bodyPr>
            <a:normAutofit/>
          </a:bodyPr>
          <a:lstStyle/>
          <a:p>
            <a:pPr marL="342900" lvl="1" indent="-342900"/>
            <a:r>
              <a:rPr lang="en-US" sz="2200" smtClean="0">
                <a:latin typeface="Times New Roman" panose="02020603050405020304" pitchFamily="18" charset="0"/>
                <a:cs typeface="Times New Roman" panose="02020603050405020304" pitchFamily="18" charset="0"/>
              </a:rPr>
              <a:t>Package books gồm các class về sách và mượn trả sách:</a:t>
            </a:r>
          </a:p>
          <a:p>
            <a:pPr lvl="1">
              <a:buFont typeface="Wingdings" panose="05000000000000000000" pitchFamily="2" charset="2"/>
              <a:buChar char="§"/>
            </a:pPr>
            <a:r>
              <a:rPr lang="en-US" sz="2000" smtClean="0">
                <a:latin typeface="Times New Roman" panose="02020603050405020304" pitchFamily="18" charset="0"/>
                <a:cs typeface="Times New Roman" panose="02020603050405020304" pitchFamily="18" charset="0"/>
              </a:rPr>
              <a:t>BorrowBooks: Chức năng mượn sách sử dụng giao diện đồ họa swing </a:t>
            </a:r>
          </a:p>
          <a:p>
            <a:pPr marL="457200" lvl="1" indent="0">
              <a:buNone/>
            </a:pPr>
            <a:endParaRPr lang="en-US" sz="200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B6521B7-7373-4612-BEB6-7B4BB62DBA90}" type="slidenum">
              <a:rPr lang="vi-VN" smtClean="0"/>
              <a:pPr/>
              <a:t>19</a:t>
            </a:fld>
            <a:endParaRPr lang="vi-V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954" y="2506772"/>
            <a:ext cx="3910974" cy="3302600"/>
          </a:xfrm>
          <a:prstGeom prst="rect">
            <a:avLst/>
          </a:prstGeom>
        </p:spPr>
      </p:pic>
    </p:spTree>
    <p:extLst>
      <p:ext uri="{BB962C8B-B14F-4D97-AF65-F5344CB8AC3E}">
        <p14:creationId xmlns:p14="http://schemas.microsoft.com/office/powerpoint/2010/main" val="372671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931" y="624110"/>
            <a:ext cx="8911687" cy="740864"/>
          </a:xfrm>
        </p:spPr>
        <p:txBody>
          <a:bodyPr>
            <a:normAutofit/>
          </a:bodyPr>
          <a:lstStyle/>
          <a:p>
            <a:r>
              <a:rPr lang="en-US" sz="4000" smtClean="0">
                <a:latin typeface="Times New Roman" panose="02020603050405020304" pitchFamily="18" charset="0"/>
                <a:cs typeface="Times New Roman" panose="02020603050405020304" pitchFamily="18" charset="0"/>
              </a:rPr>
              <a:t>NỘI DUNG</a:t>
            </a:r>
            <a:endParaRPr lang="vi-VN"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29900" y="1470991"/>
            <a:ext cx="8915400" cy="5221357"/>
          </a:xfrm>
        </p:spPr>
        <p:txBody>
          <a:bodyPr>
            <a:normAutofit/>
          </a:bodyPr>
          <a:lstStyle/>
          <a:p>
            <a:r>
              <a:rPr lang="en-US" sz="2400" err="1" smtClean="0">
                <a:latin typeface="Times New Roman" panose="02020603050405020304" pitchFamily="18" charset="0"/>
                <a:cs typeface="Times New Roman" panose="02020603050405020304" pitchFamily="18" charset="0"/>
              </a:rPr>
              <a:t>Giới</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thiệu</a:t>
            </a:r>
            <a:r>
              <a:rPr lang="en-US" sz="2400" smtClean="0">
                <a:latin typeface="Times New Roman" panose="02020603050405020304" pitchFamily="18" charset="0"/>
                <a:cs typeface="Times New Roman" panose="02020603050405020304" pitchFamily="18" charset="0"/>
              </a:rPr>
              <a:t> đề tài</a:t>
            </a:r>
          </a:p>
          <a:p>
            <a:pPr lvl="1"/>
            <a:r>
              <a:rPr lang="en-US" sz="2000" smtClean="0">
                <a:latin typeface="Times New Roman" panose="02020603050405020304" pitchFamily="18" charset="0"/>
                <a:cs typeface="Times New Roman" panose="02020603050405020304" pitchFamily="18" charset="0"/>
              </a:rPr>
              <a:t>Đặt vấn đề</a:t>
            </a:r>
          </a:p>
          <a:p>
            <a:pPr lvl="1"/>
            <a:r>
              <a:rPr lang="en-US" sz="2000" smtClean="0">
                <a:latin typeface="Times New Roman" panose="02020603050405020304" pitchFamily="18" charset="0"/>
                <a:cs typeface="Times New Roman" panose="02020603050405020304" pitchFamily="18" charset="0"/>
              </a:rPr>
              <a:t>Mục tiêu</a:t>
            </a:r>
          </a:p>
          <a:p>
            <a:pPr lvl="1"/>
            <a:r>
              <a:rPr lang="en-US" sz="2000" smtClean="0">
                <a:latin typeface="Times New Roman" panose="02020603050405020304" pitchFamily="18" charset="0"/>
                <a:cs typeface="Times New Roman" panose="02020603050405020304" pitchFamily="18" charset="0"/>
              </a:rPr>
              <a:t>Công nghệ sử dụng</a:t>
            </a:r>
          </a:p>
          <a:p>
            <a:r>
              <a:rPr lang="en-US" sz="2400" smtClean="0">
                <a:latin typeface="Times New Roman" panose="02020603050405020304" pitchFamily="18" charset="0"/>
                <a:cs typeface="Times New Roman" panose="02020603050405020304" pitchFamily="18" charset="0"/>
              </a:rPr>
              <a:t>Phân tích thiết kế hệ thống</a:t>
            </a:r>
          </a:p>
          <a:p>
            <a:pPr lvl="1"/>
            <a:r>
              <a:rPr lang="en-US" sz="2000" smtClean="0">
                <a:latin typeface="Times New Roman" panose="02020603050405020304" pitchFamily="18" charset="0"/>
                <a:cs typeface="Times New Roman" panose="02020603050405020304" pitchFamily="18" charset="0"/>
              </a:rPr>
              <a:t>Biểu đồ usecase</a:t>
            </a:r>
          </a:p>
          <a:p>
            <a:pPr lvl="1"/>
            <a:r>
              <a:rPr lang="en-GB" sz="2000" smtClean="0">
                <a:latin typeface="Times New Roman" panose="02020603050405020304" pitchFamily="18" charset="0"/>
                <a:cs typeface="Times New Roman" panose="02020603050405020304" pitchFamily="18" charset="0"/>
              </a:rPr>
              <a:t>Thiết kế cơ sở dữ liệu</a:t>
            </a:r>
          </a:p>
          <a:p>
            <a:r>
              <a:rPr lang="en-US" sz="2400" smtClean="0">
                <a:latin typeface="Times New Roman" panose="02020603050405020304" pitchFamily="18" charset="0"/>
                <a:cs typeface="Times New Roman" panose="02020603050405020304" pitchFamily="18" charset="0"/>
              </a:rPr>
              <a:t>Tổng quan chương </a:t>
            </a:r>
            <a:r>
              <a:rPr lang="en-US" sz="2400" smtClean="0">
                <a:latin typeface="Times New Roman" panose="02020603050405020304" pitchFamily="18" charset="0"/>
                <a:cs typeface="Times New Roman" panose="02020603050405020304" pitchFamily="18" charset="0"/>
              </a:rPr>
              <a:t>trình</a:t>
            </a:r>
          </a:p>
          <a:p>
            <a:r>
              <a:rPr lang="en-US" sz="2400" smtClean="0">
                <a:latin typeface="Times New Roman" panose="02020603050405020304" pitchFamily="18" charset="0"/>
                <a:cs typeface="Times New Roman" panose="02020603050405020304" pitchFamily="18" charset="0"/>
              </a:rPr>
              <a:t>Demo</a:t>
            </a:r>
            <a:endParaRPr lang="en-GB" sz="2000">
              <a:latin typeface="Times New Roman" panose="02020603050405020304" pitchFamily="18" charset="0"/>
              <a:cs typeface="Times New Roman" panose="02020603050405020304" pitchFamily="18" charset="0"/>
            </a:endParaRPr>
          </a:p>
          <a:p>
            <a:r>
              <a:rPr lang="en-US" sz="2400" smtClean="0">
                <a:latin typeface="Times New Roman" panose="02020603050405020304" pitchFamily="18" charset="0"/>
                <a:cs typeface="Times New Roman" panose="02020603050405020304" pitchFamily="18" charset="0"/>
              </a:rPr>
              <a:t>Kết luận</a:t>
            </a:r>
          </a:p>
          <a:p>
            <a:pPr marL="0" indent="0">
              <a:buNone/>
            </a:pPr>
            <a:endParaRPr lang="en-US" sz="24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B6521B7-7373-4612-BEB6-7B4BB62DBA90}" type="slidenum">
              <a:rPr lang="vi-VN" smtClean="0"/>
              <a:pPr/>
              <a:t>2</a:t>
            </a:fld>
            <a:endParaRPr lang="vi-VN"/>
          </a:p>
        </p:txBody>
      </p:sp>
    </p:spTree>
    <p:extLst>
      <p:ext uri="{BB962C8B-B14F-4D97-AF65-F5344CB8AC3E}">
        <p14:creationId xmlns:p14="http://schemas.microsoft.com/office/powerpoint/2010/main" val="2242632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9" y="567269"/>
            <a:ext cx="8911687" cy="807125"/>
          </a:xfrm>
        </p:spPr>
        <p:txBody>
          <a:bodyPr/>
          <a:lstStyle/>
          <a:p>
            <a:r>
              <a:rPr lang="en-US" smtClean="0">
                <a:latin typeface="Times New Roman" panose="02020603050405020304" pitchFamily="18" charset="0"/>
                <a:cs typeface="Times New Roman" panose="02020603050405020304" pitchFamily="18" charset="0"/>
              </a:rPr>
              <a:t>TỔNG QUAN CHƯƠNG TRÌNH</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3757" y="1512959"/>
            <a:ext cx="9115269" cy="5051614"/>
          </a:xfrm>
        </p:spPr>
        <p:txBody>
          <a:bodyPr>
            <a:normAutofit/>
          </a:bodyPr>
          <a:lstStyle/>
          <a:p>
            <a:pPr marL="342900" lvl="1" indent="-342900"/>
            <a:r>
              <a:rPr lang="en-US" sz="2200" smtClean="0">
                <a:latin typeface="Times New Roman" panose="02020603050405020304" pitchFamily="18" charset="0"/>
                <a:cs typeface="Times New Roman" panose="02020603050405020304" pitchFamily="18" charset="0"/>
              </a:rPr>
              <a:t>Package books gồm các class về sách và mượn trả sách:</a:t>
            </a:r>
          </a:p>
          <a:p>
            <a:pPr lvl="1">
              <a:buFont typeface="Wingdings" panose="05000000000000000000" pitchFamily="2" charset="2"/>
              <a:buChar char="§"/>
            </a:pPr>
            <a:r>
              <a:rPr lang="en-US" sz="2000" smtClean="0">
                <a:latin typeface="Times New Roman" panose="02020603050405020304" pitchFamily="18" charset="0"/>
                <a:cs typeface="Times New Roman" panose="02020603050405020304" pitchFamily="18" charset="0"/>
              </a:rPr>
              <a:t>ReturnBooks: Chức năng trả sách sử dụng giao diện đồ họa swing </a:t>
            </a:r>
          </a:p>
          <a:p>
            <a:pPr marL="457200" lvl="1" indent="0">
              <a:buNone/>
            </a:pPr>
            <a:endParaRPr lang="en-US" sz="200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B6521B7-7373-4612-BEB6-7B4BB62DBA90}" type="slidenum">
              <a:rPr lang="vi-VN" smtClean="0"/>
              <a:pPr/>
              <a:t>20</a:t>
            </a:fld>
            <a:endParaRPr lang="vi-V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771" y="2550553"/>
            <a:ext cx="3624372" cy="3167970"/>
          </a:xfrm>
          <a:prstGeom prst="rect">
            <a:avLst/>
          </a:prstGeom>
        </p:spPr>
      </p:pic>
    </p:spTree>
    <p:extLst>
      <p:ext uri="{BB962C8B-B14F-4D97-AF65-F5344CB8AC3E}">
        <p14:creationId xmlns:p14="http://schemas.microsoft.com/office/powerpoint/2010/main" val="663889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9" y="567269"/>
            <a:ext cx="8911687" cy="807125"/>
          </a:xfrm>
        </p:spPr>
        <p:txBody>
          <a:bodyPr/>
          <a:lstStyle/>
          <a:p>
            <a:r>
              <a:rPr lang="en-US" smtClean="0">
                <a:latin typeface="Times New Roman" panose="02020603050405020304" pitchFamily="18" charset="0"/>
                <a:cs typeface="Times New Roman" panose="02020603050405020304" pitchFamily="18" charset="0"/>
              </a:rPr>
              <a:t>TỔNG QUAN CHƯƠNG TRÌNH</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3757" y="1390127"/>
            <a:ext cx="9115269" cy="5269980"/>
          </a:xfrm>
        </p:spPr>
        <p:txBody>
          <a:bodyPr>
            <a:normAutofit/>
          </a:bodyPr>
          <a:lstStyle/>
          <a:p>
            <a:pPr marL="342900" lvl="1" indent="-342900"/>
            <a:r>
              <a:rPr lang="en-US" sz="2200" smtClean="0">
                <a:latin typeface="Times New Roman" panose="02020603050405020304" pitchFamily="18" charset="0"/>
                <a:cs typeface="Times New Roman" panose="02020603050405020304" pitchFamily="18" charset="0"/>
              </a:rPr>
              <a:t>Package books gồm các class về sách và mượn trả sách:</a:t>
            </a:r>
          </a:p>
          <a:p>
            <a:pPr lvl="1">
              <a:buFont typeface="Wingdings" panose="05000000000000000000" pitchFamily="2" charset="2"/>
              <a:buChar char="§"/>
            </a:pPr>
            <a:r>
              <a:rPr lang="en-US" sz="2000" smtClean="0">
                <a:latin typeface="Times New Roman" panose="02020603050405020304" pitchFamily="18" charset="0"/>
                <a:cs typeface="Times New Roman" panose="02020603050405020304" pitchFamily="18" charset="0"/>
              </a:rPr>
              <a:t>ListBooks: Hiển thị danh sách sách</a:t>
            </a:r>
          </a:p>
          <a:p>
            <a:pPr lvl="1">
              <a:buFont typeface="Wingdings" panose="05000000000000000000" pitchFamily="2" charset="2"/>
              <a:buChar char="§"/>
            </a:pPr>
            <a:endParaRPr lang="en-US" sz="200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a:latin typeface="Times New Roman" panose="02020603050405020304" pitchFamily="18" charset="0"/>
              <a:cs typeface="Times New Roman" panose="02020603050405020304" pitchFamily="18" charset="0"/>
            </a:endParaRPr>
          </a:p>
          <a:p>
            <a:pPr marL="457200" lvl="1" indent="0">
              <a:buNone/>
            </a:pPr>
            <a:endParaRPr lang="en-US" sz="2000" smtClean="0">
              <a:latin typeface="Times New Roman" panose="02020603050405020304" pitchFamily="18" charset="0"/>
              <a:cs typeface="Times New Roman" panose="02020603050405020304" pitchFamily="18" charset="0"/>
            </a:endParaRPr>
          </a:p>
          <a:p>
            <a:pPr marL="457200" lvl="1" indent="0">
              <a:buNone/>
            </a:pPr>
            <a:endParaRPr lang="en-US" sz="200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smtClean="0">
                <a:latin typeface="Times New Roman" panose="02020603050405020304" pitchFamily="18" charset="0"/>
                <a:cs typeface="Times New Roman" panose="02020603050405020304" pitchFamily="18" charset="0"/>
              </a:rPr>
              <a:t>Borrow: Khởi tạo các thuộc tính và kết nối CSDL (Table Borrow)</a:t>
            </a:r>
          </a:p>
          <a:p>
            <a:pPr lvl="1">
              <a:buFont typeface="Wingdings" panose="05000000000000000000" pitchFamily="2" charset="2"/>
              <a:buChar char="§"/>
            </a:pPr>
            <a:r>
              <a:rPr lang="en-US" sz="2000" smtClean="0">
                <a:latin typeface="Times New Roman" panose="02020603050405020304" pitchFamily="18" charset="0"/>
                <a:cs typeface="Times New Roman" panose="02020603050405020304" pitchFamily="18" charset="0"/>
              </a:rPr>
              <a:t>PrintingBooks: </a:t>
            </a:r>
            <a:r>
              <a:rPr lang="en-US" sz="2000">
                <a:latin typeface="Times New Roman" panose="02020603050405020304" pitchFamily="18" charset="0"/>
                <a:cs typeface="Times New Roman" panose="02020603050405020304" pitchFamily="18" charset="0"/>
              </a:rPr>
              <a:t>Hiển thi thông tin </a:t>
            </a:r>
            <a:r>
              <a:rPr lang="en-US" sz="2000" smtClean="0">
                <a:latin typeface="Times New Roman" panose="02020603050405020304" pitchFamily="18" charset="0"/>
                <a:cs typeface="Times New Roman" panose="02020603050405020304" pitchFamily="18" charset="0"/>
              </a:rPr>
              <a:t>sách</a:t>
            </a:r>
          </a:p>
          <a:p>
            <a:pPr lvl="1">
              <a:buFont typeface="Wingdings" panose="05000000000000000000" pitchFamily="2" charset="2"/>
              <a:buChar char="§"/>
            </a:pPr>
            <a:r>
              <a:rPr lang="en-US" sz="2000" smtClean="0">
                <a:latin typeface="Times New Roman" panose="02020603050405020304" pitchFamily="18" charset="0"/>
                <a:cs typeface="Times New Roman" panose="02020603050405020304" pitchFamily="18" charset="0"/>
              </a:rPr>
              <a:t>ListSearchBooks: Hiển thị danh sách tìm kiếm sách</a:t>
            </a:r>
          </a:p>
          <a:p>
            <a:pPr marL="457200" lvl="1" indent="0">
              <a:buNone/>
            </a:pPr>
            <a:endParaRPr lang="en-US" sz="2000" smtClean="0">
              <a:latin typeface="Times New Roman" panose="02020603050405020304" pitchFamily="18" charset="0"/>
              <a:cs typeface="Times New Roman" panose="02020603050405020304" pitchFamily="18" charset="0"/>
            </a:endParaRPr>
          </a:p>
          <a:p>
            <a:pPr marL="457200" lvl="1" indent="0">
              <a:buNone/>
            </a:pPr>
            <a:endParaRPr lang="en-US" sz="200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B6521B7-7373-4612-BEB6-7B4BB62DBA90}" type="slidenum">
              <a:rPr lang="vi-VN" smtClean="0"/>
              <a:pPr/>
              <a:t>21</a:t>
            </a:fld>
            <a:endParaRPr lang="vi-VN"/>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489823" y="2434718"/>
            <a:ext cx="6784179" cy="2562054"/>
          </a:xfrm>
          <a:prstGeom prst="rect">
            <a:avLst/>
          </a:prstGeom>
          <a:noFill/>
          <a:ln>
            <a:noFill/>
          </a:ln>
        </p:spPr>
      </p:pic>
    </p:spTree>
    <p:extLst>
      <p:ext uri="{BB962C8B-B14F-4D97-AF65-F5344CB8AC3E}">
        <p14:creationId xmlns:p14="http://schemas.microsoft.com/office/powerpoint/2010/main" val="25180079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9" y="567269"/>
            <a:ext cx="8911687" cy="807125"/>
          </a:xfrm>
        </p:spPr>
        <p:txBody>
          <a:bodyPr/>
          <a:lstStyle/>
          <a:p>
            <a:r>
              <a:rPr lang="en-US" smtClean="0">
                <a:latin typeface="Times New Roman" panose="02020603050405020304" pitchFamily="18" charset="0"/>
                <a:cs typeface="Times New Roman" panose="02020603050405020304" pitchFamily="18" charset="0"/>
              </a:rPr>
              <a:t>TỔNG QUAN CHƯƠNG TRÌNH</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3757" y="1512959"/>
            <a:ext cx="9115269" cy="5051614"/>
          </a:xfrm>
        </p:spPr>
        <p:txBody>
          <a:bodyPr>
            <a:normAutofit/>
          </a:bodyPr>
          <a:lstStyle/>
          <a:p>
            <a:pPr marL="342900" lvl="1" indent="-342900"/>
            <a:r>
              <a:rPr lang="en-US" sz="2200" smtClean="0">
                <a:latin typeface="Times New Roman" panose="02020603050405020304" pitchFamily="18" charset="0"/>
                <a:cs typeface="Times New Roman" panose="02020603050405020304" pitchFamily="18" charset="0"/>
              </a:rPr>
              <a:t>Package search gồm class tìm kiếm sách hay thành viên</a:t>
            </a:r>
          </a:p>
          <a:p>
            <a:pPr lvl="1">
              <a:buFont typeface="Wingdings" panose="05000000000000000000" pitchFamily="2" charset="2"/>
              <a:buChar char="§"/>
            </a:pPr>
            <a:r>
              <a:rPr lang="en-US" sz="2000" smtClean="0">
                <a:latin typeface="Times New Roman" panose="02020603050405020304" pitchFamily="18" charset="0"/>
                <a:cs typeface="Times New Roman" panose="02020603050405020304" pitchFamily="18" charset="0"/>
              </a:rPr>
              <a:t>SearchBooksAndMembers: Giao diện tìm kiếm sử dụng giao diện đồ họa swing</a:t>
            </a:r>
          </a:p>
          <a:p>
            <a:pPr lvl="1">
              <a:buFont typeface="Wingdings" panose="05000000000000000000" pitchFamily="2" charset="2"/>
              <a:buChar char="§"/>
            </a:pPr>
            <a:endParaRPr lang="en-US" sz="200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smtClean="0">
                <a:latin typeface="Times New Roman" panose="02020603050405020304" pitchFamily="18" charset="0"/>
                <a:cs typeface="Times New Roman" panose="02020603050405020304" pitchFamily="18" charset="0"/>
              </a:rPr>
              <a:t>Kết nối CSDL dung câu truy vấn đưa ra kết quả</a:t>
            </a:r>
          </a:p>
          <a:p>
            <a:pPr marL="342900" lvl="1" indent="-342900"/>
            <a:r>
              <a:rPr lang="en-US" sz="2000">
                <a:latin typeface="Times New Roman" panose="02020603050405020304" pitchFamily="18" charset="0"/>
                <a:cs typeface="Times New Roman" panose="02020603050405020304" pitchFamily="18" charset="0"/>
              </a:rPr>
              <a:t>Package </a:t>
            </a:r>
            <a:r>
              <a:rPr lang="en-US" sz="2000" smtClean="0">
                <a:latin typeface="Times New Roman" panose="02020603050405020304" pitchFamily="18" charset="0"/>
                <a:cs typeface="Times New Roman" panose="02020603050405020304" pitchFamily="18" charset="0"/>
              </a:rPr>
              <a:t>main </a:t>
            </a:r>
            <a:r>
              <a:rPr lang="en-US" sz="2000">
                <a:latin typeface="Times New Roman" panose="02020603050405020304" pitchFamily="18" charset="0"/>
                <a:cs typeface="Times New Roman" panose="02020603050405020304" pitchFamily="18" charset="0"/>
              </a:rPr>
              <a:t>gồm class </a:t>
            </a:r>
            <a:r>
              <a:rPr lang="en-US" sz="2000" smtClean="0">
                <a:latin typeface="Times New Roman" panose="02020603050405020304" pitchFamily="18" charset="0"/>
                <a:cs typeface="Times New Roman" panose="02020603050405020304" pitchFamily="18" charset="0"/>
              </a:rPr>
              <a:t>Main để chạy chương trình</a:t>
            </a:r>
            <a:endParaRPr lang="en-US" sz="2000">
              <a:latin typeface="Times New Roman" panose="02020603050405020304" pitchFamily="18" charset="0"/>
              <a:cs typeface="Times New Roman" panose="02020603050405020304" pitchFamily="18" charset="0"/>
            </a:endParaRPr>
          </a:p>
          <a:p>
            <a:pPr marL="457200" lvl="1" indent="0">
              <a:buNone/>
            </a:pPr>
            <a:endParaRPr lang="en-US" sz="2000" smtClean="0">
              <a:latin typeface="Times New Roman" panose="02020603050405020304" pitchFamily="18" charset="0"/>
              <a:cs typeface="Times New Roman" panose="02020603050405020304" pitchFamily="18" charset="0"/>
            </a:endParaRPr>
          </a:p>
          <a:p>
            <a:pPr marL="457200" lvl="1" indent="0">
              <a:buNone/>
            </a:pPr>
            <a:endParaRPr lang="en-US" sz="200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B6521B7-7373-4612-BEB6-7B4BB62DBA90}" type="slidenum">
              <a:rPr lang="vi-VN" smtClean="0"/>
              <a:pPr/>
              <a:t>22</a:t>
            </a:fld>
            <a:endParaRPr lang="vi-V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308" y="2544605"/>
            <a:ext cx="5974694" cy="2468882"/>
          </a:xfrm>
          <a:prstGeom prst="rect">
            <a:avLst/>
          </a:prstGeom>
        </p:spPr>
      </p:pic>
    </p:spTree>
    <p:extLst>
      <p:ext uri="{BB962C8B-B14F-4D97-AF65-F5344CB8AC3E}">
        <p14:creationId xmlns:p14="http://schemas.microsoft.com/office/powerpoint/2010/main" val="5003470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B6521B7-7373-4612-BEB6-7B4BB62DBA90}" type="slidenum">
              <a:rPr lang="vi-VN" smtClean="0"/>
              <a:pPr/>
              <a:t>23</a:t>
            </a:fld>
            <a:endParaRPr lang="vi-VN"/>
          </a:p>
        </p:txBody>
      </p:sp>
      <p:sp>
        <p:nvSpPr>
          <p:cNvPr id="3" name="Content Placeholder 2"/>
          <p:cNvSpPr>
            <a:spLocks noGrp="1"/>
          </p:cNvSpPr>
          <p:nvPr>
            <p:ph idx="1"/>
          </p:nvPr>
        </p:nvSpPr>
        <p:spPr>
          <a:xfrm>
            <a:off x="1973872" y="2160589"/>
            <a:ext cx="8596668" cy="3880773"/>
          </a:xfrm>
        </p:spPr>
        <p:txBody>
          <a:bodyPr/>
          <a:lstStyle/>
          <a:p>
            <a:endParaRPr lang="en-GB" smtClean="0"/>
          </a:p>
          <a:p>
            <a:pPr marL="0" indent="0">
              <a:buNone/>
            </a:pPr>
            <a:endParaRPr lang="en-GB" smtClean="0"/>
          </a:p>
          <a:p>
            <a:pPr marL="0" indent="0" algn="ctr">
              <a:buNone/>
            </a:pPr>
            <a:r>
              <a:rPr lang="en-GB" sz="8000">
                <a:solidFill>
                  <a:schemeClr val="accent1"/>
                </a:solidFill>
                <a:latin typeface="Times New Roman" panose="02020603050405020304" pitchFamily="18" charset="0"/>
                <a:ea typeface="+mj-ea"/>
                <a:cs typeface="Times New Roman" panose="02020603050405020304" pitchFamily="18" charset="0"/>
              </a:rPr>
              <a:t>DEMO</a:t>
            </a:r>
            <a:endParaRPr lang="en-GB" sz="8000">
              <a:solidFill>
                <a:schemeClr val="accent1"/>
              </a:solidFill>
              <a:latin typeface="Times New Roman" panose="02020603050405020304" pitchFamily="18" charset="0"/>
              <a:ea typeface="+mj-ea"/>
              <a:cs typeface="Times New Roman" panose="02020603050405020304" pitchFamily="18" charset="0"/>
            </a:endParaRPr>
          </a:p>
        </p:txBody>
      </p:sp>
      <p:sp>
        <p:nvSpPr>
          <p:cNvPr id="5" name="Title 4"/>
          <p:cNvSpPr>
            <a:spLocks noGrp="1"/>
          </p:cNvSpPr>
          <p:nvPr>
            <p:ph type="title"/>
          </p:nvPr>
        </p:nvSpPr>
        <p:spPr/>
        <p:txBody>
          <a:bodyPr/>
          <a:lstStyle/>
          <a:p>
            <a:endParaRPr lang="en-GB"/>
          </a:p>
        </p:txBody>
      </p:sp>
    </p:spTree>
    <p:extLst>
      <p:ext uri="{BB962C8B-B14F-4D97-AF65-F5344CB8AC3E}">
        <p14:creationId xmlns:p14="http://schemas.microsoft.com/office/powerpoint/2010/main" val="34114949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372" y="609600"/>
            <a:ext cx="8596668" cy="686937"/>
          </a:xfrm>
        </p:spPr>
        <p:txBody>
          <a:bodyPr/>
          <a:lstStyle/>
          <a:p>
            <a:r>
              <a:rPr lang="vi-VN" smtClean="0">
                <a:latin typeface="Times New Roman" panose="02020603050405020304" pitchFamily="18" charset="0"/>
                <a:cs typeface="Times New Roman" panose="02020603050405020304" pitchFamily="18" charset="0"/>
              </a:rPr>
              <a:t>KẾT </a:t>
            </a:r>
            <a:r>
              <a:rPr lang="en-GB" smtClean="0">
                <a:latin typeface="Times New Roman" panose="02020603050405020304" pitchFamily="18" charset="0"/>
                <a:cs typeface="Times New Roman" panose="02020603050405020304" pitchFamily="18" charset="0"/>
              </a:rPr>
              <a:t>LUẬN</a:t>
            </a:r>
            <a:endParaRPr lang="vi-VN">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920472" y="1296537"/>
            <a:ext cx="8915400" cy="5347252"/>
          </a:xfrm>
        </p:spPr>
        <p:txBody>
          <a:bodyPr>
            <a:noAutofit/>
          </a:bodyPr>
          <a:lstStyle/>
          <a:p>
            <a:pPr lvl="0"/>
            <a:r>
              <a:rPr lang="vi-VN" sz="2400">
                <a:latin typeface="Times New Roman" panose="02020603050405020304" pitchFamily="18" charset="0"/>
                <a:cs typeface="Times New Roman" panose="02020603050405020304" pitchFamily="18" charset="0"/>
              </a:rPr>
              <a:t>Ưu điểm:</a:t>
            </a:r>
            <a:endParaRPr lang="vi-VN">
              <a:latin typeface="Times New Roman" panose="02020603050405020304" pitchFamily="18" charset="0"/>
              <a:cs typeface="Times New Roman" panose="02020603050405020304" pitchFamily="18" charset="0"/>
            </a:endParaRPr>
          </a:p>
          <a:p>
            <a:pPr lvl="1"/>
            <a:r>
              <a:rPr lang="en-GB" sz="2000" smtClean="0">
                <a:latin typeface="Times New Roman" panose="02020603050405020304" pitchFamily="18" charset="0"/>
                <a:cs typeface="Times New Roman" panose="02020603050405020304" pitchFamily="18" charset="0"/>
              </a:rPr>
              <a:t>Giao diện dễ sử dụng</a:t>
            </a:r>
          </a:p>
          <a:p>
            <a:pPr lvl="1"/>
            <a:endParaRPr lang="vi-VN">
              <a:latin typeface="Times New Roman" panose="02020603050405020304" pitchFamily="18" charset="0"/>
              <a:cs typeface="Times New Roman" panose="02020603050405020304" pitchFamily="18" charset="0"/>
            </a:endParaRPr>
          </a:p>
          <a:p>
            <a:pPr lvl="0"/>
            <a:r>
              <a:rPr lang="vi-VN" sz="2400">
                <a:latin typeface="Times New Roman" panose="02020603050405020304" pitchFamily="18" charset="0"/>
                <a:cs typeface="Times New Roman" panose="02020603050405020304" pitchFamily="18" charset="0"/>
              </a:rPr>
              <a:t>Nhược điểm cần khắc phục:</a:t>
            </a:r>
            <a:endParaRPr lang="vi-VN">
              <a:latin typeface="Times New Roman" panose="02020603050405020304" pitchFamily="18" charset="0"/>
              <a:cs typeface="Times New Roman" panose="02020603050405020304" pitchFamily="18" charset="0"/>
            </a:endParaRPr>
          </a:p>
          <a:p>
            <a:pPr lvl="1"/>
            <a:r>
              <a:rPr lang="en-GB" sz="2000" smtClean="0">
                <a:latin typeface="Times New Roman" panose="02020603050405020304" pitchFamily="18" charset="0"/>
                <a:cs typeface="Times New Roman" panose="02020603050405020304" pitchFamily="18" charset="0"/>
              </a:rPr>
              <a:t>Còn thiếu một số chức năng (sửa, xóa,..) sẽ cải thiện thêm</a:t>
            </a:r>
            <a:endParaRPr lang="vi-VN">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B6521B7-7373-4612-BEB6-7B4BB62DBA90}" type="slidenum">
              <a:rPr lang="vi-VN" smtClean="0"/>
              <a:pPr/>
              <a:t>24</a:t>
            </a:fld>
            <a:endParaRPr lang="vi-VN"/>
          </a:p>
        </p:txBody>
      </p:sp>
    </p:spTree>
    <p:extLst>
      <p:ext uri="{BB962C8B-B14F-4D97-AF65-F5344CB8AC3E}">
        <p14:creationId xmlns:p14="http://schemas.microsoft.com/office/powerpoint/2010/main" val="20482014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B6521B7-7373-4612-BEB6-7B4BB62DBA90}" type="slidenum">
              <a:rPr lang="vi-VN" smtClean="0"/>
              <a:pPr/>
              <a:t>25</a:t>
            </a:fld>
            <a:endParaRPr lang="vi-VN"/>
          </a:p>
        </p:txBody>
      </p:sp>
      <p:sp>
        <p:nvSpPr>
          <p:cNvPr id="2" name="Rectangle 1"/>
          <p:cNvSpPr/>
          <p:nvPr/>
        </p:nvSpPr>
        <p:spPr>
          <a:xfrm>
            <a:off x="1448838" y="1870328"/>
            <a:ext cx="8206349" cy="3416320"/>
          </a:xfrm>
          <a:prstGeom prst="rect">
            <a:avLst/>
          </a:prstGeom>
          <a:noFill/>
        </p:spPr>
        <p:txBody>
          <a:bodyPr wrap="square" lIns="91440" tIns="45720" rIns="91440" bIns="45720">
            <a:spAutoFit/>
          </a:bodyPr>
          <a:lstStyle/>
          <a:p>
            <a:pPr algn="ctr"/>
            <a:r>
              <a:rPr lang="en-US" sz="5400" b="1" cap="none" spc="0" err="1" smtClean="0">
                <a:ln w="12700" cmpd="sng">
                  <a:solidFill>
                    <a:schemeClr val="accent4"/>
                  </a:solidFill>
                  <a:prstDash val="solid"/>
                </a:ln>
                <a:solidFill>
                  <a:srgbClr val="00B0F0"/>
                </a:solidFill>
                <a:effectLst/>
              </a:rPr>
              <a:t>Cảm</a:t>
            </a:r>
            <a:r>
              <a:rPr lang="en-US" sz="5400" b="1" cap="none" spc="0" smtClean="0">
                <a:ln w="12700" cmpd="sng">
                  <a:solidFill>
                    <a:schemeClr val="accent4"/>
                  </a:solidFill>
                  <a:prstDash val="solid"/>
                </a:ln>
                <a:solidFill>
                  <a:srgbClr val="00B0F0"/>
                </a:solidFill>
                <a:effectLst/>
              </a:rPr>
              <a:t> </a:t>
            </a:r>
            <a:r>
              <a:rPr lang="en-US" sz="5400" b="1" cap="none" spc="0" err="1" smtClean="0">
                <a:ln w="12700" cmpd="sng">
                  <a:solidFill>
                    <a:schemeClr val="accent4"/>
                  </a:solidFill>
                  <a:prstDash val="solid"/>
                </a:ln>
                <a:solidFill>
                  <a:srgbClr val="00B0F0"/>
                </a:solidFill>
                <a:effectLst/>
              </a:rPr>
              <a:t>ơn</a:t>
            </a:r>
            <a:r>
              <a:rPr lang="en-US" sz="5400" b="1" cap="none" spc="0" smtClean="0">
                <a:ln w="12700" cmpd="sng">
                  <a:solidFill>
                    <a:schemeClr val="accent4"/>
                  </a:solidFill>
                  <a:prstDash val="solid"/>
                </a:ln>
                <a:solidFill>
                  <a:srgbClr val="00B0F0"/>
                </a:solidFill>
                <a:effectLst/>
              </a:rPr>
              <a:t> </a:t>
            </a:r>
          </a:p>
          <a:p>
            <a:pPr algn="ctr"/>
            <a:r>
              <a:rPr lang="en-US" sz="5400" b="1" cap="none" spc="0" err="1" smtClean="0">
                <a:ln w="12700" cmpd="sng">
                  <a:solidFill>
                    <a:schemeClr val="accent4"/>
                  </a:solidFill>
                  <a:prstDash val="solid"/>
                </a:ln>
                <a:solidFill>
                  <a:srgbClr val="00B0F0"/>
                </a:solidFill>
                <a:effectLst/>
              </a:rPr>
              <a:t>Thầy</a:t>
            </a:r>
            <a:r>
              <a:rPr lang="en-US" sz="5400" b="1" cap="none" spc="0" smtClean="0">
                <a:ln w="12700" cmpd="sng">
                  <a:solidFill>
                    <a:schemeClr val="accent4"/>
                  </a:solidFill>
                  <a:prstDash val="solid"/>
                </a:ln>
                <a:solidFill>
                  <a:srgbClr val="00B0F0"/>
                </a:solidFill>
                <a:effectLst/>
              </a:rPr>
              <a:t> </a:t>
            </a:r>
          </a:p>
          <a:p>
            <a:pPr algn="ctr"/>
            <a:r>
              <a:rPr lang="en-US" sz="5400" b="1" cap="none" spc="0" err="1" smtClean="0">
                <a:ln w="12700" cmpd="sng">
                  <a:solidFill>
                    <a:schemeClr val="accent4"/>
                  </a:solidFill>
                  <a:prstDash val="solid"/>
                </a:ln>
                <a:solidFill>
                  <a:srgbClr val="00B0F0"/>
                </a:solidFill>
                <a:effectLst/>
              </a:rPr>
              <a:t>cùng</a:t>
            </a:r>
            <a:r>
              <a:rPr lang="en-US" sz="5400" b="1" cap="none" spc="0" smtClean="0">
                <a:ln w="12700" cmpd="sng">
                  <a:solidFill>
                    <a:schemeClr val="accent4"/>
                  </a:solidFill>
                  <a:prstDash val="solid"/>
                </a:ln>
                <a:solidFill>
                  <a:srgbClr val="00B0F0"/>
                </a:solidFill>
                <a:effectLst/>
              </a:rPr>
              <a:t> </a:t>
            </a:r>
            <a:r>
              <a:rPr lang="en-US" sz="5400" b="1" cap="none" spc="0" err="1" smtClean="0">
                <a:ln w="12700" cmpd="sng">
                  <a:solidFill>
                    <a:schemeClr val="accent4"/>
                  </a:solidFill>
                  <a:prstDash val="solid"/>
                </a:ln>
                <a:solidFill>
                  <a:srgbClr val="00B0F0"/>
                </a:solidFill>
                <a:effectLst/>
              </a:rPr>
              <a:t>các</a:t>
            </a:r>
            <a:r>
              <a:rPr lang="en-US" sz="5400" b="1" cap="none" spc="0" smtClean="0">
                <a:ln w="12700" cmpd="sng">
                  <a:solidFill>
                    <a:schemeClr val="accent4"/>
                  </a:solidFill>
                  <a:prstDash val="solid"/>
                </a:ln>
                <a:solidFill>
                  <a:srgbClr val="00B0F0"/>
                </a:solidFill>
                <a:effectLst/>
              </a:rPr>
              <a:t> </a:t>
            </a:r>
            <a:r>
              <a:rPr lang="en-US" sz="5400" b="1" cap="none" spc="0" err="1" smtClean="0">
                <a:ln w="12700" cmpd="sng">
                  <a:solidFill>
                    <a:schemeClr val="accent4"/>
                  </a:solidFill>
                  <a:prstDash val="solid"/>
                </a:ln>
                <a:solidFill>
                  <a:srgbClr val="00B0F0"/>
                </a:solidFill>
                <a:effectLst/>
              </a:rPr>
              <a:t>bạn</a:t>
            </a:r>
            <a:r>
              <a:rPr lang="en-US" sz="5400" b="1" cap="none" spc="0" smtClean="0">
                <a:ln w="12700" cmpd="sng">
                  <a:solidFill>
                    <a:schemeClr val="accent4"/>
                  </a:solidFill>
                  <a:prstDash val="solid"/>
                </a:ln>
                <a:solidFill>
                  <a:srgbClr val="00B0F0"/>
                </a:solidFill>
                <a:effectLst/>
              </a:rPr>
              <a:t> </a:t>
            </a:r>
            <a:r>
              <a:rPr lang="en-US" sz="5400" b="1" cap="none" spc="0" err="1" smtClean="0">
                <a:ln w="12700" cmpd="sng">
                  <a:solidFill>
                    <a:schemeClr val="accent4"/>
                  </a:solidFill>
                  <a:prstDash val="solid"/>
                </a:ln>
                <a:solidFill>
                  <a:srgbClr val="00B0F0"/>
                </a:solidFill>
                <a:effectLst/>
              </a:rPr>
              <a:t>đã</a:t>
            </a:r>
            <a:r>
              <a:rPr lang="en-US" sz="5400" b="1" cap="none" spc="0" smtClean="0">
                <a:ln w="12700" cmpd="sng">
                  <a:solidFill>
                    <a:schemeClr val="accent4"/>
                  </a:solidFill>
                  <a:prstDash val="solid"/>
                </a:ln>
                <a:solidFill>
                  <a:srgbClr val="00B0F0"/>
                </a:solidFill>
                <a:effectLst/>
              </a:rPr>
              <a:t> </a:t>
            </a:r>
            <a:r>
              <a:rPr lang="en-US" sz="5400" b="1" cap="none" spc="0" err="1" smtClean="0">
                <a:ln w="12700" cmpd="sng">
                  <a:solidFill>
                    <a:schemeClr val="accent4"/>
                  </a:solidFill>
                  <a:prstDash val="solid"/>
                </a:ln>
                <a:solidFill>
                  <a:srgbClr val="00B0F0"/>
                </a:solidFill>
                <a:effectLst/>
              </a:rPr>
              <a:t>lắng</a:t>
            </a:r>
            <a:r>
              <a:rPr lang="en-US" sz="5400" b="1" cap="none" spc="0" smtClean="0">
                <a:ln w="12700" cmpd="sng">
                  <a:solidFill>
                    <a:schemeClr val="accent4"/>
                  </a:solidFill>
                  <a:prstDash val="solid"/>
                </a:ln>
                <a:solidFill>
                  <a:srgbClr val="00B0F0"/>
                </a:solidFill>
                <a:effectLst/>
              </a:rPr>
              <a:t> </a:t>
            </a:r>
            <a:r>
              <a:rPr lang="en-US" sz="5400" b="1" cap="none" spc="0" err="1" smtClean="0">
                <a:ln w="12700" cmpd="sng">
                  <a:solidFill>
                    <a:schemeClr val="accent4"/>
                  </a:solidFill>
                  <a:prstDash val="solid"/>
                </a:ln>
                <a:solidFill>
                  <a:srgbClr val="00B0F0"/>
                </a:solidFill>
                <a:effectLst/>
              </a:rPr>
              <a:t>nghe</a:t>
            </a:r>
            <a:r>
              <a:rPr lang="en-US" sz="5400" b="1" cap="none" spc="0" smtClean="0">
                <a:ln w="12700" cmpd="sng">
                  <a:solidFill>
                    <a:schemeClr val="accent4"/>
                  </a:solidFill>
                  <a:prstDash val="solid"/>
                </a:ln>
                <a:solidFill>
                  <a:srgbClr val="00B0F0"/>
                </a:solidFill>
                <a:effectLst/>
              </a:rPr>
              <a:t>!</a:t>
            </a:r>
            <a:endParaRPr lang="en-US" sz="5400" b="1" cap="none" spc="0">
              <a:ln w="12700" cmpd="sng">
                <a:solidFill>
                  <a:schemeClr val="accent4"/>
                </a:solidFill>
                <a:prstDash val="solid"/>
              </a:ln>
              <a:solidFill>
                <a:srgbClr val="00B0F0"/>
              </a:solidFill>
              <a:effectLst/>
            </a:endParaRPr>
          </a:p>
        </p:txBody>
      </p:sp>
    </p:spTree>
    <p:extLst>
      <p:ext uri="{BB962C8B-B14F-4D97-AF65-F5344CB8AC3E}">
        <p14:creationId xmlns:p14="http://schemas.microsoft.com/office/powerpoint/2010/main" val="42118604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9" y="567269"/>
            <a:ext cx="8911687" cy="807125"/>
          </a:xfrm>
        </p:spPr>
        <p:txBody>
          <a:bodyPr/>
          <a:lstStyle/>
          <a:p>
            <a:r>
              <a:rPr lang="en-US" smtClean="0">
                <a:latin typeface="Times New Roman" panose="02020603050405020304" pitchFamily="18" charset="0"/>
                <a:cs typeface="Times New Roman" panose="02020603050405020304" pitchFamily="18" charset="0"/>
              </a:rPr>
              <a:t>GIỚI THIỆU ĐỀ TÀI</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3757" y="1512959"/>
            <a:ext cx="9115269" cy="5051614"/>
          </a:xfrm>
        </p:spPr>
        <p:txBody>
          <a:bodyPr>
            <a:normAutofit/>
          </a:bodyPr>
          <a:lstStyle/>
          <a:p>
            <a:r>
              <a:rPr lang="en-US" sz="2400" smtClean="0">
                <a:latin typeface="Times New Roman" panose="02020603050405020304" pitchFamily="18" charset="0"/>
                <a:cs typeface="Times New Roman" panose="02020603050405020304" pitchFamily="18" charset="0"/>
              </a:rPr>
              <a:t>Đặt vấn đề</a:t>
            </a:r>
          </a:p>
          <a:p>
            <a:pPr lvl="1">
              <a:buFont typeface="Wingdings" panose="05000000000000000000" pitchFamily="2" charset="2"/>
              <a:buChar char="§"/>
            </a:pPr>
            <a:r>
              <a:rPr lang="en-US" sz="2200" smtClean="0">
                <a:latin typeface="Times New Roman" panose="02020603050405020304" pitchFamily="18" charset="0"/>
                <a:cs typeface="Times New Roman" panose="02020603050405020304" pitchFamily="18" charset="0"/>
              </a:rPr>
              <a:t>Trên thế giới cũng như ở Việt Nam, CNTT đã trở thành một công nghệ mũi nhọn</a:t>
            </a:r>
          </a:p>
          <a:p>
            <a:pPr lvl="1">
              <a:buFont typeface="Wingdings" panose="05000000000000000000" pitchFamily="2" charset="2"/>
              <a:buChar char="§"/>
            </a:pPr>
            <a:r>
              <a:rPr lang="en-US" sz="2200" smtClean="0">
                <a:latin typeface="Times New Roman" panose="02020603050405020304" pitchFamily="18" charset="0"/>
                <a:cs typeface="Times New Roman" panose="02020603050405020304" pitchFamily="18" charset="0"/>
              </a:rPr>
              <a:t>Nó là ngành khoa học kỹ thuật không thể thiếu trong việc áp dụng vào các hoạt động</a:t>
            </a:r>
          </a:p>
          <a:p>
            <a:pPr lvl="1">
              <a:buFont typeface="Wingdings" panose="05000000000000000000" pitchFamily="2" charset="2"/>
              <a:buChar char="§"/>
            </a:pPr>
            <a:r>
              <a:rPr lang="en-US" sz="2200" smtClean="0">
                <a:latin typeface="Times New Roman" panose="02020603050405020304" pitchFamily="18" charset="0"/>
                <a:cs typeface="Times New Roman" panose="02020603050405020304" pitchFamily="18" charset="0"/>
              </a:rPr>
              <a:t>Ở nước ta hiện nay, việc áp dụng vi tính hóa trong quản lý cơ quan tổ chức đang rất phổ biến và trở nên cấp thiết.</a:t>
            </a:r>
          </a:p>
          <a:p>
            <a:pPr lvl="1">
              <a:buFont typeface="Wingdings" panose="05000000000000000000" pitchFamily="2" charset="2"/>
              <a:buChar char="§"/>
            </a:pPr>
            <a:r>
              <a:rPr lang="en-US" sz="2200" smtClean="0">
                <a:latin typeface="Times New Roman" panose="02020603050405020304" pitchFamily="18" charset="0"/>
                <a:cs typeface="Times New Roman" panose="02020603050405020304" pitchFamily="18" charset="0"/>
              </a:rPr>
              <a:t>Đối với hệ thống quản lý thư viện cũng vậy. Để đáp ứng nhu cầu thuận tiện cho việc quản lý sách, thành viên, công tác mượn trả với một dữ liệu lớn</a:t>
            </a:r>
          </a:p>
          <a:p>
            <a:pPr marL="457200" lvl="1" indent="0">
              <a:buNone/>
            </a:pPr>
            <a:r>
              <a:rPr lang="en-US" sz="2200" smtClean="0">
                <a:latin typeface="Times New Roman" panose="02020603050405020304" pitchFamily="18" charset="0"/>
                <a:cs typeface="Times New Roman" panose="02020603050405020304" pitchFamily="18" charset="0"/>
              </a:rPr>
              <a:t>                        HỆ THỐNG QUẢN LÝ THƯ VIỆN</a:t>
            </a:r>
          </a:p>
        </p:txBody>
      </p:sp>
      <p:sp>
        <p:nvSpPr>
          <p:cNvPr id="6" name="Slide Number Placeholder 5"/>
          <p:cNvSpPr>
            <a:spLocks noGrp="1"/>
          </p:cNvSpPr>
          <p:nvPr>
            <p:ph type="sldNum" sz="quarter" idx="12"/>
          </p:nvPr>
        </p:nvSpPr>
        <p:spPr/>
        <p:txBody>
          <a:bodyPr/>
          <a:lstStyle/>
          <a:p>
            <a:fld id="{6B6521B7-7373-4612-BEB6-7B4BB62DBA90}" type="slidenum">
              <a:rPr lang="vi-VN" smtClean="0"/>
              <a:pPr/>
              <a:t>3</a:t>
            </a:fld>
            <a:endParaRPr lang="vi-VN"/>
          </a:p>
        </p:txBody>
      </p:sp>
      <p:sp>
        <p:nvSpPr>
          <p:cNvPr id="4" name="Right Arrow 3"/>
          <p:cNvSpPr/>
          <p:nvPr/>
        </p:nvSpPr>
        <p:spPr>
          <a:xfrm>
            <a:off x="2893331" y="5570378"/>
            <a:ext cx="859805" cy="366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63045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9" y="567269"/>
            <a:ext cx="8911687" cy="807125"/>
          </a:xfrm>
        </p:spPr>
        <p:txBody>
          <a:bodyPr/>
          <a:lstStyle/>
          <a:p>
            <a:r>
              <a:rPr lang="en-US" smtClean="0">
                <a:latin typeface="Times New Roman" panose="02020603050405020304" pitchFamily="18" charset="0"/>
                <a:cs typeface="Times New Roman" panose="02020603050405020304" pitchFamily="18" charset="0"/>
              </a:rPr>
              <a:t>GIỚI THIỆU ĐỀ TÀI</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3757" y="1512959"/>
            <a:ext cx="9115269" cy="5051614"/>
          </a:xfrm>
        </p:spPr>
        <p:txBody>
          <a:bodyPr>
            <a:normAutofit/>
          </a:bodyPr>
          <a:lstStyle/>
          <a:p>
            <a:endParaRPr lang="en-US" sz="2400" smtClean="0">
              <a:latin typeface="Times New Roman" panose="02020603050405020304" pitchFamily="18" charset="0"/>
              <a:cs typeface="Times New Roman" panose="02020603050405020304" pitchFamily="18" charset="0"/>
            </a:endParaRPr>
          </a:p>
          <a:p>
            <a:r>
              <a:rPr lang="en-US" sz="2400" smtClean="0">
                <a:latin typeface="Times New Roman" panose="02020603050405020304" pitchFamily="18" charset="0"/>
                <a:cs typeface="Times New Roman" panose="02020603050405020304" pitchFamily="18" charset="0"/>
              </a:rPr>
              <a:t>Mục tiêu</a:t>
            </a:r>
          </a:p>
          <a:p>
            <a:pPr lvl="1">
              <a:buFont typeface="Wingdings" panose="05000000000000000000" pitchFamily="2" charset="2"/>
              <a:buChar char="§"/>
            </a:pPr>
            <a:r>
              <a:rPr lang="en-US" sz="2200" smtClean="0">
                <a:latin typeface="Times New Roman" panose="02020603050405020304" pitchFamily="18" charset="0"/>
                <a:cs typeface="Times New Roman" panose="02020603050405020304" pitchFamily="18" charset="0"/>
              </a:rPr>
              <a:t>Xây dựng chương trình quản lý thư viện tiện lợi, giao diện dễ sử dụng</a:t>
            </a:r>
          </a:p>
          <a:p>
            <a:pPr lvl="1">
              <a:buFont typeface="Wingdings" panose="05000000000000000000" pitchFamily="2" charset="2"/>
              <a:buChar char="§"/>
            </a:pPr>
            <a:r>
              <a:rPr lang="en-US" sz="2200" smtClean="0">
                <a:latin typeface="Times New Roman" panose="02020603050405020304" pitchFamily="18" charset="0"/>
                <a:cs typeface="Times New Roman" panose="02020603050405020304" pitchFamily="18" charset="0"/>
              </a:rPr>
              <a:t>Quản lý được đầu sách, thành viên, công tác mượn trả</a:t>
            </a:r>
            <a:endParaRPr lang="en-US" sz="220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200" smtClean="0">
                <a:latin typeface="Times New Roman" panose="02020603050405020304" pitchFamily="18" charset="0"/>
                <a:cs typeface="Times New Roman" panose="02020603050405020304" pitchFamily="18" charset="0"/>
              </a:rPr>
              <a:t>Các tính năng thêm như: hỗ trợ tìm kiếm sách, thành viên, in danh sách</a:t>
            </a:r>
          </a:p>
          <a:p>
            <a:endParaRPr lang="en-US" sz="2400" smtClean="0">
              <a:latin typeface="Times New Roman" panose="02020603050405020304" pitchFamily="18" charset="0"/>
              <a:cs typeface="Times New Roman" panose="02020603050405020304" pitchFamily="18" charset="0"/>
            </a:endParaRPr>
          </a:p>
          <a:p>
            <a:r>
              <a:rPr lang="en-US" sz="2400" smtClean="0">
                <a:latin typeface="Times New Roman" panose="02020603050405020304" pitchFamily="18" charset="0"/>
                <a:cs typeface="Times New Roman" panose="02020603050405020304" pitchFamily="18" charset="0"/>
              </a:rPr>
              <a:t>Công nghệ sử dụng</a:t>
            </a:r>
          </a:p>
          <a:p>
            <a:pPr lvl="1">
              <a:buFont typeface="Wingdings" panose="05000000000000000000" pitchFamily="2" charset="2"/>
              <a:buChar char="§"/>
            </a:pPr>
            <a:r>
              <a:rPr lang="en-US" sz="2200" smtClean="0">
                <a:latin typeface="Times New Roman" panose="02020603050405020304" pitchFamily="18" charset="0"/>
                <a:cs typeface="Times New Roman" panose="02020603050405020304" pitchFamily="18" charset="0"/>
              </a:rPr>
              <a:t>Chương trình được viết bằng ngôn ngữ JAVA</a:t>
            </a:r>
          </a:p>
          <a:p>
            <a:pPr lvl="1">
              <a:buFont typeface="Wingdings" panose="05000000000000000000" pitchFamily="2" charset="2"/>
              <a:buChar char="§"/>
            </a:pPr>
            <a:r>
              <a:rPr lang="en-US" sz="2200" smtClean="0">
                <a:latin typeface="Times New Roman" panose="02020603050405020304" pitchFamily="18" charset="0"/>
                <a:cs typeface="Times New Roman" panose="02020603050405020304" pitchFamily="18" charset="0"/>
              </a:rPr>
              <a:t>Sử dụng cở sở dữ liệu MS Access</a:t>
            </a:r>
          </a:p>
        </p:txBody>
      </p:sp>
      <p:sp>
        <p:nvSpPr>
          <p:cNvPr id="6" name="Slide Number Placeholder 5"/>
          <p:cNvSpPr>
            <a:spLocks noGrp="1"/>
          </p:cNvSpPr>
          <p:nvPr>
            <p:ph type="sldNum" sz="quarter" idx="12"/>
          </p:nvPr>
        </p:nvSpPr>
        <p:spPr/>
        <p:txBody>
          <a:bodyPr/>
          <a:lstStyle/>
          <a:p>
            <a:fld id="{6B6521B7-7373-4612-BEB6-7B4BB62DBA90}" type="slidenum">
              <a:rPr lang="vi-VN" smtClean="0"/>
              <a:pPr/>
              <a:t>4</a:t>
            </a:fld>
            <a:endParaRPr lang="vi-VN"/>
          </a:p>
        </p:txBody>
      </p:sp>
    </p:spTree>
    <p:extLst>
      <p:ext uri="{BB962C8B-B14F-4D97-AF65-F5344CB8AC3E}">
        <p14:creationId xmlns:p14="http://schemas.microsoft.com/office/powerpoint/2010/main" val="1226084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9" y="567269"/>
            <a:ext cx="8911687" cy="807125"/>
          </a:xfrm>
        </p:spPr>
        <p:txBody>
          <a:bodyPr/>
          <a:lstStyle/>
          <a:p>
            <a:r>
              <a:rPr lang="en-US" smtClean="0">
                <a:latin typeface="Times New Roman" panose="02020603050405020304" pitchFamily="18" charset="0"/>
                <a:cs typeface="Times New Roman" panose="02020603050405020304" pitchFamily="18" charset="0"/>
              </a:rPr>
              <a:t>PHÂN TÍCH THIẾT KẾ HỆ THỐNG</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3757" y="1512959"/>
            <a:ext cx="9115269" cy="5051614"/>
          </a:xfrm>
        </p:spPr>
        <p:txBody>
          <a:bodyPr>
            <a:normAutofit/>
          </a:bodyPr>
          <a:lstStyle/>
          <a:p>
            <a:r>
              <a:rPr lang="en-US" sz="2200" smtClean="0">
                <a:latin typeface="Times New Roman" panose="02020603050405020304" pitchFamily="18" charset="0"/>
                <a:cs typeface="Times New Roman" panose="02020603050405020304" pitchFamily="18" charset="0"/>
              </a:rPr>
              <a:t>Biểu đồ usecase tổng quan:</a:t>
            </a:r>
          </a:p>
          <a:p>
            <a:endParaRPr lang="en-US" sz="220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B6521B7-7373-4612-BEB6-7B4BB62DBA90}" type="slidenum">
              <a:rPr lang="vi-VN" smtClean="0"/>
              <a:pPr/>
              <a:t>5</a:t>
            </a:fld>
            <a:endParaRPr lang="vi-V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851" y="1994252"/>
            <a:ext cx="6426661" cy="4089027"/>
          </a:xfrm>
          <a:prstGeom prst="rect">
            <a:avLst/>
          </a:prstGeom>
        </p:spPr>
      </p:pic>
    </p:spTree>
    <p:extLst>
      <p:ext uri="{BB962C8B-B14F-4D97-AF65-F5344CB8AC3E}">
        <p14:creationId xmlns:p14="http://schemas.microsoft.com/office/powerpoint/2010/main" val="711226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9" y="567269"/>
            <a:ext cx="8911687" cy="807125"/>
          </a:xfrm>
        </p:spPr>
        <p:txBody>
          <a:bodyPr/>
          <a:lstStyle/>
          <a:p>
            <a:r>
              <a:rPr lang="en-US" smtClean="0">
                <a:latin typeface="Times New Roman" panose="02020603050405020304" pitchFamily="18" charset="0"/>
                <a:cs typeface="Times New Roman" panose="02020603050405020304" pitchFamily="18" charset="0"/>
              </a:rPr>
              <a:t>PHÂN TÍCH THIẾT KẾ HỆ THỐNG</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3757" y="1512959"/>
            <a:ext cx="9115269" cy="5051614"/>
          </a:xfrm>
        </p:spPr>
        <p:txBody>
          <a:bodyPr>
            <a:normAutofit/>
          </a:bodyPr>
          <a:lstStyle/>
          <a:p>
            <a:r>
              <a:rPr lang="en-US" sz="2200" smtClean="0">
                <a:latin typeface="Times New Roman" panose="02020603050405020304" pitchFamily="18" charset="0"/>
                <a:cs typeface="Times New Roman" panose="02020603050405020304" pitchFamily="18" charset="0"/>
              </a:rPr>
              <a:t>Biểu đồ usecase phân rã của chức năng quản lý sách:</a:t>
            </a:r>
          </a:p>
          <a:p>
            <a:endParaRPr lang="en-US" sz="220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B6521B7-7373-4612-BEB6-7B4BB62DBA90}" type="slidenum">
              <a:rPr lang="vi-VN" smtClean="0"/>
              <a:pPr/>
              <a:t>6</a:t>
            </a:fld>
            <a:endParaRPr lang="vi-V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370" y="2129165"/>
            <a:ext cx="7773485" cy="4277322"/>
          </a:xfrm>
          <a:prstGeom prst="rect">
            <a:avLst/>
          </a:prstGeom>
        </p:spPr>
      </p:pic>
    </p:spTree>
    <p:extLst>
      <p:ext uri="{BB962C8B-B14F-4D97-AF65-F5344CB8AC3E}">
        <p14:creationId xmlns:p14="http://schemas.microsoft.com/office/powerpoint/2010/main" val="4093887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9" y="567269"/>
            <a:ext cx="8911687" cy="807125"/>
          </a:xfrm>
        </p:spPr>
        <p:txBody>
          <a:bodyPr/>
          <a:lstStyle/>
          <a:p>
            <a:r>
              <a:rPr lang="en-US" smtClean="0">
                <a:latin typeface="Times New Roman" panose="02020603050405020304" pitchFamily="18" charset="0"/>
                <a:cs typeface="Times New Roman" panose="02020603050405020304" pitchFamily="18" charset="0"/>
              </a:rPr>
              <a:t>PHÂN TÍCH THIẾT KẾ HỆ THỐNG</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3757" y="1512959"/>
            <a:ext cx="9115269" cy="5051614"/>
          </a:xfrm>
        </p:spPr>
        <p:txBody>
          <a:bodyPr>
            <a:normAutofit/>
          </a:bodyPr>
          <a:lstStyle/>
          <a:p>
            <a:r>
              <a:rPr lang="en-US" sz="2200" smtClean="0">
                <a:latin typeface="Times New Roman" panose="02020603050405020304" pitchFamily="18" charset="0"/>
                <a:cs typeface="Times New Roman" panose="02020603050405020304" pitchFamily="18" charset="0"/>
              </a:rPr>
              <a:t>Biểu đồ usecase phân rã chức năng quản lý thành viên:</a:t>
            </a:r>
          </a:p>
          <a:p>
            <a:endParaRPr lang="en-US" sz="220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B6521B7-7373-4612-BEB6-7B4BB62DBA90}" type="slidenum">
              <a:rPr lang="vi-VN" smtClean="0"/>
              <a:pPr/>
              <a:t>7</a:t>
            </a:fld>
            <a:endParaRPr lang="vi-V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4047" y="2171596"/>
            <a:ext cx="7563906" cy="3524742"/>
          </a:xfrm>
          <a:prstGeom prst="rect">
            <a:avLst/>
          </a:prstGeom>
        </p:spPr>
      </p:pic>
    </p:spTree>
    <p:extLst>
      <p:ext uri="{BB962C8B-B14F-4D97-AF65-F5344CB8AC3E}">
        <p14:creationId xmlns:p14="http://schemas.microsoft.com/office/powerpoint/2010/main" val="3210304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9" y="567269"/>
            <a:ext cx="8911687" cy="807125"/>
          </a:xfrm>
        </p:spPr>
        <p:txBody>
          <a:bodyPr/>
          <a:lstStyle/>
          <a:p>
            <a:r>
              <a:rPr lang="en-US" smtClean="0">
                <a:latin typeface="Times New Roman" panose="02020603050405020304" pitchFamily="18" charset="0"/>
                <a:cs typeface="Times New Roman" panose="02020603050405020304" pitchFamily="18" charset="0"/>
              </a:rPr>
              <a:t>PHÂN TÍCH THIẾT KẾ HỆ THỐNG</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3757" y="1512959"/>
            <a:ext cx="9115269" cy="5051614"/>
          </a:xfrm>
        </p:spPr>
        <p:txBody>
          <a:bodyPr>
            <a:normAutofit/>
          </a:bodyPr>
          <a:lstStyle/>
          <a:p>
            <a:r>
              <a:rPr lang="en-US" sz="2200" smtClean="0">
                <a:latin typeface="Times New Roman" panose="02020603050405020304" pitchFamily="18" charset="0"/>
                <a:cs typeface="Times New Roman" panose="02020603050405020304" pitchFamily="18" charset="0"/>
              </a:rPr>
              <a:t>Biểu đồ usecase phân rã chức năng tìm kiếm:</a:t>
            </a:r>
          </a:p>
          <a:p>
            <a:endParaRPr lang="en-US" sz="220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B6521B7-7373-4612-BEB6-7B4BB62DBA90}" type="slidenum">
              <a:rPr lang="vi-VN" smtClean="0"/>
              <a:pPr/>
              <a:t>8</a:t>
            </a:fld>
            <a:endParaRPr lang="vi-V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796" y="2324026"/>
            <a:ext cx="7506748" cy="3429479"/>
          </a:xfrm>
          <a:prstGeom prst="rect">
            <a:avLst/>
          </a:prstGeom>
        </p:spPr>
      </p:pic>
    </p:spTree>
    <p:extLst>
      <p:ext uri="{BB962C8B-B14F-4D97-AF65-F5344CB8AC3E}">
        <p14:creationId xmlns:p14="http://schemas.microsoft.com/office/powerpoint/2010/main" val="689595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9" y="567269"/>
            <a:ext cx="8911687" cy="807125"/>
          </a:xfrm>
        </p:spPr>
        <p:txBody>
          <a:bodyPr/>
          <a:lstStyle/>
          <a:p>
            <a:r>
              <a:rPr lang="en-US" smtClean="0">
                <a:latin typeface="Times New Roman" panose="02020603050405020304" pitchFamily="18" charset="0"/>
                <a:cs typeface="Times New Roman" panose="02020603050405020304" pitchFamily="18" charset="0"/>
              </a:rPr>
              <a:t>PHÂN TÍCH THIẾT KẾ HỆ THỐNG</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3757" y="1512959"/>
            <a:ext cx="9115269" cy="5051614"/>
          </a:xfrm>
        </p:spPr>
        <p:txBody>
          <a:bodyPr>
            <a:normAutofit/>
          </a:bodyPr>
          <a:lstStyle/>
          <a:p>
            <a:r>
              <a:rPr lang="en-US" sz="2200" smtClean="0">
                <a:latin typeface="Times New Roman" panose="02020603050405020304" pitchFamily="18" charset="0"/>
                <a:cs typeface="Times New Roman" panose="02020603050405020304" pitchFamily="18" charset="0"/>
              </a:rPr>
              <a:t>Thiết kế cơ sở dữ liệu:</a:t>
            </a:r>
          </a:p>
          <a:p>
            <a:pPr lvl="1"/>
            <a:r>
              <a:rPr lang="en-US" sz="2000" smtClean="0">
                <a:latin typeface="Times New Roman" panose="02020603050405020304" pitchFamily="18" charset="0"/>
                <a:cs typeface="Times New Roman" panose="02020603050405020304" pitchFamily="18" charset="0"/>
              </a:rPr>
              <a:t>Bảng “Books”: Lưu các thông tin đầu sách</a:t>
            </a:r>
          </a:p>
          <a:p>
            <a:pPr marL="457200" lvl="1" indent="0">
              <a:buNone/>
            </a:pPr>
            <a:endParaRPr lang="en-US" sz="200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B6521B7-7373-4612-BEB6-7B4BB62DBA90}" type="slidenum">
              <a:rPr lang="vi-VN" smtClean="0"/>
              <a:pPr/>
              <a:t>9</a:t>
            </a:fld>
            <a:endParaRPr lang="vi-VN"/>
          </a:p>
        </p:txBody>
      </p:sp>
      <p:graphicFrame>
        <p:nvGraphicFramePr>
          <p:cNvPr id="7" name="Table 6"/>
          <p:cNvGraphicFramePr>
            <a:graphicFrameLocks noGrp="1"/>
          </p:cNvGraphicFramePr>
          <p:nvPr>
            <p:extLst>
              <p:ext uri="{D42A27DB-BD31-4B8C-83A1-F6EECF244321}">
                <p14:modId xmlns:p14="http://schemas.microsoft.com/office/powerpoint/2010/main" val="3517531023"/>
              </p:ext>
            </p:extLst>
          </p:nvPr>
        </p:nvGraphicFramePr>
        <p:xfrm>
          <a:off x="2318617" y="2743200"/>
          <a:ext cx="7166583" cy="3332480"/>
        </p:xfrm>
        <a:graphic>
          <a:graphicData uri="http://schemas.openxmlformats.org/drawingml/2006/table">
            <a:tbl>
              <a:tblPr firstRow="1" bandRow="1">
                <a:tableStyleId>{5C22544A-7EE6-4342-B048-85BDC9FD1C3A}</a:tableStyleId>
              </a:tblPr>
              <a:tblGrid>
                <a:gridCol w="1448171"/>
                <a:gridCol w="1733266"/>
                <a:gridCol w="3985146"/>
              </a:tblGrid>
              <a:tr h="331442">
                <a:tc>
                  <a:txBody>
                    <a:bodyPr/>
                    <a:lstStyle/>
                    <a:p>
                      <a:pPr algn="ctr"/>
                      <a:r>
                        <a:rPr lang="en-GB" smtClean="0">
                          <a:latin typeface="Times New Roman" panose="02020603050405020304" pitchFamily="18" charset="0"/>
                          <a:cs typeface="Times New Roman" panose="02020603050405020304" pitchFamily="18" charset="0"/>
                        </a:rPr>
                        <a:t>Tên</a:t>
                      </a:r>
                      <a:r>
                        <a:rPr lang="en-GB" baseline="0" smtClean="0">
                          <a:latin typeface="Times New Roman" panose="02020603050405020304" pitchFamily="18" charset="0"/>
                          <a:cs typeface="Times New Roman" panose="02020603050405020304" pitchFamily="18" charset="0"/>
                        </a:rPr>
                        <a:t> trường</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Kiểu</a:t>
                      </a:r>
                      <a:r>
                        <a:rPr lang="en-GB" baseline="0" smtClean="0">
                          <a:latin typeface="Times New Roman" panose="02020603050405020304" pitchFamily="18" charset="0"/>
                          <a:cs typeface="Times New Roman" panose="02020603050405020304" pitchFamily="18" charset="0"/>
                        </a:rPr>
                        <a:t> dữ liệu</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Chú</a:t>
                      </a:r>
                      <a:r>
                        <a:rPr lang="en-GB" baseline="0" smtClean="0">
                          <a:latin typeface="Times New Roman" panose="02020603050405020304" pitchFamily="18" charset="0"/>
                          <a:cs typeface="Times New Roman" panose="02020603050405020304" pitchFamily="18" charset="0"/>
                        </a:rPr>
                        <a:t> thích</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BookID</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AutoNumber </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Mã</a:t>
                      </a:r>
                      <a:r>
                        <a:rPr lang="en-GB" baseline="0" smtClean="0">
                          <a:latin typeface="Times New Roman" panose="02020603050405020304" pitchFamily="18" charset="0"/>
                          <a:cs typeface="Times New Roman" panose="02020603050405020304" pitchFamily="18" charset="0"/>
                        </a:rPr>
                        <a:t> sách (Primary Key)</a:t>
                      </a:r>
                      <a:r>
                        <a:rPr lang="en-GB" smtClean="0">
                          <a:latin typeface="Times New Roman" panose="02020603050405020304" pitchFamily="18" charset="0"/>
                          <a:cs typeface="Times New Roman" panose="02020603050405020304" pitchFamily="18" charset="0"/>
                        </a:rPr>
                        <a:t> </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Subject</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Short Text (255)</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Chủ</a:t>
                      </a:r>
                      <a:r>
                        <a:rPr lang="en-GB" baseline="0" smtClean="0">
                          <a:latin typeface="Times New Roman" panose="02020603050405020304" pitchFamily="18" charset="0"/>
                          <a:cs typeface="Times New Roman" panose="02020603050405020304" pitchFamily="18" charset="0"/>
                        </a:rPr>
                        <a:t> đề sách</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Title</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Short Text (255)</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Tiêu</a:t>
                      </a:r>
                      <a:r>
                        <a:rPr lang="en-GB" baseline="0" smtClean="0">
                          <a:latin typeface="Times New Roman" panose="02020603050405020304" pitchFamily="18" charset="0"/>
                          <a:cs typeface="Times New Roman" panose="02020603050405020304" pitchFamily="18" charset="0"/>
                        </a:rPr>
                        <a:t> đề sách</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Author</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Short Text (255)</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Tác giả sách</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Publisher</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Short Text (255)</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Nhà</a:t>
                      </a:r>
                      <a:r>
                        <a:rPr lang="en-GB" baseline="0" smtClean="0">
                          <a:latin typeface="Times New Roman" panose="02020603050405020304" pitchFamily="18" charset="0"/>
                          <a:cs typeface="Times New Roman" panose="02020603050405020304" pitchFamily="18" charset="0"/>
                        </a:rPr>
                        <a:t> phát hành sách</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Copyright</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Number</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Bản</a:t>
                      </a:r>
                      <a:r>
                        <a:rPr lang="en-GB" baseline="0" smtClean="0">
                          <a:latin typeface="Times New Roman" panose="02020603050405020304" pitchFamily="18" charset="0"/>
                          <a:cs typeface="Times New Roman" panose="02020603050405020304" pitchFamily="18" charset="0"/>
                        </a:rPr>
                        <a:t> quyền</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Edition</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Number</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Số</a:t>
                      </a:r>
                      <a:r>
                        <a:rPr lang="en-GB" baseline="0" smtClean="0">
                          <a:latin typeface="Times New Roman" panose="02020603050405020304" pitchFamily="18" charset="0"/>
                          <a:cs typeface="Times New Roman" panose="02020603050405020304" pitchFamily="18" charset="0"/>
                        </a:rPr>
                        <a:t> bản</a:t>
                      </a:r>
                      <a:endParaRPr lang="en-GB">
                        <a:latin typeface="Times New Roman" panose="02020603050405020304" pitchFamily="18" charset="0"/>
                        <a:cs typeface="Times New Roman" panose="02020603050405020304" pitchFamily="18" charset="0"/>
                      </a:endParaRPr>
                    </a:p>
                  </a:txBody>
                  <a:tcPr/>
                </a:tc>
              </a:tr>
              <a:tr h="370840">
                <a:tc>
                  <a:txBody>
                    <a:bodyPr/>
                    <a:lstStyle/>
                    <a:p>
                      <a:pPr algn="ctr"/>
                      <a:r>
                        <a:rPr lang="en-GB" smtClean="0">
                          <a:latin typeface="Times New Roman" panose="02020603050405020304" pitchFamily="18" charset="0"/>
                          <a:cs typeface="Times New Roman" panose="02020603050405020304" pitchFamily="18" charset="0"/>
                        </a:rPr>
                        <a:t>Pages</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Number</a:t>
                      </a:r>
                      <a:endParaRPr lang="en-GB">
                        <a:latin typeface="Times New Roman" panose="02020603050405020304" pitchFamily="18" charset="0"/>
                        <a:cs typeface="Times New Roman" panose="02020603050405020304" pitchFamily="18" charset="0"/>
                      </a:endParaRPr>
                    </a:p>
                  </a:txBody>
                  <a:tcPr/>
                </a:tc>
                <a:tc>
                  <a:txBody>
                    <a:bodyPr/>
                    <a:lstStyle/>
                    <a:p>
                      <a:pPr algn="ctr"/>
                      <a:r>
                        <a:rPr lang="en-GB" smtClean="0">
                          <a:latin typeface="Times New Roman" panose="02020603050405020304" pitchFamily="18" charset="0"/>
                          <a:cs typeface="Times New Roman" panose="02020603050405020304" pitchFamily="18" charset="0"/>
                        </a:rPr>
                        <a:t>Số</a:t>
                      </a:r>
                      <a:r>
                        <a:rPr lang="en-GB" baseline="0" smtClean="0">
                          <a:latin typeface="Times New Roman" panose="02020603050405020304" pitchFamily="18" charset="0"/>
                          <a:cs typeface="Times New Roman" panose="02020603050405020304" pitchFamily="18" charset="0"/>
                        </a:rPr>
                        <a:t> trang</a:t>
                      </a:r>
                      <a:endParaRPr lang="en-GB">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682998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720</TotalTime>
  <Words>1076</Words>
  <Application>Microsoft Office PowerPoint</Application>
  <PresentationFormat>Widescreen</PresentationFormat>
  <Paragraphs>256</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Times New Roman</vt:lpstr>
      <vt:lpstr>Trebuchet MS</vt:lpstr>
      <vt:lpstr>Wingdings</vt:lpstr>
      <vt:lpstr>Wingdings 3</vt:lpstr>
      <vt:lpstr>Facet</vt:lpstr>
      <vt:lpstr>BÀI TẬP LỚN LẬP TRÌNH JAVA</vt:lpstr>
      <vt:lpstr>NỘI DUNG</vt:lpstr>
      <vt:lpstr>GIỚI THIỆU ĐỀ TÀI</vt:lpstr>
      <vt:lpstr>GIỚI THIỆU ĐỀ TÀI</vt:lpstr>
      <vt:lpstr>PHÂN TÍCH THIẾT KẾ HỆ THỐNG</vt:lpstr>
      <vt:lpstr>PHÂN TÍCH THIẾT KẾ HỆ THỐNG</vt:lpstr>
      <vt:lpstr>PHÂN TÍCH THIẾT KẾ HỆ THỐNG</vt:lpstr>
      <vt:lpstr>PHÂN TÍCH THIẾT KẾ HỆ THỐNG</vt:lpstr>
      <vt:lpstr>PHÂN TÍCH THIẾT KẾ HỆ THỐNG</vt:lpstr>
      <vt:lpstr>PHÂN TÍCH THIẾT KẾ HỆ THỐNG</vt:lpstr>
      <vt:lpstr>PHÂN TÍCH THIẾT KẾ HỆ THỐNG</vt:lpstr>
      <vt:lpstr>PHÂN TÍCH THIẾT KẾ HỆ THỐNG</vt:lpstr>
      <vt:lpstr>PHÂN TÍCH THIẾT KẾ HỆ THỐNG</vt:lpstr>
      <vt:lpstr>TỔNG QUAN CHƯƠNG TRÌNH</vt:lpstr>
      <vt:lpstr>TỔNG QUAN CHƯƠNG TRÌNH</vt:lpstr>
      <vt:lpstr>TỔNG QUAN CHƯƠNG TRÌNH</vt:lpstr>
      <vt:lpstr>TỔNG QUAN CHƯƠNG TRÌNH</vt:lpstr>
      <vt:lpstr>TỔNG QUAN CHƯƠNG TRÌNH</vt:lpstr>
      <vt:lpstr>TỔNG QUAN CHƯƠNG TRÌNH</vt:lpstr>
      <vt:lpstr>TỔNG QUAN CHƯƠNG TRÌNH</vt:lpstr>
      <vt:lpstr>TỔNG QUAN CHƯƠNG TRÌNH</vt:lpstr>
      <vt:lpstr>TỔNG QUAN CHƯƠNG TRÌNH</vt:lpstr>
      <vt:lpstr>PowerPoint Presentation</vt:lpstr>
      <vt:lpstr>KẾT LUẬN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Dung Luu</cp:lastModifiedBy>
  <cp:revision>333</cp:revision>
  <dcterms:created xsi:type="dcterms:W3CDTF">2014-12-01T13:33:29Z</dcterms:created>
  <dcterms:modified xsi:type="dcterms:W3CDTF">2014-12-16T07:10:08Z</dcterms:modified>
</cp:coreProperties>
</file>