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56" r:id="rId3"/>
    <p:sldId id="257" r:id="rId4"/>
    <p:sldId id="279" r:id="rId5"/>
    <p:sldId id="280" r:id="rId6"/>
    <p:sldId id="282" r:id="rId7"/>
    <p:sldId id="283" r:id="rId8"/>
    <p:sldId id="284" r:id="rId9"/>
    <p:sldId id="285" r:id="rId10"/>
    <p:sldId id="286" r:id="rId11"/>
    <p:sldId id="287" r:id="rId12"/>
    <p:sldId id="289" r:id="rId13"/>
    <p:sldId id="290" r:id="rId14"/>
    <p:sldId id="291" r:id="rId15"/>
    <p:sldId id="292" r:id="rId16"/>
    <p:sldId id="293" r:id="rId17"/>
    <p:sldId id="296" r:id="rId18"/>
    <p:sldId id="294" r:id="rId19"/>
    <p:sldId id="295" r:id="rId20"/>
    <p:sldId id="297" r:id="rId21"/>
    <p:sldId id="298" r:id="rId22"/>
    <p:sldId id="299" r:id="rId23"/>
    <p:sldId id="300" r:id="rId24"/>
    <p:sldId id="302" r:id="rId25"/>
    <p:sldId id="301" r:id="rId26"/>
    <p:sldId id="303" r:id="rId27"/>
    <p:sldId id="304" r:id="rId28"/>
    <p:sldId id="305" r:id="rId29"/>
    <p:sldId id="306" r:id="rId30"/>
    <p:sldId id="307" r:id="rId31"/>
    <p:sldId id="308" r:id="rId32"/>
    <p:sldId id="309" r:id="rId33"/>
    <p:sldId id="310" r:id="rId34"/>
    <p:sldId id="311" r:id="rId35"/>
    <p:sldId id="312" r:id="rId36"/>
    <p:sldId id="266" r:id="rId37"/>
    <p:sldId id="313" r:id="rId38"/>
    <p:sldId id="316" r:id="rId39"/>
    <p:sldId id="318" r:id="rId40"/>
    <p:sldId id="314" r:id="rId41"/>
    <p:sldId id="315" r:id="rId42"/>
    <p:sldId id="319" r:id="rId43"/>
    <p:sldId id="321" r:id="rId44"/>
    <p:sldId id="322" r:id="rId45"/>
    <p:sldId id="323" r:id="rId46"/>
    <p:sldId id="326" r:id="rId47"/>
    <p:sldId id="328" r:id="rId48"/>
    <p:sldId id="331" r:id="rId49"/>
    <p:sldId id="329" r:id="rId50"/>
    <p:sldId id="330" r:id="rId51"/>
    <p:sldId id="332" r:id="rId52"/>
    <p:sldId id="333" r:id="rId53"/>
    <p:sldId id="334" r:id="rId54"/>
    <p:sldId id="338" r:id="rId55"/>
    <p:sldId id="335" r:id="rId56"/>
    <p:sldId id="336" r:id="rId57"/>
    <p:sldId id="337" r:id="rId58"/>
    <p:sldId id="275" r:id="rId59"/>
    <p:sldId id="276" r:id="rId60"/>
    <p:sldId id="288" r:id="rId61"/>
    <p:sldId id="278" r:id="rId62"/>
    <p:sldId id="259" r:id="rId63"/>
    <p:sldId id="260" r:id="rId64"/>
    <p:sldId id="261" r:id="rId65"/>
    <p:sldId id="265" r:id="rId66"/>
    <p:sldId id="268" r:id="rId6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Средний стиль 3 — акцент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E3FDE45-AF77-4B5C-9715-49D594BDF05E}" styleName="Светлый стиль 1 — акцент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E25E649-3F16-4E02-A733-19D2CDBF48F0}" styleName="Средний стиль 3 — акцент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Средний стиль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3" autoAdjust="0"/>
    <p:restoredTop sz="94660"/>
  </p:normalViewPr>
  <p:slideViewPr>
    <p:cSldViewPr snapToGrid="0">
      <p:cViewPr varScale="1">
        <p:scale>
          <a:sx n="89" d="100"/>
          <a:sy n="89" d="100"/>
        </p:scale>
        <p:origin x="44"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DA6F11E-3939-441B-B6C8-0C2FE9D2F3F7}"/>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BBC41E7A-1DDE-402F-A42C-6BB8A94376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FCBB736D-4204-4868-A476-1E2DFC75E31B}"/>
              </a:ext>
            </a:extLst>
          </p:cNvPr>
          <p:cNvSpPr>
            <a:spLocks noGrp="1"/>
          </p:cNvSpPr>
          <p:nvPr>
            <p:ph type="dt" sz="half" idx="10"/>
          </p:nvPr>
        </p:nvSpPr>
        <p:spPr/>
        <p:txBody>
          <a:bodyPr/>
          <a:lstStyle/>
          <a:p>
            <a:fld id="{1B6B4907-CE3E-4EBE-9EEB-98E8759CF112}" type="datetimeFigureOut">
              <a:rPr lang="ru-RU" smtClean="0"/>
              <a:t>12.11.2021</a:t>
            </a:fld>
            <a:endParaRPr lang="ru-RU"/>
          </a:p>
        </p:txBody>
      </p:sp>
      <p:sp>
        <p:nvSpPr>
          <p:cNvPr id="5" name="Нижний колонтитул 4">
            <a:extLst>
              <a:ext uri="{FF2B5EF4-FFF2-40B4-BE49-F238E27FC236}">
                <a16:creationId xmlns:a16="http://schemas.microsoft.com/office/drawing/2014/main" id="{27F6F6B2-AF27-4A21-95E7-1377222B05E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B461071-DAEB-4E07-B04C-D10954B7591E}"/>
              </a:ext>
            </a:extLst>
          </p:cNvPr>
          <p:cNvSpPr>
            <a:spLocks noGrp="1"/>
          </p:cNvSpPr>
          <p:nvPr>
            <p:ph type="sldNum" sz="quarter" idx="12"/>
          </p:nvPr>
        </p:nvSpPr>
        <p:spPr/>
        <p:txBody>
          <a:bodyPr/>
          <a:lstStyle/>
          <a:p>
            <a:fld id="{67983640-4B2C-4A53-8EA9-2506DFD33AE9}" type="slidenum">
              <a:rPr lang="ru-RU" smtClean="0"/>
              <a:t>‹#›</a:t>
            </a:fld>
            <a:endParaRPr lang="ru-RU"/>
          </a:p>
        </p:txBody>
      </p:sp>
    </p:spTree>
    <p:extLst>
      <p:ext uri="{BB962C8B-B14F-4D97-AF65-F5344CB8AC3E}">
        <p14:creationId xmlns:p14="http://schemas.microsoft.com/office/powerpoint/2010/main" val="148911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3E3E30-1567-4148-B4A5-87E75D7095B7}"/>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E68C9988-2AA6-4E28-96B5-9982ADB26C79}"/>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AA29200-EDC6-4FE0-ABEF-EE6B1EF85258}"/>
              </a:ext>
            </a:extLst>
          </p:cNvPr>
          <p:cNvSpPr>
            <a:spLocks noGrp="1"/>
          </p:cNvSpPr>
          <p:nvPr>
            <p:ph type="dt" sz="half" idx="10"/>
          </p:nvPr>
        </p:nvSpPr>
        <p:spPr/>
        <p:txBody>
          <a:bodyPr/>
          <a:lstStyle/>
          <a:p>
            <a:fld id="{1B6B4907-CE3E-4EBE-9EEB-98E8759CF112}" type="datetimeFigureOut">
              <a:rPr lang="ru-RU" smtClean="0"/>
              <a:t>12.11.2021</a:t>
            </a:fld>
            <a:endParaRPr lang="ru-RU"/>
          </a:p>
        </p:txBody>
      </p:sp>
      <p:sp>
        <p:nvSpPr>
          <p:cNvPr id="5" name="Нижний колонтитул 4">
            <a:extLst>
              <a:ext uri="{FF2B5EF4-FFF2-40B4-BE49-F238E27FC236}">
                <a16:creationId xmlns:a16="http://schemas.microsoft.com/office/drawing/2014/main" id="{3342532E-CB37-4C48-845E-1C60FA8E3AC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7B04743B-8670-4322-A92C-D09D1C0A38EB}"/>
              </a:ext>
            </a:extLst>
          </p:cNvPr>
          <p:cNvSpPr>
            <a:spLocks noGrp="1"/>
          </p:cNvSpPr>
          <p:nvPr>
            <p:ph type="sldNum" sz="quarter" idx="12"/>
          </p:nvPr>
        </p:nvSpPr>
        <p:spPr/>
        <p:txBody>
          <a:bodyPr/>
          <a:lstStyle/>
          <a:p>
            <a:fld id="{67983640-4B2C-4A53-8EA9-2506DFD33AE9}" type="slidenum">
              <a:rPr lang="ru-RU" smtClean="0"/>
              <a:t>‹#›</a:t>
            </a:fld>
            <a:endParaRPr lang="ru-RU"/>
          </a:p>
        </p:txBody>
      </p:sp>
    </p:spTree>
    <p:extLst>
      <p:ext uri="{BB962C8B-B14F-4D97-AF65-F5344CB8AC3E}">
        <p14:creationId xmlns:p14="http://schemas.microsoft.com/office/powerpoint/2010/main" val="1327879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F5A9821C-CC5E-499F-9F72-F578ADB4677E}"/>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EDF15290-8EB3-40DD-970C-D0C24201B0C7}"/>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AFA2F79E-C7BA-425E-8FEC-BD93598CC34C}"/>
              </a:ext>
            </a:extLst>
          </p:cNvPr>
          <p:cNvSpPr>
            <a:spLocks noGrp="1"/>
          </p:cNvSpPr>
          <p:nvPr>
            <p:ph type="dt" sz="half" idx="10"/>
          </p:nvPr>
        </p:nvSpPr>
        <p:spPr/>
        <p:txBody>
          <a:bodyPr/>
          <a:lstStyle/>
          <a:p>
            <a:fld id="{1B6B4907-CE3E-4EBE-9EEB-98E8759CF112}" type="datetimeFigureOut">
              <a:rPr lang="ru-RU" smtClean="0"/>
              <a:t>12.11.2021</a:t>
            </a:fld>
            <a:endParaRPr lang="ru-RU"/>
          </a:p>
        </p:txBody>
      </p:sp>
      <p:sp>
        <p:nvSpPr>
          <p:cNvPr id="5" name="Нижний колонтитул 4">
            <a:extLst>
              <a:ext uri="{FF2B5EF4-FFF2-40B4-BE49-F238E27FC236}">
                <a16:creationId xmlns:a16="http://schemas.microsoft.com/office/drawing/2014/main" id="{6683A69E-041E-4394-9EFE-802E75F39A2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BF718D2-6FF4-4DBE-997B-B8572DE09053}"/>
              </a:ext>
            </a:extLst>
          </p:cNvPr>
          <p:cNvSpPr>
            <a:spLocks noGrp="1"/>
          </p:cNvSpPr>
          <p:nvPr>
            <p:ph type="sldNum" sz="quarter" idx="12"/>
          </p:nvPr>
        </p:nvSpPr>
        <p:spPr/>
        <p:txBody>
          <a:bodyPr/>
          <a:lstStyle/>
          <a:p>
            <a:fld id="{67983640-4B2C-4A53-8EA9-2506DFD33AE9}" type="slidenum">
              <a:rPr lang="ru-RU" smtClean="0"/>
              <a:t>‹#›</a:t>
            </a:fld>
            <a:endParaRPr lang="ru-RU"/>
          </a:p>
        </p:txBody>
      </p:sp>
    </p:spTree>
    <p:extLst>
      <p:ext uri="{BB962C8B-B14F-4D97-AF65-F5344CB8AC3E}">
        <p14:creationId xmlns:p14="http://schemas.microsoft.com/office/powerpoint/2010/main" val="2636036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76EC549-5D8B-457F-BCA6-6A04EF9F06C8}"/>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5261A06F-EAAA-4BBB-BFE7-446DB4B3768E}"/>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03440738-7B5C-409A-8ED1-DE9AA95520DB}"/>
              </a:ext>
            </a:extLst>
          </p:cNvPr>
          <p:cNvSpPr>
            <a:spLocks noGrp="1"/>
          </p:cNvSpPr>
          <p:nvPr>
            <p:ph type="dt" sz="half" idx="10"/>
          </p:nvPr>
        </p:nvSpPr>
        <p:spPr/>
        <p:txBody>
          <a:bodyPr/>
          <a:lstStyle/>
          <a:p>
            <a:fld id="{1B6B4907-CE3E-4EBE-9EEB-98E8759CF112}" type="datetimeFigureOut">
              <a:rPr lang="ru-RU" smtClean="0"/>
              <a:t>12.11.2021</a:t>
            </a:fld>
            <a:endParaRPr lang="ru-RU"/>
          </a:p>
        </p:txBody>
      </p:sp>
      <p:sp>
        <p:nvSpPr>
          <p:cNvPr id="5" name="Нижний колонтитул 4">
            <a:extLst>
              <a:ext uri="{FF2B5EF4-FFF2-40B4-BE49-F238E27FC236}">
                <a16:creationId xmlns:a16="http://schemas.microsoft.com/office/drawing/2014/main" id="{6BD83ECF-8ED5-43BA-861A-DF19456B7E8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EC7BE61-A945-4A36-9576-71C0B124905B}"/>
              </a:ext>
            </a:extLst>
          </p:cNvPr>
          <p:cNvSpPr>
            <a:spLocks noGrp="1"/>
          </p:cNvSpPr>
          <p:nvPr>
            <p:ph type="sldNum" sz="quarter" idx="12"/>
          </p:nvPr>
        </p:nvSpPr>
        <p:spPr/>
        <p:txBody>
          <a:bodyPr/>
          <a:lstStyle/>
          <a:p>
            <a:fld id="{67983640-4B2C-4A53-8EA9-2506DFD33AE9}" type="slidenum">
              <a:rPr lang="ru-RU" smtClean="0"/>
              <a:t>‹#›</a:t>
            </a:fld>
            <a:endParaRPr lang="ru-RU"/>
          </a:p>
        </p:txBody>
      </p:sp>
    </p:spTree>
    <p:extLst>
      <p:ext uri="{BB962C8B-B14F-4D97-AF65-F5344CB8AC3E}">
        <p14:creationId xmlns:p14="http://schemas.microsoft.com/office/powerpoint/2010/main" val="1894609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5C528B-3D7C-44F8-93E1-9CCE6E6ABE88}"/>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AECE473D-8F0D-40C5-9C8F-4086438FBA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6E71E1F2-8D2C-44E2-8046-4A63C0E3E839}"/>
              </a:ext>
            </a:extLst>
          </p:cNvPr>
          <p:cNvSpPr>
            <a:spLocks noGrp="1"/>
          </p:cNvSpPr>
          <p:nvPr>
            <p:ph type="dt" sz="half" idx="10"/>
          </p:nvPr>
        </p:nvSpPr>
        <p:spPr/>
        <p:txBody>
          <a:bodyPr/>
          <a:lstStyle/>
          <a:p>
            <a:fld id="{1B6B4907-CE3E-4EBE-9EEB-98E8759CF112}" type="datetimeFigureOut">
              <a:rPr lang="ru-RU" smtClean="0"/>
              <a:t>12.11.2021</a:t>
            </a:fld>
            <a:endParaRPr lang="ru-RU"/>
          </a:p>
        </p:txBody>
      </p:sp>
      <p:sp>
        <p:nvSpPr>
          <p:cNvPr id="5" name="Нижний колонтитул 4">
            <a:extLst>
              <a:ext uri="{FF2B5EF4-FFF2-40B4-BE49-F238E27FC236}">
                <a16:creationId xmlns:a16="http://schemas.microsoft.com/office/drawing/2014/main" id="{8A6EE965-3418-45D2-B470-CAC2D66A3CA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8915C35-8C58-4EF2-B409-6D1BE31933A9}"/>
              </a:ext>
            </a:extLst>
          </p:cNvPr>
          <p:cNvSpPr>
            <a:spLocks noGrp="1"/>
          </p:cNvSpPr>
          <p:nvPr>
            <p:ph type="sldNum" sz="quarter" idx="12"/>
          </p:nvPr>
        </p:nvSpPr>
        <p:spPr/>
        <p:txBody>
          <a:bodyPr/>
          <a:lstStyle/>
          <a:p>
            <a:fld id="{67983640-4B2C-4A53-8EA9-2506DFD33AE9}" type="slidenum">
              <a:rPr lang="ru-RU" smtClean="0"/>
              <a:t>‹#›</a:t>
            </a:fld>
            <a:endParaRPr lang="ru-RU"/>
          </a:p>
        </p:txBody>
      </p:sp>
    </p:spTree>
    <p:extLst>
      <p:ext uri="{BB962C8B-B14F-4D97-AF65-F5344CB8AC3E}">
        <p14:creationId xmlns:p14="http://schemas.microsoft.com/office/powerpoint/2010/main" val="3551367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039D07E-34A5-4EC6-93D2-26C9A104ED63}"/>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1FBE4A7D-F1AF-4FBF-A053-FE5F0F1BA570}"/>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D1FA89E5-DB0C-4781-A60E-E2ACBA8AD591}"/>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70CAA5EF-6E47-4C26-80AA-BBDD8D6DE1DF}"/>
              </a:ext>
            </a:extLst>
          </p:cNvPr>
          <p:cNvSpPr>
            <a:spLocks noGrp="1"/>
          </p:cNvSpPr>
          <p:nvPr>
            <p:ph type="dt" sz="half" idx="10"/>
          </p:nvPr>
        </p:nvSpPr>
        <p:spPr/>
        <p:txBody>
          <a:bodyPr/>
          <a:lstStyle/>
          <a:p>
            <a:fld id="{1B6B4907-CE3E-4EBE-9EEB-98E8759CF112}" type="datetimeFigureOut">
              <a:rPr lang="ru-RU" smtClean="0"/>
              <a:t>12.11.2021</a:t>
            </a:fld>
            <a:endParaRPr lang="ru-RU"/>
          </a:p>
        </p:txBody>
      </p:sp>
      <p:sp>
        <p:nvSpPr>
          <p:cNvPr id="6" name="Нижний колонтитул 5">
            <a:extLst>
              <a:ext uri="{FF2B5EF4-FFF2-40B4-BE49-F238E27FC236}">
                <a16:creationId xmlns:a16="http://schemas.microsoft.com/office/drawing/2014/main" id="{3D39CA4E-D65B-451D-A845-5F97C44BF2D4}"/>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304516AB-90B1-4BC0-A66D-A9C21CEC2CAE}"/>
              </a:ext>
            </a:extLst>
          </p:cNvPr>
          <p:cNvSpPr>
            <a:spLocks noGrp="1"/>
          </p:cNvSpPr>
          <p:nvPr>
            <p:ph type="sldNum" sz="quarter" idx="12"/>
          </p:nvPr>
        </p:nvSpPr>
        <p:spPr/>
        <p:txBody>
          <a:bodyPr/>
          <a:lstStyle/>
          <a:p>
            <a:fld id="{67983640-4B2C-4A53-8EA9-2506DFD33AE9}" type="slidenum">
              <a:rPr lang="ru-RU" smtClean="0"/>
              <a:t>‹#›</a:t>
            </a:fld>
            <a:endParaRPr lang="ru-RU"/>
          </a:p>
        </p:txBody>
      </p:sp>
    </p:spTree>
    <p:extLst>
      <p:ext uri="{BB962C8B-B14F-4D97-AF65-F5344CB8AC3E}">
        <p14:creationId xmlns:p14="http://schemas.microsoft.com/office/powerpoint/2010/main" val="1709412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36C1E76-2686-4B0A-9502-85B804E63706}"/>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43B05A19-E68B-4500-B893-13F7A3D287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9B1BE632-6FBC-4ACC-83FE-5B35661CCD73}"/>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12843FAF-62A1-4678-AD03-5E08B3F922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02F425EC-8D3D-4F14-AE6B-4A10A37A277B}"/>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30FC8E7A-03DC-41DA-8384-12E557BD750B}"/>
              </a:ext>
            </a:extLst>
          </p:cNvPr>
          <p:cNvSpPr>
            <a:spLocks noGrp="1"/>
          </p:cNvSpPr>
          <p:nvPr>
            <p:ph type="dt" sz="half" idx="10"/>
          </p:nvPr>
        </p:nvSpPr>
        <p:spPr/>
        <p:txBody>
          <a:bodyPr/>
          <a:lstStyle/>
          <a:p>
            <a:fld id="{1B6B4907-CE3E-4EBE-9EEB-98E8759CF112}" type="datetimeFigureOut">
              <a:rPr lang="ru-RU" smtClean="0"/>
              <a:t>12.11.2021</a:t>
            </a:fld>
            <a:endParaRPr lang="ru-RU"/>
          </a:p>
        </p:txBody>
      </p:sp>
      <p:sp>
        <p:nvSpPr>
          <p:cNvPr id="8" name="Нижний колонтитул 7">
            <a:extLst>
              <a:ext uri="{FF2B5EF4-FFF2-40B4-BE49-F238E27FC236}">
                <a16:creationId xmlns:a16="http://schemas.microsoft.com/office/drawing/2014/main" id="{EF2045E1-F047-4EC5-8C02-052E4E76D9C1}"/>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ABCB4768-EF26-4AB8-9443-24C3D2D24087}"/>
              </a:ext>
            </a:extLst>
          </p:cNvPr>
          <p:cNvSpPr>
            <a:spLocks noGrp="1"/>
          </p:cNvSpPr>
          <p:nvPr>
            <p:ph type="sldNum" sz="quarter" idx="12"/>
          </p:nvPr>
        </p:nvSpPr>
        <p:spPr/>
        <p:txBody>
          <a:bodyPr/>
          <a:lstStyle/>
          <a:p>
            <a:fld id="{67983640-4B2C-4A53-8EA9-2506DFD33AE9}" type="slidenum">
              <a:rPr lang="ru-RU" smtClean="0"/>
              <a:t>‹#›</a:t>
            </a:fld>
            <a:endParaRPr lang="ru-RU"/>
          </a:p>
        </p:txBody>
      </p:sp>
    </p:spTree>
    <p:extLst>
      <p:ext uri="{BB962C8B-B14F-4D97-AF65-F5344CB8AC3E}">
        <p14:creationId xmlns:p14="http://schemas.microsoft.com/office/powerpoint/2010/main" val="4025583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D1FA0B1-2C0B-4D4D-8CC1-E91E753F813B}"/>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D8DFCA7B-6B33-4384-9054-F8EEE5519198}"/>
              </a:ext>
            </a:extLst>
          </p:cNvPr>
          <p:cNvSpPr>
            <a:spLocks noGrp="1"/>
          </p:cNvSpPr>
          <p:nvPr>
            <p:ph type="dt" sz="half" idx="10"/>
          </p:nvPr>
        </p:nvSpPr>
        <p:spPr/>
        <p:txBody>
          <a:bodyPr/>
          <a:lstStyle/>
          <a:p>
            <a:fld id="{1B6B4907-CE3E-4EBE-9EEB-98E8759CF112}" type="datetimeFigureOut">
              <a:rPr lang="ru-RU" smtClean="0"/>
              <a:t>12.11.2021</a:t>
            </a:fld>
            <a:endParaRPr lang="ru-RU"/>
          </a:p>
        </p:txBody>
      </p:sp>
      <p:sp>
        <p:nvSpPr>
          <p:cNvPr id="4" name="Нижний колонтитул 3">
            <a:extLst>
              <a:ext uri="{FF2B5EF4-FFF2-40B4-BE49-F238E27FC236}">
                <a16:creationId xmlns:a16="http://schemas.microsoft.com/office/drawing/2014/main" id="{5C4A2860-20CC-4333-8CE9-3E081D273537}"/>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2738C42B-2A15-4A4E-9592-74BEAED2957E}"/>
              </a:ext>
            </a:extLst>
          </p:cNvPr>
          <p:cNvSpPr>
            <a:spLocks noGrp="1"/>
          </p:cNvSpPr>
          <p:nvPr>
            <p:ph type="sldNum" sz="quarter" idx="12"/>
          </p:nvPr>
        </p:nvSpPr>
        <p:spPr/>
        <p:txBody>
          <a:bodyPr/>
          <a:lstStyle/>
          <a:p>
            <a:fld id="{67983640-4B2C-4A53-8EA9-2506DFD33AE9}" type="slidenum">
              <a:rPr lang="ru-RU" smtClean="0"/>
              <a:t>‹#›</a:t>
            </a:fld>
            <a:endParaRPr lang="ru-RU"/>
          </a:p>
        </p:txBody>
      </p:sp>
    </p:spTree>
    <p:extLst>
      <p:ext uri="{BB962C8B-B14F-4D97-AF65-F5344CB8AC3E}">
        <p14:creationId xmlns:p14="http://schemas.microsoft.com/office/powerpoint/2010/main" val="3767856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6408ACA7-5150-4B43-B5DE-7072D95DF6A5}"/>
              </a:ext>
            </a:extLst>
          </p:cNvPr>
          <p:cNvSpPr>
            <a:spLocks noGrp="1"/>
          </p:cNvSpPr>
          <p:nvPr>
            <p:ph type="dt" sz="half" idx="10"/>
          </p:nvPr>
        </p:nvSpPr>
        <p:spPr/>
        <p:txBody>
          <a:bodyPr/>
          <a:lstStyle/>
          <a:p>
            <a:fld id="{1B6B4907-CE3E-4EBE-9EEB-98E8759CF112}" type="datetimeFigureOut">
              <a:rPr lang="ru-RU" smtClean="0"/>
              <a:t>12.11.2021</a:t>
            </a:fld>
            <a:endParaRPr lang="ru-RU"/>
          </a:p>
        </p:txBody>
      </p:sp>
      <p:sp>
        <p:nvSpPr>
          <p:cNvPr id="3" name="Нижний колонтитул 2">
            <a:extLst>
              <a:ext uri="{FF2B5EF4-FFF2-40B4-BE49-F238E27FC236}">
                <a16:creationId xmlns:a16="http://schemas.microsoft.com/office/drawing/2014/main" id="{1338F044-E819-4284-A7FE-709CE8CF2244}"/>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F3DCA4DB-9032-4E7F-BDC5-28DBEB9629E6}"/>
              </a:ext>
            </a:extLst>
          </p:cNvPr>
          <p:cNvSpPr>
            <a:spLocks noGrp="1"/>
          </p:cNvSpPr>
          <p:nvPr>
            <p:ph type="sldNum" sz="quarter" idx="12"/>
          </p:nvPr>
        </p:nvSpPr>
        <p:spPr/>
        <p:txBody>
          <a:bodyPr/>
          <a:lstStyle/>
          <a:p>
            <a:fld id="{67983640-4B2C-4A53-8EA9-2506DFD33AE9}" type="slidenum">
              <a:rPr lang="ru-RU" smtClean="0"/>
              <a:t>‹#›</a:t>
            </a:fld>
            <a:endParaRPr lang="ru-RU"/>
          </a:p>
        </p:txBody>
      </p:sp>
    </p:spTree>
    <p:extLst>
      <p:ext uri="{BB962C8B-B14F-4D97-AF65-F5344CB8AC3E}">
        <p14:creationId xmlns:p14="http://schemas.microsoft.com/office/powerpoint/2010/main" val="3839121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6AB4A4F-E0B9-4AD9-98F1-BDF174B61984}"/>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BF53B135-8A49-422F-ABB4-2E404B6A56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46431A21-175C-443E-ADB2-BFC1C8243E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3EEE7842-291C-42A8-8442-CCF45594C85F}"/>
              </a:ext>
            </a:extLst>
          </p:cNvPr>
          <p:cNvSpPr>
            <a:spLocks noGrp="1"/>
          </p:cNvSpPr>
          <p:nvPr>
            <p:ph type="dt" sz="half" idx="10"/>
          </p:nvPr>
        </p:nvSpPr>
        <p:spPr/>
        <p:txBody>
          <a:bodyPr/>
          <a:lstStyle/>
          <a:p>
            <a:fld id="{1B6B4907-CE3E-4EBE-9EEB-98E8759CF112}" type="datetimeFigureOut">
              <a:rPr lang="ru-RU" smtClean="0"/>
              <a:t>12.11.2021</a:t>
            </a:fld>
            <a:endParaRPr lang="ru-RU"/>
          </a:p>
        </p:txBody>
      </p:sp>
      <p:sp>
        <p:nvSpPr>
          <p:cNvPr id="6" name="Нижний колонтитул 5">
            <a:extLst>
              <a:ext uri="{FF2B5EF4-FFF2-40B4-BE49-F238E27FC236}">
                <a16:creationId xmlns:a16="http://schemas.microsoft.com/office/drawing/2014/main" id="{B86ABAF9-D309-461F-96E4-1E10A7FB6D0A}"/>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4F63C442-849A-41BB-A492-EC833493AB1F}"/>
              </a:ext>
            </a:extLst>
          </p:cNvPr>
          <p:cNvSpPr>
            <a:spLocks noGrp="1"/>
          </p:cNvSpPr>
          <p:nvPr>
            <p:ph type="sldNum" sz="quarter" idx="12"/>
          </p:nvPr>
        </p:nvSpPr>
        <p:spPr/>
        <p:txBody>
          <a:bodyPr/>
          <a:lstStyle/>
          <a:p>
            <a:fld id="{67983640-4B2C-4A53-8EA9-2506DFD33AE9}" type="slidenum">
              <a:rPr lang="ru-RU" smtClean="0"/>
              <a:t>‹#›</a:t>
            </a:fld>
            <a:endParaRPr lang="ru-RU"/>
          </a:p>
        </p:txBody>
      </p:sp>
    </p:spTree>
    <p:extLst>
      <p:ext uri="{BB962C8B-B14F-4D97-AF65-F5344CB8AC3E}">
        <p14:creationId xmlns:p14="http://schemas.microsoft.com/office/powerpoint/2010/main" val="75461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AF1952A-BA2B-4752-A130-E44FFB1405FD}"/>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D20F0D18-E2A8-426C-B395-C37834E1EA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7A4CD151-8B04-4FD4-A056-3907D0EC6D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5018F63D-C3BC-463E-B69E-D8A66F8BA724}"/>
              </a:ext>
            </a:extLst>
          </p:cNvPr>
          <p:cNvSpPr>
            <a:spLocks noGrp="1"/>
          </p:cNvSpPr>
          <p:nvPr>
            <p:ph type="dt" sz="half" idx="10"/>
          </p:nvPr>
        </p:nvSpPr>
        <p:spPr/>
        <p:txBody>
          <a:bodyPr/>
          <a:lstStyle/>
          <a:p>
            <a:fld id="{1B6B4907-CE3E-4EBE-9EEB-98E8759CF112}" type="datetimeFigureOut">
              <a:rPr lang="ru-RU" smtClean="0"/>
              <a:t>12.11.2021</a:t>
            </a:fld>
            <a:endParaRPr lang="ru-RU"/>
          </a:p>
        </p:txBody>
      </p:sp>
      <p:sp>
        <p:nvSpPr>
          <p:cNvPr id="6" name="Нижний колонтитул 5">
            <a:extLst>
              <a:ext uri="{FF2B5EF4-FFF2-40B4-BE49-F238E27FC236}">
                <a16:creationId xmlns:a16="http://schemas.microsoft.com/office/drawing/2014/main" id="{EDF290A0-EDED-49BE-855F-B5644DC8A0C8}"/>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8EE381A6-C6CB-4FD4-A9B0-30CB67FFCBE2}"/>
              </a:ext>
            </a:extLst>
          </p:cNvPr>
          <p:cNvSpPr>
            <a:spLocks noGrp="1"/>
          </p:cNvSpPr>
          <p:nvPr>
            <p:ph type="sldNum" sz="quarter" idx="12"/>
          </p:nvPr>
        </p:nvSpPr>
        <p:spPr/>
        <p:txBody>
          <a:bodyPr/>
          <a:lstStyle/>
          <a:p>
            <a:fld id="{67983640-4B2C-4A53-8EA9-2506DFD33AE9}" type="slidenum">
              <a:rPr lang="ru-RU" smtClean="0"/>
              <a:t>‹#›</a:t>
            </a:fld>
            <a:endParaRPr lang="ru-RU"/>
          </a:p>
        </p:txBody>
      </p:sp>
    </p:spTree>
    <p:extLst>
      <p:ext uri="{BB962C8B-B14F-4D97-AF65-F5344CB8AC3E}">
        <p14:creationId xmlns:p14="http://schemas.microsoft.com/office/powerpoint/2010/main" val="3998751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E4D2DED-1A0C-4FAC-A250-54D2B17E88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8A87E0D1-6370-4922-8BCE-125322E279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02371C3F-CB09-4C39-A770-4A4833CBF1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6B4907-CE3E-4EBE-9EEB-98E8759CF112}" type="datetimeFigureOut">
              <a:rPr lang="ru-RU" smtClean="0"/>
              <a:t>12.11.2021</a:t>
            </a:fld>
            <a:endParaRPr lang="ru-RU"/>
          </a:p>
        </p:txBody>
      </p:sp>
      <p:sp>
        <p:nvSpPr>
          <p:cNvPr id="5" name="Нижний колонтитул 4">
            <a:extLst>
              <a:ext uri="{FF2B5EF4-FFF2-40B4-BE49-F238E27FC236}">
                <a16:creationId xmlns:a16="http://schemas.microsoft.com/office/drawing/2014/main" id="{E50C829F-C3D2-41B7-AF7E-4A6ACCA275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B8F9107C-AA7A-48BA-88EB-C8C86313CA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983640-4B2C-4A53-8EA9-2506DFD33AE9}" type="slidenum">
              <a:rPr lang="ru-RU" smtClean="0"/>
              <a:t>‹#›</a:t>
            </a:fld>
            <a:endParaRPr lang="ru-RU"/>
          </a:p>
        </p:txBody>
      </p:sp>
    </p:spTree>
    <p:extLst>
      <p:ext uri="{BB962C8B-B14F-4D97-AF65-F5344CB8AC3E}">
        <p14:creationId xmlns:p14="http://schemas.microsoft.com/office/powerpoint/2010/main" val="3971920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jpeg"/></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jpeg"/></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4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5" Type="http://schemas.openxmlformats.org/officeDocument/2006/relationships/image" Target="../media/image35.png"/><Relationship Id="rId4" Type="http://schemas.openxmlformats.org/officeDocument/2006/relationships/image" Target="../media/image34.png"/></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5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53.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Цена, ценник PNG">
            <a:extLst>
              <a:ext uri="{FF2B5EF4-FFF2-40B4-BE49-F238E27FC236}">
                <a16:creationId xmlns:a16="http://schemas.microsoft.com/office/drawing/2014/main" id="{F981AA7F-F31F-4754-A807-2A89164317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7579" y="2970492"/>
            <a:ext cx="2195023" cy="1956827"/>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a:extLst>
              <a:ext uri="{FF2B5EF4-FFF2-40B4-BE49-F238E27FC236}">
                <a16:creationId xmlns:a16="http://schemas.microsoft.com/office/drawing/2014/main" id="{E5C55D23-ED5F-4A33-8FF5-9893CFAF019B}"/>
              </a:ext>
            </a:extLst>
          </p:cNvPr>
          <p:cNvSpPr>
            <a:spLocks noGrp="1"/>
          </p:cNvSpPr>
          <p:nvPr>
            <p:ph type="ctrTitle"/>
          </p:nvPr>
        </p:nvSpPr>
        <p:spPr/>
        <p:txBody>
          <a:bodyPr>
            <a:normAutofit fontScale="90000"/>
          </a:bodyPr>
          <a:lstStyle/>
          <a:p>
            <a:r>
              <a:rPr lang="ru-RU" b="0" i="0" dirty="0">
                <a:solidFill>
                  <a:srgbClr val="000000"/>
                </a:solidFill>
                <a:effectLst/>
                <a:latin typeface="Verdana" panose="020B0604030504040204" pitchFamily="34" charset="0"/>
                <a:ea typeface="Verdana" panose="020B0604030504040204" pitchFamily="34" charset="0"/>
              </a:rPr>
              <a:t>К</a:t>
            </a:r>
            <a:r>
              <a:rPr lang="ru-RU" dirty="0">
                <a:solidFill>
                  <a:srgbClr val="000000"/>
                </a:solidFill>
                <a:latin typeface="Verdana" panose="020B0604030504040204" pitchFamily="34" charset="0"/>
                <a:ea typeface="Verdana" panose="020B0604030504040204" pitchFamily="34" charset="0"/>
              </a:rPr>
              <a:t>АК ОПТИМИЗИРОВАТЬ ЦЕНУ ПРОДУКТА</a:t>
            </a:r>
            <a:endParaRPr lang="ru-RU" dirty="0">
              <a:latin typeface="Verdana" panose="020B0604030504040204" pitchFamily="34" charset="0"/>
              <a:ea typeface="Verdana" panose="020B0604030504040204" pitchFamily="34" charset="0"/>
            </a:endParaRPr>
          </a:p>
        </p:txBody>
      </p:sp>
      <p:sp>
        <p:nvSpPr>
          <p:cNvPr id="3" name="Подзаголовок 2">
            <a:extLst>
              <a:ext uri="{FF2B5EF4-FFF2-40B4-BE49-F238E27FC236}">
                <a16:creationId xmlns:a16="http://schemas.microsoft.com/office/drawing/2014/main" id="{1B03F0A5-785C-4DE9-812B-2FE744EFFCBF}"/>
              </a:ext>
            </a:extLst>
          </p:cNvPr>
          <p:cNvSpPr>
            <a:spLocks noGrp="1"/>
          </p:cNvSpPr>
          <p:nvPr>
            <p:ph type="subTitle" idx="1"/>
          </p:nvPr>
        </p:nvSpPr>
        <p:spPr/>
        <p:txBody>
          <a:bodyPr>
            <a:normAutofit/>
          </a:bodyPr>
          <a:lstStyle/>
          <a:p>
            <a:endParaRPr lang="ru-RU" sz="1800" dirty="0">
              <a:latin typeface="Verdana" panose="020B0604030504040204" pitchFamily="34" charset="0"/>
              <a:ea typeface="Verdana" panose="020B0604030504040204" pitchFamily="34" charset="0"/>
            </a:endParaRPr>
          </a:p>
          <a:p>
            <a:br>
              <a:rPr lang="ru-RU" sz="1800" dirty="0">
                <a:latin typeface="Verdana" panose="020B0604030504040204" pitchFamily="34" charset="0"/>
                <a:ea typeface="Verdana" panose="020B0604030504040204" pitchFamily="34" charset="0"/>
              </a:rPr>
            </a:br>
            <a:br>
              <a:rPr lang="ru-RU" sz="1800" dirty="0">
                <a:latin typeface="Verdana" panose="020B0604030504040204" pitchFamily="34" charset="0"/>
                <a:ea typeface="Verdana" panose="020B0604030504040204" pitchFamily="34" charset="0"/>
              </a:rPr>
            </a:br>
            <a:r>
              <a:rPr lang="en-US" sz="1800" dirty="0">
                <a:latin typeface="Verdana" panose="020B0604030504040204" pitchFamily="34" charset="0"/>
                <a:ea typeface="Verdana" panose="020B0604030504040204" pitchFamily="34" charset="0"/>
              </a:rPr>
              <a:t>HEAD OF CVM </a:t>
            </a:r>
            <a:r>
              <a:rPr lang="en-US" sz="1800" dirty="0">
                <a:solidFill>
                  <a:srgbClr val="C00000"/>
                </a:solidFill>
                <a:latin typeface="Verdana" panose="020B0604030504040204" pitchFamily="34" charset="0"/>
                <a:ea typeface="Verdana" panose="020B0604030504040204" pitchFamily="34" charset="0"/>
              </a:rPr>
              <a:t>@</a:t>
            </a:r>
            <a:r>
              <a:rPr lang="en-US" sz="1800" dirty="0">
                <a:latin typeface="Verdana" panose="020B0604030504040204" pitchFamily="34" charset="0"/>
                <a:ea typeface="Verdana" panose="020B0604030504040204" pitchFamily="34" charset="0"/>
              </a:rPr>
              <a:t> MAGNIT</a:t>
            </a:r>
            <a:br>
              <a:rPr lang="en-US" sz="1800" dirty="0">
                <a:latin typeface="Verdana" panose="020B0604030504040204" pitchFamily="34" charset="0"/>
                <a:ea typeface="Verdana" panose="020B0604030504040204" pitchFamily="34" charset="0"/>
              </a:rPr>
            </a:br>
            <a:r>
              <a:rPr lang="en-US" sz="1800" dirty="0">
                <a:latin typeface="Verdana" panose="020B0604030504040204" pitchFamily="34" charset="0"/>
                <a:ea typeface="Verdana" panose="020B0604030504040204" pitchFamily="34" charset="0"/>
              </a:rPr>
              <a:t>SELEZNEV A.A.</a:t>
            </a:r>
            <a:endParaRPr lang="ru-RU" sz="1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535759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09F77D-7C5F-4039-AE16-A33B515BFD0D}"/>
              </a:ext>
            </a:extLst>
          </p:cNvPr>
          <p:cNvSpPr>
            <a:spLocks noGrp="1"/>
          </p:cNvSpPr>
          <p:nvPr>
            <p:ph type="title"/>
          </p:nvPr>
        </p:nvSpPr>
        <p:spPr>
          <a:xfrm>
            <a:off x="511865" y="404882"/>
            <a:ext cx="11056952" cy="1325563"/>
          </a:xfrm>
        </p:spPr>
        <p:txBody>
          <a:bodyPr/>
          <a:lstStyle/>
          <a:p>
            <a:pPr algn="ctr"/>
            <a:r>
              <a:rPr lang="ru-RU" dirty="0">
                <a:solidFill>
                  <a:schemeClr val="tx1">
                    <a:lumMod val="65000"/>
                    <a:lumOff val="35000"/>
                  </a:schemeClr>
                </a:solidFill>
                <a:latin typeface="Verdana" panose="020B0604030504040204" pitchFamily="34" charset="0"/>
                <a:ea typeface="Verdana" panose="020B0604030504040204" pitchFamily="34" charset="0"/>
              </a:rPr>
              <a:t>ОПТИМИЗАЦИЯ ЦЕНЫ?</a:t>
            </a:r>
          </a:p>
        </p:txBody>
      </p:sp>
      <p:sp>
        <p:nvSpPr>
          <p:cNvPr id="5" name="TextBox 4">
            <a:extLst>
              <a:ext uri="{FF2B5EF4-FFF2-40B4-BE49-F238E27FC236}">
                <a16:creationId xmlns:a16="http://schemas.microsoft.com/office/drawing/2014/main" id="{04A2D601-E62A-4CE2-9C7E-BB0172C4DED0}"/>
              </a:ext>
            </a:extLst>
          </p:cNvPr>
          <p:cNvSpPr txBox="1"/>
          <p:nvPr/>
        </p:nvSpPr>
        <p:spPr>
          <a:xfrm>
            <a:off x="511865" y="3105834"/>
            <a:ext cx="11211008" cy="646331"/>
          </a:xfrm>
          <a:prstGeom prst="rect">
            <a:avLst/>
          </a:prstGeom>
          <a:noFill/>
        </p:spPr>
        <p:txBody>
          <a:bodyPr wrap="square">
            <a:spAutoFit/>
          </a:bodyPr>
          <a:lstStyle/>
          <a:p>
            <a:r>
              <a:rPr lang="ru-RU" sz="3600" dirty="0">
                <a:solidFill>
                  <a:schemeClr val="tx1">
                    <a:lumMod val="65000"/>
                    <a:lumOff val="35000"/>
                  </a:schemeClr>
                </a:solidFill>
                <a:latin typeface="Verdana" panose="020B0604030504040204" pitchFamily="34" charset="0"/>
                <a:ea typeface="Verdana" panose="020B0604030504040204" pitchFamily="34" charset="0"/>
              </a:rPr>
              <a:t>Когда появилась данная задача? </a:t>
            </a:r>
            <a:r>
              <a:rPr lang="ru-RU" sz="3600" dirty="0">
                <a:solidFill>
                  <a:srgbClr val="C00000"/>
                </a:solidFill>
                <a:latin typeface="Verdana" panose="020B0604030504040204" pitchFamily="34" charset="0"/>
                <a:ea typeface="Verdana" panose="020B0604030504040204" pitchFamily="34" charset="0"/>
              </a:rPr>
              <a:t>В 1980х</a:t>
            </a:r>
          </a:p>
        </p:txBody>
      </p:sp>
    </p:spTree>
    <p:extLst>
      <p:ext uri="{BB962C8B-B14F-4D97-AF65-F5344CB8AC3E}">
        <p14:creationId xmlns:p14="http://schemas.microsoft.com/office/powerpoint/2010/main" val="4280798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09F77D-7C5F-4039-AE16-A33B515BFD0D}"/>
              </a:ext>
            </a:extLst>
          </p:cNvPr>
          <p:cNvSpPr>
            <a:spLocks noGrp="1"/>
          </p:cNvSpPr>
          <p:nvPr>
            <p:ph type="title"/>
          </p:nvPr>
        </p:nvSpPr>
        <p:spPr>
          <a:xfrm>
            <a:off x="511865" y="404882"/>
            <a:ext cx="11056952" cy="1325563"/>
          </a:xfrm>
        </p:spPr>
        <p:txBody>
          <a:bodyPr/>
          <a:lstStyle/>
          <a:p>
            <a:pPr algn="ctr"/>
            <a:r>
              <a:rPr lang="ru-RU" dirty="0">
                <a:solidFill>
                  <a:schemeClr val="tx1">
                    <a:lumMod val="65000"/>
                    <a:lumOff val="35000"/>
                  </a:schemeClr>
                </a:solidFill>
                <a:latin typeface="Verdana" panose="020B0604030504040204" pitchFamily="34" charset="0"/>
                <a:ea typeface="Verdana" panose="020B0604030504040204" pitchFamily="34" charset="0"/>
              </a:rPr>
              <a:t>ОПТИМИЗАЦИЯ ЦЕНЫ?</a:t>
            </a:r>
          </a:p>
        </p:txBody>
      </p:sp>
      <p:sp>
        <p:nvSpPr>
          <p:cNvPr id="6" name="TextBox 5">
            <a:extLst>
              <a:ext uri="{FF2B5EF4-FFF2-40B4-BE49-F238E27FC236}">
                <a16:creationId xmlns:a16="http://schemas.microsoft.com/office/drawing/2014/main" id="{06D3407E-C4CE-48E5-AFB7-A516D0077501}"/>
              </a:ext>
            </a:extLst>
          </p:cNvPr>
          <p:cNvSpPr txBox="1"/>
          <p:nvPr/>
        </p:nvSpPr>
        <p:spPr>
          <a:xfrm>
            <a:off x="2920117" y="2875001"/>
            <a:ext cx="5524167" cy="1754326"/>
          </a:xfrm>
          <a:prstGeom prst="rect">
            <a:avLst/>
          </a:prstGeom>
          <a:noFill/>
        </p:spPr>
        <p:txBody>
          <a:bodyPr wrap="square">
            <a:spAutoFit/>
          </a:bodyPr>
          <a:lstStyle/>
          <a:p>
            <a:r>
              <a:rPr lang="en-US" sz="3600" dirty="0">
                <a:solidFill>
                  <a:schemeClr val="tx1">
                    <a:lumMod val="65000"/>
                    <a:lumOff val="35000"/>
                  </a:schemeClr>
                </a:solidFill>
                <a:latin typeface="Verdana" panose="020B0604030504040204" pitchFamily="34" charset="0"/>
                <a:ea typeface="Verdana" panose="020B0604030504040204" pitchFamily="34" charset="0"/>
              </a:rPr>
              <a:t>Revenue management</a:t>
            </a:r>
            <a:br>
              <a:rPr lang="en-US" sz="3600" dirty="0">
                <a:solidFill>
                  <a:schemeClr val="tx1">
                    <a:lumMod val="65000"/>
                    <a:lumOff val="35000"/>
                  </a:schemeClr>
                </a:solidFill>
                <a:latin typeface="Verdana" panose="020B0604030504040204" pitchFamily="34" charset="0"/>
                <a:ea typeface="Verdana" panose="020B0604030504040204" pitchFamily="34" charset="0"/>
              </a:rPr>
            </a:br>
            <a:br>
              <a:rPr lang="en-US" sz="3600" dirty="0">
                <a:solidFill>
                  <a:schemeClr val="tx1">
                    <a:lumMod val="65000"/>
                    <a:lumOff val="35000"/>
                  </a:schemeClr>
                </a:solidFill>
                <a:latin typeface="Verdana" panose="020B0604030504040204" pitchFamily="34" charset="0"/>
                <a:ea typeface="Verdana" panose="020B0604030504040204" pitchFamily="34" charset="0"/>
              </a:rPr>
            </a:br>
            <a:r>
              <a:rPr lang="en-US" sz="3600" dirty="0">
                <a:solidFill>
                  <a:schemeClr val="tx1">
                    <a:lumMod val="65000"/>
                    <a:lumOff val="35000"/>
                  </a:schemeClr>
                </a:solidFill>
                <a:latin typeface="Verdana" panose="020B0604030504040204" pitchFamily="34" charset="0"/>
                <a:ea typeface="Verdana" panose="020B0604030504040204" pitchFamily="34" charset="0"/>
              </a:rPr>
              <a:t>Yield management</a:t>
            </a:r>
            <a:endParaRPr lang="ru-RU" sz="3600" dirty="0">
              <a:solidFill>
                <a:schemeClr val="tx1">
                  <a:lumMod val="65000"/>
                  <a:lumOff val="35000"/>
                </a:schemeClr>
              </a:solidFill>
              <a:latin typeface="Verdana" panose="020B0604030504040204" pitchFamily="34" charset="0"/>
              <a:ea typeface="Verdana" panose="020B0604030504040204" pitchFamily="34" charset="0"/>
            </a:endParaRPr>
          </a:p>
        </p:txBody>
      </p:sp>
      <p:sp>
        <p:nvSpPr>
          <p:cNvPr id="7" name="TextBox 6">
            <a:extLst>
              <a:ext uri="{FF2B5EF4-FFF2-40B4-BE49-F238E27FC236}">
                <a16:creationId xmlns:a16="http://schemas.microsoft.com/office/drawing/2014/main" id="{D78C0C8C-DD43-4A59-A470-78A6E3656714}"/>
              </a:ext>
            </a:extLst>
          </p:cNvPr>
          <p:cNvSpPr txBox="1"/>
          <p:nvPr/>
        </p:nvSpPr>
        <p:spPr>
          <a:xfrm>
            <a:off x="749411" y="3428999"/>
            <a:ext cx="1795007" cy="646331"/>
          </a:xfrm>
          <a:prstGeom prst="rect">
            <a:avLst/>
          </a:prstGeom>
          <a:noFill/>
        </p:spPr>
        <p:txBody>
          <a:bodyPr wrap="square">
            <a:spAutoFit/>
          </a:bodyPr>
          <a:lstStyle/>
          <a:p>
            <a:r>
              <a:rPr lang="ru-RU" sz="3600" dirty="0">
                <a:solidFill>
                  <a:srgbClr val="C00000"/>
                </a:solidFill>
                <a:latin typeface="Verdana" panose="020B0604030504040204" pitchFamily="34" charset="0"/>
                <a:ea typeface="Verdana" panose="020B0604030504040204" pitchFamily="34" charset="0"/>
              </a:rPr>
              <a:t>1980х</a:t>
            </a:r>
            <a:endParaRPr lang="ru-RU" sz="3600" dirty="0"/>
          </a:p>
        </p:txBody>
      </p:sp>
      <p:sp>
        <p:nvSpPr>
          <p:cNvPr id="9" name="TextBox 8">
            <a:extLst>
              <a:ext uri="{FF2B5EF4-FFF2-40B4-BE49-F238E27FC236}">
                <a16:creationId xmlns:a16="http://schemas.microsoft.com/office/drawing/2014/main" id="{99E785CD-0803-4E7A-A547-18709AC19384}"/>
              </a:ext>
            </a:extLst>
          </p:cNvPr>
          <p:cNvSpPr txBox="1"/>
          <p:nvPr/>
        </p:nvSpPr>
        <p:spPr>
          <a:xfrm>
            <a:off x="8994581" y="2265234"/>
            <a:ext cx="2821057" cy="2862322"/>
          </a:xfrm>
          <a:prstGeom prst="rect">
            <a:avLst/>
          </a:prstGeom>
          <a:noFill/>
        </p:spPr>
        <p:txBody>
          <a:bodyPr wrap="square">
            <a:spAutoFit/>
          </a:bodyPr>
          <a:lstStyle/>
          <a:p>
            <a:r>
              <a:rPr lang="ru-RU" sz="3600" dirty="0">
                <a:solidFill>
                  <a:schemeClr val="tx1">
                    <a:lumMod val="65000"/>
                    <a:lumOff val="35000"/>
                  </a:schemeClr>
                </a:solidFill>
                <a:latin typeface="Verdana" panose="020B0604030504040204" pitchFamily="34" charset="0"/>
                <a:ea typeface="Verdana" panose="020B0604030504040204" pitchFamily="34" charset="0"/>
              </a:rPr>
              <a:t>Промо</a:t>
            </a:r>
          </a:p>
          <a:p>
            <a:endParaRPr lang="en-US" sz="3600" dirty="0">
              <a:solidFill>
                <a:schemeClr val="tx1">
                  <a:lumMod val="65000"/>
                  <a:lumOff val="35000"/>
                </a:schemeClr>
              </a:solidFill>
              <a:latin typeface="Verdana" panose="020B0604030504040204" pitchFamily="34" charset="0"/>
              <a:ea typeface="Verdana" panose="020B0604030504040204" pitchFamily="34" charset="0"/>
            </a:endParaRPr>
          </a:p>
          <a:p>
            <a:endParaRPr lang="en-US" sz="3600" dirty="0">
              <a:solidFill>
                <a:schemeClr val="tx1">
                  <a:lumMod val="65000"/>
                  <a:lumOff val="35000"/>
                </a:schemeClr>
              </a:solidFill>
              <a:latin typeface="Verdana" panose="020B0604030504040204" pitchFamily="34" charset="0"/>
              <a:ea typeface="Verdana" panose="020B0604030504040204" pitchFamily="34" charset="0"/>
            </a:endParaRPr>
          </a:p>
          <a:p>
            <a:endParaRPr lang="ru-RU" sz="3600" dirty="0">
              <a:solidFill>
                <a:schemeClr val="tx1">
                  <a:lumMod val="65000"/>
                  <a:lumOff val="35000"/>
                </a:schemeClr>
              </a:solidFill>
              <a:latin typeface="Verdana" panose="020B0604030504040204" pitchFamily="34" charset="0"/>
              <a:ea typeface="Verdana" panose="020B0604030504040204" pitchFamily="34" charset="0"/>
            </a:endParaRPr>
          </a:p>
          <a:p>
            <a:r>
              <a:rPr lang="ru-RU" sz="3600" dirty="0">
                <a:solidFill>
                  <a:schemeClr val="tx1">
                    <a:lumMod val="65000"/>
                    <a:lumOff val="35000"/>
                  </a:schemeClr>
                </a:solidFill>
                <a:latin typeface="Verdana" panose="020B0604030504040204" pitchFamily="34" charset="0"/>
                <a:ea typeface="Verdana" panose="020B0604030504040204" pitchFamily="34" charset="0"/>
              </a:rPr>
              <a:t>Реклама </a:t>
            </a:r>
          </a:p>
        </p:txBody>
      </p:sp>
      <p:cxnSp>
        <p:nvCxnSpPr>
          <p:cNvPr id="10" name="Прямая со стрелкой 9">
            <a:extLst>
              <a:ext uri="{FF2B5EF4-FFF2-40B4-BE49-F238E27FC236}">
                <a16:creationId xmlns:a16="http://schemas.microsoft.com/office/drawing/2014/main" id="{268AB73A-735B-47D9-BD0B-0A67F6C62A67}"/>
              </a:ext>
            </a:extLst>
          </p:cNvPr>
          <p:cNvCxnSpPr>
            <a:cxnSpLocks/>
            <a:stCxn id="7" idx="3"/>
          </p:cNvCxnSpPr>
          <p:nvPr/>
        </p:nvCxnSpPr>
        <p:spPr>
          <a:xfrm flipV="1">
            <a:off x="2544418" y="3428999"/>
            <a:ext cx="375699" cy="323166"/>
          </a:xfrm>
          <a:prstGeom prst="straightConnector1">
            <a:avLst/>
          </a:prstGeom>
          <a:ln w="1270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a:extLst>
              <a:ext uri="{FF2B5EF4-FFF2-40B4-BE49-F238E27FC236}">
                <a16:creationId xmlns:a16="http://schemas.microsoft.com/office/drawing/2014/main" id="{D8435AFE-8F7E-45F1-8B9B-E1F790952A95}"/>
              </a:ext>
            </a:extLst>
          </p:cNvPr>
          <p:cNvCxnSpPr>
            <a:cxnSpLocks/>
            <a:stCxn id="7" idx="3"/>
          </p:cNvCxnSpPr>
          <p:nvPr/>
        </p:nvCxnSpPr>
        <p:spPr>
          <a:xfrm>
            <a:off x="2544418" y="3752165"/>
            <a:ext cx="375699" cy="323165"/>
          </a:xfrm>
          <a:prstGeom prst="straightConnector1">
            <a:avLst/>
          </a:prstGeom>
          <a:ln w="1270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6" name="Прямая со стрелкой 15">
            <a:extLst>
              <a:ext uri="{FF2B5EF4-FFF2-40B4-BE49-F238E27FC236}">
                <a16:creationId xmlns:a16="http://schemas.microsoft.com/office/drawing/2014/main" id="{635B0A15-76A6-4464-969E-E07CDD736BF4}"/>
              </a:ext>
            </a:extLst>
          </p:cNvPr>
          <p:cNvCxnSpPr>
            <a:cxnSpLocks/>
          </p:cNvCxnSpPr>
          <p:nvPr/>
        </p:nvCxnSpPr>
        <p:spPr>
          <a:xfrm flipV="1">
            <a:off x="8444284" y="2713418"/>
            <a:ext cx="375699" cy="323166"/>
          </a:xfrm>
          <a:prstGeom prst="straightConnector1">
            <a:avLst/>
          </a:prstGeom>
          <a:ln w="1270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7" name="Прямая со стрелкой 16">
            <a:extLst>
              <a:ext uri="{FF2B5EF4-FFF2-40B4-BE49-F238E27FC236}">
                <a16:creationId xmlns:a16="http://schemas.microsoft.com/office/drawing/2014/main" id="{E65B2482-78F8-41AA-9EC5-B6238A2F7326}"/>
              </a:ext>
            </a:extLst>
          </p:cNvPr>
          <p:cNvCxnSpPr>
            <a:cxnSpLocks/>
          </p:cNvCxnSpPr>
          <p:nvPr/>
        </p:nvCxnSpPr>
        <p:spPr>
          <a:xfrm>
            <a:off x="8444284" y="4467745"/>
            <a:ext cx="375699" cy="323165"/>
          </a:xfrm>
          <a:prstGeom prst="straightConnector1">
            <a:avLst/>
          </a:prstGeom>
          <a:ln w="1270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6995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artoon businessman or manager meditating doing yoga on the workplace  Clipart Image">
            <a:extLst>
              <a:ext uri="{FF2B5EF4-FFF2-40B4-BE49-F238E27FC236}">
                <a16:creationId xmlns:a16="http://schemas.microsoft.com/office/drawing/2014/main" id="{4AF26102-D35D-4B74-B787-465B335132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736" y="4419252"/>
            <a:ext cx="2033866" cy="2033866"/>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a:extLst>
              <a:ext uri="{FF2B5EF4-FFF2-40B4-BE49-F238E27FC236}">
                <a16:creationId xmlns:a16="http://schemas.microsoft.com/office/drawing/2014/main" id="{9A09F77D-7C5F-4039-AE16-A33B515BFD0D}"/>
              </a:ext>
            </a:extLst>
          </p:cNvPr>
          <p:cNvSpPr>
            <a:spLocks noGrp="1"/>
          </p:cNvSpPr>
          <p:nvPr>
            <p:ph type="title"/>
          </p:nvPr>
        </p:nvSpPr>
        <p:spPr>
          <a:xfrm>
            <a:off x="511865" y="404882"/>
            <a:ext cx="11056952" cy="1325563"/>
          </a:xfrm>
        </p:spPr>
        <p:txBody>
          <a:bodyPr/>
          <a:lstStyle/>
          <a:p>
            <a:pPr algn="ctr"/>
            <a:r>
              <a:rPr lang="ru-RU" dirty="0">
                <a:solidFill>
                  <a:schemeClr val="tx1">
                    <a:lumMod val="65000"/>
                    <a:lumOff val="35000"/>
                  </a:schemeClr>
                </a:solidFill>
                <a:latin typeface="Verdana" panose="020B0604030504040204" pitchFamily="34" charset="0"/>
                <a:ea typeface="Verdana" panose="020B0604030504040204" pitchFamily="34" charset="0"/>
              </a:rPr>
              <a:t>ОПТИМИЗАЦИЯ ЦЕНЫ?</a:t>
            </a:r>
          </a:p>
        </p:txBody>
      </p:sp>
      <p:sp>
        <p:nvSpPr>
          <p:cNvPr id="6" name="TextBox 5">
            <a:extLst>
              <a:ext uri="{FF2B5EF4-FFF2-40B4-BE49-F238E27FC236}">
                <a16:creationId xmlns:a16="http://schemas.microsoft.com/office/drawing/2014/main" id="{06D3407E-C4CE-48E5-AFB7-A516D0077501}"/>
              </a:ext>
            </a:extLst>
          </p:cNvPr>
          <p:cNvSpPr txBox="1"/>
          <p:nvPr/>
        </p:nvSpPr>
        <p:spPr>
          <a:xfrm>
            <a:off x="2920117" y="2875001"/>
            <a:ext cx="5524167" cy="1754326"/>
          </a:xfrm>
          <a:prstGeom prst="rect">
            <a:avLst/>
          </a:prstGeom>
          <a:noFill/>
        </p:spPr>
        <p:txBody>
          <a:bodyPr wrap="square">
            <a:spAutoFit/>
          </a:bodyPr>
          <a:lstStyle/>
          <a:p>
            <a:r>
              <a:rPr lang="en-US" sz="3600" dirty="0">
                <a:solidFill>
                  <a:schemeClr val="tx1">
                    <a:lumMod val="65000"/>
                    <a:lumOff val="35000"/>
                  </a:schemeClr>
                </a:solidFill>
                <a:latin typeface="Verdana" panose="020B0604030504040204" pitchFamily="34" charset="0"/>
                <a:ea typeface="Verdana" panose="020B0604030504040204" pitchFamily="34" charset="0"/>
              </a:rPr>
              <a:t>Revenue management</a:t>
            </a:r>
            <a:br>
              <a:rPr lang="en-US" sz="3600" dirty="0">
                <a:solidFill>
                  <a:schemeClr val="tx1">
                    <a:lumMod val="65000"/>
                    <a:lumOff val="35000"/>
                  </a:schemeClr>
                </a:solidFill>
                <a:latin typeface="Verdana" panose="020B0604030504040204" pitchFamily="34" charset="0"/>
                <a:ea typeface="Verdana" panose="020B0604030504040204" pitchFamily="34" charset="0"/>
              </a:rPr>
            </a:br>
            <a:br>
              <a:rPr lang="en-US" sz="3600" dirty="0">
                <a:solidFill>
                  <a:schemeClr val="tx1">
                    <a:lumMod val="65000"/>
                    <a:lumOff val="35000"/>
                  </a:schemeClr>
                </a:solidFill>
                <a:latin typeface="Verdana" panose="020B0604030504040204" pitchFamily="34" charset="0"/>
                <a:ea typeface="Verdana" panose="020B0604030504040204" pitchFamily="34" charset="0"/>
              </a:rPr>
            </a:br>
            <a:r>
              <a:rPr lang="en-US" sz="3600" dirty="0">
                <a:solidFill>
                  <a:schemeClr val="tx1">
                    <a:lumMod val="65000"/>
                    <a:lumOff val="35000"/>
                  </a:schemeClr>
                </a:solidFill>
                <a:latin typeface="Verdana" panose="020B0604030504040204" pitchFamily="34" charset="0"/>
                <a:ea typeface="Verdana" panose="020B0604030504040204" pitchFamily="34" charset="0"/>
              </a:rPr>
              <a:t>Yield management</a:t>
            </a:r>
            <a:endParaRPr lang="ru-RU" sz="3600" dirty="0">
              <a:solidFill>
                <a:schemeClr val="tx1">
                  <a:lumMod val="65000"/>
                  <a:lumOff val="35000"/>
                </a:schemeClr>
              </a:solidFill>
              <a:latin typeface="Verdana" panose="020B0604030504040204" pitchFamily="34" charset="0"/>
              <a:ea typeface="Verdana" panose="020B0604030504040204" pitchFamily="34" charset="0"/>
            </a:endParaRPr>
          </a:p>
        </p:txBody>
      </p:sp>
      <p:sp>
        <p:nvSpPr>
          <p:cNvPr id="7" name="TextBox 6">
            <a:extLst>
              <a:ext uri="{FF2B5EF4-FFF2-40B4-BE49-F238E27FC236}">
                <a16:creationId xmlns:a16="http://schemas.microsoft.com/office/drawing/2014/main" id="{D78C0C8C-DD43-4A59-A470-78A6E3656714}"/>
              </a:ext>
            </a:extLst>
          </p:cNvPr>
          <p:cNvSpPr txBox="1"/>
          <p:nvPr/>
        </p:nvSpPr>
        <p:spPr>
          <a:xfrm>
            <a:off x="749411" y="3428999"/>
            <a:ext cx="1795007" cy="646331"/>
          </a:xfrm>
          <a:prstGeom prst="rect">
            <a:avLst/>
          </a:prstGeom>
          <a:noFill/>
        </p:spPr>
        <p:txBody>
          <a:bodyPr wrap="square">
            <a:spAutoFit/>
          </a:bodyPr>
          <a:lstStyle/>
          <a:p>
            <a:r>
              <a:rPr lang="ru-RU" sz="3600" dirty="0">
                <a:solidFill>
                  <a:srgbClr val="C00000"/>
                </a:solidFill>
                <a:latin typeface="Verdana" panose="020B0604030504040204" pitchFamily="34" charset="0"/>
                <a:ea typeface="Verdana" panose="020B0604030504040204" pitchFamily="34" charset="0"/>
              </a:rPr>
              <a:t>1980х</a:t>
            </a:r>
            <a:endParaRPr lang="ru-RU" sz="3600" dirty="0"/>
          </a:p>
        </p:txBody>
      </p:sp>
      <p:sp>
        <p:nvSpPr>
          <p:cNvPr id="9" name="TextBox 8">
            <a:extLst>
              <a:ext uri="{FF2B5EF4-FFF2-40B4-BE49-F238E27FC236}">
                <a16:creationId xmlns:a16="http://schemas.microsoft.com/office/drawing/2014/main" id="{99E785CD-0803-4E7A-A547-18709AC19384}"/>
              </a:ext>
            </a:extLst>
          </p:cNvPr>
          <p:cNvSpPr txBox="1"/>
          <p:nvPr/>
        </p:nvSpPr>
        <p:spPr>
          <a:xfrm>
            <a:off x="8994581" y="2265234"/>
            <a:ext cx="2821057" cy="2862322"/>
          </a:xfrm>
          <a:prstGeom prst="rect">
            <a:avLst/>
          </a:prstGeom>
          <a:noFill/>
        </p:spPr>
        <p:txBody>
          <a:bodyPr wrap="square">
            <a:spAutoFit/>
          </a:bodyPr>
          <a:lstStyle/>
          <a:p>
            <a:r>
              <a:rPr lang="ru-RU" sz="3600" dirty="0">
                <a:solidFill>
                  <a:schemeClr val="tx1">
                    <a:lumMod val="65000"/>
                    <a:lumOff val="35000"/>
                  </a:schemeClr>
                </a:solidFill>
                <a:latin typeface="Verdana" panose="020B0604030504040204" pitchFamily="34" charset="0"/>
                <a:ea typeface="Verdana" panose="020B0604030504040204" pitchFamily="34" charset="0"/>
              </a:rPr>
              <a:t>Промо</a:t>
            </a:r>
          </a:p>
          <a:p>
            <a:endParaRPr lang="en-US" sz="3600" dirty="0">
              <a:solidFill>
                <a:schemeClr val="tx1">
                  <a:lumMod val="65000"/>
                  <a:lumOff val="35000"/>
                </a:schemeClr>
              </a:solidFill>
              <a:latin typeface="Verdana" panose="020B0604030504040204" pitchFamily="34" charset="0"/>
              <a:ea typeface="Verdana" panose="020B0604030504040204" pitchFamily="34" charset="0"/>
            </a:endParaRPr>
          </a:p>
          <a:p>
            <a:endParaRPr lang="en-US" sz="3600" dirty="0">
              <a:solidFill>
                <a:schemeClr val="tx1">
                  <a:lumMod val="65000"/>
                  <a:lumOff val="35000"/>
                </a:schemeClr>
              </a:solidFill>
              <a:latin typeface="Verdana" panose="020B0604030504040204" pitchFamily="34" charset="0"/>
              <a:ea typeface="Verdana" panose="020B0604030504040204" pitchFamily="34" charset="0"/>
            </a:endParaRPr>
          </a:p>
          <a:p>
            <a:endParaRPr lang="ru-RU" sz="3600" dirty="0">
              <a:solidFill>
                <a:schemeClr val="tx1">
                  <a:lumMod val="65000"/>
                  <a:lumOff val="35000"/>
                </a:schemeClr>
              </a:solidFill>
              <a:latin typeface="Verdana" panose="020B0604030504040204" pitchFamily="34" charset="0"/>
              <a:ea typeface="Verdana" panose="020B0604030504040204" pitchFamily="34" charset="0"/>
            </a:endParaRPr>
          </a:p>
          <a:p>
            <a:r>
              <a:rPr lang="ru-RU" sz="3600" dirty="0">
                <a:solidFill>
                  <a:schemeClr val="tx1">
                    <a:lumMod val="65000"/>
                    <a:lumOff val="35000"/>
                  </a:schemeClr>
                </a:solidFill>
                <a:latin typeface="Verdana" panose="020B0604030504040204" pitchFamily="34" charset="0"/>
                <a:ea typeface="Verdana" panose="020B0604030504040204" pitchFamily="34" charset="0"/>
              </a:rPr>
              <a:t>Реклама </a:t>
            </a:r>
          </a:p>
        </p:txBody>
      </p:sp>
      <p:cxnSp>
        <p:nvCxnSpPr>
          <p:cNvPr id="10" name="Прямая со стрелкой 9">
            <a:extLst>
              <a:ext uri="{FF2B5EF4-FFF2-40B4-BE49-F238E27FC236}">
                <a16:creationId xmlns:a16="http://schemas.microsoft.com/office/drawing/2014/main" id="{268AB73A-735B-47D9-BD0B-0A67F6C62A67}"/>
              </a:ext>
            </a:extLst>
          </p:cNvPr>
          <p:cNvCxnSpPr>
            <a:cxnSpLocks/>
            <a:stCxn id="7" idx="3"/>
          </p:cNvCxnSpPr>
          <p:nvPr/>
        </p:nvCxnSpPr>
        <p:spPr>
          <a:xfrm flipV="1">
            <a:off x="2544418" y="3428999"/>
            <a:ext cx="375699" cy="323166"/>
          </a:xfrm>
          <a:prstGeom prst="straightConnector1">
            <a:avLst/>
          </a:prstGeom>
          <a:ln w="1270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a:extLst>
              <a:ext uri="{FF2B5EF4-FFF2-40B4-BE49-F238E27FC236}">
                <a16:creationId xmlns:a16="http://schemas.microsoft.com/office/drawing/2014/main" id="{D8435AFE-8F7E-45F1-8B9B-E1F790952A95}"/>
              </a:ext>
            </a:extLst>
          </p:cNvPr>
          <p:cNvCxnSpPr>
            <a:cxnSpLocks/>
            <a:stCxn id="7" idx="3"/>
          </p:cNvCxnSpPr>
          <p:nvPr/>
        </p:nvCxnSpPr>
        <p:spPr>
          <a:xfrm>
            <a:off x="2544418" y="3752165"/>
            <a:ext cx="375699" cy="323165"/>
          </a:xfrm>
          <a:prstGeom prst="straightConnector1">
            <a:avLst/>
          </a:prstGeom>
          <a:ln w="1270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6" name="Прямая со стрелкой 15">
            <a:extLst>
              <a:ext uri="{FF2B5EF4-FFF2-40B4-BE49-F238E27FC236}">
                <a16:creationId xmlns:a16="http://schemas.microsoft.com/office/drawing/2014/main" id="{635B0A15-76A6-4464-969E-E07CDD736BF4}"/>
              </a:ext>
            </a:extLst>
          </p:cNvPr>
          <p:cNvCxnSpPr>
            <a:cxnSpLocks/>
          </p:cNvCxnSpPr>
          <p:nvPr/>
        </p:nvCxnSpPr>
        <p:spPr>
          <a:xfrm flipV="1">
            <a:off x="8444284" y="2713418"/>
            <a:ext cx="375699" cy="323166"/>
          </a:xfrm>
          <a:prstGeom prst="straightConnector1">
            <a:avLst/>
          </a:prstGeom>
          <a:ln w="1270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7" name="Прямая со стрелкой 16">
            <a:extLst>
              <a:ext uri="{FF2B5EF4-FFF2-40B4-BE49-F238E27FC236}">
                <a16:creationId xmlns:a16="http://schemas.microsoft.com/office/drawing/2014/main" id="{E65B2482-78F8-41AA-9EC5-B6238A2F7326}"/>
              </a:ext>
            </a:extLst>
          </p:cNvPr>
          <p:cNvCxnSpPr>
            <a:cxnSpLocks/>
          </p:cNvCxnSpPr>
          <p:nvPr/>
        </p:nvCxnSpPr>
        <p:spPr>
          <a:xfrm>
            <a:off x="8444284" y="4467745"/>
            <a:ext cx="375699" cy="323165"/>
          </a:xfrm>
          <a:prstGeom prst="straightConnector1">
            <a:avLst/>
          </a:prstGeom>
          <a:ln w="1270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6918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09F77D-7C5F-4039-AE16-A33B515BFD0D}"/>
              </a:ext>
            </a:extLst>
          </p:cNvPr>
          <p:cNvSpPr>
            <a:spLocks noGrp="1"/>
          </p:cNvSpPr>
          <p:nvPr>
            <p:ph type="title"/>
          </p:nvPr>
        </p:nvSpPr>
        <p:spPr>
          <a:xfrm>
            <a:off x="511865" y="404882"/>
            <a:ext cx="11056952" cy="1325563"/>
          </a:xfrm>
        </p:spPr>
        <p:txBody>
          <a:bodyPr/>
          <a:lstStyle/>
          <a:p>
            <a:pPr algn="ctr"/>
            <a:r>
              <a:rPr lang="ru-RU" dirty="0">
                <a:solidFill>
                  <a:schemeClr val="tx1">
                    <a:lumMod val="65000"/>
                    <a:lumOff val="35000"/>
                  </a:schemeClr>
                </a:solidFill>
                <a:latin typeface="Verdana" panose="020B0604030504040204" pitchFamily="34" charset="0"/>
                <a:ea typeface="Verdana" panose="020B0604030504040204" pitchFamily="34" charset="0"/>
              </a:rPr>
              <a:t>«ОДНА ЗАДАЧА ДАТА АНАЛИТИКА»</a:t>
            </a:r>
          </a:p>
        </p:txBody>
      </p:sp>
      <p:pic>
        <p:nvPicPr>
          <p:cNvPr id="5" name="Рисунок 4">
            <a:extLst>
              <a:ext uri="{FF2B5EF4-FFF2-40B4-BE49-F238E27FC236}">
                <a16:creationId xmlns:a16="http://schemas.microsoft.com/office/drawing/2014/main" id="{CF4C0D05-61BD-4C9B-A32D-43EC8284661E}"/>
              </a:ext>
            </a:extLst>
          </p:cNvPr>
          <p:cNvPicPr>
            <a:picLocks noChangeAspect="1"/>
          </p:cNvPicPr>
          <p:nvPr/>
        </p:nvPicPr>
        <p:blipFill>
          <a:blip r:embed="rId2"/>
          <a:stretch>
            <a:fillRect/>
          </a:stretch>
        </p:blipFill>
        <p:spPr>
          <a:xfrm>
            <a:off x="1090360" y="2022323"/>
            <a:ext cx="2000750" cy="2335324"/>
          </a:xfrm>
          <a:prstGeom prst="rect">
            <a:avLst/>
          </a:prstGeom>
        </p:spPr>
      </p:pic>
      <p:sp>
        <p:nvSpPr>
          <p:cNvPr id="12" name="Знак ''плюс'' 11">
            <a:extLst>
              <a:ext uri="{FF2B5EF4-FFF2-40B4-BE49-F238E27FC236}">
                <a16:creationId xmlns:a16="http://schemas.microsoft.com/office/drawing/2014/main" id="{62852FA8-B059-4632-ACE0-4F0647ECA8D4}"/>
              </a:ext>
            </a:extLst>
          </p:cNvPr>
          <p:cNvSpPr/>
          <p:nvPr/>
        </p:nvSpPr>
        <p:spPr>
          <a:xfrm>
            <a:off x="1809790" y="4291717"/>
            <a:ext cx="368410" cy="357808"/>
          </a:xfrm>
          <a:prstGeom prst="mathPl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TextBox 12">
            <a:extLst>
              <a:ext uri="{FF2B5EF4-FFF2-40B4-BE49-F238E27FC236}">
                <a16:creationId xmlns:a16="http://schemas.microsoft.com/office/drawing/2014/main" id="{E6DE8486-DFA9-4F36-BE4C-D63C511CEC7A}"/>
              </a:ext>
            </a:extLst>
          </p:cNvPr>
          <p:cNvSpPr txBox="1"/>
          <p:nvPr/>
        </p:nvSpPr>
        <p:spPr>
          <a:xfrm>
            <a:off x="1090360" y="4481225"/>
            <a:ext cx="2107059" cy="646331"/>
          </a:xfrm>
          <a:prstGeom prst="rect">
            <a:avLst/>
          </a:prstGeom>
          <a:noFill/>
        </p:spPr>
        <p:txBody>
          <a:bodyPr wrap="square">
            <a:spAutoFit/>
          </a:bodyPr>
          <a:lstStyle/>
          <a:p>
            <a:r>
              <a:rPr lang="ru-RU" sz="3600" dirty="0">
                <a:solidFill>
                  <a:schemeClr val="tx1">
                    <a:lumMod val="65000"/>
                    <a:lumOff val="35000"/>
                  </a:schemeClr>
                </a:solidFill>
                <a:latin typeface="Verdana" panose="020B0604030504040204" pitchFamily="34" charset="0"/>
                <a:ea typeface="Verdana" panose="020B0604030504040204" pitchFamily="34" charset="0"/>
              </a:rPr>
              <a:t>Задача</a:t>
            </a:r>
          </a:p>
        </p:txBody>
      </p:sp>
    </p:spTree>
    <p:extLst>
      <p:ext uri="{BB962C8B-B14F-4D97-AF65-F5344CB8AC3E}">
        <p14:creationId xmlns:p14="http://schemas.microsoft.com/office/powerpoint/2010/main" val="1505841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09F77D-7C5F-4039-AE16-A33B515BFD0D}"/>
              </a:ext>
            </a:extLst>
          </p:cNvPr>
          <p:cNvSpPr>
            <a:spLocks noGrp="1"/>
          </p:cNvSpPr>
          <p:nvPr>
            <p:ph type="title"/>
          </p:nvPr>
        </p:nvSpPr>
        <p:spPr>
          <a:xfrm>
            <a:off x="511865" y="404882"/>
            <a:ext cx="11056952" cy="1325563"/>
          </a:xfrm>
        </p:spPr>
        <p:txBody>
          <a:bodyPr/>
          <a:lstStyle/>
          <a:p>
            <a:pPr algn="ctr"/>
            <a:r>
              <a:rPr lang="ru-RU" dirty="0">
                <a:solidFill>
                  <a:schemeClr val="tx1">
                    <a:lumMod val="65000"/>
                    <a:lumOff val="35000"/>
                  </a:schemeClr>
                </a:solidFill>
                <a:latin typeface="Verdana" panose="020B0604030504040204" pitchFamily="34" charset="0"/>
                <a:ea typeface="Verdana" panose="020B0604030504040204" pitchFamily="34" charset="0"/>
              </a:rPr>
              <a:t>«ОДНА ЗАДАЧА ДАТА АНАЛИТИКА»</a:t>
            </a:r>
          </a:p>
        </p:txBody>
      </p:sp>
      <p:pic>
        <p:nvPicPr>
          <p:cNvPr id="5" name="Рисунок 4">
            <a:extLst>
              <a:ext uri="{FF2B5EF4-FFF2-40B4-BE49-F238E27FC236}">
                <a16:creationId xmlns:a16="http://schemas.microsoft.com/office/drawing/2014/main" id="{CF4C0D05-61BD-4C9B-A32D-43EC8284661E}"/>
              </a:ext>
            </a:extLst>
          </p:cNvPr>
          <p:cNvPicPr>
            <a:picLocks noChangeAspect="1"/>
          </p:cNvPicPr>
          <p:nvPr/>
        </p:nvPicPr>
        <p:blipFill>
          <a:blip r:embed="rId2"/>
          <a:stretch>
            <a:fillRect/>
          </a:stretch>
        </p:blipFill>
        <p:spPr>
          <a:xfrm>
            <a:off x="1090360" y="2022323"/>
            <a:ext cx="2000750" cy="2335324"/>
          </a:xfrm>
          <a:prstGeom prst="rect">
            <a:avLst/>
          </a:prstGeom>
        </p:spPr>
      </p:pic>
      <p:sp>
        <p:nvSpPr>
          <p:cNvPr id="12" name="Знак ''плюс'' 11">
            <a:extLst>
              <a:ext uri="{FF2B5EF4-FFF2-40B4-BE49-F238E27FC236}">
                <a16:creationId xmlns:a16="http://schemas.microsoft.com/office/drawing/2014/main" id="{62852FA8-B059-4632-ACE0-4F0647ECA8D4}"/>
              </a:ext>
            </a:extLst>
          </p:cNvPr>
          <p:cNvSpPr/>
          <p:nvPr/>
        </p:nvSpPr>
        <p:spPr>
          <a:xfrm>
            <a:off x="1809790" y="4291717"/>
            <a:ext cx="368410" cy="357808"/>
          </a:xfrm>
          <a:prstGeom prst="mathPl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TextBox 12">
            <a:extLst>
              <a:ext uri="{FF2B5EF4-FFF2-40B4-BE49-F238E27FC236}">
                <a16:creationId xmlns:a16="http://schemas.microsoft.com/office/drawing/2014/main" id="{E6DE8486-DFA9-4F36-BE4C-D63C511CEC7A}"/>
              </a:ext>
            </a:extLst>
          </p:cNvPr>
          <p:cNvSpPr txBox="1"/>
          <p:nvPr/>
        </p:nvSpPr>
        <p:spPr>
          <a:xfrm>
            <a:off x="1090360" y="4481225"/>
            <a:ext cx="2107059" cy="646331"/>
          </a:xfrm>
          <a:prstGeom prst="rect">
            <a:avLst/>
          </a:prstGeom>
          <a:noFill/>
        </p:spPr>
        <p:txBody>
          <a:bodyPr wrap="square">
            <a:spAutoFit/>
          </a:bodyPr>
          <a:lstStyle/>
          <a:p>
            <a:r>
              <a:rPr lang="ru-RU" sz="3600" dirty="0">
                <a:solidFill>
                  <a:schemeClr val="tx1">
                    <a:lumMod val="65000"/>
                    <a:lumOff val="35000"/>
                  </a:schemeClr>
                </a:solidFill>
                <a:latin typeface="Verdana" panose="020B0604030504040204" pitchFamily="34" charset="0"/>
                <a:ea typeface="Verdana" panose="020B0604030504040204" pitchFamily="34" charset="0"/>
              </a:rPr>
              <a:t>Задача</a:t>
            </a:r>
          </a:p>
        </p:txBody>
      </p:sp>
      <p:pic>
        <p:nvPicPr>
          <p:cNvPr id="8204" name="Picture 12" descr="Coworkers Happy Stock Illustrations – 2,723 Coworkers Happy Stock  Illustrations, Vectors &amp;amp; Clipart - Dreamstime">
            <a:extLst>
              <a:ext uri="{FF2B5EF4-FFF2-40B4-BE49-F238E27FC236}">
                <a16:creationId xmlns:a16="http://schemas.microsoft.com/office/drawing/2014/main" id="{DA57FBFE-C93C-46E2-818B-FBD6428931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5248" y="2064067"/>
            <a:ext cx="3524008" cy="2841232"/>
          </a:xfrm>
          <a:prstGeom prst="rect">
            <a:avLst/>
          </a:prstGeom>
          <a:noFill/>
          <a:extLst>
            <a:ext uri="{909E8E84-426E-40DD-AFC4-6F175D3DCCD1}">
              <a14:hiddenFill xmlns:a14="http://schemas.microsoft.com/office/drawing/2010/main">
                <a:solidFill>
                  <a:srgbClr val="FFFFFF"/>
                </a:solidFill>
              </a14:hiddenFill>
            </a:ext>
          </a:extLst>
        </p:spPr>
      </p:pic>
      <p:cxnSp>
        <p:nvCxnSpPr>
          <p:cNvPr id="7" name="Прямая со стрелкой 6">
            <a:extLst>
              <a:ext uri="{FF2B5EF4-FFF2-40B4-BE49-F238E27FC236}">
                <a16:creationId xmlns:a16="http://schemas.microsoft.com/office/drawing/2014/main" id="{DD21715B-C1C8-4D8D-8AAC-D13FA0D39EC2}"/>
              </a:ext>
            </a:extLst>
          </p:cNvPr>
          <p:cNvCxnSpPr>
            <a:cxnSpLocks/>
          </p:cNvCxnSpPr>
          <p:nvPr/>
        </p:nvCxnSpPr>
        <p:spPr>
          <a:xfrm>
            <a:off x="3514700" y="3783995"/>
            <a:ext cx="643832" cy="0"/>
          </a:xfrm>
          <a:prstGeom prst="straightConnector1">
            <a:avLst/>
          </a:prstGeom>
          <a:ln w="1270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4731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09F77D-7C5F-4039-AE16-A33B515BFD0D}"/>
              </a:ext>
            </a:extLst>
          </p:cNvPr>
          <p:cNvSpPr>
            <a:spLocks noGrp="1"/>
          </p:cNvSpPr>
          <p:nvPr>
            <p:ph type="title"/>
          </p:nvPr>
        </p:nvSpPr>
        <p:spPr>
          <a:xfrm>
            <a:off x="511865" y="404882"/>
            <a:ext cx="11056952" cy="1325563"/>
          </a:xfrm>
        </p:spPr>
        <p:txBody>
          <a:bodyPr/>
          <a:lstStyle/>
          <a:p>
            <a:pPr algn="ctr"/>
            <a:r>
              <a:rPr lang="ru-RU" dirty="0">
                <a:solidFill>
                  <a:schemeClr val="tx1">
                    <a:lumMod val="65000"/>
                    <a:lumOff val="35000"/>
                  </a:schemeClr>
                </a:solidFill>
                <a:latin typeface="Verdana" panose="020B0604030504040204" pitchFamily="34" charset="0"/>
                <a:ea typeface="Verdana" panose="020B0604030504040204" pitchFamily="34" charset="0"/>
              </a:rPr>
              <a:t>«ОДНА ЗАДАЧА ДАТА АНАЛИТИКА»</a:t>
            </a:r>
          </a:p>
        </p:txBody>
      </p:sp>
      <p:pic>
        <p:nvPicPr>
          <p:cNvPr id="5" name="Рисунок 4">
            <a:extLst>
              <a:ext uri="{FF2B5EF4-FFF2-40B4-BE49-F238E27FC236}">
                <a16:creationId xmlns:a16="http://schemas.microsoft.com/office/drawing/2014/main" id="{CF4C0D05-61BD-4C9B-A32D-43EC8284661E}"/>
              </a:ext>
            </a:extLst>
          </p:cNvPr>
          <p:cNvPicPr>
            <a:picLocks noChangeAspect="1"/>
          </p:cNvPicPr>
          <p:nvPr/>
        </p:nvPicPr>
        <p:blipFill>
          <a:blip r:embed="rId2"/>
          <a:stretch>
            <a:fillRect/>
          </a:stretch>
        </p:blipFill>
        <p:spPr>
          <a:xfrm>
            <a:off x="1090360" y="2022323"/>
            <a:ext cx="2000750" cy="2335324"/>
          </a:xfrm>
          <a:prstGeom prst="rect">
            <a:avLst/>
          </a:prstGeom>
        </p:spPr>
      </p:pic>
      <p:sp>
        <p:nvSpPr>
          <p:cNvPr id="12" name="Знак ''плюс'' 11">
            <a:extLst>
              <a:ext uri="{FF2B5EF4-FFF2-40B4-BE49-F238E27FC236}">
                <a16:creationId xmlns:a16="http://schemas.microsoft.com/office/drawing/2014/main" id="{62852FA8-B059-4632-ACE0-4F0647ECA8D4}"/>
              </a:ext>
            </a:extLst>
          </p:cNvPr>
          <p:cNvSpPr/>
          <p:nvPr/>
        </p:nvSpPr>
        <p:spPr>
          <a:xfrm>
            <a:off x="1809790" y="4291717"/>
            <a:ext cx="368410" cy="357808"/>
          </a:xfrm>
          <a:prstGeom prst="mathPl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TextBox 12">
            <a:extLst>
              <a:ext uri="{FF2B5EF4-FFF2-40B4-BE49-F238E27FC236}">
                <a16:creationId xmlns:a16="http://schemas.microsoft.com/office/drawing/2014/main" id="{E6DE8486-DFA9-4F36-BE4C-D63C511CEC7A}"/>
              </a:ext>
            </a:extLst>
          </p:cNvPr>
          <p:cNvSpPr txBox="1"/>
          <p:nvPr/>
        </p:nvSpPr>
        <p:spPr>
          <a:xfrm>
            <a:off x="1090360" y="4481225"/>
            <a:ext cx="2107059" cy="646331"/>
          </a:xfrm>
          <a:prstGeom prst="rect">
            <a:avLst/>
          </a:prstGeom>
          <a:noFill/>
        </p:spPr>
        <p:txBody>
          <a:bodyPr wrap="square">
            <a:spAutoFit/>
          </a:bodyPr>
          <a:lstStyle/>
          <a:p>
            <a:r>
              <a:rPr lang="ru-RU" sz="3600" dirty="0">
                <a:solidFill>
                  <a:schemeClr val="tx1">
                    <a:lumMod val="65000"/>
                    <a:lumOff val="35000"/>
                  </a:schemeClr>
                </a:solidFill>
                <a:latin typeface="Verdana" panose="020B0604030504040204" pitchFamily="34" charset="0"/>
                <a:ea typeface="Verdana" panose="020B0604030504040204" pitchFamily="34" charset="0"/>
              </a:rPr>
              <a:t>Задача</a:t>
            </a:r>
          </a:p>
        </p:txBody>
      </p:sp>
      <p:pic>
        <p:nvPicPr>
          <p:cNvPr id="8204" name="Picture 12" descr="Coworkers Happy Stock Illustrations – 2,723 Coworkers Happy Stock  Illustrations, Vectors &amp;amp; Clipart - Dreamstime">
            <a:extLst>
              <a:ext uri="{FF2B5EF4-FFF2-40B4-BE49-F238E27FC236}">
                <a16:creationId xmlns:a16="http://schemas.microsoft.com/office/drawing/2014/main" id="{DA57FBFE-C93C-46E2-818B-FBD6428931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5248" y="2064067"/>
            <a:ext cx="3524008" cy="2841232"/>
          </a:xfrm>
          <a:prstGeom prst="rect">
            <a:avLst/>
          </a:prstGeom>
          <a:noFill/>
          <a:extLst>
            <a:ext uri="{909E8E84-426E-40DD-AFC4-6F175D3DCCD1}">
              <a14:hiddenFill xmlns:a14="http://schemas.microsoft.com/office/drawing/2010/main">
                <a:solidFill>
                  <a:srgbClr val="FFFFFF"/>
                </a:solidFill>
              </a14:hiddenFill>
            </a:ext>
          </a:extLst>
        </p:spPr>
      </p:pic>
      <p:cxnSp>
        <p:nvCxnSpPr>
          <p:cNvPr id="7" name="Прямая со стрелкой 6">
            <a:extLst>
              <a:ext uri="{FF2B5EF4-FFF2-40B4-BE49-F238E27FC236}">
                <a16:creationId xmlns:a16="http://schemas.microsoft.com/office/drawing/2014/main" id="{DD21715B-C1C8-4D8D-8AAC-D13FA0D39EC2}"/>
              </a:ext>
            </a:extLst>
          </p:cNvPr>
          <p:cNvCxnSpPr>
            <a:cxnSpLocks/>
          </p:cNvCxnSpPr>
          <p:nvPr/>
        </p:nvCxnSpPr>
        <p:spPr>
          <a:xfrm>
            <a:off x="3514700" y="3783995"/>
            <a:ext cx="643832" cy="0"/>
          </a:xfrm>
          <a:prstGeom prst="straightConnector1">
            <a:avLst/>
          </a:prstGeom>
          <a:ln w="1270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10242" name="Picture 2" descr="Successful Businessman or Business Consultant is Standing Near a Stack of  Money. Happy Investor or Entrepreneur Stock Vector - Illustration of fund,  consulting: 163838550">
            <a:extLst>
              <a:ext uri="{FF2B5EF4-FFF2-40B4-BE49-F238E27FC236}">
                <a16:creationId xmlns:a16="http://schemas.microsoft.com/office/drawing/2014/main" id="{DF90C75A-EA6D-469F-B44E-E6E81E3BDB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58970" y="2128828"/>
            <a:ext cx="2846236" cy="2846236"/>
          </a:xfrm>
          <a:prstGeom prst="rect">
            <a:avLst/>
          </a:prstGeom>
          <a:noFill/>
          <a:extLst>
            <a:ext uri="{909E8E84-426E-40DD-AFC4-6F175D3DCCD1}">
              <a14:hiddenFill xmlns:a14="http://schemas.microsoft.com/office/drawing/2010/main">
                <a:solidFill>
                  <a:srgbClr val="FFFFFF"/>
                </a:solidFill>
              </a14:hiddenFill>
            </a:ext>
          </a:extLst>
        </p:spPr>
      </p:pic>
      <p:cxnSp>
        <p:nvCxnSpPr>
          <p:cNvPr id="9" name="Прямая со стрелкой 8">
            <a:extLst>
              <a:ext uri="{FF2B5EF4-FFF2-40B4-BE49-F238E27FC236}">
                <a16:creationId xmlns:a16="http://schemas.microsoft.com/office/drawing/2014/main" id="{609FE1CF-544B-4795-BB50-1EAF5A3D9157}"/>
              </a:ext>
            </a:extLst>
          </p:cNvPr>
          <p:cNvCxnSpPr>
            <a:cxnSpLocks/>
          </p:cNvCxnSpPr>
          <p:nvPr/>
        </p:nvCxnSpPr>
        <p:spPr>
          <a:xfrm>
            <a:off x="7959256" y="3760640"/>
            <a:ext cx="643832" cy="0"/>
          </a:xfrm>
          <a:prstGeom prst="straightConnector1">
            <a:avLst/>
          </a:prstGeom>
          <a:ln w="1270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5987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09F77D-7C5F-4039-AE16-A33B515BFD0D}"/>
              </a:ext>
            </a:extLst>
          </p:cNvPr>
          <p:cNvSpPr>
            <a:spLocks noGrp="1"/>
          </p:cNvSpPr>
          <p:nvPr>
            <p:ph type="title"/>
          </p:nvPr>
        </p:nvSpPr>
        <p:spPr>
          <a:xfrm>
            <a:off x="511865" y="404882"/>
            <a:ext cx="11056952" cy="1325563"/>
          </a:xfrm>
        </p:spPr>
        <p:txBody>
          <a:bodyPr/>
          <a:lstStyle/>
          <a:p>
            <a:pPr algn="ctr"/>
            <a:r>
              <a:rPr lang="ru-RU" dirty="0">
                <a:solidFill>
                  <a:schemeClr val="tx1">
                    <a:lumMod val="65000"/>
                    <a:lumOff val="35000"/>
                  </a:schemeClr>
                </a:solidFill>
                <a:latin typeface="Verdana" panose="020B0604030504040204" pitchFamily="34" charset="0"/>
                <a:ea typeface="Verdana" panose="020B0604030504040204" pitchFamily="34" charset="0"/>
              </a:rPr>
              <a:t>«ОДНА ЗАДАЧА ДАТА АНАЛИТИКА»</a:t>
            </a:r>
          </a:p>
        </p:txBody>
      </p:sp>
      <p:pic>
        <p:nvPicPr>
          <p:cNvPr id="5" name="Рисунок 4">
            <a:extLst>
              <a:ext uri="{FF2B5EF4-FFF2-40B4-BE49-F238E27FC236}">
                <a16:creationId xmlns:a16="http://schemas.microsoft.com/office/drawing/2014/main" id="{CF4C0D05-61BD-4C9B-A32D-43EC8284661E}"/>
              </a:ext>
            </a:extLst>
          </p:cNvPr>
          <p:cNvPicPr>
            <a:picLocks noChangeAspect="1"/>
          </p:cNvPicPr>
          <p:nvPr/>
        </p:nvPicPr>
        <p:blipFill>
          <a:blip r:embed="rId2"/>
          <a:stretch>
            <a:fillRect/>
          </a:stretch>
        </p:blipFill>
        <p:spPr>
          <a:xfrm>
            <a:off x="1090360" y="2022323"/>
            <a:ext cx="2000750" cy="2335324"/>
          </a:xfrm>
          <a:prstGeom prst="rect">
            <a:avLst/>
          </a:prstGeom>
        </p:spPr>
      </p:pic>
      <p:sp>
        <p:nvSpPr>
          <p:cNvPr id="12" name="Знак ''плюс'' 11">
            <a:extLst>
              <a:ext uri="{FF2B5EF4-FFF2-40B4-BE49-F238E27FC236}">
                <a16:creationId xmlns:a16="http://schemas.microsoft.com/office/drawing/2014/main" id="{62852FA8-B059-4632-ACE0-4F0647ECA8D4}"/>
              </a:ext>
            </a:extLst>
          </p:cNvPr>
          <p:cNvSpPr/>
          <p:nvPr/>
        </p:nvSpPr>
        <p:spPr>
          <a:xfrm>
            <a:off x="1809790" y="4291717"/>
            <a:ext cx="368410" cy="357808"/>
          </a:xfrm>
          <a:prstGeom prst="mathPl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TextBox 12">
            <a:extLst>
              <a:ext uri="{FF2B5EF4-FFF2-40B4-BE49-F238E27FC236}">
                <a16:creationId xmlns:a16="http://schemas.microsoft.com/office/drawing/2014/main" id="{E6DE8486-DFA9-4F36-BE4C-D63C511CEC7A}"/>
              </a:ext>
            </a:extLst>
          </p:cNvPr>
          <p:cNvSpPr txBox="1"/>
          <p:nvPr/>
        </p:nvSpPr>
        <p:spPr>
          <a:xfrm>
            <a:off x="1090360" y="4481225"/>
            <a:ext cx="2107059" cy="646331"/>
          </a:xfrm>
          <a:prstGeom prst="rect">
            <a:avLst/>
          </a:prstGeom>
          <a:noFill/>
        </p:spPr>
        <p:txBody>
          <a:bodyPr wrap="square">
            <a:spAutoFit/>
          </a:bodyPr>
          <a:lstStyle/>
          <a:p>
            <a:r>
              <a:rPr lang="ru-RU" sz="3600" dirty="0">
                <a:solidFill>
                  <a:schemeClr val="tx1">
                    <a:lumMod val="65000"/>
                    <a:lumOff val="35000"/>
                  </a:schemeClr>
                </a:solidFill>
                <a:latin typeface="Verdana" panose="020B0604030504040204" pitchFamily="34" charset="0"/>
                <a:ea typeface="Verdana" panose="020B0604030504040204" pitchFamily="34" charset="0"/>
              </a:rPr>
              <a:t>Задача</a:t>
            </a:r>
          </a:p>
        </p:txBody>
      </p:sp>
      <p:pic>
        <p:nvPicPr>
          <p:cNvPr id="8204" name="Picture 12" descr="Coworkers Happy Stock Illustrations – 2,723 Coworkers Happy Stock  Illustrations, Vectors &amp;amp; Clipart - Dreamstime">
            <a:extLst>
              <a:ext uri="{FF2B5EF4-FFF2-40B4-BE49-F238E27FC236}">
                <a16:creationId xmlns:a16="http://schemas.microsoft.com/office/drawing/2014/main" id="{DA57FBFE-C93C-46E2-818B-FBD6428931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5248" y="2064067"/>
            <a:ext cx="3524008" cy="2841232"/>
          </a:xfrm>
          <a:prstGeom prst="rect">
            <a:avLst/>
          </a:prstGeom>
          <a:noFill/>
          <a:extLst>
            <a:ext uri="{909E8E84-426E-40DD-AFC4-6F175D3DCCD1}">
              <a14:hiddenFill xmlns:a14="http://schemas.microsoft.com/office/drawing/2010/main">
                <a:solidFill>
                  <a:srgbClr val="FFFFFF"/>
                </a:solidFill>
              </a14:hiddenFill>
            </a:ext>
          </a:extLst>
        </p:spPr>
      </p:pic>
      <p:cxnSp>
        <p:nvCxnSpPr>
          <p:cNvPr id="7" name="Прямая со стрелкой 6">
            <a:extLst>
              <a:ext uri="{FF2B5EF4-FFF2-40B4-BE49-F238E27FC236}">
                <a16:creationId xmlns:a16="http://schemas.microsoft.com/office/drawing/2014/main" id="{DD21715B-C1C8-4D8D-8AAC-D13FA0D39EC2}"/>
              </a:ext>
            </a:extLst>
          </p:cNvPr>
          <p:cNvCxnSpPr>
            <a:cxnSpLocks/>
          </p:cNvCxnSpPr>
          <p:nvPr/>
        </p:nvCxnSpPr>
        <p:spPr>
          <a:xfrm>
            <a:off x="3514700" y="3783995"/>
            <a:ext cx="643832" cy="0"/>
          </a:xfrm>
          <a:prstGeom prst="straightConnector1">
            <a:avLst/>
          </a:prstGeom>
          <a:ln w="1270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10242" name="Picture 2" descr="Successful Businessman or Business Consultant is Standing Near a Stack of  Money. Happy Investor or Entrepreneur Stock Vector - Illustration of fund,  consulting: 163838550">
            <a:extLst>
              <a:ext uri="{FF2B5EF4-FFF2-40B4-BE49-F238E27FC236}">
                <a16:creationId xmlns:a16="http://schemas.microsoft.com/office/drawing/2014/main" id="{DF90C75A-EA6D-469F-B44E-E6E81E3BDB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58970" y="2128828"/>
            <a:ext cx="2846236" cy="2846236"/>
          </a:xfrm>
          <a:prstGeom prst="rect">
            <a:avLst/>
          </a:prstGeom>
          <a:noFill/>
          <a:extLst>
            <a:ext uri="{909E8E84-426E-40DD-AFC4-6F175D3DCCD1}">
              <a14:hiddenFill xmlns:a14="http://schemas.microsoft.com/office/drawing/2010/main">
                <a:solidFill>
                  <a:srgbClr val="FFFFFF"/>
                </a:solidFill>
              </a14:hiddenFill>
            </a:ext>
          </a:extLst>
        </p:spPr>
      </p:pic>
      <p:cxnSp>
        <p:nvCxnSpPr>
          <p:cNvPr id="9" name="Прямая со стрелкой 8">
            <a:extLst>
              <a:ext uri="{FF2B5EF4-FFF2-40B4-BE49-F238E27FC236}">
                <a16:creationId xmlns:a16="http://schemas.microsoft.com/office/drawing/2014/main" id="{609FE1CF-544B-4795-BB50-1EAF5A3D9157}"/>
              </a:ext>
            </a:extLst>
          </p:cNvPr>
          <p:cNvCxnSpPr>
            <a:cxnSpLocks/>
          </p:cNvCxnSpPr>
          <p:nvPr/>
        </p:nvCxnSpPr>
        <p:spPr>
          <a:xfrm>
            <a:off x="7959256" y="3760640"/>
            <a:ext cx="643832" cy="0"/>
          </a:xfrm>
          <a:prstGeom prst="straightConnector1">
            <a:avLst/>
          </a:prstGeom>
          <a:ln w="1270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 name="Овал 2">
            <a:extLst>
              <a:ext uri="{FF2B5EF4-FFF2-40B4-BE49-F238E27FC236}">
                <a16:creationId xmlns:a16="http://schemas.microsoft.com/office/drawing/2014/main" id="{B2663900-2422-4F20-9C44-61C108D2BDB7}"/>
              </a:ext>
            </a:extLst>
          </p:cNvPr>
          <p:cNvSpPr/>
          <p:nvPr/>
        </p:nvSpPr>
        <p:spPr>
          <a:xfrm>
            <a:off x="4355390" y="1940118"/>
            <a:ext cx="3481219" cy="3481219"/>
          </a:xfrm>
          <a:prstGeom prst="ellipse">
            <a:avLst/>
          </a:prstGeom>
          <a:noFill/>
          <a:ln w="1270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2990881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09F77D-7C5F-4039-AE16-A33B515BFD0D}"/>
              </a:ext>
            </a:extLst>
          </p:cNvPr>
          <p:cNvSpPr>
            <a:spLocks noGrp="1"/>
          </p:cNvSpPr>
          <p:nvPr>
            <p:ph type="title"/>
          </p:nvPr>
        </p:nvSpPr>
        <p:spPr>
          <a:xfrm>
            <a:off x="511865" y="404882"/>
            <a:ext cx="11056952" cy="1325563"/>
          </a:xfrm>
        </p:spPr>
        <p:txBody>
          <a:bodyPr/>
          <a:lstStyle/>
          <a:p>
            <a:pPr algn="ctr"/>
            <a:r>
              <a:rPr lang="ru-RU" dirty="0">
                <a:solidFill>
                  <a:schemeClr val="tx1">
                    <a:lumMod val="65000"/>
                    <a:lumOff val="35000"/>
                  </a:schemeClr>
                </a:solidFill>
                <a:latin typeface="Verdana" panose="020B0604030504040204" pitchFamily="34" charset="0"/>
                <a:ea typeface="Verdana" panose="020B0604030504040204" pitchFamily="34" charset="0"/>
              </a:rPr>
              <a:t>«ОДНА ЗАДАЧА ДАТА АНАЛИТИКА»</a:t>
            </a:r>
          </a:p>
        </p:txBody>
      </p:sp>
      <p:pic>
        <p:nvPicPr>
          <p:cNvPr id="8204" name="Picture 12" descr="Coworkers Happy Stock Illustrations – 2,723 Coworkers Happy Stock  Illustrations, Vectors &amp;amp; Clipart - Dreamstime">
            <a:extLst>
              <a:ext uri="{FF2B5EF4-FFF2-40B4-BE49-F238E27FC236}">
                <a16:creationId xmlns:a16="http://schemas.microsoft.com/office/drawing/2014/main" id="{DA57FBFE-C93C-46E2-818B-FBD6428931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4606" y="3117018"/>
            <a:ext cx="1940978" cy="1564914"/>
          </a:xfrm>
          <a:prstGeom prst="rect">
            <a:avLst/>
          </a:prstGeom>
          <a:noFill/>
          <a:extLst>
            <a:ext uri="{909E8E84-426E-40DD-AFC4-6F175D3DCCD1}">
              <a14:hiddenFill xmlns:a14="http://schemas.microsoft.com/office/drawing/2010/main">
                <a:solidFill>
                  <a:srgbClr val="FFFFFF"/>
                </a:solidFill>
              </a14:hiddenFill>
            </a:ext>
          </a:extLst>
        </p:spPr>
      </p:pic>
      <p:sp>
        <p:nvSpPr>
          <p:cNvPr id="3" name="Овал 2">
            <a:extLst>
              <a:ext uri="{FF2B5EF4-FFF2-40B4-BE49-F238E27FC236}">
                <a16:creationId xmlns:a16="http://schemas.microsoft.com/office/drawing/2014/main" id="{B2663900-2422-4F20-9C44-61C108D2BDB7}"/>
              </a:ext>
            </a:extLst>
          </p:cNvPr>
          <p:cNvSpPr/>
          <p:nvPr/>
        </p:nvSpPr>
        <p:spPr>
          <a:xfrm>
            <a:off x="1674606" y="3045456"/>
            <a:ext cx="1940978" cy="1940978"/>
          </a:xfrm>
          <a:prstGeom prst="ellipse">
            <a:avLst/>
          </a:prstGeom>
          <a:noFill/>
          <a:ln w="1270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Прямоугольник: скругленные углы 3">
            <a:extLst>
              <a:ext uri="{FF2B5EF4-FFF2-40B4-BE49-F238E27FC236}">
                <a16:creationId xmlns:a16="http://schemas.microsoft.com/office/drawing/2014/main" id="{8DEEA4D8-8E0F-4EE5-984A-9441CDBEEC82}"/>
              </a:ext>
            </a:extLst>
          </p:cNvPr>
          <p:cNvSpPr/>
          <p:nvPr/>
        </p:nvSpPr>
        <p:spPr>
          <a:xfrm>
            <a:off x="6424654" y="4609008"/>
            <a:ext cx="1558456" cy="432119"/>
          </a:xfrm>
          <a:prstGeom prst="roundRect">
            <a:avLst/>
          </a:prstGeom>
          <a:noFill/>
          <a:ln w="9525">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solidFill>
                  <a:schemeClr val="tx1">
                    <a:lumMod val="65000"/>
                    <a:lumOff val="35000"/>
                  </a:schemeClr>
                </a:solidFill>
              </a:rPr>
              <a:t>Цена</a:t>
            </a:r>
          </a:p>
        </p:txBody>
      </p:sp>
      <p:sp>
        <p:nvSpPr>
          <p:cNvPr id="15" name="Прямоугольник: скругленные углы 14">
            <a:extLst>
              <a:ext uri="{FF2B5EF4-FFF2-40B4-BE49-F238E27FC236}">
                <a16:creationId xmlns:a16="http://schemas.microsoft.com/office/drawing/2014/main" id="{7125F635-2764-4FA3-B5BD-07E83A63E40B}"/>
              </a:ext>
            </a:extLst>
          </p:cNvPr>
          <p:cNvSpPr/>
          <p:nvPr/>
        </p:nvSpPr>
        <p:spPr>
          <a:xfrm>
            <a:off x="6424654" y="5206681"/>
            <a:ext cx="1558456" cy="432119"/>
          </a:xfrm>
          <a:prstGeom prst="roundRect">
            <a:avLst/>
          </a:prstGeom>
          <a:noFill/>
          <a:ln w="9525">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solidFill>
                  <a:schemeClr val="tx1">
                    <a:lumMod val="65000"/>
                    <a:lumOff val="35000"/>
                  </a:schemeClr>
                </a:solidFill>
              </a:rPr>
              <a:t>Данные «О»</a:t>
            </a:r>
          </a:p>
        </p:txBody>
      </p:sp>
      <p:sp>
        <p:nvSpPr>
          <p:cNvPr id="16" name="Прямоугольник: скругленные углы 15">
            <a:extLst>
              <a:ext uri="{FF2B5EF4-FFF2-40B4-BE49-F238E27FC236}">
                <a16:creationId xmlns:a16="http://schemas.microsoft.com/office/drawing/2014/main" id="{31C8195C-89E1-4449-A77D-35A8830C1DDF}"/>
              </a:ext>
            </a:extLst>
          </p:cNvPr>
          <p:cNvSpPr/>
          <p:nvPr/>
        </p:nvSpPr>
        <p:spPr>
          <a:xfrm>
            <a:off x="6424654" y="5804354"/>
            <a:ext cx="1558456" cy="432119"/>
          </a:xfrm>
          <a:prstGeom prst="roundRect">
            <a:avLst/>
          </a:prstGeom>
          <a:noFill/>
          <a:ln w="9525">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solidFill>
                  <a:schemeClr val="tx1">
                    <a:lumMod val="65000"/>
                    <a:lumOff val="35000"/>
                  </a:schemeClr>
                </a:solidFill>
              </a:rPr>
              <a:t>Продажи</a:t>
            </a:r>
          </a:p>
        </p:txBody>
      </p:sp>
      <p:sp>
        <p:nvSpPr>
          <p:cNvPr id="17" name="Прямоугольник: скругленные углы 16">
            <a:extLst>
              <a:ext uri="{FF2B5EF4-FFF2-40B4-BE49-F238E27FC236}">
                <a16:creationId xmlns:a16="http://schemas.microsoft.com/office/drawing/2014/main" id="{6556AB1F-3500-4107-B15E-4870D9A6A656}"/>
              </a:ext>
            </a:extLst>
          </p:cNvPr>
          <p:cNvSpPr/>
          <p:nvPr/>
        </p:nvSpPr>
        <p:spPr>
          <a:xfrm>
            <a:off x="6424654" y="4015945"/>
            <a:ext cx="1558456" cy="432119"/>
          </a:xfrm>
          <a:prstGeom prst="roundRect">
            <a:avLst/>
          </a:prstGeom>
          <a:noFill/>
          <a:ln w="9525">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solidFill>
                  <a:schemeClr val="tx1">
                    <a:lumMod val="65000"/>
                    <a:lumOff val="35000"/>
                  </a:schemeClr>
                </a:solidFill>
              </a:rPr>
              <a:t>Цель «П»</a:t>
            </a:r>
          </a:p>
        </p:txBody>
      </p:sp>
      <p:sp>
        <p:nvSpPr>
          <p:cNvPr id="18" name="Прямоугольник: скругленные углы 17">
            <a:extLst>
              <a:ext uri="{FF2B5EF4-FFF2-40B4-BE49-F238E27FC236}">
                <a16:creationId xmlns:a16="http://schemas.microsoft.com/office/drawing/2014/main" id="{799F8625-6A53-4C0B-80CA-B38EAE8AE510}"/>
              </a:ext>
            </a:extLst>
          </p:cNvPr>
          <p:cNvSpPr/>
          <p:nvPr/>
        </p:nvSpPr>
        <p:spPr>
          <a:xfrm>
            <a:off x="6354417" y="2066559"/>
            <a:ext cx="2320456" cy="1700840"/>
          </a:xfrm>
          <a:prstGeom prst="roundRect">
            <a:avLst/>
          </a:prstGeom>
          <a:noFill/>
          <a:ln w="9525">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solidFill>
                  <a:schemeClr val="tx1">
                    <a:lumMod val="65000"/>
                    <a:lumOff val="35000"/>
                  </a:schemeClr>
                </a:solidFill>
              </a:rPr>
              <a:t>АНАЛИТИЧЕСКИЙ КАЛЬКУЛЯТОР</a:t>
            </a:r>
          </a:p>
        </p:txBody>
      </p:sp>
      <p:sp>
        <p:nvSpPr>
          <p:cNvPr id="19" name="Прямоугольник: скругленные углы 18">
            <a:extLst>
              <a:ext uri="{FF2B5EF4-FFF2-40B4-BE49-F238E27FC236}">
                <a16:creationId xmlns:a16="http://schemas.microsoft.com/office/drawing/2014/main" id="{DC010137-CF99-4F51-B93E-06A8E6441BA3}"/>
              </a:ext>
            </a:extLst>
          </p:cNvPr>
          <p:cNvSpPr/>
          <p:nvPr/>
        </p:nvSpPr>
        <p:spPr>
          <a:xfrm>
            <a:off x="8875975" y="3798379"/>
            <a:ext cx="2692842" cy="1973790"/>
          </a:xfrm>
          <a:prstGeom prst="roundRect">
            <a:avLst/>
          </a:prstGeom>
          <a:noFill/>
          <a:ln w="9525">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1">
                  <a:lumMod val="65000"/>
                  <a:lumOff val="35000"/>
                </a:schemeClr>
              </a:solidFill>
            </a:endParaRPr>
          </a:p>
        </p:txBody>
      </p:sp>
      <p:sp>
        <p:nvSpPr>
          <p:cNvPr id="20" name="Прямоугольник: скругленные углы 19">
            <a:extLst>
              <a:ext uri="{FF2B5EF4-FFF2-40B4-BE49-F238E27FC236}">
                <a16:creationId xmlns:a16="http://schemas.microsoft.com/office/drawing/2014/main" id="{B46E8DD0-EB9B-4553-9D14-0A1D96F1DFA0}"/>
              </a:ext>
            </a:extLst>
          </p:cNvPr>
          <p:cNvSpPr/>
          <p:nvPr/>
        </p:nvSpPr>
        <p:spPr>
          <a:xfrm>
            <a:off x="9017116" y="3943021"/>
            <a:ext cx="1205280" cy="883442"/>
          </a:xfrm>
          <a:prstGeom prst="roundRect">
            <a:avLst/>
          </a:prstGeom>
          <a:noFill/>
          <a:ln w="9525">
            <a:solidFill>
              <a:schemeClr val="bg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solidFill>
                  <a:srgbClr val="C00000"/>
                </a:solidFill>
              </a:rPr>
              <a:t>500 </a:t>
            </a:r>
            <a:r>
              <a:rPr lang="ru-RU" dirty="0" err="1">
                <a:solidFill>
                  <a:srgbClr val="C00000"/>
                </a:solidFill>
              </a:rPr>
              <a:t>руб</a:t>
            </a:r>
            <a:endParaRPr lang="ru-RU" dirty="0">
              <a:solidFill>
                <a:srgbClr val="C00000"/>
              </a:solidFill>
            </a:endParaRPr>
          </a:p>
        </p:txBody>
      </p:sp>
      <p:sp>
        <p:nvSpPr>
          <p:cNvPr id="21" name="Прямоугольник: скругленные углы 20">
            <a:extLst>
              <a:ext uri="{FF2B5EF4-FFF2-40B4-BE49-F238E27FC236}">
                <a16:creationId xmlns:a16="http://schemas.microsoft.com/office/drawing/2014/main" id="{280373B9-F236-44A7-A12E-9751C0CE9656}"/>
              </a:ext>
            </a:extLst>
          </p:cNvPr>
          <p:cNvSpPr/>
          <p:nvPr/>
        </p:nvSpPr>
        <p:spPr>
          <a:xfrm>
            <a:off x="10222396" y="3943021"/>
            <a:ext cx="1205280" cy="883442"/>
          </a:xfrm>
          <a:prstGeom prst="roundRect">
            <a:avLst/>
          </a:prstGeom>
          <a:noFill/>
          <a:ln w="9525">
            <a:solidFill>
              <a:schemeClr val="bg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solidFill>
                  <a:srgbClr val="C00000"/>
                </a:solidFill>
              </a:rPr>
              <a:t>-15%</a:t>
            </a:r>
          </a:p>
        </p:txBody>
      </p:sp>
      <p:sp>
        <p:nvSpPr>
          <p:cNvPr id="22" name="Прямоугольник: скругленные углы 21">
            <a:extLst>
              <a:ext uri="{FF2B5EF4-FFF2-40B4-BE49-F238E27FC236}">
                <a16:creationId xmlns:a16="http://schemas.microsoft.com/office/drawing/2014/main" id="{0A3E61AC-245C-4847-886D-C6ACB772FE07}"/>
              </a:ext>
            </a:extLst>
          </p:cNvPr>
          <p:cNvSpPr/>
          <p:nvPr/>
        </p:nvSpPr>
        <p:spPr>
          <a:xfrm>
            <a:off x="9017116" y="4826463"/>
            <a:ext cx="1205280" cy="883442"/>
          </a:xfrm>
          <a:prstGeom prst="roundRect">
            <a:avLst/>
          </a:prstGeom>
          <a:noFill/>
          <a:ln w="9525">
            <a:solidFill>
              <a:schemeClr val="bg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solidFill>
                  <a:srgbClr val="C00000"/>
                </a:solidFill>
              </a:rPr>
              <a:t>-30%</a:t>
            </a:r>
          </a:p>
        </p:txBody>
      </p:sp>
      <p:sp>
        <p:nvSpPr>
          <p:cNvPr id="23" name="Прямоугольник: скругленные углы 22">
            <a:extLst>
              <a:ext uri="{FF2B5EF4-FFF2-40B4-BE49-F238E27FC236}">
                <a16:creationId xmlns:a16="http://schemas.microsoft.com/office/drawing/2014/main" id="{8128FEE5-CBFD-4E14-881D-0C1F4C37A72A}"/>
              </a:ext>
            </a:extLst>
          </p:cNvPr>
          <p:cNvSpPr/>
          <p:nvPr/>
        </p:nvSpPr>
        <p:spPr>
          <a:xfrm>
            <a:off x="10222396" y="4826463"/>
            <a:ext cx="1205280" cy="883442"/>
          </a:xfrm>
          <a:prstGeom prst="roundRect">
            <a:avLst/>
          </a:prstGeom>
          <a:noFill/>
          <a:ln w="9525">
            <a:solidFill>
              <a:schemeClr val="bg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solidFill>
                  <a:srgbClr val="C00000"/>
                </a:solidFill>
              </a:rPr>
              <a:t>2 по 1</a:t>
            </a:r>
          </a:p>
        </p:txBody>
      </p:sp>
      <p:cxnSp>
        <p:nvCxnSpPr>
          <p:cNvPr id="24" name="Прямая со стрелкой 23">
            <a:extLst>
              <a:ext uri="{FF2B5EF4-FFF2-40B4-BE49-F238E27FC236}">
                <a16:creationId xmlns:a16="http://schemas.microsoft.com/office/drawing/2014/main" id="{1F464CB6-3094-4AB1-990A-F5DDFF9BDC73}"/>
              </a:ext>
            </a:extLst>
          </p:cNvPr>
          <p:cNvCxnSpPr>
            <a:cxnSpLocks/>
            <a:endCxn id="19" idx="0"/>
          </p:cNvCxnSpPr>
          <p:nvPr/>
        </p:nvCxnSpPr>
        <p:spPr>
          <a:xfrm>
            <a:off x="10222396" y="2914937"/>
            <a:ext cx="0" cy="883442"/>
          </a:xfrm>
          <a:prstGeom prst="straightConnector1">
            <a:avLst/>
          </a:prstGeom>
          <a:ln w="1270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8" name="Прямая со стрелкой 27">
            <a:extLst>
              <a:ext uri="{FF2B5EF4-FFF2-40B4-BE49-F238E27FC236}">
                <a16:creationId xmlns:a16="http://schemas.microsoft.com/office/drawing/2014/main" id="{7A71D263-40B8-4092-A88C-1FC87984BE07}"/>
              </a:ext>
            </a:extLst>
          </p:cNvPr>
          <p:cNvCxnSpPr>
            <a:cxnSpLocks/>
            <a:endCxn id="18" idx="3"/>
          </p:cNvCxnSpPr>
          <p:nvPr/>
        </p:nvCxnSpPr>
        <p:spPr>
          <a:xfrm flipH="1">
            <a:off x="8674873" y="2914937"/>
            <a:ext cx="1547523" cy="2042"/>
          </a:xfrm>
          <a:prstGeom prst="straightConnector1">
            <a:avLst/>
          </a:prstGeom>
          <a:ln w="1270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Прямая со стрелкой 33">
            <a:extLst>
              <a:ext uri="{FF2B5EF4-FFF2-40B4-BE49-F238E27FC236}">
                <a16:creationId xmlns:a16="http://schemas.microsoft.com/office/drawing/2014/main" id="{363AE936-F5A7-4BDE-8140-C6B97739AFE1}"/>
              </a:ext>
            </a:extLst>
          </p:cNvPr>
          <p:cNvCxnSpPr>
            <a:cxnSpLocks/>
            <a:stCxn id="16" idx="0"/>
            <a:endCxn id="15" idx="2"/>
          </p:cNvCxnSpPr>
          <p:nvPr/>
        </p:nvCxnSpPr>
        <p:spPr>
          <a:xfrm flipV="1">
            <a:off x="7203882" y="5638800"/>
            <a:ext cx="0" cy="165554"/>
          </a:xfrm>
          <a:prstGeom prst="straightConnector1">
            <a:avLst/>
          </a:prstGeom>
          <a:ln w="1270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7" name="Прямая со стрелкой 36">
            <a:extLst>
              <a:ext uri="{FF2B5EF4-FFF2-40B4-BE49-F238E27FC236}">
                <a16:creationId xmlns:a16="http://schemas.microsoft.com/office/drawing/2014/main" id="{58F1A54A-DE0C-4688-84E3-0A9650A92AEF}"/>
              </a:ext>
            </a:extLst>
          </p:cNvPr>
          <p:cNvCxnSpPr>
            <a:cxnSpLocks/>
            <a:stCxn id="15" idx="0"/>
            <a:endCxn id="4" idx="2"/>
          </p:cNvCxnSpPr>
          <p:nvPr/>
        </p:nvCxnSpPr>
        <p:spPr>
          <a:xfrm flipV="1">
            <a:off x="7203882" y="5041127"/>
            <a:ext cx="0" cy="165554"/>
          </a:xfrm>
          <a:prstGeom prst="straightConnector1">
            <a:avLst/>
          </a:prstGeom>
          <a:ln w="1270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0" name="Прямая со стрелкой 39">
            <a:extLst>
              <a:ext uri="{FF2B5EF4-FFF2-40B4-BE49-F238E27FC236}">
                <a16:creationId xmlns:a16="http://schemas.microsoft.com/office/drawing/2014/main" id="{AFA5BB26-CAA8-4848-AB3C-32070C382A2B}"/>
              </a:ext>
            </a:extLst>
          </p:cNvPr>
          <p:cNvCxnSpPr>
            <a:cxnSpLocks/>
            <a:stCxn id="4" idx="0"/>
            <a:endCxn id="17" idx="2"/>
          </p:cNvCxnSpPr>
          <p:nvPr/>
        </p:nvCxnSpPr>
        <p:spPr>
          <a:xfrm flipV="1">
            <a:off x="7203882" y="4448064"/>
            <a:ext cx="0" cy="160944"/>
          </a:xfrm>
          <a:prstGeom prst="straightConnector1">
            <a:avLst/>
          </a:prstGeom>
          <a:ln w="1270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3" name="Прямая со стрелкой 42">
            <a:extLst>
              <a:ext uri="{FF2B5EF4-FFF2-40B4-BE49-F238E27FC236}">
                <a16:creationId xmlns:a16="http://schemas.microsoft.com/office/drawing/2014/main" id="{C958BE91-B610-407C-ACC4-08F7A2967B50}"/>
              </a:ext>
            </a:extLst>
          </p:cNvPr>
          <p:cNvCxnSpPr>
            <a:cxnSpLocks/>
            <a:endCxn id="18" idx="2"/>
          </p:cNvCxnSpPr>
          <p:nvPr/>
        </p:nvCxnSpPr>
        <p:spPr>
          <a:xfrm flipV="1">
            <a:off x="7514315" y="3767399"/>
            <a:ext cx="330" cy="248546"/>
          </a:xfrm>
          <a:prstGeom prst="straightConnector1">
            <a:avLst/>
          </a:prstGeom>
          <a:ln w="1270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9541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Цена картинки, стоковые фото Цена | Depositphotos">
            <a:extLst>
              <a:ext uri="{FF2B5EF4-FFF2-40B4-BE49-F238E27FC236}">
                <a16:creationId xmlns:a16="http://schemas.microsoft.com/office/drawing/2014/main" id="{63060748-EC18-40DE-B9E4-2915C6A21477}"/>
              </a:ext>
            </a:extLst>
          </p:cNvPr>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4063116" y="929860"/>
            <a:ext cx="8892209" cy="5928140"/>
          </a:xfrm>
          <a:prstGeom prst="rect">
            <a:avLst/>
          </a:prstGeom>
          <a:noFill/>
          <a:extLst>
            <a:ext uri="{909E8E84-426E-40DD-AFC4-6F175D3DCCD1}">
              <a14:hiddenFill xmlns:a14="http://schemas.microsoft.com/office/drawing/2010/main">
                <a:solidFill>
                  <a:srgbClr val="FFFFFF"/>
                </a:solidFill>
              </a14:hiddenFill>
            </a:ext>
          </a:extLst>
        </p:spPr>
      </p:pic>
      <p:sp>
        <p:nvSpPr>
          <p:cNvPr id="6" name="Прямоугольник 5">
            <a:extLst>
              <a:ext uri="{FF2B5EF4-FFF2-40B4-BE49-F238E27FC236}">
                <a16:creationId xmlns:a16="http://schemas.microsoft.com/office/drawing/2014/main" id="{879A126B-BC5E-4A4E-8704-D89391087AA5}"/>
              </a:ext>
            </a:extLst>
          </p:cNvPr>
          <p:cNvSpPr/>
          <p:nvPr/>
        </p:nvSpPr>
        <p:spPr>
          <a:xfrm>
            <a:off x="0" y="0"/>
            <a:ext cx="12192000" cy="6858000"/>
          </a:xfrm>
          <a:prstGeom prst="rect">
            <a:avLst/>
          </a:prstGeom>
          <a:solidFill>
            <a:srgbClr val="C00000">
              <a:alpha val="7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Заголовок 4">
            <a:extLst>
              <a:ext uri="{FF2B5EF4-FFF2-40B4-BE49-F238E27FC236}">
                <a16:creationId xmlns:a16="http://schemas.microsoft.com/office/drawing/2014/main" id="{FB83C628-5A15-4ABD-8916-2F3A2FBA8C6E}"/>
              </a:ext>
            </a:extLst>
          </p:cNvPr>
          <p:cNvSpPr>
            <a:spLocks noGrp="1"/>
          </p:cNvSpPr>
          <p:nvPr>
            <p:ph type="ctrTitle"/>
          </p:nvPr>
        </p:nvSpPr>
        <p:spPr>
          <a:xfrm>
            <a:off x="182880" y="2818515"/>
            <a:ext cx="9144000" cy="1529301"/>
          </a:xfrm>
        </p:spPr>
        <p:txBody>
          <a:bodyPr>
            <a:normAutofit fontScale="90000"/>
          </a:bodyPr>
          <a:lstStyle/>
          <a:p>
            <a:pPr algn="l"/>
            <a:r>
              <a:rPr lang="ru-RU" b="1" dirty="0">
                <a:solidFill>
                  <a:schemeClr val="bg2">
                    <a:lumMod val="90000"/>
                  </a:schemeClr>
                </a:solidFill>
              </a:rPr>
              <a:t>ЦЕНА И</a:t>
            </a:r>
            <a:br>
              <a:rPr lang="ru-RU" b="1" dirty="0">
                <a:solidFill>
                  <a:schemeClr val="bg2">
                    <a:lumMod val="90000"/>
                  </a:schemeClr>
                </a:solidFill>
              </a:rPr>
            </a:br>
            <a:r>
              <a:rPr lang="ru-RU" b="1" dirty="0">
                <a:solidFill>
                  <a:schemeClr val="bg2">
                    <a:lumMod val="90000"/>
                  </a:schemeClr>
                </a:solidFill>
              </a:rPr>
              <a:t>ЕЁ ЦЕННОСТЬ</a:t>
            </a:r>
          </a:p>
        </p:txBody>
      </p:sp>
    </p:spTree>
    <p:extLst>
      <p:ext uri="{BB962C8B-B14F-4D97-AF65-F5344CB8AC3E}">
        <p14:creationId xmlns:p14="http://schemas.microsoft.com/office/powerpoint/2010/main" val="1150622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09F77D-7C5F-4039-AE16-A33B515BFD0D}"/>
              </a:ext>
            </a:extLst>
          </p:cNvPr>
          <p:cNvSpPr>
            <a:spLocks noGrp="1"/>
          </p:cNvSpPr>
          <p:nvPr>
            <p:ph type="title"/>
          </p:nvPr>
        </p:nvSpPr>
        <p:spPr>
          <a:xfrm>
            <a:off x="511865" y="404882"/>
            <a:ext cx="11056952" cy="1325563"/>
          </a:xfrm>
        </p:spPr>
        <p:txBody>
          <a:bodyPr/>
          <a:lstStyle/>
          <a:p>
            <a:pPr algn="ctr"/>
            <a:r>
              <a:rPr lang="ru-RU" dirty="0">
                <a:solidFill>
                  <a:schemeClr val="tx1">
                    <a:lumMod val="65000"/>
                    <a:lumOff val="35000"/>
                  </a:schemeClr>
                </a:solidFill>
                <a:latin typeface="Verdana" panose="020B0604030504040204" pitchFamily="34" charset="0"/>
                <a:ea typeface="Verdana" panose="020B0604030504040204" pitchFamily="34" charset="0"/>
              </a:rPr>
              <a:t>ЦЕНА ПРОДУКТА</a:t>
            </a:r>
          </a:p>
        </p:txBody>
      </p:sp>
      <p:pic>
        <p:nvPicPr>
          <p:cNvPr id="11" name="Рисунок 10">
            <a:extLst>
              <a:ext uri="{FF2B5EF4-FFF2-40B4-BE49-F238E27FC236}">
                <a16:creationId xmlns:a16="http://schemas.microsoft.com/office/drawing/2014/main" id="{E09DA5DB-4A7B-4B2E-9883-C4E0722F57C1}"/>
              </a:ext>
            </a:extLst>
          </p:cNvPr>
          <p:cNvPicPr>
            <a:picLocks noChangeAspect="1"/>
          </p:cNvPicPr>
          <p:nvPr/>
        </p:nvPicPr>
        <p:blipFill>
          <a:blip r:embed="rId2"/>
          <a:stretch>
            <a:fillRect/>
          </a:stretch>
        </p:blipFill>
        <p:spPr>
          <a:xfrm>
            <a:off x="4179362" y="2537874"/>
            <a:ext cx="4082320" cy="891126"/>
          </a:xfrm>
          <a:prstGeom prst="rect">
            <a:avLst/>
          </a:prstGeom>
        </p:spPr>
      </p:pic>
    </p:spTree>
    <p:extLst>
      <p:ext uri="{BB962C8B-B14F-4D97-AF65-F5344CB8AC3E}">
        <p14:creationId xmlns:p14="http://schemas.microsoft.com/office/powerpoint/2010/main" val="738493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amera Moves Along the Synthwave : vidéo de stock (100 % libre de droit)  1046490064 | Shutterstock">
            <a:extLst>
              <a:ext uri="{FF2B5EF4-FFF2-40B4-BE49-F238E27FC236}">
                <a16:creationId xmlns:a16="http://schemas.microsoft.com/office/drawing/2014/main" id="{19EB9593-CBED-4B8E-80CE-F9D79151ACBE}"/>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3840479" y="308333"/>
            <a:ext cx="11639303" cy="6549667"/>
          </a:xfrm>
          <a:prstGeom prst="rect">
            <a:avLst/>
          </a:prstGeom>
          <a:noFill/>
          <a:effectLst>
            <a:softEdge rad="1270000"/>
          </a:effectLst>
          <a:extLst>
            <a:ext uri="{909E8E84-426E-40DD-AFC4-6F175D3DCCD1}">
              <a14:hiddenFill xmlns:a14="http://schemas.microsoft.com/office/drawing/2010/main">
                <a:solidFill>
                  <a:srgbClr val="FFFFFF"/>
                </a:solidFill>
              </a14:hiddenFill>
            </a:ext>
          </a:extLst>
        </p:spPr>
      </p:pic>
      <p:sp>
        <p:nvSpPr>
          <p:cNvPr id="6" name="Прямоугольник 5">
            <a:extLst>
              <a:ext uri="{FF2B5EF4-FFF2-40B4-BE49-F238E27FC236}">
                <a16:creationId xmlns:a16="http://schemas.microsoft.com/office/drawing/2014/main" id="{879A126B-BC5E-4A4E-8704-D89391087AA5}"/>
              </a:ext>
            </a:extLst>
          </p:cNvPr>
          <p:cNvSpPr/>
          <p:nvPr/>
        </p:nvSpPr>
        <p:spPr>
          <a:xfrm>
            <a:off x="0" y="0"/>
            <a:ext cx="12192000" cy="6858000"/>
          </a:xfrm>
          <a:prstGeom prst="rect">
            <a:avLst/>
          </a:prstGeom>
          <a:solidFill>
            <a:srgbClr val="C00000">
              <a:alpha val="7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Заголовок 4">
            <a:extLst>
              <a:ext uri="{FF2B5EF4-FFF2-40B4-BE49-F238E27FC236}">
                <a16:creationId xmlns:a16="http://schemas.microsoft.com/office/drawing/2014/main" id="{FB83C628-5A15-4ABD-8916-2F3A2FBA8C6E}"/>
              </a:ext>
            </a:extLst>
          </p:cNvPr>
          <p:cNvSpPr>
            <a:spLocks noGrp="1"/>
          </p:cNvSpPr>
          <p:nvPr>
            <p:ph type="ctrTitle"/>
          </p:nvPr>
        </p:nvSpPr>
        <p:spPr>
          <a:xfrm>
            <a:off x="182880" y="2818515"/>
            <a:ext cx="9144000" cy="1529301"/>
          </a:xfrm>
        </p:spPr>
        <p:txBody>
          <a:bodyPr>
            <a:normAutofit fontScale="90000"/>
          </a:bodyPr>
          <a:lstStyle/>
          <a:p>
            <a:pPr algn="l"/>
            <a:r>
              <a:rPr lang="ru-RU" b="1" dirty="0">
                <a:solidFill>
                  <a:schemeClr val="bg2">
                    <a:lumMod val="90000"/>
                  </a:schemeClr>
                </a:solidFill>
              </a:rPr>
              <a:t>В КАЧЕСТВЕ </a:t>
            </a:r>
            <a:br>
              <a:rPr lang="ru-RU" b="1" dirty="0">
                <a:solidFill>
                  <a:schemeClr val="bg2">
                    <a:lumMod val="90000"/>
                  </a:schemeClr>
                </a:solidFill>
              </a:rPr>
            </a:br>
            <a:r>
              <a:rPr lang="ru-RU" b="1" dirty="0">
                <a:solidFill>
                  <a:schemeClr val="bg2">
                    <a:lumMod val="90000"/>
                  </a:schemeClr>
                </a:solidFill>
              </a:rPr>
              <a:t>ВСТУПЛЕНИЯ</a:t>
            </a:r>
          </a:p>
        </p:txBody>
      </p:sp>
    </p:spTree>
    <p:extLst>
      <p:ext uri="{BB962C8B-B14F-4D97-AF65-F5344CB8AC3E}">
        <p14:creationId xmlns:p14="http://schemas.microsoft.com/office/powerpoint/2010/main" val="29178428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09F77D-7C5F-4039-AE16-A33B515BFD0D}"/>
              </a:ext>
            </a:extLst>
          </p:cNvPr>
          <p:cNvSpPr>
            <a:spLocks noGrp="1"/>
          </p:cNvSpPr>
          <p:nvPr>
            <p:ph type="title"/>
          </p:nvPr>
        </p:nvSpPr>
        <p:spPr>
          <a:xfrm>
            <a:off x="511865" y="404882"/>
            <a:ext cx="11056952" cy="1325563"/>
          </a:xfrm>
        </p:spPr>
        <p:txBody>
          <a:bodyPr/>
          <a:lstStyle/>
          <a:p>
            <a:pPr algn="ctr"/>
            <a:r>
              <a:rPr lang="ru-RU" dirty="0">
                <a:solidFill>
                  <a:schemeClr val="tx1">
                    <a:lumMod val="65000"/>
                    <a:lumOff val="35000"/>
                  </a:schemeClr>
                </a:solidFill>
                <a:latin typeface="Verdana" panose="020B0604030504040204" pitchFamily="34" charset="0"/>
                <a:ea typeface="Verdana" panose="020B0604030504040204" pitchFamily="34" charset="0"/>
              </a:rPr>
              <a:t>ЦЕНА ПРОДУКТА</a:t>
            </a:r>
          </a:p>
        </p:txBody>
      </p:sp>
      <p:pic>
        <p:nvPicPr>
          <p:cNvPr id="11" name="Рисунок 10">
            <a:extLst>
              <a:ext uri="{FF2B5EF4-FFF2-40B4-BE49-F238E27FC236}">
                <a16:creationId xmlns:a16="http://schemas.microsoft.com/office/drawing/2014/main" id="{E09DA5DB-4A7B-4B2E-9883-C4E0722F57C1}"/>
              </a:ext>
            </a:extLst>
          </p:cNvPr>
          <p:cNvPicPr>
            <a:picLocks noChangeAspect="1"/>
          </p:cNvPicPr>
          <p:nvPr/>
        </p:nvPicPr>
        <p:blipFill>
          <a:blip r:embed="rId2"/>
          <a:stretch>
            <a:fillRect/>
          </a:stretch>
        </p:blipFill>
        <p:spPr>
          <a:xfrm>
            <a:off x="4179362" y="2537874"/>
            <a:ext cx="4082320" cy="891126"/>
          </a:xfrm>
          <a:prstGeom prst="rect">
            <a:avLst/>
          </a:prstGeom>
        </p:spPr>
      </p:pic>
      <p:pic>
        <p:nvPicPr>
          <p:cNvPr id="12290" name="Picture 2" descr="Количество и качество Рекомендуемые - Психология просветления">
            <a:extLst>
              <a:ext uri="{FF2B5EF4-FFF2-40B4-BE49-F238E27FC236}">
                <a16:creationId xmlns:a16="http://schemas.microsoft.com/office/drawing/2014/main" id="{B6FA0FA6-AFD4-48AB-A5E7-2B99D5ECEA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626" y="4498906"/>
            <a:ext cx="1788050" cy="1192033"/>
          </a:xfrm>
          <a:prstGeom prst="rect">
            <a:avLst/>
          </a:prstGeom>
          <a:noFill/>
          <a:extLst>
            <a:ext uri="{909E8E84-426E-40DD-AFC4-6F175D3DCCD1}">
              <a14:hiddenFill xmlns:a14="http://schemas.microsoft.com/office/drawing/2010/main">
                <a:solidFill>
                  <a:srgbClr val="FFFFFF"/>
                </a:solidFill>
              </a14:hiddenFill>
            </a:ext>
          </a:extLst>
        </p:spPr>
      </p:pic>
      <p:pic>
        <p:nvPicPr>
          <p:cNvPr id="4" name="Рисунок 3">
            <a:extLst>
              <a:ext uri="{FF2B5EF4-FFF2-40B4-BE49-F238E27FC236}">
                <a16:creationId xmlns:a16="http://schemas.microsoft.com/office/drawing/2014/main" id="{A5D6992D-2BB6-4E4A-9732-C35085D6A934}"/>
              </a:ext>
            </a:extLst>
          </p:cNvPr>
          <p:cNvPicPr>
            <a:picLocks noChangeAspect="1"/>
          </p:cNvPicPr>
          <p:nvPr/>
        </p:nvPicPr>
        <p:blipFill>
          <a:blip r:embed="rId4"/>
          <a:stretch>
            <a:fillRect/>
          </a:stretch>
        </p:blipFill>
        <p:spPr>
          <a:xfrm>
            <a:off x="5786224" y="4425313"/>
            <a:ext cx="1484408" cy="1484408"/>
          </a:xfrm>
          <a:prstGeom prst="rect">
            <a:avLst/>
          </a:prstGeom>
        </p:spPr>
      </p:pic>
      <p:sp>
        <p:nvSpPr>
          <p:cNvPr id="7" name="Знак умножения 6">
            <a:extLst>
              <a:ext uri="{FF2B5EF4-FFF2-40B4-BE49-F238E27FC236}">
                <a16:creationId xmlns:a16="http://schemas.microsoft.com/office/drawing/2014/main" id="{A2A83C7F-3A39-4F50-8EE5-D5E2FD233D6C}"/>
              </a:ext>
            </a:extLst>
          </p:cNvPr>
          <p:cNvSpPr/>
          <p:nvPr/>
        </p:nvSpPr>
        <p:spPr>
          <a:xfrm>
            <a:off x="5077032" y="4948856"/>
            <a:ext cx="580445" cy="437322"/>
          </a:xfrm>
          <a:prstGeom prst="mathMultiply">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Знак ''минус'' 7">
            <a:extLst>
              <a:ext uri="{FF2B5EF4-FFF2-40B4-BE49-F238E27FC236}">
                <a16:creationId xmlns:a16="http://schemas.microsoft.com/office/drawing/2014/main" id="{C03BCA1E-8B44-4178-9667-A1916AAEA62B}"/>
              </a:ext>
            </a:extLst>
          </p:cNvPr>
          <p:cNvSpPr/>
          <p:nvPr/>
        </p:nvSpPr>
        <p:spPr>
          <a:xfrm>
            <a:off x="7423276" y="5003686"/>
            <a:ext cx="564877" cy="327661"/>
          </a:xfrm>
          <a:prstGeom prst="mathMinus">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0" name="Рисунок 9">
            <a:extLst>
              <a:ext uri="{FF2B5EF4-FFF2-40B4-BE49-F238E27FC236}">
                <a16:creationId xmlns:a16="http://schemas.microsoft.com/office/drawing/2014/main" id="{DD48086A-A3EC-4E33-AB4F-6FA48532447D}"/>
              </a:ext>
            </a:extLst>
          </p:cNvPr>
          <p:cNvPicPr>
            <a:picLocks noChangeAspect="1"/>
          </p:cNvPicPr>
          <p:nvPr/>
        </p:nvPicPr>
        <p:blipFill>
          <a:blip r:embed="rId5"/>
          <a:stretch>
            <a:fillRect/>
          </a:stretch>
        </p:blipFill>
        <p:spPr>
          <a:xfrm>
            <a:off x="8054337" y="4538866"/>
            <a:ext cx="1338263" cy="1257300"/>
          </a:xfrm>
          <a:prstGeom prst="rect">
            <a:avLst/>
          </a:prstGeom>
        </p:spPr>
      </p:pic>
    </p:spTree>
    <p:extLst>
      <p:ext uri="{BB962C8B-B14F-4D97-AF65-F5344CB8AC3E}">
        <p14:creationId xmlns:p14="http://schemas.microsoft.com/office/powerpoint/2010/main" val="17983625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09F77D-7C5F-4039-AE16-A33B515BFD0D}"/>
              </a:ext>
            </a:extLst>
          </p:cNvPr>
          <p:cNvSpPr>
            <a:spLocks noGrp="1"/>
          </p:cNvSpPr>
          <p:nvPr>
            <p:ph type="title"/>
          </p:nvPr>
        </p:nvSpPr>
        <p:spPr>
          <a:xfrm>
            <a:off x="511865" y="404882"/>
            <a:ext cx="11056952" cy="1325563"/>
          </a:xfrm>
        </p:spPr>
        <p:txBody>
          <a:bodyPr/>
          <a:lstStyle/>
          <a:p>
            <a:pPr algn="ctr"/>
            <a:r>
              <a:rPr lang="ru-RU" dirty="0">
                <a:solidFill>
                  <a:schemeClr val="tx1">
                    <a:lumMod val="65000"/>
                    <a:lumOff val="35000"/>
                  </a:schemeClr>
                </a:solidFill>
                <a:latin typeface="Verdana" panose="020B0604030504040204" pitchFamily="34" charset="0"/>
                <a:ea typeface="Verdana" panose="020B0604030504040204" pitchFamily="34" charset="0"/>
              </a:rPr>
              <a:t>ЦЕНА ПРОДУКТА</a:t>
            </a:r>
          </a:p>
        </p:txBody>
      </p:sp>
      <p:pic>
        <p:nvPicPr>
          <p:cNvPr id="11" name="Рисунок 10">
            <a:extLst>
              <a:ext uri="{FF2B5EF4-FFF2-40B4-BE49-F238E27FC236}">
                <a16:creationId xmlns:a16="http://schemas.microsoft.com/office/drawing/2014/main" id="{E09DA5DB-4A7B-4B2E-9883-C4E0722F57C1}"/>
              </a:ext>
            </a:extLst>
          </p:cNvPr>
          <p:cNvPicPr>
            <a:picLocks noChangeAspect="1"/>
          </p:cNvPicPr>
          <p:nvPr/>
        </p:nvPicPr>
        <p:blipFill>
          <a:blip r:embed="rId2"/>
          <a:stretch>
            <a:fillRect/>
          </a:stretch>
        </p:blipFill>
        <p:spPr>
          <a:xfrm>
            <a:off x="4179362" y="2537874"/>
            <a:ext cx="4082320" cy="891126"/>
          </a:xfrm>
          <a:prstGeom prst="rect">
            <a:avLst/>
          </a:prstGeom>
        </p:spPr>
      </p:pic>
      <p:pic>
        <p:nvPicPr>
          <p:cNvPr id="12290" name="Picture 2" descr="Количество и качество Рекомендуемые - Психология просветления">
            <a:extLst>
              <a:ext uri="{FF2B5EF4-FFF2-40B4-BE49-F238E27FC236}">
                <a16:creationId xmlns:a16="http://schemas.microsoft.com/office/drawing/2014/main" id="{B6FA0FA6-AFD4-48AB-A5E7-2B99D5ECEA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1920" y="4458945"/>
            <a:ext cx="1788050" cy="1192033"/>
          </a:xfrm>
          <a:prstGeom prst="rect">
            <a:avLst/>
          </a:prstGeom>
          <a:noFill/>
          <a:extLst>
            <a:ext uri="{909E8E84-426E-40DD-AFC4-6F175D3DCCD1}">
              <a14:hiddenFill xmlns:a14="http://schemas.microsoft.com/office/drawing/2010/main">
                <a:solidFill>
                  <a:srgbClr val="FFFFFF"/>
                </a:solidFill>
              </a14:hiddenFill>
            </a:ext>
          </a:extLst>
        </p:spPr>
      </p:pic>
      <p:pic>
        <p:nvPicPr>
          <p:cNvPr id="4" name="Рисунок 3">
            <a:extLst>
              <a:ext uri="{FF2B5EF4-FFF2-40B4-BE49-F238E27FC236}">
                <a16:creationId xmlns:a16="http://schemas.microsoft.com/office/drawing/2014/main" id="{A5D6992D-2BB6-4E4A-9732-C35085D6A934}"/>
              </a:ext>
            </a:extLst>
          </p:cNvPr>
          <p:cNvPicPr>
            <a:picLocks noChangeAspect="1"/>
          </p:cNvPicPr>
          <p:nvPr/>
        </p:nvPicPr>
        <p:blipFill>
          <a:blip r:embed="rId4"/>
          <a:stretch>
            <a:fillRect/>
          </a:stretch>
        </p:blipFill>
        <p:spPr>
          <a:xfrm>
            <a:off x="5651052" y="3288276"/>
            <a:ext cx="1484408" cy="1484408"/>
          </a:xfrm>
          <a:prstGeom prst="rect">
            <a:avLst/>
          </a:prstGeom>
        </p:spPr>
      </p:pic>
      <p:sp>
        <p:nvSpPr>
          <p:cNvPr id="7" name="Знак умножения 6">
            <a:extLst>
              <a:ext uri="{FF2B5EF4-FFF2-40B4-BE49-F238E27FC236}">
                <a16:creationId xmlns:a16="http://schemas.microsoft.com/office/drawing/2014/main" id="{A2A83C7F-3A39-4F50-8EE5-D5E2FD233D6C}"/>
              </a:ext>
            </a:extLst>
          </p:cNvPr>
          <p:cNvSpPr/>
          <p:nvPr/>
        </p:nvSpPr>
        <p:spPr>
          <a:xfrm>
            <a:off x="2906326" y="4908895"/>
            <a:ext cx="580445" cy="437322"/>
          </a:xfrm>
          <a:prstGeom prst="mathMultiply">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Знак ''минус'' 7">
            <a:extLst>
              <a:ext uri="{FF2B5EF4-FFF2-40B4-BE49-F238E27FC236}">
                <a16:creationId xmlns:a16="http://schemas.microsoft.com/office/drawing/2014/main" id="{C03BCA1E-8B44-4178-9667-A1916AAEA62B}"/>
              </a:ext>
            </a:extLst>
          </p:cNvPr>
          <p:cNvSpPr/>
          <p:nvPr/>
        </p:nvSpPr>
        <p:spPr>
          <a:xfrm>
            <a:off x="9570085" y="4963726"/>
            <a:ext cx="564877" cy="327661"/>
          </a:xfrm>
          <a:prstGeom prst="mathMinus">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0" name="Рисунок 9">
            <a:extLst>
              <a:ext uri="{FF2B5EF4-FFF2-40B4-BE49-F238E27FC236}">
                <a16:creationId xmlns:a16="http://schemas.microsoft.com/office/drawing/2014/main" id="{DD48086A-A3EC-4E33-AB4F-6FA48532447D}"/>
              </a:ext>
            </a:extLst>
          </p:cNvPr>
          <p:cNvPicPr>
            <a:picLocks noChangeAspect="1"/>
          </p:cNvPicPr>
          <p:nvPr/>
        </p:nvPicPr>
        <p:blipFill>
          <a:blip r:embed="rId5"/>
          <a:stretch>
            <a:fillRect/>
          </a:stretch>
        </p:blipFill>
        <p:spPr>
          <a:xfrm>
            <a:off x="10201146" y="4498906"/>
            <a:ext cx="1338263" cy="1257300"/>
          </a:xfrm>
          <a:prstGeom prst="rect">
            <a:avLst/>
          </a:prstGeom>
        </p:spPr>
      </p:pic>
      <p:sp>
        <p:nvSpPr>
          <p:cNvPr id="9" name="Прямоугольник: скругленные углы 8">
            <a:extLst>
              <a:ext uri="{FF2B5EF4-FFF2-40B4-BE49-F238E27FC236}">
                <a16:creationId xmlns:a16="http://schemas.microsoft.com/office/drawing/2014/main" id="{69147B2D-402D-4544-AA6A-760B58E90D10}"/>
              </a:ext>
            </a:extLst>
          </p:cNvPr>
          <p:cNvSpPr/>
          <p:nvPr/>
        </p:nvSpPr>
        <p:spPr>
          <a:xfrm>
            <a:off x="4694376" y="4780255"/>
            <a:ext cx="3063962" cy="1131924"/>
          </a:xfrm>
          <a:prstGeom prst="roundRect">
            <a:avLst/>
          </a:prstGeom>
          <a:noFill/>
          <a:ln w="9525">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solidFill>
                  <a:schemeClr val="tx1">
                    <a:lumMod val="65000"/>
                    <a:lumOff val="35000"/>
                  </a:schemeClr>
                </a:solidFill>
              </a:rPr>
              <a:t>Сегменты покупателей</a:t>
            </a:r>
            <a:br>
              <a:rPr lang="ru-RU" dirty="0">
                <a:solidFill>
                  <a:schemeClr val="tx1">
                    <a:lumMod val="65000"/>
                    <a:lumOff val="35000"/>
                  </a:schemeClr>
                </a:solidFill>
              </a:rPr>
            </a:br>
            <a:r>
              <a:rPr lang="ru-RU" dirty="0">
                <a:solidFill>
                  <a:schemeClr val="tx1">
                    <a:lumMod val="65000"/>
                    <a:lumOff val="35000"/>
                  </a:schemeClr>
                </a:solidFill>
              </a:rPr>
              <a:t>Гео</a:t>
            </a:r>
            <a:br>
              <a:rPr lang="ru-RU" dirty="0">
                <a:solidFill>
                  <a:schemeClr val="tx1">
                    <a:lumMod val="65000"/>
                    <a:lumOff val="35000"/>
                  </a:schemeClr>
                </a:solidFill>
              </a:rPr>
            </a:br>
            <a:r>
              <a:rPr lang="ru-RU" dirty="0">
                <a:solidFill>
                  <a:schemeClr val="tx1">
                    <a:lumMod val="65000"/>
                    <a:lumOff val="35000"/>
                  </a:schemeClr>
                </a:solidFill>
              </a:rPr>
              <a:t>Сезонность </a:t>
            </a:r>
            <a:br>
              <a:rPr lang="ru-RU" dirty="0">
                <a:solidFill>
                  <a:schemeClr val="tx1">
                    <a:lumMod val="65000"/>
                    <a:lumOff val="35000"/>
                  </a:schemeClr>
                </a:solidFill>
              </a:rPr>
            </a:br>
            <a:r>
              <a:rPr lang="ru-RU" dirty="0">
                <a:solidFill>
                  <a:schemeClr val="tx1">
                    <a:lumMod val="65000"/>
                    <a:lumOff val="35000"/>
                  </a:schemeClr>
                </a:solidFill>
              </a:rPr>
              <a:t>и т.п.</a:t>
            </a:r>
          </a:p>
        </p:txBody>
      </p:sp>
    </p:spTree>
    <p:extLst>
      <p:ext uri="{BB962C8B-B14F-4D97-AF65-F5344CB8AC3E}">
        <p14:creationId xmlns:p14="http://schemas.microsoft.com/office/powerpoint/2010/main" val="3015258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09F77D-7C5F-4039-AE16-A33B515BFD0D}"/>
              </a:ext>
            </a:extLst>
          </p:cNvPr>
          <p:cNvSpPr>
            <a:spLocks noGrp="1"/>
          </p:cNvSpPr>
          <p:nvPr>
            <p:ph type="title"/>
          </p:nvPr>
        </p:nvSpPr>
        <p:spPr>
          <a:xfrm>
            <a:off x="511865" y="404882"/>
            <a:ext cx="11056952" cy="1325563"/>
          </a:xfrm>
        </p:spPr>
        <p:txBody>
          <a:bodyPr/>
          <a:lstStyle/>
          <a:p>
            <a:pPr algn="ctr"/>
            <a:r>
              <a:rPr lang="ru-RU" dirty="0">
                <a:solidFill>
                  <a:schemeClr val="tx1">
                    <a:lumMod val="65000"/>
                    <a:lumOff val="35000"/>
                  </a:schemeClr>
                </a:solidFill>
                <a:latin typeface="Verdana" panose="020B0604030504040204" pitchFamily="34" charset="0"/>
                <a:ea typeface="Verdana" panose="020B0604030504040204" pitchFamily="34" charset="0"/>
              </a:rPr>
              <a:t>ЦЕНА ПРОДУКТА</a:t>
            </a:r>
          </a:p>
        </p:txBody>
      </p:sp>
      <p:pic>
        <p:nvPicPr>
          <p:cNvPr id="11" name="Рисунок 10">
            <a:extLst>
              <a:ext uri="{FF2B5EF4-FFF2-40B4-BE49-F238E27FC236}">
                <a16:creationId xmlns:a16="http://schemas.microsoft.com/office/drawing/2014/main" id="{E09DA5DB-4A7B-4B2E-9883-C4E0722F57C1}"/>
              </a:ext>
            </a:extLst>
          </p:cNvPr>
          <p:cNvPicPr>
            <a:picLocks noChangeAspect="1"/>
          </p:cNvPicPr>
          <p:nvPr/>
        </p:nvPicPr>
        <p:blipFill>
          <a:blip r:embed="rId2"/>
          <a:stretch>
            <a:fillRect/>
          </a:stretch>
        </p:blipFill>
        <p:spPr>
          <a:xfrm>
            <a:off x="4179362" y="2537874"/>
            <a:ext cx="4082320" cy="891126"/>
          </a:xfrm>
          <a:prstGeom prst="rect">
            <a:avLst/>
          </a:prstGeom>
        </p:spPr>
      </p:pic>
      <p:pic>
        <p:nvPicPr>
          <p:cNvPr id="5" name="Рисунок 4">
            <a:extLst>
              <a:ext uri="{FF2B5EF4-FFF2-40B4-BE49-F238E27FC236}">
                <a16:creationId xmlns:a16="http://schemas.microsoft.com/office/drawing/2014/main" id="{F874A986-783D-49B0-A2A7-B4CF3A25DB22}"/>
              </a:ext>
            </a:extLst>
          </p:cNvPr>
          <p:cNvPicPr>
            <a:picLocks noChangeAspect="1"/>
          </p:cNvPicPr>
          <p:nvPr/>
        </p:nvPicPr>
        <p:blipFill>
          <a:blip r:embed="rId3"/>
          <a:stretch>
            <a:fillRect/>
          </a:stretch>
        </p:blipFill>
        <p:spPr>
          <a:xfrm>
            <a:off x="4115475" y="4458698"/>
            <a:ext cx="4239461" cy="758640"/>
          </a:xfrm>
          <a:prstGeom prst="rect">
            <a:avLst/>
          </a:prstGeom>
        </p:spPr>
      </p:pic>
      <p:cxnSp>
        <p:nvCxnSpPr>
          <p:cNvPr id="12" name="Прямая со стрелкой 11">
            <a:extLst>
              <a:ext uri="{FF2B5EF4-FFF2-40B4-BE49-F238E27FC236}">
                <a16:creationId xmlns:a16="http://schemas.microsoft.com/office/drawing/2014/main" id="{B786D2CA-C5AF-4FC7-B89C-72C4D8210453}"/>
              </a:ext>
            </a:extLst>
          </p:cNvPr>
          <p:cNvCxnSpPr>
            <a:cxnSpLocks/>
            <a:stCxn id="11" idx="2"/>
            <a:endCxn id="5" idx="0"/>
          </p:cNvCxnSpPr>
          <p:nvPr/>
        </p:nvCxnSpPr>
        <p:spPr>
          <a:xfrm>
            <a:off x="6220522" y="3429000"/>
            <a:ext cx="14684" cy="1029698"/>
          </a:xfrm>
          <a:prstGeom prst="straightConnector1">
            <a:avLst/>
          </a:prstGeom>
          <a:ln w="1270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07884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09F77D-7C5F-4039-AE16-A33B515BFD0D}"/>
              </a:ext>
            </a:extLst>
          </p:cNvPr>
          <p:cNvSpPr>
            <a:spLocks noGrp="1"/>
          </p:cNvSpPr>
          <p:nvPr>
            <p:ph type="title"/>
          </p:nvPr>
        </p:nvSpPr>
        <p:spPr>
          <a:xfrm>
            <a:off x="511865" y="404882"/>
            <a:ext cx="11056952" cy="1325563"/>
          </a:xfrm>
        </p:spPr>
        <p:txBody>
          <a:bodyPr/>
          <a:lstStyle/>
          <a:p>
            <a:pPr algn="ctr"/>
            <a:r>
              <a:rPr lang="ru-RU" dirty="0">
                <a:solidFill>
                  <a:schemeClr val="tx1">
                    <a:lumMod val="65000"/>
                    <a:lumOff val="35000"/>
                  </a:schemeClr>
                </a:solidFill>
                <a:latin typeface="Verdana" panose="020B0604030504040204" pitchFamily="34" charset="0"/>
                <a:ea typeface="Verdana" panose="020B0604030504040204" pitchFamily="34" charset="0"/>
              </a:rPr>
              <a:t>ЦЕНА ПРОДУКТА</a:t>
            </a:r>
          </a:p>
        </p:txBody>
      </p:sp>
      <p:pic>
        <p:nvPicPr>
          <p:cNvPr id="11" name="Рисунок 10">
            <a:extLst>
              <a:ext uri="{FF2B5EF4-FFF2-40B4-BE49-F238E27FC236}">
                <a16:creationId xmlns:a16="http://schemas.microsoft.com/office/drawing/2014/main" id="{E09DA5DB-4A7B-4B2E-9883-C4E0722F57C1}"/>
              </a:ext>
            </a:extLst>
          </p:cNvPr>
          <p:cNvPicPr>
            <a:picLocks noChangeAspect="1"/>
          </p:cNvPicPr>
          <p:nvPr/>
        </p:nvPicPr>
        <p:blipFill>
          <a:blip r:embed="rId2"/>
          <a:stretch>
            <a:fillRect/>
          </a:stretch>
        </p:blipFill>
        <p:spPr>
          <a:xfrm>
            <a:off x="1920426" y="2448092"/>
            <a:ext cx="4082320" cy="891126"/>
          </a:xfrm>
          <a:prstGeom prst="rect">
            <a:avLst/>
          </a:prstGeom>
        </p:spPr>
      </p:pic>
      <p:pic>
        <p:nvPicPr>
          <p:cNvPr id="5" name="Рисунок 4">
            <a:extLst>
              <a:ext uri="{FF2B5EF4-FFF2-40B4-BE49-F238E27FC236}">
                <a16:creationId xmlns:a16="http://schemas.microsoft.com/office/drawing/2014/main" id="{F874A986-783D-49B0-A2A7-B4CF3A25DB22}"/>
              </a:ext>
            </a:extLst>
          </p:cNvPr>
          <p:cNvPicPr>
            <a:picLocks noChangeAspect="1"/>
          </p:cNvPicPr>
          <p:nvPr/>
        </p:nvPicPr>
        <p:blipFill>
          <a:blip r:embed="rId3"/>
          <a:stretch>
            <a:fillRect/>
          </a:stretch>
        </p:blipFill>
        <p:spPr>
          <a:xfrm>
            <a:off x="1856539" y="4368916"/>
            <a:ext cx="4239461" cy="758640"/>
          </a:xfrm>
          <a:prstGeom prst="rect">
            <a:avLst/>
          </a:prstGeom>
        </p:spPr>
      </p:pic>
      <p:cxnSp>
        <p:nvCxnSpPr>
          <p:cNvPr id="12" name="Прямая со стрелкой 11">
            <a:extLst>
              <a:ext uri="{FF2B5EF4-FFF2-40B4-BE49-F238E27FC236}">
                <a16:creationId xmlns:a16="http://schemas.microsoft.com/office/drawing/2014/main" id="{B786D2CA-C5AF-4FC7-B89C-72C4D8210453}"/>
              </a:ext>
            </a:extLst>
          </p:cNvPr>
          <p:cNvCxnSpPr>
            <a:cxnSpLocks/>
            <a:stCxn id="11" idx="2"/>
            <a:endCxn id="5" idx="0"/>
          </p:cNvCxnSpPr>
          <p:nvPr/>
        </p:nvCxnSpPr>
        <p:spPr>
          <a:xfrm>
            <a:off x="3961586" y="3339218"/>
            <a:ext cx="14684" cy="1029698"/>
          </a:xfrm>
          <a:prstGeom prst="straightConnector1">
            <a:avLst/>
          </a:prstGeom>
          <a:ln w="1270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 name="Прямоугольник: скругленные углы 5">
            <a:extLst>
              <a:ext uri="{FF2B5EF4-FFF2-40B4-BE49-F238E27FC236}">
                <a16:creationId xmlns:a16="http://schemas.microsoft.com/office/drawing/2014/main" id="{F807A423-0688-4A47-9C65-19788D1EE629}"/>
              </a:ext>
            </a:extLst>
          </p:cNvPr>
          <p:cNvSpPr/>
          <p:nvPr/>
        </p:nvSpPr>
        <p:spPr>
          <a:xfrm>
            <a:off x="7975158" y="3429000"/>
            <a:ext cx="2305878" cy="432119"/>
          </a:xfrm>
          <a:prstGeom prst="roundRect">
            <a:avLst/>
          </a:prstGeom>
          <a:noFill/>
          <a:ln w="9525">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solidFill>
                  <a:schemeClr val="tx1">
                    <a:lumMod val="65000"/>
                    <a:lumOff val="35000"/>
                  </a:schemeClr>
                </a:solidFill>
              </a:rPr>
              <a:t>Количество товара</a:t>
            </a:r>
          </a:p>
        </p:txBody>
      </p:sp>
    </p:spTree>
    <p:extLst>
      <p:ext uri="{BB962C8B-B14F-4D97-AF65-F5344CB8AC3E}">
        <p14:creationId xmlns:p14="http://schemas.microsoft.com/office/powerpoint/2010/main" val="38959034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09F77D-7C5F-4039-AE16-A33B515BFD0D}"/>
              </a:ext>
            </a:extLst>
          </p:cNvPr>
          <p:cNvSpPr>
            <a:spLocks noGrp="1"/>
          </p:cNvSpPr>
          <p:nvPr>
            <p:ph type="title"/>
          </p:nvPr>
        </p:nvSpPr>
        <p:spPr>
          <a:xfrm>
            <a:off x="511865" y="404882"/>
            <a:ext cx="11056952" cy="1325563"/>
          </a:xfrm>
        </p:spPr>
        <p:txBody>
          <a:bodyPr/>
          <a:lstStyle/>
          <a:p>
            <a:pPr algn="ctr"/>
            <a:r>
              <a:rPr lang="ru-RU" dirty="0">
                <a:solidFill>
                  <a:schemeClr val="tx1">
                    <a:lumMod val="65000"/>
                    <a:lumOff val="35000"/>
                  </a:schemeClr>
                </a:solidFill>
                <a:latin typeface="Verdana" panose="020B0604030504040204" pitchFamily="34" charset="0"/>
                <a:ea typeface="Verdana" panose="020B0604030504040204" pitchFamily="34" charset="0"/>
              </a:rPr>
              <a:t>ЦЕНА ПРОДУКТА</a:t>
            </a:r>
          </a:p>
        </p:txBody>
      </p:sp>
      <p:pic>
        <p:nvPicPr>
          <p:cNvPr id="11" name="Рисунок 10">
            <a:extLst>
              <a:ext uri="{FF2B5EF4-FFF2-40B4-BE49-F238E27FC236}">
                <a16:creationId xmlns:a16="http://schemas.microsoft.com/office/drawing/2014/main" id="{E09DA5DB-4A7B-4B2E-9883-C4E0722F57C1}"/>
              </a:ext>
            </a:extLst>
          </p:cNvPr>
          <p:cNvPicPr>
            <a:picLocks noChangeAspect="1"/>
          </p:cNvPicPr>
          <p:nvPr/>
        </p:nvPicPr>
        <p:blipFill>
          <a:blip r:embed="rId2"/>
          <a:stretch>
            <a:fillRect/>
          </a:stretch>
        </p:blipFill>
        <p:spPr>
          <a:xfrm>
            <a:off x="1920426" y="2448092"/>
            <a:ext cx="4082320" cy="891126"/>
          </a:xfrm>
          <a:prstGeom prst="rect">
            <a:avLst/>
          </a:prstGeom>
        </p:spPr>
      </p:pic>
      <p:pic>
        <p:nvPicPr>
          <p:cNvPr id="5" name="Рисунок 4">
            <a:extLst>
              <a:ext uri="{FF2B5EF4-FFF2-40B4-BE49-F238E27FC236}">
                <a16:creationId xmlns:a16="http://schemas.microsoft.com/office/drawing/2014/main" id="{F874A986-783D-49B0-A2A7-B4CF3A25DB22}"/>
              </a:ext>
            </a:extLst>
          </p:cNvPr>
          <p:cNvPicPr>
            <a:picLocks noChangeAspect="1"/>
          </p:cNvPicPr>
          <p:nvPr/>
        </p:nvPicPr>
        <p:blipFill>
          <a:blip r:embed="rId3"/>
          <a:stretch>
            <a:fillRect/>
          </a:stretch>
        </p:blipFill>
        <p:spPr>
          <a:xfrm>
            <a:off x="1856539" y="4368916"/>
            <a:ext cx="4239461" cy="758640"/>
          </a:xfrm>
          <a:prstGeom prst="rect">
            <a:avLst/>
          </a:prstGeom>
        </p:spPr>
      </p:pic>
      <p:cxnSp>
        <p:nvCxnSpPr>
          <p:cNvPr id="12" name="Прямая со стрелкой 11">
            <a:extLst>
              <a:ext uri="{FF2B5EF4-FFF2-40B4-BE49-F238E27FC236}">
                <a16:creationId xmlns:a16="http://schemas.microsoft.com/office/drawing/2014/main" id="{B786D2CA-C5AF-4FC7-B89C-72C4D8210453}"/>
              </a:ext>
            </a:extLst>
          </p:cNvPr>
          <p:cNvCxnSpPr>
            <a:cxnSpLocks/>
            <a:stCxn id="11" idx="2"/>
            <a:endCxn id="5" idx="0"/>
          </p:cNvCxnSpPr>
          <p:nvPr/>
        </p:nvCxnSpPr>
        <p:spPr>
          <a:xfrm>
            <a:off x="3961586" y="3339218"/>
            <a:ext cx="14684" cy="1029698"/>
          </a:xfrm>
          <a:prstGeom prst="straightConnector1">
            <a:avLst/>
          </a:prstGeom>
          <a:ln w="1270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 name="Прямоугольник: скругленные углы 5">
            <a:extLst>
              <a:ext uri="{FF2B5EF4-FFF2-40B4-BE49-F238E27FC236}">
                <a16:creationId xmlns:a16="http://schemas.microsoft.com/office/drawing/2014/main" id="{F807A423-0688-4A47-9C65-19788D1EE629}"/>
              </a:ext>
            </a:extLst>
          </p:cNvPr>
          <p:cNvSpPr/>
          <p:nvPr/>
        </p:nvSpPr>
        <p:spPr>
          <a:xfrm>
            <a:off x="7975158" y="3429000"/>
            <a:ext cx="2305878" cy="432119"/>
          </a:xfrm>
          <a:prstGeom prst="roundRect">
            <a:avLst/>
          </a:prstGeom>
          <a:noFill/>
          <a:ln w="9525">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solidFill>
                  <a:schemeClr val="tx1">
                    <a:lumMod val="65000"/>
                    <a:lumOff val="35000"/>
                  </a:schemeClr>
                </a:solidFill>
              </a:rPr>
              <a:t>Количество товара</a:t>
            </a:r>
          </a:p>
        </p:txBody>
      </p:sp>
      <p:sp>
        <p:nvSpPr>
          <p:cNvPr id="7" name="Прямоугольник: скругленные углы 6">
            <a:extLst>
              <a:ext uri="{FF2B5EF4-FFF2-40B4-BE49-F238E27FC236}">
                <a16:creationId xmlns:a16="http://schemas.microsoft.com/office/drawing/2014/main" id="{9A61F094-C00C-4703-A2A8-49999D3F017B}"/>
              </a:ext>
            </a:extLst>
          </p:cNvPr>
          <p:cNvSpPr/>
          <p:nvPr/>
        </p:nvSpPr>
        <p:spPr>
          <a:xfrm>
            <a:off x="7975158" y="4002819"/>
            <a:ext cx="2305878" cy="432119"/>
          </a:xfrm>
          <a:prstGeom prst="roundRect">
            <a:avLst/>
          </a:prstGeom>
          <a:noFill/>
          <a:ln w="9525">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solidFill>
                  <a:schemeClr val="tx1">
                    <a:lumMod val="65000"/>
                    <a:lumOff val="35000"/>
                  </a:schemeClr>
                </a:solidFill>
              </a:rPr>
              <a:t>Зависимые продукты </a:t>
            </a:r>
          </a:p>
        </p:txBody>
      </p:sp>
      <p:sp>
        <p:nvSpPr>
          <p:cNvPr id="8" name="Прямоугольник: скругленные углы 7">
            <a:extLst>
              <a:ext uri="{FF2B5EF4-FFF2-40B4-BE49-F238E27FC236}">
                <a16:creationId xmlns:a16="http://schemas.microsoft.com/office/drawing/2014/main" id="{1393E387-946B-408E-A31E-86144F0BC0A6}"/>
              </a:ext>
            </a:extLst>
          </p:cNvPr>
          <p:cNvSpPr/>
          <p:nvPr/>
        </p:nvSpPr>
        <p:spPr>
          <a:xfrm>
            <a:off x="7975158" y="4576638"/>
            <a:ext cx="2305878" cy="432119"/>
          </a:xfrm>
          <a:prstGeom prst="roundRect">
            <a:avLst/>
          </a:prstGeom>
          <a:noFill/>
          <a:ln w="9525">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solidFill>
                  <a:schemeClr val="tx1">
                    <a:lumMod val="65000"/>
                    <a:lumOff val="35000"/>
                  </a:schemeClr>
                </a:solidFill>
              </a:rPr>
              <a:t>«Переключатели»</a:t>
            </a:r>
          </a:p>
        </p:txBody>
      </p:sp>
    </p:spTree>
    <p:extLst>
      <p:ext uri="{BB962C8B-B14F-4D97-AF65-F5344CB8AC3E}">
        <p14:creationId xmlns:p14="http://schemas.microsoft.com/office/powerpoint/2010/main" val="40956574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09F77D-7C5F-4039-AE16-A33B515BFD0D}"/>
              </a:ext>
            </a:extLst>
          </p:cNvPr>
          <p:cNvSpPr>
            <a:spLocks noGrp="1"/>
          </p:cNvSpPr>
          <p:nvPr>
            <p:ph type="title"/>
          </p:nvPr>
        </p:nvSpPr>
        <p:spPr>
          <a:xfrm>
            <a:off x="511865" y="404882"/>
            <a:ext cx="11056952" cy="1325563"/>
          </a:xfrm>
        </p:spPr>
        <p:txBody>
          <a:bodyPr/>
          <a:lstStyle/>
          <a:p>
            <a:pPr algn="ctr"/>
            <a:r>
              <a:rPr lang="ru-RU" dirty="0">
                <a:solidFill>
                  <a:schemeClr val="tx1">
                    <a:lumMod val="65000"/>
                    <a:lumOff val="35000"/>
                  </a:schemeClr>
                </a:solidFill>
                <a:latin typeface="Verdana" panose="020B0604030504040204" pitchFamily="34" charset="0"/>
                <a:ea typeface="Verdana" panose="020B0604030504040204" pitchFamily="34" charset="0"/>
              </a:rPr>
              <a:t>ЦЕНА ПРОДУКТА</a:t>
            </a:r>
          </a:p>
        </p:txBody>
      </p:sp>
      <p:pic>
        <p:nvPicPr>
          <p:cNvPr id="11" name="Рисунок 10">
            <a:extLst>
              <a:ext uri="{FF2B5EF4-FFF2-40B4-BE49-F238E27FC236}">
                <a16:creationId xmlns:a16="http://schemas.microsoft.com/office/drawing/2014/main" id="{E09DA5DB-4A7B-4B2E-9883-C4E0722F57C1}"/>
              </a:ext>
            </a:extLst>
          </p:cNvPr>
          <p:cNvPicPr>
            <a:picLocks noChangeAspect="1"/>
          </p:cNvPicPr>
          <p:nvPr/>
        </p:nvPicPr>
        <p:blipFill>
          <a:blip r:embed="rId2"/>
          <a:stretch>
            <a:fillRect/>
          </a:stretch>
        </p:blipFill>
        <p:spPr>
          <a:xfrm>
            <a:off x="1920426" y="2448092"/>
            <a:ext cx="4082320" cy="891126"/>
          </a:xfrm>
          <a:prstGeom prst="rect">
            <a:avLst/>
          </a:prstGeom>
        </p:spPr>
      </p:pic>
      <p:pic>
        <p:nvPicPr>
          <p:cNvPr id="5" name="Рисунок 4">
            <a:extLst>
              <a:ext uri="{FF2B5EF4-FFF2-40B4-BE49-F238E27FC236}">
                <a16:creationId xmlns:a16="http://schemas.microsoft.com/office/drawing/2014/main" id="{F874A986-783D-49B0-A2A7-B4CF3A25DB22}"/>
              </a:ext>
            </a:extLst>
          </p:cNvPr>
          <p:cNvPicPr>
            <a:picLocks noChangeAspect="1"/>
          </p:cNvPicPr>
          <p:nvPr/>
        </p:nvPicPr>
        <p:blipFill>
          <a:blip r:embed="rId3"/>
          <a:stretch>
            <a:fillRect/>
          </a:stretch>
        </p:blipFill>
        <p:spPr>
          <a:xfrm>
            <a:off x="1856539" y="4368916"/>
            <a:ext cx="4239461" cy="758640"/>
          </a:xfrm>
          <a:prstGeom prst="rect">
            <a:avLst/>
          </a:prstGeom>
        </p:spPr>
      </p:pic>
      <p:cxnSp>
        <p:nvCxnSpPr>
          <p:cNvPr id="12" name="Прямая со стрелкой 11">
            <a:extLst>
              <a:ext uri="{FF2B5EF4-FFF2-40B4-BE49-F238E27FC236}">
                <a16:creationId xmlns:a16="http://schemas.microsoft.com/office/drawing/2014/main" id="{B786D2CA-C5AF-4FC7-B89C-72C4D8210453}"/>
              </a:ext>
            </a:extLst>
          </p:cNvPr>
          <p:cNvCxnSpPr>
            <a:cxnSpLocks/>
            <a:stCxn id="11" idx="2"/>
            <a:endCxn id="5" idx="0"/>
          </p:cNvCxnSpPr>
          <p:nvPr/>
        </p:nvCxnSpPr>
        <p:spPr>
          <a:xfrm>
            <a:off x="3961586" y="3339218"/>
            <a:ext cx="14684" cy="1029698"/>
          </a:xfrm>
          <a:prstGeom prst="straightConnector1">
            <a:avLst/>
          </a:prstGeom>
          <a:ln w="1270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 name="Прямоугольник: скругленные углы 5">
            <a:extLst>
              <a:ext uri="{FF2B5EF4-FFF2-40B4-BE49-F238E27FC236}">
                <a16:creationId xmlns:a16="http://schemas.microsoft.com/office/drawing/2014/main" id="{F807A423-0688-4A47-9C65-19788D1EE629}"/>
              </a:ext>
            </a:extLst>
          </p:cNvPr>
          <p:cNvSpPr/>
          <p:nvPr/>
        </p:nvSpPr>
        <p:spPr>
          <a:xfrm>
            <a:off x="7975158" y="3429000"/>
            <a:ext cx="2305878" cy="432119"/>
          </a:xfrm>
          <a:prstGeom prst="roundRect">
            <a:avLst/>
          </a:prstGeom>
          <a:noFill/>
          <a:ln w="9525">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solidFill>
                  <a:schemeClr val="tx1">
                    <a:lumMod val="65000"/>
                    <a:lumOff val="35000"/>
                  </a:schemeClr>
                </a:solidFill>
              </a:rPr>
              <a:t>Количество товара</a:t>
            </a:r>
          </a:p>
        </p:txBody>
      </p:sp>
      <p:sp>
        <p:nvSpPr>
          <p:cNvPr id="7" name="Прямоугольник: скругленные углы 6">
            <a:extLst>
              <a:ext uri="{FF2B5EF4-FFF2-40B4-BE49-F238E27FC236}">
                <a16:creationId xmlns:a16="http://schemas.microsoft.com/office/drawing/2014/main" id="{9A61F094-C00C-4703-A2A8-49999D3F017B}"/>
              </a:ext>
            </a:extLst>
          </p:cNvPr>
          <p:cNvSpPr/>
          <p:nvPr/>
        </p:nvSpPr>
        <p:spPr>
          <a:xfrm>
            <a:off x="7975158" y="4002819"/>
            <a:ext cx="2305878" cy="432119"/>
          </a:xfrm>
          <a:prstGeom prst="roundRect">
            <a:avLst/>
          </a:prstGeom>
          <a:noFill/>
          <a:ln w="9525">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solidFill>
                  <a:schemeClr val="tx1">
                    <a:lumMod val="65000"/>
                    <a:lumOff val="35000"/>
                  </a:schemeClr>
                </a:solidFill>
              </a:rPr>
              <a:t>Зависимые продукты </a:t>
            </a:r>
          </a:p>
        </p:txBody>
      </p:sp>
      <p:sp>
        <p:nvSpPr>
          <p:cNvPr id="8" name="Прямоугольник: скругленные углы 7">
            <a:extLst>
              <a:ext uri="{FF2B5EF4-FFF2-40B4-BE49-F238E27FC236}">
                <a16:creationId xmlns:a16="http://schemas.microsoft.com/office/drawing/2014/main" id="{1393E387-946B-408E-A31E-86144F0BC0A6}"/>
              </a:ext>
            </a:extLst>
          </p:cNvPr>
          <p:cNvSpPr/>
          <p:nvPr/>
        </p:nvSpPr>
        <p:spPr>
          <a:xfrm>
            <a:off x="7975158" y="4576638"/>
            <a:ext cx="2305878" cy="432119"/>
          </a:xfrm>
          <a:prstGeom prst="roundRect">
            <a:avLst/>
          </a:prstGeom>
          <a:noFill/>
          <a:ln w="9525">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solidFill>
                  <a:schemeClr val="tx1">
                    <a:lumMod val="65000"/>
                    <a:lumOff val="35000"/>
                  </a:schemeClr>
                </a:solidFill>
              </a:rPr>
              <a:t>«Переключатели»</a:t>
            </a:r>
          </a:p>
        </p:txBody>
      </p:sp>
      <p:sp>
        <p:nvSpPr>
          <p:cNvPr id="9" name="Прямоугольник: скругленные углы 8">
            <a:extLst>
              <a:ext uri="{FF2B5EF4-FFF2-40B4-BE49-F238E27FC236}">
                <a16:creationId xmlns:a16="http://schemas.microsoft.com/office/drawing/2014/main" id="{CD878790-2C91-489B-A4C2-A9B7A590825A}"/>
              </a:ext>
            </a:extLst>
          </p:cNvPr>
          <p:cNvSpPr/>
          <p:nvPr/>
        </p:nvSpPr>
        <p:spPr>
          <a:xfrm>
            <a:off x="7975158" y="5150457"/>
            <a:ext cx="2305878" cy="432119"/>
          </a:xfrm>
          <a:prstGeom prst="roundRect">
            <a:avLst/>
          </a:prstGeom>
          <a:noFill/>
          <a:ln w="9525">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solidFill>
                  <a:schemeClr val="tx1">
                    <a:lumMod val="65000"/>
                    <a:lumOff val="35000"/>
                  </a:schemeClr>
                </a:solidFill>
              </a:rPr>
              <a:t>Цели компании</a:t>
            </a:r>
          </a:p>
        </p:txBody>
      </p:sp>
    </p:spTree>
    <p:extLst>
      <p:ext uri="{BB962C8B-B14F-4D97-AF65-F5344CB8AC3E}">
        <p14:creationId xmlns:p14="http://schemas.microsoft.com/office/powerpoint/2010/main" val="42422440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09F77D-7C5F-4039-AE16-A33B515BFD0D}"/>
              </a:ext>
            </a:extLst>
          </p:cNvPr>
          <p:cNvSpPr>
            <a:spLocks noGrp="1"/>
          </p:cNvSpPr>
          <p:nvPr>
            <p:ph type="title"/>
          </p:nvPr>
        </p:nvSpPr>
        <p:spPr>
          <a:xfrm>
            <a:off x="511865" y="404882"/>
            <a:ext cx="11056952" cy="1325563"/>
          </a:xfrm>
        </p:spPr>
        <p:txBody>
          <a:bodyPr/>
          <a:lstStyle/>
          <a:p>
            <a:pPr algn="ctr"/>
            <a:r>
              <a:rPr lang="ru-RU" dirty="0">
                <a:solidFill>
                  <a:schemeClr val="tx1">
                    <a:lumMod val="65000"/>
                    <a:lumOff val="35000"/>
                  </a:schemeClr>
                </a:solidFill>
                <a:latin typeface="Verdana" panose="020B0604030504040204" pitchFamily="34" charset="0"/>
                <a:ea typeface="Verdana" panose="020B0604030504040204" pitchFamily="34" charset="0"/>
              </a:rPr>
              <a:t>ЦЕНА ПРОДУКТА</a:t>
            </a:r>
          </a:p>
        </p:txBody>
      </p:sp>
      <p:graphicFrame>
        <p:nvGraphicFramePr>
          <p:cNvPr id="3" name="Таблица 2">
            <a:extLst>
              <a:ext uri="{FF2B5EF4-FFF2-40B4-BE49-F238E27FC236}">
                <a16:creationId xmlns:a16="http://schemas.microsoft.com/office/drawing/2014/main" id="{7990DB5C-EF2A-49FB-9A63-FA839798CE39}"/>
              </a:ext>
            </a:extLst>
          </p:cNvPr>
          <p:cNvGraphicFramePr>
            <a:graphicFrameLocks noGrp="1"/>
          </p:cNvGraphicFramePr>
          <p:nvPr>
            <p:extLst>
              <p:ext uri="{D42A27DB-BD31-4B8C-83A1-F6EECF244321}">
                <p14:modId xmlns:p14="http://schemas.microsoft.com/office/powerpoint/2010/main" val="254889043"/>
              </p:ext>
            </p:extLst>
          </p:nvPr>
        </p:nvGraphicFramePr>
        <p:xfrm>
          <a:off x="1070306" y="2402537"/>
          <a:ext cx="8095368" cy="3383380"/>
        </p:xfrm>
        <a:graphic>
          <a:graphicData uri="http://schemas.openxmlformats.org/drawingml/2006/table">
            <a:tbl>
              <a:tblPr>
                <a:tableStyleId>{6E25E649-3F16-4E02-A733-19D2CDBF48F0}</a:tableStyleId>
              </a:tblPr>
              <a:tblGrid>
                <a:gridCol w="2156328">
                  <a:extLst>
                    <a:ext uri="{9D8B030D-6E8A-4147-A177-3AD203B41FA5}">
                      <a16:colId xmlns:a16="http://schemas.microsoft.com/office/drawing/2014/main" val="185835447"/>
                    </a:ext>
                  </a:extLst>
                </a:gridCol>
                <a:gridCol w="1187808">
                  <a:extLst>
                    <a:ext uri="{9D8B030D-6E8A-4147-A177-3AD203B41FA5}">
                      <a16:colId xmlns:a16="http://schemas.microsoft.com/office/drawing/2014/main" val="2656486848"/>
                    </a:ext>
                  </a:extLst>
                </a:gridCol>
                <a:gridCol w="1187808">
                  <a:extLst>
                    <a:ext uri="{9D8B030D-6E8A-4147-A177-3AD203B41FA5}">
                      <a16:colId xmlns:a16="http://schemas.microsoft.com/office/drawing/2014/main" val="474527566"/>
                    </a:ext>
                  </a:extLst>
                </a:gridCol>
                <a:gridCol w="1187808">
                  <a:extLst>
                    <a:ext uri="{9D8B030D-6E8A-4147-A177-3AD203B41FA5}">
                      <a16:colId xmlns:a16="http://schemas.microsoft.com/office/drawing/2014/main" val="2447586053"/>
                    </a:ext>
                  </a:extLst>
                </a:gridCol>
                <a:gridCol w="1187808">
                  <a:extLst>
                    <a:ext uri="{9D8B030D-6E8A-4147-A177-3AD203B41FA5}">
                      <a16:colId xmlns:a16="http://schemas.microsoft.com/office/drawing/2014/main" val="3828733556"/>
                    </a:ext>
                  </a:extLst>
                </a:gridCol>
                <a:gridCol w="1187808">
                  <a:extLst>
                    <a:ext uri="{9D8B030D-6E8A-4147-A177-3AD203B41FA5}">
                      <a16:colId xmlns:a16="http://schemas.microsoft.com/office/drawing/2014/main" val="2576707675"/>
                    </a:ext>
                  </a:extLst>
                </a:gridCol>
              </a:tblGrid>
              <a:tr h="467884">
                <a:tc>
                  <a:txBody>
                    <a:bodyPr/>
                    <a:lstStyle/>
                    <a:p>
                      <a:pPr algn="ctr" fontAlgn="ctr"/>
                      <a:endParaRPr lang="ru-RU" sz="1400" b="1" i="0" u="none" strike="noStrike" dirty="0">
                        <a:solidFill>
                          <a:srgbClr val="00000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ru-RU" sz="1400" b="1" u="none" strike="noStrike" dirty="0">
                          <a:effectLst/>
                          <a:latin typeface="Verdana" panose="020B0604030504040204" pitchFamily="34" charset="0"/>
                          <a:ea typeface="Verdana" panose="020B0604030504040204" pitchFamily="34" charset="0"/>
                        </a:rPr>
                        <a:t>Факт</a:t>
                      </a:r>
                      <a:endParaRPr lang="ru-RU" sz="1400" b="1" i="0" u="none" strike="noStrike" dirty="0">
                        <a:solidFill>
                          <a:srgbClr val="00000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en-US" sz="1400" b="1" u="none" strike="noStrike" dirty="0">
                          <a:effectLst/>
                          <a:latin typeface="Verdana" panose="020B0604030504040204" pitchFamily="34" charset="0"/>
                          <a:ea typeface="Verdana" panose="020B0604030504040204" pitchFamily="34" charset="0"/>
                        </a:rPr>
                        <a:t>`+1% Q</a:t>
                      </a:r>
                      <a:endParaRPr lang="en-US" sz="1400" b="1" i="0" u="none" strike="noStrike" dirty="0">
                        <a:solidFill>
                          <a:srgbClr val="00000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en-US" sz="1400" b="1" u="none" strike="noStrike" dirty="0">
                          <a:effectLst/>
                          <a:latin typeface="Verdana" panose="020B0604030504040204" pitchFamily="34" charset="0"/>
                          <a:ea typeface="Verdana" panose="020B0604030504040204" pitchFamily="34" charset="0"/>
                        </a:rPr>
                        <a:t>`+1% P</a:t>
                      </a:r>
                      <a:endParaRPr lang="en-US" sz="1400" b="1" i="0" u="none" strike="noStrike" dirty="0">
                        <a:solidFill>
                          <a:srgbClr val="00000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en-US" sz="1400" b="1" u="none" strike="noStrike" dirty="0">
                          <a:solidFill>
                            <a:srgbClr val="C00000"/>
                          </a:solidFill>
                          <a:effectLst/>
                          <a:latin typeface="Verdana" panose="020B0604030504040204" pitchFamily="34" charset="0"/>
                          <a:ea typeface="Verdana" panose="020B0604030504040204" pitchFamily="34" charset="0"/>
                        </a:rPr>
                        <a:t>`+1% V</a:t>
                      </a:r>
                      <a:endParaRPr lang="en-US" sz="1400" b="1" i="0" u="none" strike="noStrike" dirty="0">
                        <a:solidFill>
                          <a:srgbClr val="C0000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en-US" sz="1400" b="1" u="none" strike="noStrike" dirty="0">
                          <a:solidFill>
                            <a:srgbClr val="C00000"/>
                          </a:solidFill>
                          <a:effectLst/>
                          <a:latin typeface="Verdana" panose="020B0604030504040204" pitchFamily="34" charset="0"/>
                          <a:ea typeface="Verdana" panose="020B0604030504040204" pitchFamily="34" charset="0"/>
                        </a:rPr>
                        <a:t>`+1% C</a:t>
                      </a:r>
                      <a:endParaRPr lang="en-US" sz="1400" b="1" i="0" u="none" strike="noStrike" dirty="0">
                        <a:solidFill>
                          <a:srgbClr val="C00000"/>
                        </a:solidFill>
                        <a:effectLst/>
                        <a:latin typeface="Verdana" panose="020B0604030504040204" pitchFamily="34" charset="0"/>
                        <a:ea typeface="Verdana" panose="020B0604030504040204" pitchFamily="34" charset="0"/>
                      </a:endParaRPr>
                    </a:p>
                  </a:txBody>
                  <a:tcPr marL="6350" marR="6350" marT="6350" marB="0" anchor="ctr"/>
                </a:tc>
                <a:extLst>
                  <a:ext uri="{0D108BD9-81ED-4DB2-BD59-A6C34878D82A}">
                    <a16:rowId xmlns:a16="http://schemas.microsoft.com/office/drawing/2014/main" val="1904241657"/>
                  </a:ext>
                </a:extLst>
              </a:tr>
              <a:tr h="478071">
                <a:tc>
                  <a:txBody>
                    <a:bodyPr/>
                    <a:lstStyle/>
                    <a:p>
                      <a:pPr algn="ctr" fontAlgn="ctr"/>
                      <a:r>
                        <a:rPr lang="ru-RU" sz="1400" b="1" u="none" strike="noStrike" dirty="0">
                          <a:effectLst/>
                          <a:latin typeface="Verdana" panose="020B0604030504040204" pitchFamily="34" charset="0"/>
                          <a:ea typeface="Verdana" panose="020B0604030504040204" pitchFamily="34" charset="0"/>
                        </a:rPr>
                        <a:t>Кол-во</a:t>
                      </a:r>
                      <a:endParaRPr lang="ru-RU" sz="1400" b="1" i="0" u="none" strike="noStrike" dirty="0">
                        <a:solidFill>
                          <a:srgbClr val="00000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ru-RU" sz="1400" u="none" strike="noStrike">
                          <a:effectLst/>
                          <a:latin typeface="Verdana" panose="020B0604030504040204" pitchFamily="34" charset="0"/>
                          <a:ea typeface="Verdana" panose="020B0604030504040204" pitchFamily="34" charset="0"/>
                        </a:rPr>
                        <a:t>1000</a:t>
                      </a:r>
                      <a:endParaRPr lang="ru-RU" sz="1400" b="0" i="0" u="none" strike="noStrike">
                        <a:solidFill>
                          <a:srgbClr val="00000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ru-RU" sz="1400" u="none" strike="noStrike">
                          <a:effectLst/>
                          <a:latin typeface="Verdana" panose="020B0604030504040204" pitchFamily="34" charset="0"/>
                          <a:ea typeface="Verdana" panose="020B0604030504040204" pitchFamily="34" charset="0"/>
                        </a:rPr>
                        <a:t>1010</a:t>
                      </a:r>
                      <a:endParaRPr lang="ru-RU" sz="1400" b="0" i="0" u="none" strike="noStrike">
                        <a:solidFill>
                          <a:srgbClr val="00000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ru-RU" sz="1400" u="none" strike="noStrike">
                          <a:effectLst/>
                          <a:latin typeface="Verdana" panose="020B0604030504040204" pitchFamily="34" charset="0"/>
                          <a:ea typeface="Verdana" panose="020B0604030504040204" pitchFamily="34" charset="0"/>
                        </a:rPr>
                        <a:t>1000</a:t>
                      </a:r>
                      <a:endParaRPr lang="ru-RU" sz="1400" b="0" i="0" u="none" strike="noStrike">
                        <a:solidFill>
                          <a:srgbClr val="00000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ru-RU" sz="1400" u="none" strike="noStrike">
                          <a:effectLst/>
                          <a:latin typeface="Verdana" panose="020B0604030504040204" pitchFamily="34" charset="0"/>
                          <a:ea typeface="Verdana" panose="020B0604030504040204" pitchFamily="34" charset="0"/>
                        </a:rPr>
                        <a:t>1000</a:t>
                      </a:r>
                      <a:endParaRPr lang="ru-RU" sz="1400" b="0" i="0" u="none" strike="noStrike">
                        <a:solidFill>
                          <a:srgbClr val="00000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ru-RU" sz="1400" u="none" strike="noStrike" dirty="0">
                          <a:effectLst/>
                          <a:latin typeface="Verdana" panose="020B0604030504040204" pitchFamily="34" charset="0"/>
                          <a:ea typeface="Verdana" panose="020B0604030504040204" pitchFamily="34" charset="0"/>
                        </a:rPr>
                        <a:t>1000</a:t>
                      </a:r>
                      <a:endParaRPr lang="ru-RU" sz="1400" b="0" i="0" u="none" strike="noStrike" dirty="0">
                        <a:solidFill>
                          <a:srgbClr val="000000"/>
                        </a:solidFill>
                        <a:effectLst/>
                        <a:latin typeface="Verdana" panose="020B0604030504040204" pitchFamily="34" charset="0"/>
                        <a:ea typeface="Verdana" panose="020B0604030504040204" pitchFamily="34" charset="0"/>
                      </a:endParaRPr>
                    </a:p>
                  </a:txBody>
                  <a:tcPr marL="6350" marR="6350" marT="6350" marB="0" anchor="ctr"/>
                </a:tc>
                <a:extLst>
                  <a:ext uri="{0D108BD9-81ED-4DB2-BD59-A6C34878D82A}">
                    <a16:rowId xmlns:a16="http://schemas.microsoft.com/office/drawing/2014/main" val="3325572136"/>
                  </a:ext>
                </a:extLst>
              </a:tr>
              <a:tr h="478071">
                <a:tc>
                  <a:txBody>
                    <a:bodyPr/>
                    <a:lstStyle/>
                    <a:p>
                      <a:pPr algn="ctr" fontAlgn="ctr"/>
                      <a:r>
                        <a:rPr lang="ru-RU" sz="1400" b="1" u="none" strike="noStrike" dirty="0">
                          <a:effectLst/>
                          <a:latin typeface="Verdana" panose="020B0604030504040204" pitchFamily="34" charset="0"/>
                          <a:ea typeface="Verdana" panose="020B0604030504040204" pitchFamily="34" charset="0"/>
                        </a:rPr>
                        <a:t>Цена</a:t>
                      </a:r>
                      <a:endParaRPr lang="ru-RU" sz="1400" b="1" i="0" u="none" strike="noStrike" dirty="0">
                        <a:solidFill>
                          <a:srgbClr val="00000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ru-RU" sz="1400" u="none" strike="noStrike">
                          <a:effectLst/>
                          <a:latin typeface="Verdana" panose="020B0604030504040204" pitchFamily="34" charset="0"/>
                          <a:ea typeface="Verdana" panose="020B0604030504040204" pitchFamily="34" charset="0"/>
                        </a:rPr>
                        <a:t>30</a:t>
                      </a:r>
                      <a:endParaRPr lang="ru-RU" sz="1400" b="0" i="0" u="none" strike="noStrike">
                        <a:solidFill>
                          <a:srgbClr val="00000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ru-RU" sz="1400" u="none" strike="noStrike">
                          <a:effectLst/>
                          <a:latin typeface="Verdana" panose="020B0604030504040204" pitchFamily="34" charset="0"/>
                          <a:ea typeface="Verdana" panose="020B0604030504040204" pitchFamily="34" charset="0"/>
                        </a:rPr>
                        <a:t>30</a:t>
                      </a:r>
                      <a:endParaRPr lang="ru-RU" sz="1400" b="0" i="0" u="none" strike="noStrike">
                        <a:solidFill>
                          <a:srgbClr val="00000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ru-RU" sz="1400" u="none" strike="noStrike">
                          <a:effectLst/>
                          <a:latin typeface="Verdana" panose="020B0604030504040204" pitchFamily="34" charset="0"/>
                          <a:ea typeface="Verdana" panose="020B0604030504040204" pitchFamily="34" charset="0"/>
                        </a:rPr>
                        <a:t>30,3</a:t>
                      </a:r>
                      <a:endParaRPr lang="ru-RU" sz="1400" b="0" i="0" u="none" strike="noStrike">
                        <a:solidFill>
                          <a:srgbClr val="00000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ru-RU" sz="1400" u="none" strike="noStrike">
                          <a:effectLst/>
                          <a:latin typeface="Verdana" panose="020B0604030504040204" pitchFamily="34" charset="0"/>
                          <a:ea typeface="Verdana" panose="020B0604030504040204" pitchFamily="34" charset="0"/>
                        </a:rPr>
                        <a:t>30</a:t>
                      </a:r>
                      <a:endParaRPr lang="ru-RU" sz="1400" b="0" i="0" u="none" strike="noStrike">
                        <a:solidFill>
                          <a:srgbClr val="00000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ru-RU" sz="1400" u="none" strike="noStrike">
                          <a:effectLst/>
                          <a:latin typeface="Verdana" panose="020B0604030504040204" pitchFamily="34" charset="0"/>
                          <a:ea typeface="Verdana" panose="020B0604030504040204" pitchFamily="34" charset="0"/>
                        </a:rPr>
                        <a:t>30</a:t>
                      </a:r>
                      <a:endParaRPr lang="ru-RU" sz="1400" b="0" i="0" u="none" strike="noStrike">
                        <a:solidFill>
                          <a:srgbClr val="000000"/>
                        </a:solidFill>
                        <a:effectLst/>
                        <a:latin typeface="Verdana" panose="020B0604030504040204" pitchFamily="34" charset="0"/>
                        <a:ea typeface="Verdana" panose="020B0604030504040204" pitchFamily="34" charset="0"/>
                      </a:endParaRPr>
                    </a:p>
                  </a:txBody>
                  <a:tcPr marL="6350" marR="6350" marT="6350" marB="0" anchor="ctr"/>
                </a:tc>
                <a:extLst>
                  <a:ext uri="{0D108BD9-81ED-4DB2-BD59-A6C34878D82A}">
                    <a16:rowId xmlns:a16="http://schemas.microsoft.com/office/drawing/2014/main" val="441261590"/>
                  </a:ext>
                </a:extLst>
              </a:tr>
              <a:tr h="501606">
                <a:tc>
                  <a:txBody>
                    <a:bodyPr/>
                    <a:lstStyle/>
                    <a:p>
                      <a:pPr algn="ctr" fontAlgn="ctr"/>
                      <a:r>
                        <a:rPr lang="ru-RU" sz="1400" b="1" u="none" strike="noStrike" dirty="0">
                          <a:effectLst/>
                          <a:latin typeface="Verdana" panose="020B0604030504040204" pitchFamily="34" charset="0"/>
                          <a:ea typeface="Verdana" panose="020B0604030504040204" pitchFamily="34" charset="0"/>
                        </a:rPr>
                        <a:t>Закупочная цена</a:t>
                      </a:r>
                      <a:endParaRPr lang="ru-RU" sz="1400" b="1" i="0" u="none" strike="noStrike" dirty="0">
                        <a:solidFill>
                          <a:srgbClr val="00000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ru-RU" sz="1400" u="none" strike="noStrike">
                          <a:effectLst/>
                          <a:latin typeface="Verdana" panose="020B0604030504040204" pitchFamily="34" charset="0"/>
                          <a:ea typeface="Verdana" panose="020B0604030504040204" pitchFamily="34" charset="0"/>
                        </a:rPr>
                        <a:t>25</a:t>
                      </a:r>
                      <a:endParaRPr lang="ru-RU" sz="1400" b="0" i="0" u="none" strike="noStrike">
                        <a:solidFill>
                          <a:srgbClr val="00000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ru-RU" sz="1400" u="none" strike="noStrike">
                          <a:effectLst/>
                          <a:latin typeface="Verdana" panose="020B0604030504040204" pitchFamily="34" charset="0"/>
                          <a:ea typeface="Verdana" panose="020B0604030504040204" pitchFamily="34" charset="0"/>
                        </a:rPr>
                        <a:t>25</a:t>
                      </a:r>
                      <a:endParaRPr lang="ru-RU" sz="1400" b="0" i="0" u="none" strike="noStrike">
                        <a:solidFill>
                          <a:srgbClr val="00000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ru-RU" sz="1400" u="none" strike="noStrike">
                          <a:effectLst/>
                          <a:latin typeface="Verdana" panose="020B0604030504040204" pitchFamily="34" charset="0"/>
                          <a:ea typeface="Verdana" panose="020B0604030504040204" pitchFamily="34" charset="0"/>
                        </a:rPr>
                        <a:t>25</a:t>
                      </a:r>
                      <a:endParaRPr lang="ru-RU" sz="1400" b="0" i="0" u="none" strike="noStrike">
                        <a:solidFill>
                          <a:srgbClr val="00000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ru-RU" sz="1400" u="none" strike="noStrike">
                          <a:effectLst/>
                          <a:latin typeface="Verdana" panose="020B0604030504040204" pitchFamily="34" charset="0"/>
                          <a:ea typeface="Verdana" panose="020B0604030504040204" pitchFamily="34" charset="0"/>
                        </a:rPr>
                        <a:t>25,25</a:t>
                      </a:r>
                      <a:endParaRPr lang="ru-RU" sz="1400" b="0" i="0" u="none" strike="noStrike">
                        <a:solidFill>
                          <a:srgbClr val="00000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ru-RU" sz="1400" u="none" strike="noStrike">
                          <a:effectLst/>
                          <a:latin typeface="Verdana" panose="020B0604030504040204" pitchFamily="34" charset="0"/>
                          <a:ea typeface="Verdana" panose="020B0604030504040204" pitchFamily="34" charset="0"/>
                        </a:rPr>
                        <a:t>25</a:t>
                      </a:r>
                      <a:endParaRPr lang="ru-RU" sz="1400" b="0" i="0" u="none" strike="noStrike">
                        <a:solidFill>
                          <a:srgbClr val="000000"/>
                        </a:solidFill>
                        <a:effectLst/>
                        <a:latin typeface="Verdana" panose="020B0604030504040204" pitchFamily="34" charset="0"/>
                        <a:ea typeface="Verdana" panose="020B0604030504040204" pitchFamily="34" charset="0"/>
                      </a:endParaRPr>
                    </a:p>
                  </a:txBody>
                  <a:tcPr marL="6350" marR="6350" marT="6350" marB="0" anchor="ctr"/>
                </a:tc>
                <a:extLst>
                  <a:ext uri="{0D108BD9-81ED-4DB2-BD59-A6C34878D82A}">
                    <a16:rowId xmlns:a16="http://schemas.microsoft.com/office/drawing/2014/main" val="1338447576"/>
                  </a:ext>
                </a:extLst>
              </a:tr>
              <a:tr h="501606">
                <a:tc>
                  <a:txBody>
                    <a:bodyPr/>
                    <a:lstStyle/>
                    <a:p>
                      <a:pPr algn="ctr" fontAlgn="ctr"/>
                      <a:r>
                        <a:rPr lang="ru-RU" sz="1400" b="1" u="none" strike="noStrike" dirty="0">
                          <a:effectLst/>
                          <a:latin typeface="Verdana" panose="020B0604030504040204" pitchFamily="34" charset="0"/>
                          <a:ea typeface="Verdana" panose="020B0604030504040204" pitchFamily="34" charset="0"/>
                        </a:rPr>
                        <a:t>Фиксированные затраты</a:t>
                      </a:r>
                      <a:endParaRPr lang="ru-RU" sz="1400" b="1" i="0" u="none" strike="noStrike" dirty="0">
                        <a:solidFill>
                          <a:srgbClr val="00000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ru-RU" sz="1400" u="none" strike="noStrike">
                          <a:effectLst/>
                          <a:latin typeface="Verdana" panose="020B0604030504040204" pitchFamily="34" charset="0"/>
                          <a:ea typeface="Verdana" panose="020B0604030504040204" pitchFamily="34" charset="0"/>
                        </a:rPr>
                        <a:t>4000</a:t>
                      </a:r>
                      <a:endParaRPr lang="ru-RU" sz="1400" b="0" i="0" u="none" strike="noStrike">
                        <a:solidFill>
                          <a:srgbClr val="00000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ru-RU" sz="1400" u="none" strike="noStrike">
                          <a:effectLst/>
                          <a:latin typeface="Verdana" panose="020B0604030504040204" pitchFamily="34" charset="0"/>
                          <a:ea typeface="Verdana" panose="020B0604030504040204" pitchFamily="34" charset="0"/>
                        </a:rPr>
                        <a:t>4000</a:t>
                      </a:r>
                      <a:endParaRPr lang="ru-RU" sz="1400" b="0" i="0" u="none" strike="noStrike">
                        <a:solidFill>
                          <a:srgbClr val="00000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ru-RU" sz="1400" u="none" strike="noStrike">
                          <a:effectLst/>
                          <a:latin typeface="Verdana" panose="020B0604030504040204" pitchFamily="34" charset="0"/>
                          <a:ea typeface="Verdana" panose="020B0604030504040204" pitchFamily="34" charset="0"/>
                        </a:rPr>
                        <a:t>4000</a:t>
                      </a:r>
                      <a:endParaRPr lang="ru-RU" sz="1400" b="0" i="0" u="none" strike="noStrike">
                        <a:solidFill>
                          <a:srgbClr val="00000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ru-RU" sz="1400" u="none" strike="noStrike">
                          <a:effectLst/>
                          <a:latin typeface="Verdana" panose="020B0604030504040204" pitchFamily="34" charset="0"/>
                          <a:ea typeface="Verdana" panose="020B0604030504040204" pitchFamily="34" charset="0"/>
                        </a:rPr>
                        <a:t>4000</a:t>
                      </a:r>
                      <a:endParaRPr lang="ru-RU" sz="1400" b="0" i="0" u="none" strike="noStrike">
                        <a:solidFill>
                          <a:srgbClr val="00000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ru-RU" sz="1400" u="none" strike="noStrike">
                          <a:effectLst/>
                          <a:latin typeface="Verdana" panose="020B0604030504040204" pitchFamily="34" charset="0"/>
                          <a:ea typeface="Verdana" panose="020B0604030504040204" pitchFamily="34" charset="0"/>
                        </a:rPr>
                        <a:t>4040</a:t>
                      </a:r>
                      <a:endParaRPr lang="ru-RU" sz="1400" b="0" i="0" u="none" strike="noStrike">
                        <a:solidFill>
                          <a:srgbClr val="000000"/>
                        </a:solidFill>
                        <a:effectLst/>
                        <a:latin typeface="Verdana" panose="020B0604030504040204" pitchFamily="34" charset="0"/>
                        <a:ea typeface="Verdana" panose="020B0604030504040204" pitchFamily="34" charset="0"/>
                      </a:endParaRPr>
                    </a:p>
                  </a:txBody>
                  <a:tcPr marL="6350" marR="6350" marT="6350" marB="0" anchor="ctr"/>
                </a:tc>
                <a:extLst>
                  <a:ext uri="{0D108BD9-81ED-4DB2-BD59-A6C34878D82A}">
                    <a16:rowId xmlns:a16="http://schemas.microsoft.com/office/drawing/2014/main" val="3758832490"/>
                  </a:ext>
                </a:extLst>
              </a:tr>
              <a:tr h="478071">
                <a:tc>
                  <a:txBody>
                    <a:bodyPr/>
                    <a:lstStyle/>
                    <a:p>
                      <a:pPr algn="ctr" fontAlgn="ctr"/>
                      <a:r>
                        <a:rPr lang="ru-RU" sz="1400" b="1" u="none" strike="noStrike" dirty="0">
                          <a:effectLst/>
                          <a:latin typeface="Verdana" panose="020B0604030504040204" pitchFamily="34" charset="0"/>
                          <a:ea typeface="Verdana" panose="020B0604030504040204" pitchFamily="34" charset="0"/>
                        </a:rPr>
                        <a:t>Доход</a:t>
                      </a:r>
                      <a:endParaRPr lang="ru-RU" sz="1400" b="1" i="0" u="none" strike="noStrike" dirty="0">
                        <a:solidFill>
                          <a:srgbClr val="00000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ru-RU" sz="1400" u="none" strike="noStrike">
                          <a:effectLst/>
                          <a:latin typeface="Verdana" panose="020B0604030504040204" pitchFamily="34" charset="0"/>
                          <a:ea typeface="Verdana" panose="020B0604030504040204" pitchFamily="34" charset="0"/>
                        </a:rPr>
                        <a:t>1000</a:t>
                      </a:r>
                      <a:endParaRPr lang="ru-RU" sz="1400" b="0" i="0" u="none" strike="noStrike">
                        <a:solidFill>
                          <a:srgbClr val="00000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ru-RU" sz="1400" u="none" strike="noStrike">
                          <a:effectLst/>
                          <a:latin typeface="Verdana" panose="020B0604030504040204" pitchFamily="34" charset="0"/>
                          <a:ea typeface="Verdana" panose="020B0604030504040204" pitchFamily="34" charset="0"/>
                        </a:rPr>
                        <a:t>1050</a:t>
                      </a:r>
                      <a:endParaRPr lang="ru-RU" sz="1400" b="0" i="0" u="none" strike="noStrike">
                        <a:solidFill>
                          <a:srgbClr val="00000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ru-RU" sz="1400" u="none" strike="noStrike">
                          <a:effectLst/>
                          <a:latin typeface="Verdana" panose="020B0604030504040204" pitchFamily="34" charset="0"/>
                          <a:ea typeface="Verdana" panose="020B0604030504040204" pitchFamily="34" charset="0"/>
                        </a:rPr>
                        <a:t>1300</a:t>
                      </a:r>
                      <a:endParaRPr lang="ru-RU" sz="1400" b="0" i="0" u="none" strike="noStrike">
                        <a:solidFill>
                          <a:srgbClr val="00000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ru-RU" sz="1400" u="none" strike="noStrike" dirty="0">
                          <a:solidFill>
                            <a:srgbClr val="C00000"/>
                          </a:solidFill>
                          <a:effectLst/>
                          <a:latin typeface="Verdana" panose="020B0604030504040204" pitchFamily="34" charset="0"/>
                          <a:ea typeface="Verdana" panose="020B0604030504040204" pitchFamily="34" charset="0"/>
                        </a:rPr>
                        <a:t>750</a:t>
                      </a:r>
                      <a:endParaRPr lang="ru-RU" sz="1400" b="0" i="0" u="none" strike="noStrike" dirty="0">
                        <a:solidFill>
                          <a:srgbClr val="C0000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ru-RU" sz="1400" u="none" strike="noStrike" dirty="0">
                          <a:solidFill>
                            <a:srgbClr val="C00000"/>
                          </a:solidFill>
                          <a:effectLst/>
                          <a:latin typeface="Verdana" panose="020B0604030504040204" pitchFamily="34" charset="0"/>
                          <a:ea typeface="Verdana" panose="020B0604030504040204" pitchFamily="34" charset="0"/>
                        </a:rPr>
                        <a:t>960</a:t>
                      </a:r>
                      <a:endParaRPr lang="ru-RU" sz="1400" b="0" i="0" u="none" strike="noStrike" dirty="0">
                        <a:solidFill>
                          <a:srgbClr val="C00000"/>
                        </a:solidFill>
                        <a:effectLst/>
                        <a:latin typeface="Verdana" panose="020B0604030504040204" pitchFamily="34" charset="0"/>
                        <a:ea typeface="Verdana" panose="020B0604030504040204" pitchFamily="34" charset="0"/>
                      </a:endParaRPr>
                    </a:p>
                  </a:txBody>
                  <a:tcPr marL="6350" marR="6350" marT="6350" marB="0" anchor="ctr"/>
                </a:tc>
                <a:extLst>
                  <a:ext uri="{0D108BD9-81ED-4DB2-BD59-A6C34878D82A}">
                    <a16:rowId xmlns:a16="http://schemas.microsoft.com/office/drawing/2014/main" val="3121295170"/>
                  </a:ext>
                </a:extLst>
              </a:tr>
              <a:tr h="478071">
                <a:tc>
                  <a:txBody>
                    <a:bodyPr/>
                    <a:lstStyle/>
                    <a:p>
                      <a:pPr algn="ctr" fontAlgn="ctr"/>
                      <a:r>
                        <a:rPr lang="ru-RU" sz="1400" b="1" u="none" strike="noStrike" dirty="0">
                          <a:effectLst/>
                          <a:latin typeface="Verdana" panose="020B0604030504040204" pitchFamily="34" charset="0"/>
                          <a:ea typeface="Verdana" panose="020B0604030504040204" pitchFamily="34" charset="0"/>
                        </a:rPr>
                        <a:t>% Дохода</a:t>
                      </a:r>
                      <a:endParaRPr lang="ru-RU" sz="1400" b="1" i="0" u="none" strike="noStrike" dirty="0">
                        <a:solidFill>
                          <a:srgbClr val="00000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endParaRPr lang="ru-RU" sz="1400" b="0" i="0" u="none" strike="noStrike">
                        <a:solidFill>
                          <a:srgbClr val="00000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ru-RU" sz="1400" u="none" strike="noStrike">
                          <a:effectLst/>
                          <a:latin typeface="Verdana" panose="020B0604030504040204" pitchFamily="34" charset="0"/>
                          <a:ea typeface="Verdana" panose="020B0604030504040204" pitchFamily="34" charset="0"/>
                        </a:rPr>
                        <a:t>5%</a:t>
                      </a:r>
                      <a:endParaRPr lang="ru-RU" sz="1400" b="0" i="0" u="none" strike="noStrike">
                        <a:solidFill>
                          <a:srgbClr val="00000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ru-RU" sz="1400" u="none" strike="noStrike">
                          <a:effectLst/>
                          <a:latin typeface="Verdana" panose="020B0604030504040204" pitchFamily="34" charset="0"/>
                          <a:ea typeface="Verdana" panose="020B0604030504040204" pitchFamily="34" charset="0"/>
                        </a:rPr>
                        <a:t>30%</a:t>
                      </a:r>
                      <a:endParaRPr lang="ru-RU" sz="1400" b="0" i="0" u="none" strike="noStrike">
                        <a:solidFill>
                          <a:srgbClr val="00000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ru-RU" sz="1400" u="none" strike="noStrike">
                          <a:effectLst/>
                          <a:latin typeface="Verdana" panose="020B0604030504040204" pitchFamily="34" charset="0"/>
                          <a:ea typeface="Verdana" panose="020B0604030504040204" pitchFamily="34" charset="0"/>
                        </a:rPr>
                        <a:t>-25%</a:t>
                      </a:r>
                      <a:endParaRPr lang="ru-RU" sz="1400" b="0" i="0" u="none" strike="noStrike">
                        <a:solidFill>
                          <a:srgbClr val="00000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ru-RU" sz="1400" u="none" strike="noStrike" dirty="0">
                          <a:effectLst/>
                          <a:latin typeface="Verdana" panose="020B0604030504040204" pitchFamily="34" charset="0"/>
                          <a:ea typeface="Verdana" panose="020B0604030504040204" pitchFamily="34" charset="0"/>
                        </a:rPr>
                        <a:t>-4%</a:t>
                      </a:r>
                      <a:endParaRPr lang="ru-RU" sz="1400" b="0" i="0" u="none" strike="noStrike" dirty="0">
                        <a:solidFill>
                          <a:srgbClr val="000000"/>
                        </a:solidFill>
                        <a:effectLst/>
                        <a:latin typeface="Verdana" panose="020B0604030504040204" pitchFamily="34" charset="0"/>
                        <a:ea typeface="Verdana" panose="020B0604030504040204" pitchFamily="34" charset="0"/>
                      </a:endParaRPr>
                    </a:p>
                  </a:txBody>
                  <a:tcPr marL="6350" marR="6350" marT="6350" marB="0" anchor="ctr"/>
                </a:tc>
                <a:extLst>
                  <a:ext uri="{0D108BD9-81ED-4DB2-BD59-A6C34878D82A}">
                    <a16:rowId xmlns:a16="http://schemas.microsoft.com/office/drawing/2014/main" val="4264474781"/>
                  </a:ext>
                </a:extLst>
              </a:tr>
            </a:tbl>
          </a:graphicData>
        </a:graphic>
      </p:graphicFrame>
      <p:pic>
        <p:nvPicPr>
          <p:cNvPr id="13" name="Рисунок 12">
            <a:extLst>
              <a:ext uri="{FF2B5EF4-FFF2-40B4-BE49-F238E27FC236}">
                <a16:creationId xmlns:a16="http://schemas.microsoft.com/office/drawing/2014/main" id="{878E2A82-5934-40E6-9349-DAC89EBAF820}"/>
              </a:ext>
            </a:extLst>
          </p:cNvPr>
          <p:cNvPicPr>
            <a:picLocks noChangeAspect="1"/>
          </p:cNvPicPr>
          <p:nvPr/>
        </p:nvPicPr>
        <p:blipFill>
          <a:blip r:embed="rId2"/>
          <a:stretch>
            <a:fillRect/>
          </a:stretch>
        </p:blipFill>
        <p:spPr>
          <a:xfrm>
            <a:off x="9165674" y="4741610"/>
            <a:ext cx="2326491" cy="507848"/>
          </a:xfrm>
          <a:prstGeom prst="rect">
            <a:avLst/>
          </a:prstGeom>
        </p:spPr>
      </p:pic>
      <p:cxnSp>
        <p:nvCxnSpPr>
          <p:cNvPr id="10" name="Прямая соединительная линия 9">
            <a:extLst>
              <a:ext uri="{FF2B5EF4-FFF2-40B4-BE49-F238E27FC236}">
                <a16:creationId xmlns:a16="http://schemas.microsoft.com/office/drawing/2014/main" id="{281CD797-E611-4CE2-AF0C-14BA3C060E6E}"/>
              </a:ext>
            </a:extLst>
          </p:cNvPr>
          <p:cNvCxnSpPr/>
          <p:nvPr/>
        </p:nvCxnSpPr>
        <p:spPr>
          <a:xfrm>
            <a:off x="1070306" y="5263763"/>
            <a:ext cx="10657868"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03384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09F77D-7C5F-4039-AE16-A33B515BFD0D}"/>
              </a:ext>
            </a:extLst>
          </p:cNvPr>
          <p:cNvSpPr>
            <a:spLocks noGrp="1"/>
          </p:cNvSpPr>
          <p:nvPr>
            <p:ph type="title"/>
          </p:nvPr>
        </p:nvSpPr>
        <p:spPr>
          <a:xfrm>
            <a:off x="511865" y="404882"/>
            <a:ext cx="11056952" cy="1325563"/>
          </a:xfrm>
        </p:spPr>
        <p:txBody>
          <a:bodyPr/>
          <a:lstStyle/>
          <a:p>
            <a:pPr algn="ctr"/>
            <a:r>
              <a:rPr lang="ru-RU" dirty="0">
                <a:solidFill>
                  <a:schemeClr val="tx1">
                    <a:lumMod val="65000"/>
                    <a:lumOff val="35000"/>
                  </a:schemeClr>
                </a:solidFill>
                <a:latin typeface="Verdana" panose="020B0604030504040204" pitchFamily="34" charset="0"/>
                <a:ea typeface="Verdana" panose="020B0604030504040204" pitchFamily="34" charset="0"/>
              </a:rPr>
              <a:t>ЦЕНА ПРОДУКТА</a:t>
            </a:r>
          </a:p>
        </p:txBody>
      </p:sp>
      <p:graphicFrame>
        <p:nvGraphicFramePr>
          <p:cNvPr id="3" name="Таблица 2">
            <a:extLst>
              <a:ext uri="{FF2B5EF4-FFF2-40B4-BE49-F238E27FC236}">
                <a16:creationId xmlns:a16="http://schemas.microsoft.com/office/drawing/2014/main" id="{7990DB5C-EF2A-49FB-9A63-FA839798CE39}"/>
              </a:ext>
            </a:extLst>
          </p:cNvPr>
          <p:cNvGraphicFramePr>
            <a:graphicFrameLocks noGrp="1"/>
          </p:cNvGraphicFramePr>
          <p:nvPr>
            <p:extLst>
              <p:ext uri="{D42A27DB-BD31-4B8C-83A1-F6EECF244321}">
                <p14:modId xmlns:p14="http://schemas.microsoft.com/office/powerpoint/2010/main" val="1399908101"/>
              </p:ext>
            </p:extLst>
          </p:nvPr>
        </p:nvGraphicFramePr>
        <p:xfrm>
          <a:off x="1070306" y="2402537"/>
          <a:ext cx="8095368" cy="3383380"/>
        </p:xfrm>
        <a:graphic>
          <a:graphicData uri="http://schemas.openxmlformats.org/drawingml/2006/table">
            <a:tbl>
              <a:tblPr>
                <a:tableStyleId>{6E25E649-3F16-4E02-A733-19D2CDBF48F0}</a:tableStyleId>
              </a:tblPr>
              <a:tblGrid>
                <a:gridCol w="2156328">
                  <a:extLst>
                    <a:ext uri="{9D8B030D-6E8A-4147-A177-3AD203B41FA5}">
                      <a16:colId xmlns:a16="http://schemas.microsoft.com/office/drawing/2014/main" val="185835447"/>
                    </a:ext>
                  </a:extLst>
                </a:gridCol>
                <a:gridCol w="1187808">
                  <a:extLst>
                    <a:ext uri="{9D8B030D-6E8A-4147-A177-3AD203B41FA5}">
                      <a16:colId xmlns:a16="http://schemas.microsoft.com/office/drawing/2014/main" val="2656486848"/>
                    </a:ext>
                  </a:extLst>
                </a:gridCol>
                <a:gridCol w="1187808">
                  <a:extLst>
                    <a:ext uri="{9D8B030D-6E8A-4147-A177-3AD203B41FA5}">
                      <a16:colId xmlns:a16="http://schemas.microsoft.com/office/drawing/2014/main" val="474527566"/>
                    </a:ext>
                  </a:extLst>
                </a:gridCol>
                <a:gridCol w="1187808">
                  <a:extLst>
                    <a:ext uri="{9D8B030D-6E8A-4147-A177-3AD203B41FA5}">
                      <a16:colId xmlns:a16="http://schemas.microsoft.com/office/drawing/2014/main" val="2447586053"/>
                    </a:ext>
                  </a:extLst>
                </a:gridCol>
                <a:gridCol w="1187808">
                  <a:extLst>
                    <a:ext uri="{9D8B030D-6E8A-4147-A177-3AD203B41FA5}">
                      <a16:colId xmlns:a16="http://schemas.microsoft.com/office/drawing/2014/main" val="3828733556"/>
                    </a:ext>
                  </a:extLst>
                </a:gridCol>
                <a:gridCol w="1187808">
                  <a:extLst>
                    <a:ext uri="{9D8B030D-6E8A-4147-A177-3AD203B41FA5}">
                      <a16:colId xmlns:a16="http://schemas.microsoft.com/office/drawing/2014/main" val="2576707675"/>
                    </a:ext>
                  </a:extLst>
                </a:gridCol>
              </a:tblGrid>
              <a:tr h="467884">
                <a:tc>
                  <a:txBody>
                    <a:bodyPr/>
                    <a:lstStyle/>
                    <a:p>
                      <a:pPr algn="ctr" fontAlgn="ctr"/>
                      <a:endParaRPr lang="ru-RU" sz="1400" b="1" i="0" u="none" strike="noStrike" dirty="0">
                        <a:solidFill>
                          <a:srgbClr val="00000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ru-RU" sz="1400" b="1" u="none" strike="noStrike" dirty="0">
                          <a:effectLst/>
                          <a:latin typeface="Verdana" panose="020B0604030504040204" pitchFamily="34" charset="0"/>
                          <a:ea typeface="Verdana" panose="020B0604030504040204" pitchFamily="34" charset="0"/>
                        </a:rPr>
                        <a:t>Факт</a:t>
                      </a:r>
                      <a:endParaRPr lang="ru-RU" sz="1400" b="1" i="0" u="none" strike="noStrike" dirty="0">
                        <a:solidFill>
                          <a:srgbClr val="00000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en-US" sz="1400" b="1" u="none" strike="noStrike" dirty="0">
                          <a:effectLst/>
                          <a:latin typeface="Verdana" panose="020B0604030504040204" pitchFamily="34" charset="0"/>
                          <a:ea typeface="Verdana" panose="020B0604030504040204" pitchFamily="34" charset="0"/>
                        </a:rPr>
                        <a:t>`+1% Q</a:t>
                      </a:r>
                      <a:endParaRPr lang="en-US" sz="1400" b="1" i="0" u="none" strike="noStrike" dirty="0">
                        <a:solidFill>
                          <a:srgbClr val="00000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en-US" sz="1400" b="1" u="none" strike="noStrike" dirty="0">
                          <a:effectLst/>
                          <a:latin typeface="Verdana" panose="020B0604030504040204" pitchFamily="34" charset="0"/>
                          <a:ea typeface="Verdana" panose="020B0604030504040204" pitchFamily="34" charset="0"/>
                        </a:rPr>
                        <a:t>`+1% P</a:t>
                      </a:r>
                      <a:endParaRPr lang="en-US" sz="1400" b="1" i="0" u="none" strike="noStrike" dirty="0">
                        <a:solidFill>
                          <a:srgbClr val="00000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en-US" sz="1400" b="1" u="none" strike="noStrike" dirty="0">
                          <a:solidFill>
                            <a:schemeClr val="tx1">
                              <a:lumMod val="85000"/>
                              <a:lumOff val="15000"/>
                            </a:schemeClr>
                          </a:solidFill>
                          <a:effectLst/>
                          <a:latin typeface="Verdana" panose="020B0604030504040204" pitchFamily="34" charset="0"/>
                          <a:ea typeface="Verdana" panose="020B0604030504040204" pitchFamily="34" charset="0"/>
                        </a:rPr>
                        <a:t>`-1% V</a:t>
                      </a:r>
                      <a:endParaRPr lang="en-US" sz="1400" b="1" i="0" u="none" strike="noStrike" dirty="0">
                        <a:solidFill>
                          <a:schemeClr val="tx1">
                            <a:lumMod val="85000"/>
                            <a:lumOff val="15000"/>
                          </a:schemeClr>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en-US" sz="1400" b="1" u="none" strike="noStrike" dirty="0">
                          <a:solidFill>
                            <a:schemeClr val="tx1">
                              <a:lumMod val="85000"/>
                              <a:lumOff val="15000"/>
                            </a:schemeClr>
                          </a:solidFill>
                          <a:effectLst/>
                          <a:latin typeface="Verdana" panose="020B0604030504040204" pitchFamily="34" charset="0"/>
                          <a:ea typeface="Verdana" panose="020B0604030504040204" pitchFamily="34" charset="0"/>
                        </a:rPr>
                        <a:t>`-1% C</a:t>
                      </a:r>
                      <a:endParaRPr lang="en-US" sz="1400" b="1" i="0" u="none" strike="noStrike" dirty="0">
                        <a:solidFill>
                          <a:schemeClr val="tx1">
                            <a:lumMod val="85000"/>
                            <a:lumOff val="15000"/>
                          </a:schemeClr>
                        </a:solidFill>
                        <a:effectLst/>
                        <a:latin typeface="Verdana" panose="020B0604030504040204" pitchFamily="34" charset="0"/>
                        <a:ea typeface="Verdana" panose="020B0604030504040204" pitchFamily="34" charset="0"/>
                      </a:endParaRPr>
                    </a:p>
                  </a:txBody>
                  <a:tcPr marL="6350" marR="6350" marT="6350" marB="0" anchor="ctr"/>
                </a:tc>
                <a:extLst>
                  <a:ext uri="{0D108BD9-81ED-4DB2-BD59-A6C34878D82A}">
                    <a16:rowId xmlns:a16="http://schemas.microsoft.com/office/drawing/2014/main" val="1904241657"/>
                  </a:ext>
                </a:extLst>
              </a:tr>
              <a:tr h="478071">
                <a:tc>
                  <a:txBody>
                    <a:bodyPr/>
                    <a:lstStyle/>
                    <a:p>
                      <a:pPr algn="ctr" fontAlgn="ctr"/>
                      <a:r>
                        <a:rPr lang="ru-RU" sz="1400" b="1" u="none" strike="noStrike" dirty="0">
                          <a:effectLst/>
                          <a:latin typeface="Verdana" panose="020B0604030504040204" pitchFamily="34" charset="0"/>
                          <a:ea typeface="Verdana" panose="020B0604030504040204" pitchFamily="34" charset="0"/>
                        </a:rPr>
                        <a:t>Кол-во</a:t>
                      </a:r>
                      <a:endParaRPr lang="ru-RU" sz="1400" b="1" i="0" u="none" strike="noStrike" dirty="0">
                        <a:solidFill>
                          <a:srgbClr val="00000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ru-RU" sz="1400" u="none" strike="noStrike">
                          <a:effectLst/>
                          <a:latin typeface="Verdana" panose="020B0604030504040204" pitchFamily="34" charset="0"/>
                          <a:ea typeface="Verdana" panose="020B0604030504040204" pitchFamily="34" charset="0"/>
                        </a:rPr>
                        <a:t>1000</a:t>
                      </a:r>
                      <a:endParaRPr lang="ru-RU" sz="1400" b="0" i="0" u="none" strike="noStrike">
                        <a:solidFill>
                          <a:srgbClr val="00000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ru-RU" sz="1400" u="none" strike="noStrike" dirty="0">
                          <a:solidFill>
                            <a:srgbClr val="C00000"/>
                          </a:solidFill>
                          <a:effectLst/>
                          <a:latin typeface="Verdana" panose="020B0604030504040204" pitchFamily="34" charset="0"/>
                          <a:ea typeface="Verdana" panose="020B0604030504040204" pitchFamily="34" charset="0"/>
                        </a:rPr>
                        <a:t>1010</a:t>
                      </a:r>
                      <a:endParaRPr lang="ru-RU" sz="1400" b="0" i="0" u="none" strike="noStrike" dirty="0">
                        <a:solidFill>
                          <a:srgbClr val="C0000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ru-RU" sz="1400" u="none" strike="noStrike">
                          <a:effectLst/>
                          <a:latin typeface="Verdana" panose="020B0604030504040204" pitchFamily="34" charset="0"/>
                          <a:ea typeface="Verdana" panose="020B0604030504040204" pitchFamily="34" charset="0"/>
                        </a:rPr>
                        <a:t>1000</a:t>
                      </a:r>
                      <a:endParaRPr lang="ru-RU" sz="1400" b="0" i="0" u="none" strike="noStrike">
                        <a:solidFill>
                          <a:srgbClr val="00000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ru-RU" sz="1400" u="none" strike="noStrike">
                          <a:effectLst/>
                          <a:latin typeface="Verdana" panose="020B0604030504040204" pitchFamily="34" charset="0"/>
                          <a:ea typeface="Verdana" panose="020B0604030504040204" pitchFamily="34" charset="0"/>
                        </a:rPr>
                        <a:t>1000</a:t>
                      </a:r>
                      <a:endParaRPr lang="ru-RU" sz="1400" b="0" i="0" u="none" strike="noStrike">
                        <a:solidFill>
                          <a:srgbClr val="00000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ru-RU" sz="1400" u="none" strike="noStrike" dirty="0">
                          <a:effectLst/>
                          <a:latin typeface="Verdana" panose="020B0604030504040204" pitchFamily="34" charset="0"/>
                          <a:ea typeface="Verdana" panose="020B0604030504040204" pitchFamily="34" charset="0"/>
                        </a:rPr>
                        <a:t>1000</a:t>
                      </a:r>
                      <a:endParaRPr lang="ru-RU" sz="1400" b="0" i="0" u="none" strike="noStrike" dirty="0">
                        <a:solidFill>
                          <a:srgbClr val="000000"/>
                        </a:solidFill>
                        <a:effectLst/>
                        <a:latin typeface="Verdana" panose="020B0604030504040204" pitchFamily="34" charset="0"/>
                        <a:ea typeface="Verdana" panose="020B0604030504040204" pitchFamily="34" charset="0"/>
                      </a:endParaRPr>
                    </a:p>
                  </a:txBody>
                  <a:tcPr marL="6350" marR="6350" marT="6350" marB="0" anchor="ctr"/>
                </a:tc>
                <a:extLst>
                  <a:ext uri="{0D108BD9-81ED-4DB2-BD59-A6C34878D82A}">
                    <a16:rowId xmlns:a16="http://schemas.microsoft.com/office/drawing/2014/main" val="3325572136"/>
                  </a:ext>
                </a:extLst>
              </a:tr>
              <a:tr h="478071">
                <a:tc>
                  <a:txBody>
                    <a:bodyPr/>
                    <a:lstStyle/>
                    <a:p>
                      <a:pPr algn="ctr" fontAlgn="ctr"/>
                      <a:r>
                        <a:rPr lang="ru-RU" sz="1400" b="1" u="none" strike="noStrike" dirty="0">
                          <a:effectLst/>
                          <a:latin typeface="Verdana" panose="020B0604030504040204" pitchFamily="34" charset="0"/>
                          <a:ea typeface="Verdana" panose="020B0604030504040204" pitchFamily="34" charset="0"/>
                        </a:rPr>
                        <a:t>Цена</a:t>
                      </a:r>
                      <a:endParaRPr lang="ru-RU" sz="1400" b="1" i="0" u="none" strike="noStrike" dirty="0">
                        <a:solidFill>
                          <a:srgbClr val="00000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ru-RU" sz="1400" u="none" strike="noStrike">
                          <a:effectLst/>
                          <a:latin typeface="Verdana" panose="020B0604030504040204" pitchFamily="34" charset="0"/>
                          <a:ea typeface="Verdana" panose="020B0604030504040204" pitchFamily="34" charset="0"/>
                        </a:rPr>
                        <a:t>30</a:t>
                      </a:r>
                      <a:endParaRPr lang="ru-RU" sz="1400" b="0" i="0" u="none" strike="noStrike">
                        <a:solidFill>
                          <a:srgbClr val="00000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ru-RU" sz="1400" u="none" strike="noStrike">
                          <a:effectLst/>
                          <a:latin typeface="Verdana" panose="020B0604030504040204" pitchFamily="34" charset="0"/>
                          <a:ea typeface="Verdana" panose="020B0604030504040204" pitchFamily="34" charset="0"/>
                        </a:rPr>
                        <a:t>30</a:t>
                      </a:r>
                      <a:endParaRPr lang="ru-RU" sz="1400" b="0" i="0" u="none" strike="noStrike">
                        <a:solidFill>
                          <a:srgbClr val="00000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ru-RU" sz="1400" u="none" strike="noStrike" dirty="0">
                          <a:solidFill>
                            <a:srgbClr val="C00000"/>
                          </a:solidFill>
                          <a:effectLst/>
                          <a:latin typeface="Verdana" panose="020B0604030504040204" pitchFamily="34" charset="0"/>
                          <a:ea typeface="Verdana" panose="020B0604030504040204" pitchFamily="34" charset="0"/>
                        </a:rPr>
                        <a:t>30,3</a:t>
                      </a:r>
                      <a:endParaRPr lang="ru-RU" sz="1400" b="0" i="0" u="none" strike="noStrike" dirty="0">
                        <a:solidFill>
                          <a:srgbClr val="C0000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ru-RU" sz="1400" u="none" strike="noStrike">
                          <a:effectLst/>
                          <a:latin typeface="Verdana" panose="020B0604030504040204" pitchFamily="34" charset="0"/>
                          <a:ea typeface="Verdana" panose="020B0604030504040204" pitchFamily="34" charset="0"/>
                        </a:rPr>
                        <a:t>30</a:t>
                      </a:r>
                      <a:endParaRPr lang="ru-RU" sz="1400" b="0" i="0" u="none" strike="noStrike">
                        <a:solidFill>
                          <a:srgbClr val="00000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ru-RU" sz="1400" u="none" strike="noStrike">
                          <a:effectLst/>
                          <a:latin typeface="Verdana" panose="020B0604030504040204" pitchFamily="34" charset="0"/>
                          <a:ea typeface="Verdana" panose="020B0604030504040204" pitchFamily="34" charset="0"/>
                        </a:rPr>
                        <a:t>30</a:t>
                      </a:r>
                      <a:endParaRPr lang="ru-RU" sz="1400" b="0" i="0" u="none" strike="noStrike">
                        <a:solidFill>
                          <a:srgbClr val="000000"/>
                        </a:solidFill>
                        <a:effectLst/>
                        <a:latin typeface="Verdana" panose="020B0604030504040204" pitchFamily="34" charset="0"/>
                        <a:ea typeface="Verdana" panose="020B0604030504040204" pitchFamily="34" charset="0"/>
                      </a:endParaRPr>
                    </a:p>
                  </a:txBody>
                  <a:tcPr marL="6350" marR="6350" marT="6350" marB="0" anchor="ctr"/>
                </a:tc>
                <a:extLst>
                  <a:ext uri="{0D108BD9-81ED-4DB2-BD59-A6C34878D82A}">
                    <a16:rowId xmlns:a16="http://schemas.microsoft.com/office/drawing/2014/main" val="441261590"/>
                  </a:ext>
                </a:extLst>
              </a:tr>
              <a:tr h="501606">
                <a:tc>
                  <a:txBody>
                    <a:bodyPr/>
                    <a:lstStyle/>
                    <a:p>
                      <a:pPr algn="ctr" fontAlgn="ctr"/>
                      <a:r>
                        <a:rPr lang="ru-RU" sz="1400" b="1" u="none" strike="noStrike" dirty="0">
                          <a:effectLst/>
                          <a:latin typeface="Verdana" panose="020B0604030504040204" pitchFamily="34" charset="0"/>
                          <a:ea typeface="Verdana" panose="020B0604030504040204" pitchFamily="34" charset="0"/>
                        </a:rPr>
                        <a:t>Закупочная цена</a:t>
                      </a:r>
                      <a:endParaRPr lang="ru-RU" sz="1400" b="1" i="0" u="none" strike="noStrike" dirty="0">
                        <a:solidFill>
                          <a:srgbClr val="00000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ru-RU" sz="1400" u="none" strike="noStrike">
                          <a:effectLst/>
                          <a:latin typeface="Verdana" panose="020B0604030504040204" pitchFamily="34" charset="0"/>
                          <a:ea typeface="Verdana" panose="020B0604030504040204" pitchFamily="34" charset="0"/>
                        </a:rPr>
                        <a:t>25</a:t>
                      </a:r>
                      <a:endParaRPr lang="ru-RU" sz="1400" b="0" i="0" u="none" strike="noStrike">
                        <a:solidFill>
                          <a:srgbClr val="00000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ru-RU" sz="1400" u="none" strike="noStrike">
                          <a:effectLst/>
                          <a:latin typeface="Verdana" panose="020B0604030504040204" pitchFamily="34" charset="0"/>
                          <a:ea typeface="Verdana" panose="020B0604030504040204" pitchFamily="34" charset="0"/>
                        </a:rPr>
                        <a:t>25</a:t>
                      </a:r>
                      <a:endParaRPr lang="ru-RU" sz="1400" b="0" i="0" u="none" strike="noStrike">
                        <a:solidFill>
                          <a:srgbClr val="00000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ru-RU" sz="1400" u="none" strike="noStrike">
                          <a:effectLst/>
                          <a:latin typeface="Verdana" panose="020B0604030504040204" pitchFamily="34" charset="0"/>
                          <a:ea typeface="Verdana" panose="020B0604030504040204" pitchFamily="34" charset="0"/>
                        </a:rPr>
                        <a:t>25</a:t>
                      </a:r>
                      <a:endParaRPr lang="ru-RU" sz="1400" b="0" i="0" u="none" strike="noStrike">
                        <a:solidFill>
                          <a:srgbClr val="00000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ru-RU" sz="1400" u="none" strike="noStrike" dirty="0">
                          <a:solidFill>
                            <a:srgbClr val="C00000"/>
                          </a:solidFill>
                          <a:effectLst/>
                          <a:latin typeface="Verdana" panose="020B0604030504040204" pitchFamily="34" charset="0"/>
                          <a:ea typeface="Verdana" panose="020B0604030504040204" pitchFamily="34" charset="0"/>
                        </a:rPr>
                        <a:t>2</a:t>
                      </a:r>
                      <a:r>
                        <a:rPr lang="en-US" sz="1400" u="none" strike="noStrike" dirty="0">
                          <a:solidFill>
                            <a:srgbClr val="C00000"/>
                          </a:solidFill>
                          <a:effectLst/>
                          <a:latin typeface="Verdana" panose="020B0604030504040204" pitchFamily="34" charset="0"/>
                          <a:ea typeface="Verdana" panose="020B0604030504040204" pitchFamily="34" charset="0"/>
                        </a:rPr>
                        <a:t>4</a:t>
                      </a:r>
                      <a:r>
                        <a:rPr lang="ru-RU" sz="1400" u="none" strike="noStrike" dirty="0">
                          <a:solidFill>
                            <a:srgbClr val="C00000"/>
                          </a:solidFill>
                          <a:effectLst/>
                          <a:latin typeface="Verdana" panose="020B0604030504040204" pitchFamily="34" charset="0"/>
                          <a:ea typeface="Verdana" panose="020B0604030504040204" pitchFamily="34" charset="0"/>
                        </a:rPr>
                        <a:t>,</a:t>
                      </a:r>
                      <a:r>
                        <a:rPr lang="en-US" sz="1400" u="none" strike="noStrike" dirty="0">
                          <a:solidFill>
                            <a:srgbClr val="C00000"/>
                          </a:solidFill>
                          <a:effectLst/>
                          <a:latin typeface="Verdana" panose="020B0604030504040204" pitchFamily="34" charset="0"/>
                          <a:ea typeface="Verdana" panose="020B0604030504040204" pitchFamily="34" charset="0"/>
                        </a:rPr>
                        <a:t>7</a:t>
                      </a:r>
                      <a:r>
                        <a:rPr lang="ru-RU" sz="1400" u="none" strike="noStrike" dirty="0">
                          <a:solidFill>
                            <a:srgbClr val="C00000"/>
                          </a:solidFill>
                          <a:effectLst/>
                          <a:latin typeface="Verdana" panose="020B0604030504040204" pitchFamily="34" charset="0"/>
                          <a:ea typeface="Verdana" panose="020B0604030504040204" pitchFamily="34" charset="0"/>
                        </a:rPr>
                        <a:t>5</a:t>
                      </a:r>
                      <a:endParaRPr lang="ru-RU" sz="1400" b="0" i="0" u="none" strike="noStrike" dirty="0">
                        <a:solidFill>
                          <a:srgbClr val="C0000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ru-RU" sz="1400" u="none" strike="noStrike">
                          <a:effectLst/>
                          <a:latin typeface="Verdana" panose="020B0604030504040204" pitchFamily="34" charset="0"/>
                          <a:ea typeface="Verdana" panose="020B0604030504040204" pitchFamily="34" charset="0"/>
                        </a:rPr>
                        <a:t>25</a:t>
                      </a:r>
                      <a:endParaRPr lang="ru-RU" sz="1400" b="0" i="0" u="none" strike="noStrike">
                        <a:solidFill>
                          <a:srgbClr val="000000"/>
                        </a:solidFill>
                        <a:effectLst/>
                        <a:latin typeface="Verdana" panose="020B0604030504040204" pitchFamily="34" charset="0"/>
                        <a:ea typeface="Verdana" panose="020B0604030504040204" pitchFamily="34" charset="0"/>
                      </a:endParaRPr>
                    </a:p>
                  </a:txBody>
                  <a:tcPr marL="6350" marR="6350" marT="6350" marB="0" anchor="ctr"/>
                </a:tc>
                <a:extLst>
                  <a:ext uri="{0D108BD9-81ED-4DB2-BD59-A6C34878D82A}">
                    <a16:rowId xmlns:a16="http://schemas.microsoft.com/office/drawing/2014/main" val="1338447576"/>
                  </a:ext>
                </a:extLst>
              </a:tr>
              <a:tr h="501606">
                <a:tc>
                  <a:txBody>
                    <a:bodyPr/>
                    <a:lstStyle/>
                    <a:p>
                      <a:pPr algn="ctr" fontAlgn="ctr"/>
                      <a:r>
                        <a:rPr lang="ru-RU" sz="1400" b="1" u="none" strike="noStrike" dirty="0">
                          <a:effectLst/>
                          <a:latin typeface="Verdana" panose="020B0604030504040204" pitchFamily="34" charset="0"/>
                          <a:ea typeface="Verdana" panose="020B0604030504040204" pitchFamily="34" charset="0"/>
                        </a:rPr>
                        <a:t>Фиксированные затраты</a:t>
                      </a:r>
                      <a:endParaRPr lang="ru-RU" sz="1400" b="1" i="0" u="none" strike="noStrike" dirty="0">
                        <a:solidFill>
                          <a:srgbClr val="00000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ru-RU" sz="1400" u="none" strike="noStrike">
                          <a:effectLst/>
                          <a:latin typeface="Verdana" panose="020B0604030504040204" pitchFamily="34" charset="0"/>
                          <a:ea typeface="Verdana" panose="020B0604030504040204" pitchFamily="34" charset="0"/>
                        </a:rPr>
                        <a:t>4000</a:t>
                      </a:r>
                      <a:endParaRPr lang="ru-RU" sz="1400" b="0" i="0" u="none" strike="noStrike">
                        <a:solidFill>
                          <a:srgbClr val="00000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ru-RU" sz="1400" u="none" strike="noStrike">
                          <a:effectLst/>
                          <a:latin typeface="Verdana" panose="020B0604030504040204" pitchFamily="34" charset="0"/>
                          <a:ea typeface="Verdana" panose="020B0604030504040204" pitchFamily="34" charset="0"/>
                        </a:rPr>
                        <a:t>4000</a:t>
                      </a:r>
                      <a:endParaRPr lang="ru-RU" sz="1400" b="0" i="0" u="none" strike="noStrike">
                        <a:solidFill>
                          <a:srgbClr val="00000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ru-RU" sz="1400" u="none" strike="noStrike">
                          <a:effectLst/>
                          <a:latin typeface="Verdana" panose="020B0604030504040204" pitchFamily="34" charset="0"/>
                          <a:ea typeface="Verdana" panose="020B0604030504040204" pitchFamily="34" charset="0"/>
                        </a:rPr>
                        <a:t>4000</a:t>
                      </a:r>
                      <a:endParaRPr lang="ru-RU" sz="1400" b="0" i="0" u="none" strike="noStrike">
                        <a:solidFill>
                          <a:srgbClr val="00000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ru-RU" sz="1400" u="none" strike="noStrike">
                          <a:effectLst/>
                          <a:latin typeface="Verdana" panose="020B0604030504040204" pitchFamily="34" charset="0"/>
                          <a:ea typeface="Verdana" panose="020B0604030504040204" pitchFamily="34" charset="0"/>
                        </a:rPr>
                        <a:t>4000</a:t>
                      </a:r>
                      <a:endParaRPr lang="ru-RU" sz="1400" b="0" i="0" u="none" strike="noStrike">
                        <a:solidFill>
                          <a:srgbClr val="00000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en-US" sz="1400" u="none" strike="noStrike" dirty="0">
                          <a:solidFill>
                            <a:srgbClr val="C00000"/>
                          </a:solidFill>
                          <a:effectLst/>
                          <a:latin typeface="Verdana" panose="020B0604030504040204" pitchFamily="34" charset="0"/>
                          <a:ea typeface="Verdana" panose="020B0604030504040204" pitchFamily="34" charset="0"/>
                        </a:rPr>
                        <a:t>3960</a:t>
                      </a:r>
                      <a:endParaRPr lang="ru-RU" sz="1400" b="0" i="0" u="none" strike="noStrike" dirty="0">
                        <a:solidFill>
                          <a:srgbClr val="C00000"/>
                        </a:solidFill>
                        <a:effectLst/>
                        <a:latin typeface="Verdana" panose="020B0604030504040204" pitchFamily="34" charset="0"/>
                        <a:ea typeface="Verdana" panose="020B0604030504040204" pitchFamily="34" charset="0"/>
                      </a:endParaRPr>
                    </a:p>
                  </a:txBody>
                  <a:tcPr marL="6350" marR="6350" marT="6350" marB="0" anchor="ctr"/>
                </a:tc>
                <a:extLst>
                  <a:ext uri="{0D108BD9-81ED-4DB2-BD59-A6C34878D82A}">
                    <a16:rowId xmlns:a16="http://schemas.microsoft.com/office/drawing/2014/main" val="3758832490"/>
                  </a:ext>
                </a:extLst>
              </a:tr>
              <a:tr h="478071">
                <a:tc>
                  <a:txBody>
                    <a:bodyPr/>
                    <a:lstStyle/>
                    <a:p>
                      <a:pPr algn="ctr" fontAlgn="ctr"/>
                      <a:r>
                        <a:rPr lang="ru-RU" sz="1400" b="1" u="none" strike="noStrike" dirty="0">
                          <a:effectLst/>
                          <a:latin typeface="Verdana" panose="020B0604030504040204" pitchFamily="34" charset="0"/>
                          <a:ea typeface="Verdana" panose="020B0604030504040204" pitchFamily="34" charset="0"/>
                        </a:rPr>
                        <a:t>Доход</a:t>
                      </a:r>
                      <a:endParaRPr lang="ru-RU" sz="1400" b="1" i="0" u="none" strike="noStrike" dirty="0">
                        <a:solidFill>
                          <a:srgbClr val="00000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ru-RU" sz="1400" u="none" strike="noStrike">
                          <a:effectLst/>
                          <a:latin typeface="Verdana" panose="020B0604030504040204" pitchFamily="34" charset="0"/>
                          <a:ea typeface="Verdana" panose="020B0604030504040204" pitchFamily="34" charset="0"/>
                        </a:rPr>
                        <a:t>1000</a:t>
                      </a:r>
                      <a:endParaRPr lang="ru-RU" sz="1400" b="0" i="0" u="none" strike="noStrike">
                        <a:solidFill>
                          <a:srgbClr val="00000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ru-RU" sz="1400" u="none" strike="noStrike">
                          <a:effectLst/>
                          <a:latin typeface="Verdana" panose="020B0604030504040204" pitchFamily="34" charset="0"/>
                          <a:ea typeface="Verdana" panose="020B0604030504040204" pitchFamily="34" charset="0"/>
                        </a:rPr>
                        <a:t>1050</a:t>
                      </a:r>
                      <a:endParaRPr lang="ru-RU" sz="1400" b="0" i="0" u="none" strike="noStrike">
                        <a:solidFill>
                          <a:srgbClr val="00000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ru-RU" sz="1400" u="none" strike="noStrike">
                          <a:effectLst/>
                          <a:latin typeface="Verdana" panose="020B0604030504040204" pitchFamily="34" charset="0"/>
                          <a:ea typeface="Verdana" panose="020B0604030504040204" pitchFamily="34" charset="0"/>
                        </a:rPr>
                        <a:t>1300</a:t>
                      </a:r>
                      <a:endParaRPr lang="ru-RU" sz="1400" b="0" i="0" u="none" strike="noStrike">
                        <a:solidFill>
                          <a:srgbClr val="00000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en-US" sz="1400" u="none" strike="noStrike" dirty="0">
                          <a:solidFill>
                            <a:schemeClr val="tx1">
                              <a:lumMod val="85000"/>
                              <a:lumOff val="15000"/>
                            </a:schemeClr>
                          </a:solidFill>
                          <a:effectLst/>
                          <a:latin typeface="Verdana" panose="020B0604030504040204" pitchFamily="34" charset="0"/>
                          <a:ea typeface="Verdana" panose="020B0604030504040204" pitchFamily="34" charset="0"/>
                        </a:rPr>
                        <a:t>1250</a:t>
                      </a:r>
                      <a:endParaRPr lang="ru-RU" sz="1400" b="0" i="0" u="none" strike="noStrike" dirty="0">
                        <a:solidFill>
                          <a:schemeClr val="tx1">
                            <a:lumMod val="85000"/>
                            <a:lumOff val="15000"/>
                          </a:schemeClr>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en-US" sz="1400" u="none" strike="noStrike" dirty="0">
                          <a:solidFill>
                            <a:schemeClr val="tx1">
                              <a:lumMod val="85000"/>
                              <a:lumOff val="15000"/>
                            </a:schemeClr>
                          </a:solidFill>
                          <a:effectLst/>
                          <a:latin typeface="Verdana" panose="020B0604030504040204" pitchFamily="34" charset="0"/>
                          <a:ea typeface="Verdana" panose="020B0604030504040204" pitchFamily="34" charset="0"/>
                        </a:rPr>
                        <a:t>1040</a:t>
                      </a:r>
                      <a:endParaRPr lang="ru-RU" sz="1400" b="0" i="0" u="none" strike="noStrike" dirty="0">
                        <a:solidFill>
                          <a:schemeClr val="tx1">
                            <a:lumMod val="85000"/>
                            <a:lumOff val="15000"/>
                          </a:schemeClr>
                        </a:solidFill>
                        <a:effectLst/>
                        <a:latin typeface="Verdana" panose="020B0604030504040204" pitchFamily="34" charset="0"/>
                        <a:ea typeface="Verdana" panose="020B0604030504040204" pitchFamily="34" charset="0"/>
                      </a:endParaRPr>
                    </a:p>
                  </a:txBody>
                  <a:tcPr marL="6350" marR="6350" marT="6350" marB="0" anchor="ctr"/>
                </a:tc>
                <a:extLst>
                  <a:ext uri="{0D108BD9-81ED-4DB2-BD59-A6C34878D82A}">
                    <a16:rowId xmlns:a16="http://schemas.microsoft.com/office/drawing/2014/main" val="3121295170"/>
                  </a:ext>
                </a:extLst>
              </a:tr>
              <a:tr h="478071">
                <a:tc>
                  <a:txBody>
                    <a:bodyPr/>
                    <a:lstStyle/>
                    <a:p>
                      <a:pPr algn="ctr" fontAlgn="ctr"/>
                      <a:r>
                        <a:rPr lang="ru-RU" sz="1400" b="1" u="none" strike="noStrike" dirty="0">
                          <a:effectLst/>
                          <a:latin typeface="Verdana" panose="020B0604030504040204" pitchFamily="34" charset="0"/>
                          <a:ea typeface="Verdana" panose="020B0604030504040204" pitchFamily="34" charset="0"/>
                        </a:rPr>
                        <a:t>% Дохода</a:t>
                      </a:r>
                      <a:endParaRPr lang="ru-RU" sz="1400" b="1" i="0" u="none" strike="noStrike" dirty="0">
                        <a:solidFill>
                          <a:srgbClr val="00000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endParaRPr lang="ru-RU" sz="1400" b="0" i="0" u="none" strike="noStrike">
                        <a:solidFill>
                          <a:srgbClr val="00000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ru-RU" sz="1400" u="none" strike="noStrike">
                          <a:effectLst/>
                          <a:latin typeface="Verdana" panose="020B0604030504040204" pitchFamily="34" charset="0"/>
                          <a:ea typeface="Verdana" panose="020B0604030504040204" pitchFamily="34" charset="0"/>
                        </a:rPr>
                        <a:t>5%</a:t>
                      </a:r>
                      <a:endParaRPr lang="ru-RU" sz="1400" b="0" i="0" u="none" strike="noStrike">
                        <a:solidFill>
                          <a:srgbClr val="00000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ru-RU" sz="1400" u="none" strike="noStrike">
                          <a:effectLst/>
                          <a:latin typeface="Verdana" panose="020B0604030504040204" pitchFamily="34" charset="0"/>
                          <a:ea typeface="Verdana" panose="020B0604030504040204" pitchFamily="34" charset="0"/>
                        </a:rPr>
                        <a:t>30%</a:t>
                      </a:r>
                      <a:endParaRPr lang="ru-RU" sz="1400" b="0" i="0" u="none" strike="noStrike">
                        <a:solidFill>
                          <a:srgbClr val="00000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ru-RU" sz="1400" u="none" strike="noStrike" dirty="0">
                          <a:effectLst/>
                          <a:latin typeface="Verdana" panose="020B0604030504040204" pitchFamily="34" charset="0"/>
                          <a:ea typeface="Verdana" panose="020B0604030504040204" pitchFamily="34" charset="0"/>
                        </a:rPr>
                        <a:t>25%</a:t>
                      </a:r>
                      <a:endParaRPr lang="ru-RU" sz="1400" b="0" i="0" u="none" strike="noStrike" dirty="0">
                        <a:solidFill>
                          <a:srgbClr val="00000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ru-RU" sz="1400" u="none" strike="noStrike" dirty="0">
                          <a:effectLst/>
                          <a:latin typeface="Verdana" panose="020B0604030504040204" pitchFamily="34" charset="0"/>
                          <a:ea typeface="Verdana" panose="020B0604030504040204" pitchFamily="34" charset="0"/>
                        </a:rPr>
                        <a:t>4%</a:t>
                      </a:r>
                      <a:endParaRPr lang="ru-RU" sz="1400" b="0" i="0" u="none" strike="noStrike" dirty="0">
                        <a:solidFill>
                          <a:srgbClr val="000000"/>
                        </a:solidFill>
                        <a:effectLst/>
                        <a:latin typeface="Verdana" panose="020B0604030504040204" pitchFamily="34" charset="0"/>
                        <a:ea typeface="Verdana" panose="020B0604030504040204" pitchFamily="34" charset="0"/>
                      </a:endParaRPr>
                    </a:p>
                  </a:txBody>
                  <a:tcPr marL="6350" marR="6350" marT="6350" marB="0" anchor="ctr"/>
                </a:tc>
                <a:extLst>
                  <a:ext uri="{0D108BD9-81ED-4DB2-BD59-A6C34878D82A}">
                    <a16:rowId xmlns:a16="http://schemas.microsoft.com/office/drawing/2014/main" val="4264474781"/>
                  </a:ext>
                </a:extLst>
              </a:tr>
            </a:tbl>
          </a:graphicData>
        </a:graphic>
      </p:graphicFrame>
      <p:pic>
        <p:nvPicPr>
          <p:cNvPr id="13" name="Рисунок 12">
            <a:extLst>
              <a:ext uri="{FF2B5EF4-FFF2-40B4-BE49-F238E27FC236}">
                <a16:creationId xmlns:a16="http://schemas.microsoft.com/office/drawing/2014/main" id="{878E2A82-5934-40E6-9349-DAC89EBAF820}"/>
              </a:ext>
            </a:extLst>
          </p:cNvPr>
          <p:cNvPicPr>
            <a:picLocks noChangeAspect="1"/>
          </p:cNvPicPr>
          <p:nvPr/>
        </p:nvPicPr>
        <p:blipFill>
          <a:blip r:embed="rId2"/>
          <a:stretch>
            <a:fillRect/>
          </a:stretch>
        </p:blipFill>
        <p:spPr>
          <a:xfrm>
            <a:off x="9165674" y="4741610"/>
            <a:ext cx="2326491" cy="507848"/>
          </a:xfrm>
          <a:prstGeom prst="rect">
            <a:avLst/>
          </a:prstGeom>
        </p:spPr>
      </p:pic>
      <p:cxnSp>
        <p:nvCxnSpPr>
          <p:cNvPr id="10" name="Прямая соединительная линия 9">
            <a:extLst>
              <a:ext uri="{FF2B5EF4-FFF2-40B4-BE49-F238E27FC236}">
                <a16:creationId xmlns:a16="http://schemas.microsoft.com/office/drawing/2014/main" id="{281CD797-E611-4CE2-AF0C-14BA3C060E6E}"/>
              </a:ext>
            </a:extLst>
          </p:cNvPr>
          <p:cNvCxnSpPr/>
          <p:nvPr/>
        </p:nvCxnSpPr>
        <p:spPr>
          <a:xfrm>
            <a:off x="1070306" y="5263763"/>
            <a:ext cx="10657868"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61128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Личные границы человека">
            <a:extLst>
              <a:ext uri="{FF2B5EF4-FFF2-40B4-BE49-F238E27FC236}">
                <a16:creationId xmlns:a16="http://schemas.microsoft.com/office/drawing/2014/main" id="{FDA036E3-DBCD-46DF-A87A-5BB8E8B190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8900000">
            <a:off x="1728942" y="1761336"/>
            <a:ext cx="12965303" cy="5314971"/>
          </a:xfrm>
          <a:prstGeom prst="rect">
            <a:avLst/>
          </a:prstGeom>
          <a:noFill/>
          <a:effectLst>
            <a:softEdge rad="635000"/>
          </a:effectLst>
          <a:extLst>
            <a:ext uri="{909E8E84-426E-40DD-AFC4-6F175D3DCCD1}">
              <a14:hiddenFill xmlns:a14="http://schemas.microsoft.com/office/drawing/2010/main">
                <a:solidFill>
                  <a:srgbClr val="FFFFFF"/>
                </a:solidFill>
              </a14:hiddenFill>
            </a:ext>
          </a:extLst>
        </p:spPr>
      </p:pic>
      <p:sp>
        <p:nvSpPr>
          <p:cNvPr id="6" name="Прямоугольник 5">
            <a:extLst>
              <a:ext uri="{FF2B5EF4-FFF2-40B4-BE49-F238E27FC236}">
                <a16:creationId xmlns:a16="http://schemas.microsoft.com/office/drawing/2014/main" id="{879A126B-BC5E-4A4E-8704-D89391087AA5}"/>
              </a:ext>
            </a:extLst>
          </p:cNvPr>
          <p:cNvSpPr/>
          <p:nvPr/>
        </p:nvSpPr>
        <p:spPr>
          <a:xfrm>
            <a:off x="0" y="0"/>
            <a:ext cx="12192000" cy="6858000"/>
          </a:xfrm>
          <a:prstGeom prst="rect">
            <a:avLst/>
          </a:prstGeom>
          <a:solidFill>
            <a:srgbClr val="C00000">
              <a:alpha val="7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Заголовок 4">
            <a:extLst>
              <a:ext uri="{FF2B5EF4-FFF2-40B4-BE49-F238E27FC236}">
                <a16:creationId xmlns:a16="http://schemas.microsoft.com/office/drawing/2014/main" id="{FB83C628-5A15-4ABD-8916-2F3A2FBA8C6E}"/>
              </a:ext>
            </a:extLst>
          </p:cNvPr>
          <p:cNvSpPr>
            <a:spLocks noGrp="1"/>
          </p:cNvSpPr>
          <p:nvPr>
            <p:ph type="ctrTitle"/>
          </p:nvPr>
        </p:nvSpPr>
        <p:spPr>
          <a:xfrm>
            <a:off x="182880" y="2818515"/>
            <a:ext cx="9144000" cy="1529301"/>
          </a:xfrm>
        </p:spPr>
        <p:txBody>
          <a:bodyPr>
            <a:normAutofit fontScale="90000"/>
          </a:bodyPr>
          <a:lstStyle/>
          <a:p>
            <a:pPr algn="l"/>
            <a:r>
              <a:rPr lang="ru-RU" b="1" dirty="0">
                <a:solidFill>
                  <a:schemeClr val="bg2">
                    <a:lumMod val="90000"/>
                  </a:schemeClr>
                </a:solidFill>
              </a:rPr>
              <a:t>ЦЕНА И</a:t>
            </a:r>
            <a:br>
              <a:rPr lang="ru-RU" b="1" dirty="0">
                <a:solidFill>
                  <a:schemeClr val="bg2">
                    <a:lumMod val="90000"/>
                  </a:schemeClr>
                </a:solidFill>
              </a:rPr>
            </a:br>
            <a:r>
              <a:rPr lang="ru-RU" b="1" dirty="0">
                <a:solidFill>
                  <a:schemeClr val="bg2">
                    <a:lumMod val="90000"/>
                  </a:schemeClr>
                </a:solidFill>
              </a:rPr>
              <a:t>ЕЁ ГРАНИЦЫ</a:t>
            </a:r>
          </a:p>
        </p:txBody>
      </p:sp>
    </p:spTree>
    <p:extLst>
      <p:ext uri="{BB962C8B-B14F-4D97-AF65-F5344CB8AC3E}">
        <p14:creationId xmlns:p14="http://schemas.microsoft.com/office/powerpoint/2010/main" val="14813522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09F77D-7C5F-4039-AE16-A33B515BFD0D}"/>
              </a:ext>
            </a:extLst>
          </p:cNvPr>
          <p:cNvSpPr>
            <a:spLocks noGrp="1"/>
          </p:cNvSpPr>
          <p:nvPr>
            <p:ph type="title"/>
          </p:nvPr>
        </p:nvSpPr>
        <p:spPr>
          <a:xfrm>
            <a:off x="511865" y="404882"/>
            <a:ext cx="11056952" cy="1325563"/>
          </a:xfrm>
        </p:spPr>
        <p:txBody>
          <a:bodyPr/>
          <a:lstStyle/>
          <a:p>
            <a:pPr algn="ctr"/>
            <a:r>
              <a:rPr lang="ru-RU" dirty="0">
                <a:solidFill>
                  <a:schemeClr val="tx1">
                    <a:lumMod val="65000"/>
                    <a:lumOff val="35000"/>
                  </a:schemeClr>
                </a:solidFill>
                <a:latin typeface="Verdana" panose="020B0604030504040204" pitchFamily="34" charset="0"/>
                <a:ea typeface="Verdana" panose="020B0604030504040204" pitchFamily="34" charset="0"/>
              </a:rPr>
              <a:t>ГРАНИЦЫ ЦЕНЫ</a:t>
            </a:r>
          </a:p>
        </p:txBody>
      </p:sp>
      <p:pic>
        <p:nvPicPr>
          <p:cNvPr id="6" name="Рисунок 5">
            <a:extLst>
              <a:ext uri="{FF2B5EF4-FFF2-40B4-BE49-F238E27FC236}">
                <a16:creationId xmlns:a16="http://schemas.microsoft.com/office/drawing/2014/main" id="{321A105C-9D89-49CC-B8A0-2E190EC912BC}"/>
              </a:ext>
            </a:extLst>
          </p:cNvPr>
          <p:cNvPicPr>
            <a:picLocks noChangeAspect="1"/>
          </p:cNvPicPr>
          <p:nvPr/>
        </p:nvPicPr>
        <p:blipFill>
          <a:blip r:embed="rId2"/>
          <a:stretch>
            <a:fillRect/>
          </a:stretch>
        </p:blipFill>
        <p:spPr>
          <a:xfrm>
            <a:off x="1933575" y="2265294"/>
            <a:ext cx="8324850" cy="4076700"/>
          </a:xfrm>
          <a:prstGeom prst="rect">
            <a:avLst/>
          </a:prstGeom>
        </p:spPr>
      </p:pic>
      <p:sp>
        <p:nvSpPr>
          <p:cNvPr id="4" name="Прямоугольник 3">
            <a:extLst>
              <a:ext uri="{FF2B5EF4-FFF2-40B4-BE49-F238E27FC236}">
                <a16:creationId xmlns:a16="http://schemas.microsoft.com/office/drawing/2014/main" id="{4EA3EA6F-B042-4484-9E6F-A0319F8173E1}"/>
              </a:ext>
            </a:extLst>
          </p:cNvPr>
          <p:cNvSpPr/>
          <p:nvPr/>
        </p:nvSpPr>
        <p:spPr>
          <a:xfrm>
            <a:off x="4333461" y="2091193"/>
            <a:ext cx="3228229" cy="4850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Прямоугольник 7">
            <a:extLst>
              <a:ext uri="{FF2B5EF4-FFF2-40B4-BE49-F238E27FC236}">
                <a16:creationId xmlns:a16="http://schemas.microsoft.com/office/drawing/2014/main" id="{5219DCC9-77FE-4614-9F4F-D8EE764658E7}"/>
              </a:ext>
            </a:extLst>
          </p:cNvPr>
          <p:cNvSpPr/>
          <p:nvPr/>
        </p:nvSpPr>
        <p:spPr>
          <a:xfrm>
            <a:off x="4867524" y="2750323"/>
            <a:ext cx="3228229" cy="4850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Прямоугольник 8">
            <a:extLst>
              <a:ext uri="{FF2B5EF4-FFF2-40B4-BE49-F238E27FC236}">
                <a16:creationId xmlns:a16="http://schemas.microsoft.com/office/drawing/2014/main" id="{3FF06B2F-B8BB-41BB-ABCA-D4A1BBCEDA2E}"/>
              </a:ext>
            </a:extLst>
          </p:cNvPr>
          <p:cNvSpPr/>
          <p:nvPr/>
        </p:nvSpPr>
        <p:spPr>
          <a:xfrm>
            <a:off x="3739764" y="4311594"/>
            <a:ext cx="1555805" cy="4850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Прямоугольник 10">
            <a:extLst>
              <a:ext uri="{FF2B5EF4-FFF2-40B4-BE49-F238E27FC236}">
                <a16:creationId xmlns:a16="http://schemas.microsoft.com/office/drawing/2014/main" id="{6F49BFE6-D00C-4147-8015-367950DAC2EB}"/>
              </a:ext>
            </a:extLst>
          </p:cNvPr>
          <p:cNvSpPr/>
          <p:nvPr/>
        </p:nvSpPr>
        <p:spPr>
          <a:xfrm>
            <a:off x="1933575" y="4303644"/>
            <a:ext cx="1334411" cy="562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Прямоугольник 11">
            <a:extLst>
              <a:ext uri="{FF2B5EF4-FFF2-40B4-BE49-F238E27FC236}">
                <a16:creationId xmlns:a16="http://schemas.microsoft.com/office/drawing/2014/main" id="{478745F9-78CC-4EB5-862B-486A84609814}"/>
              </a:ext>
            </a:extLst>
          </p:cNvPr>
          <p:cNvSpPr/>
          <p:nvPr/>
        </p:nvSpPr>
        <p:spPr>
          <a:xfrm>
            <a:off x="3562184" y="5139856"/>
            <a:ext cx="1622687" cy="562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Прямоугольник 13">
            <a:extLst>
              <a:ext uri="{FF2B5EF4-FFF2-40B4-BE49-F238E27FC236}">
                <a16:creationId xmlns:a16="http://schemas.microsoft.com/office/drawing/2014/main" id="{97B4CD91-74BB-4976-AF40-228C45B40DCD}"/>
              </a:ext>
            </a:extLst>
          </p:cNvPr>
          <p:cNvSpPr/>
          <p:nvPr/>
        </p:nvSpPr>
        <p:spPr>
          <a:xfrm>
            <a:off x="4716448" y="5702410"/>
            <a:ext cx="3926620" cy="562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Прямоугольник 14">
            <a:extLst>
              <a:ext uri="{FF2B5EF4-FFF2-40B4-BE49-F238E27FC236}">
                <a16:creationId xmlns:a16="http://schemas.microsoft.com/office/drawing/2014/main" id="{B45E677C-87AB-414B-9099-0F7FBFD97A8A}"/>
              </a:ext>
            </a:extLst>
          </p:cNvPr>
          <p:cNvSpPr/>
          <p:nvPr/>
        </p:nvSpPr>
        <p:spPr>
          <a:xfrm>
            <a:off x="5758069" y="5139856"/>
            <a:ext cx="1622687" cy="562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Прямоугольник 15">
            <a:extLst>
              <a:ext uri="{FF2B5EF4-FFF2-40B4-BE49-F238E27FC236}">
                <a16:creationId xmlns:a16="http://schemas.microsoft.com/office/drawing/2014/main" id="{539958E3-5AE9-4D0F-ADF3-8CE773686C3E}"/>
              </a:ext>
            </a:extLst>
          </p:cNvPr>
          <p:cNvSpPr/>
          <p:nvPr/>
        </p:nvSpPr>
        <p:spPr>
          <a:xfrm>
            <a:off x="8635738" y="4311594"/>
            <a:ext cx="1622687" cy="562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Прямоугольник 16">
            <a:extLst>
              <a:ext uri="{FF2B5EF4-FFF2-40B4-BE49-F238E27FC236}">
                <a16:creationId xmlns:a16="http://schemas.microsoft.com/office/drawing/2014/main" id="{700D3E53-86DB-418B-99DB-3E03332057A3}"/>
              </a:ext>
            </a:extLst>
          </p:cNvPr>
          <p:cNvSpPr/>
          <p:nvPr/>
        </p:nvSpPr>
        <p:spPr>
          <a:xfrm>
            <a:off x="9328204" y="3895747"/>
            <a:ext cx="1622687" cy="562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TextBox 17">
            <a:extLst>
              <a:ext uri="{FF2B5EF4-FFF2-40B4-BE49-F238E27FC236}">
                <a16:creationId xmlns:a16="http://schemas.microsoft.com/office/drawing/2014/main" id="{9995DA23-927E-42EF-ACA8-53546EEB655F}"/>
              </a:ext>
            </a:extLst>
          </p:cNvPr>
          <p:cNvSpPr txBox="1"/>
          <p:nvPr/>
        </p:nvSpPr>
        <p:spPr>
          <a:xfrm>
            <a:off x="2900238" y="2177074"/>
            <a:ext cx="6094674" cy="369332"/>
          </a:xfrm>
          <a:prstGeom prst="rect">
            <a:avLst/>
          </a:prstGeom>
          <a:noFill/>
        </p:spPr>
        <p:txBody>
          <a:bodyPr wrap="square">
            <a:spAutoFit/>
          </a:bodyPr>
          <a:lstStyle/>
          <a:p>
            <a:pPr algn="ctr" fontAlgn="ctr"/>
            <a:r>
              <a:rPr lang="ru-RU" sz="1800" b="1" u="none" strike="noStrike" dirty="0">
                <a:solidFill>
                  <a:schemeClr val="tx1">
                    <a:lumMod val="65000"/>
                    <a:lumOff val="35000"/>
                  </a:schemeClr>
                </a:solidFill>
                <a:effectLst/>
                <a:latin typeface="Verdana" panose="020B0604030504040204" pitchFamily="34" charset="0"/>
                <a:ea typeface="Verdana" panose="020B0604030504040204" pitchFamily="34" charset="0"/>
              </a:rPr>
              <a:t>Согласие на покупку</a:t>
            </a:r>
            <a:endParaRPr lang="ru-RU" sz="1800" b="1" i="0" u="none" strike="noStrike" dirty="0">
              <a:solidFill>
                <a:schemeClr val="tx1">
                  <a:lumMod val="65000"/>
                  <a:lumOff val="35000"/>
                </a:schemeClr>
              </a:solidFill>
              <a:effectLst/>
              <a:latin typeface="Verdana" panose="020B0604030504040204" pitchFamily="34" charset="0"/>
              <a:ea typeface="Verdana" panose="020B0604030504040204" pitchFamily="34" charset="0"/>
            </a:endParaRPr>
          </a:p>
        </p:txBody>
      </p:sp>
      <p:sp>
        <p:nvSpPr>
          <p:cNvPr id="19" name="TextBox 18">
            <a:extLst>
              <a:ext uri="{FF2B5EF4-FFF2-40B4-BE49-F238E27FC236}">
                <a16:creationId xmlns:a16="http://schemas.microsoft.com/office/drawing/2014/main" id="{5CA36341-2FF9-4D82-8F48-475CEB12829E}"/>
              </a:ext>
            </a:extLst>
          </p:cNvPr>
          <p:cNvSpPr txBox="1"/>
          <p:nvPr/>
        </p:nvSpPr>
        <p:spPr>
          <a:xfrm>
            <a:off x="9107203" y="3592079"/>
            <a:ext cx="2064688" cy="369332"/>
          </a:xfrm>
          <a:prstGeom prst="rect">
            <a:avLst/>
          </a:prstGeom>
          <a:noFill/>
        </p:spPr>
        <p:txBody>
          <a:bodyPr wrap="square">
            <a:spAutoFit/>
          </a:bodyPr>
          <a:lstStyle/>
          <a:p>
            <a:pPr algn="ctr" fontAlgn="ctr"/>
            <a:r>
              <a:rPr lang="ru-RU" sz="1800" b="1" u="none" strike="noStrike" dirty="0">
                <a:solidFill>
                  <a:schemeClr val="tx1">
                    <a:lumMod val="65000"/>
                    <a:lumOff val="35000"/>
                  </a:schemeClr>
                </a:solidFill>
                <a:effectLst/>
                <a:latin typeface="Verdana" panose="020B0604030504040204" pitchFamily="34" charset="0"/>
                <a:ea typeface="Verdana" panose="020B0604030504040204" pitchFamily="34" charset="0"/>
              </a:rPr>
              <a:t>Цена</a:t>
            </a:r>
            <a:endParaRPr lang="ru-RU" sz="1800" b="1" i="0" u="none" strike="noStrike" dirty="0">
              <a:solidFill>
                <a:schemeClr val="tx1">
                  <a:lumMod val="65000"/>
                  <a:lumOff val="35000"/>
                </a:schemeClr>
              </a:solidFill>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67870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670687F0-A060-43B2-BC8B-8FDDC170B75B}"/>
              </a:ext>
            </a:extLst>
          </p:cNvPr>
          <p:cNvPicPr>
            <a:picLocks noChangeAspect="1"/>
          </p:cNvPicPr>
          <p:nvPr/>
        </p:nvPicPr>
        <p:blipFill>
          <a:blip r:embed="rId2"/>
          <a:stretch>
            <a:fillRect/>
          </a:stretch>
        </p:blipFill>
        <p:spPr>
          <a:xfrm>
            <a:off x="1291175" y="2043112"/>
            <a:ext cx="2914650" cy="2771775"/>
          </a:xfrm>
          <a:prstGeom prst="rect">
            <a:avLst/>
          </a:prstGeom>
        </p:spPr>
      </p:pic>
      <p:sp>
        <p:nvSpPr>
          <p:cNvPr id="8" name="Подзаголовок 2">
            <a:extLst>
              <a:ext uri="{FF2B5EF4-FFF2-40B4-BE49-F238E27FC236}">
                <a16:creationId xmlns:a16="http://schemas.microsoft.com/office/drawing/2014/main" id="{79BA1EB6-5A90-4E10-990E-70AA4307730F}"/>
              </a:ext>
            </a:extLst>
          </p:cNvPr>
          <p:cNvSpPr txBox="1">
            <a:spLocks/>
          </p:cNvSpPr>
          <p:nvPr/>
        </p:nvSpPr>
        <p:spPr>
          <a:xfrm>
            <a:off x="1152938" y="5001468"/>
            <a:ext cx="3350150" cy="548543"/>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dirty="0">
                <a:solidFill>
                  <a:schemeClr val="bg1">
                    <a:lumMod val="50000"/>
                  </a:schemeClr>
                </a:solidFill>
                <a:latin typeface="Verdana" panose="020B0604030504040204" pitchFamily="34" charset="0"/>
                <a:ea typeface="Verdana" panose="020B0604030504040204" pitchFamily="34" charset="0"/>
              </a:rPr>
              <a:t>HEAD OF CVM </a:t>
            </a:r>
            <a:r>
              <a:rPr lang="en-US" sz="1800" dirty="0">
                <a:solidFill>
                  <a:srgbClr val="C00000"/>
                </a:solidFill>
                <a:latin typeface="Verdana" panose="020B0604030504040204" pitchFamily="34" charset="0"/>
                <a:ea typeface="Verdana" panose="020B0604030504040204" pitchFamily="34" charset="0"/>
              </a:rPr>
              <a:t>@</a:t>
            </a:r>
            <a:r>
              <a:rPr lang="en-US" sz="1800" dirty="0">
                <a:latin typeface="Verdana" panose="020B0604030504040204" pitchFamily="34" charset="0"/>
                <a:ea typeface="Verdana" panose="020B0604030504040204" pitchFamily="34" charset="0"/>
              </a:rPr>
              <a:t> </a:t>
            </a:r>
            <a:r>
              <a:rPr lang="en-US" sz="1800" dirty="0">
                <a:solidFill>
                  <a:schemeClr val="bg1">
                    <a:lumMod val="50000"/>
                  </a:schemeClr>
                </a:solidFill>
                <a:latin typeface="Verdana" panose="020B0604030504040204" pitchFamily="34" charset="0"/>
                <a:ea typeface="Verdana" panose="020B0604030504040204" pitchFamily="34" charset="0"/>
              </a:rPr>
              <a:t>MAGNIT</a:t>
            </a:r>
            <a:br>
              <a:rPr lang="en-US" sz="1800" dirty="0">
                <a:solidFill>
                  <a:schemeClr val="bg1">
                    <a:lumMod val="50000"/>
                  </a:schemeClr>
                </a:solidFill>
                <a:latin typeface="Verdana" panose="020B0604030504040204" pitchFamily="34" charset="0"/>
                <a:ea typeface="Verdana" panose="020B0604030504040204" pitchFamily="34" charset="0"/>
              </a:rPr>
            </a:br>
            <a:br>
              <a:rPr lang="en-US" sz="1800" dirty="0">
                <a:latin typeface="Verdana" panose="020B0604030504040204" pitchFamily="34" charset="0"/>
                <a:ea typeface="Verdana" panose="020B0604030504040204" pitchFamily="34" charset="0"/>
              </a:rPr>
            </a:br>
            <a:r>
              <a:rPr lang="en-US" sz="1800" dirty="0">
                <a:solidFill>
                  <a:schemeClr val="bg1">
                    <a:lumMod val="50000"/>
                  </a:schemeClr>
                </a:solidFill>
                <a:latin typeface="Verdana" panose="020B0604030504040204" pitchFamily="34" charset="0"/>
                <a:ea typeface="Verdana" panose="020B0604030504040204" pitchFamily="34" charset="0"/>
              </a:rPr>
              <a:t>SELEZNEV A.A.</a:t>
            </a:r>
            <a:endParaRPr lang="ru-RU" sz="1800" dirty="0">
              <a:solidFill>
                <a:schemeClr val="bg1">
                  <a:lumMod val="50000"/>
                </a:schemeClr>
              </a:solidFill>
              <a:latin typeface="Verdana" panose="020B0604030504040204" pitchFamily="34" charset="0"/>
              <a:ea typeface="Verdana" panose="020B0604030504040204" pitchFamily="34" charset="0"/>
            </a:endParaRPr>
          </a:p>
        </p:txBody>
      </p:sp>
      <p:pic>
        <p:nvPicPr>
          <p:cNvPr id="3074" name="Picture 2">
            <a:extLst>
              <a:ext uri="{FF2B5EF4-FFF2-40B4-BE49-F238E27FC236}">
                <a16:creationId xmlns:a16="http://schemas.microsoft.com/office/drawing/2014/main" id="{4C3686F4-0D88-4ADD-B373-C43C004F8E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6891" y="4365638"/>
            <a:ext cx="449249" cy="44924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Telegram — мессенджер для iPhone, Android и Windows Phone">
            <a:extLst>
              <a:ext uri="{FF2B5EF4-FFF2-40B4-BE49-F238E27FC236}">
                <a16:creationId xmlns:a16="http://schemas.microsoft.com/office/drawing/2014/main" id="{47249172-3BEF-45F3-859E-1E47E2D89E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6110" y="2230932"/>
            <a:ext cx="522860" cy="52286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35AEF7B0-FAC3-4705-AFAD-E0660FFAB6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68940" y="3331115"/>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474E5617-A62F-440C-A5D7-16F745EFE304}"/>
              </a:ext>
            </a:extLst>
          </p:cNvPr>
          <p:cNvSpPr txBox="1"/>
          <p:nvPr/>
        </p:nvSpPr>
        <p:spPr>
          <a:xfrm>
            <a:off x="6975283" y="3405826"/>
            <a:ext cx="2168718" cy="307777"/>
          </a:xfrm>
          <a:prstGeom prst="rect">
            <a:avLst/>
          </a:prstGeom>
          <a:noFill/>
        </p:spPr>
        <p:txBody>
          <a:bodyPr wrap="square">
            <a:spAutoFit/>
          </a:bodyPr>
          <a:lstStyle/>
          <a:p>
            <a:r>
              <a:rPr lang="ru-RU" sz="1400" dirty="0">
                <a:latin typeface="Verdana" panose="020B0604030504040204" pitchFamily="34" charset="0"/>
                <a:ea typeface="Verdana" panose="020B0604030504040204" pitchFamily="34" charset="0"/>
              </a:rPr>
              <a:t>/seleznev.artem.info</a:t>
            </a:r>
          </a:p>
        </p:txBody>
      </p:sp>
      <p:sp>
        <p:nvSpPr>
          <p:cNvPr id="13" name="TextBox 12">
            <a:extLst>
              <a:ext uri="{FF2B5EF4-FFF2-40B4-BE49-F238E27FC236}">
                <a16:creationId xmlns:a16="http://schemas.microsoft.com/office/drawing/2014/main" id="{636FB9A1-A720-4C32-BB95-1991B3C6276D}"/>
              </a:ext>
            </a:extLst>
          </p:cNvPr>
          <p:cNvSpPr txBox="1"/>
          <p:nvPr/>
        </p:nvSpPr>
        <p:spPr>
          <a:xfrm>
            <a:off x="6975283" y="4436373"/>
            <a:ext cx="2168718" cy="307777"/>
          </a:xfrm>
          <a:prstGeom prst="rect">
            <a:avLst/>
          </a:prstGeom>
          <a:noFill/>
        </p:spPr>
        <p:txBody>
          <a:bodyPr wrap="square">
            <a:spAutoFit/>
          </a:bodyPr>
          <a:lstStyle/>
          <a:p>
            <a:r>
              <a:rPr lang="ru-RU" sz="1400" dirty="0">
                <a:latin typeface="Verdana" panose="020B0604030504040204" pitchFamily="34" charset="0"/>
                <a:ea typeface="Verdana" panose="020B0604030504040204" pitchFamily="34" charset="0"/>
              </a:rPr>
              <a:t>/</a:t>
            </a:r>
            <a:r>
              <a:rPr lang="en-US" sz="1400" dirty="0" err="1">
                <a:latin typeface="Verdana" panose="020B0604030504040204" pitchFamily="34" charset="0"/>
                <a:ea typeface="Verdana" panose="020B0604030504040204" pitchFamily="34" charset="0"/>
              </a:rPr>
              <a:t>nameartem</a:t>
            </a:r>
            <a:endParaRPr lang="ru-RU" sz="1400" dirty="0">
              <a:latin typeface="Verdana" panose="020B0604030504040204" pitchFamily="34" charset="0"/>
              <a:ea typeface="Verdana" panose="020B0604030504040204" pitchFamily="34" charset="0"/>
            </a:endParaRPr>
          </a:p>
        </p:txBody>
      </p:sp>
      <p:sp>
        <p:nvSpPr>
          <p:cNvPr id="14" name="TextBox 13">
            <a:extLst>
              <a:ext uri="{FF2B5EF4-FFF2-40B4-BE49-F238E27FC236}">
                <a16:creationId xmlns:a16="http://schemas.microsoft.com/office/drawing/2014/main" id="{EB334478-AA10-4648-B6C1-38FAA3FFA31D}"/>
              </a:ext>
            </a:extLst>
          </p:cNvPr>
          <p:cNvSpPr txBox="1"/>
          <p:nvPr/>
        </p:nvSpPr>
        <p:spPr>
          <a:xfrm>
            <a:off x="6975283" y="2338473"/>
            <a:ext cx="2168718" cy="307777"/>
          </a:xfrm>
          <a:prstGeom prst="rect">
            <a:avLst/>
          </a:prstGeom>
          <a:noFill/>
        </p:spPr>
        <p:txBody>
          <a:bodyPr wrap="square">
            <a:spAutoFit/>
          </a:bodyPr>
          <a:lstStyle/>
          <a:p>
            <a:r>
              <a:rPr lang="en-US" sz="1400" dirty="0">
                <a:latin typeface="Verdana" panose="020B0604030504040204" pitchFamily="34" charset="0"/>
                <a:ea typeface="Verdana" panose="020B0604030504040204" pitchFamily="34" charset="0"/>
              </a:rPr>
              <a:t>@SeleznevArtem</a:t>
            </a:r>
            <a:endParaRPr lang="ru-RU" sz="14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947959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09F77D-7C5F-4039-AE16-A33B515BFD0D}"/>
              </a:ext>
            </a:extLst>
          </p:cNvPr>
          <p:cNvSpPr>
            <a:spLocks noGrp="1"/>
          </p:cNvSpPr>
          <p:nvPr>
            <p:ph type="title"/>
          </p:nvPr>
        </p:nvSpPr>
        <p:spPr>
          <a:xfrm>
            <a:off x="511865" y="404882"/>
            <a:ext cx="11056952" cy="1325563"/>
          </a:xfrm>
        </p:spPr>
        <p:txBody>
          <a:bodyPr/>
          <a:lstStyle/>
          <a:p>
            <a:pPr algn="ctr"/>
            <a:r>
              <a:rPr lang="ru-RU" dirty="0">
                <a:solidFill>
                  <a:schemeClr val="tx1">
                    <a:lumMod val="65000"/>
                    <a:lumOff val="35000"/>
                  </a:schemeClr>
                </a:solidFill>
                <a:latin typeface="Verdana" panose="020B0604030504040204" pitchFamily="34" charset="0"/>
                <a:ea typeface="Verdana" panose="020B0604030504040204" pitchFamily="34" charset="0"/>
              </a:rPr>
              <a:t>ГРАНИЦЫ ЦЕНЫ</a:t>
            </a:r>
          </a:p>
        </p:txBody>
      </p:sp>
      <p:pic>
        <p:nvPicPr>
          <p:cNvPr id="6" name="Рисунок 5">
            <a:extLst>
              <a:ext uri="{FF2B5EF4-FFF2-40B4-BE49-F238E27FC236}">
                <a16:creationId xmlns:a16="http://schemas.microsoft.com/office/drawing/2014/main" id="{321A105C-9D89-49CC-B8A0-2E190EC912BC}"/>
              </a:ext>
            </a:extLst>
          </p:cNvPr>
          <p:cNvPicPr>
            <a:picLocks noChangeAspect="1"/>
          </p:cNvPicPr>
          <p:nvPr/>
        </p:nvPicPr>
        <p:blipFill>
          <a:blip r:embed="rId2"/>
          <a:stretch>
            <a:fillRect/>
          </a:stretch>
        </p:blipFill>
        <p:spPr>
          <a:xfrm>
            <a:off x="1933575" y="2265294"/>
            <a:ext cx="8324850" cy="4076700"/>
          </a:xfrm>
          <a:prstGeom prst="rect">
            <a:avLst/>
          </a:prstGeom>
        </p:spPr>
      </p:pic>
      <p:sp>
        <p:nvSpPr>
          <p:cNvPr id="4" name="Прямоугольник 3">
            <a:extLst>
              <a:ext uri="{FF2B5EF4-FFF2-40B4-BE49-F238E27FC236}">
                <a16:creationId xmlns:a16="http://schemas.microsoft.com/office/drawing/2014/main" id="{4EA3EA6F-B042-4484-9E6F-A0319F8173E1}"/>
              </a:ext>
            </a:extLst>
          </p:cNvPr>
          <p:cNvSpPr/>
          <p:nvPr/>
        </p:nvSpPr>
        <p:spPr>
          <a:xfrm>
            <a:off x="4333461" y="2091193"/>
            <a:ext cx="3228229" cy="4850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Прямоугольник 7">
            <a:extLst>
              <a:ext uri="{FF2B5EF4-FFF2-40B4-BE49-F238E27FC236}">
                <a16:creationId xmlns:a16="http://schemas.microsoft.com/office/drawing/2014/main" id="{5219DCC9-77FE-4614-9F4F-D8EE764658E7}"/>
              </a:ext>
            </a:extLst>
          </p:cNvPr>
          <p:cNvSpPr/>
          <p:nvPr/>
        </p:nvSpPr>
        <p:spPr>
          <a:xfrm>
            <a:off x="4867524" y="2750323"/>
            <a:ext cx="3228229" cy="4850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Прямоугольник 8">
            <a:extLst>
              <a:ext uri="{FF2B5EF4-FFF2-40B4-BE49-F238E27FC236}">
                <a16:creationId xmlns:a16="http://schemas.microsoft.com/office/drawing/2014/main" id="{3FF06B2F-B8BB-41BB-ABCA-D4A1BBCEDA2E}"/>
              </a:ext>
            </a:extLst>
          </p:cNvPr>
          <p:cNvSpPr/>
          <p:nvPr/>
        </p:nvSpPr>
        <p:spPr>
          <a:xfrm>
            <a:off x="3739764" y="4311594"/>
            <a:ext cx="1555805" cy="4850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Прямоугольник 10">
            <a:extLst>
              <a:ext uri="{FF2B5EF4-FFF2-40B4-BE49-F238E27FC236}">
                <a16:creationId xmlns:a16="http://schemas.microsoft.com/office/drawing/2014/main" id="{6F49BFE6-D00C-4147-8015-367950DAC2EB}"/>
              </a:ext>
            </a:extLst>
          </p:cNvPr>
          <p:cNvSpPr/>
          <p:nvPr/>
        </p:nvSpPr>
        <p:spPr>
          <a:xfrm>
            <a:off x="1933575" y="4303644"/>
            <a:ext cx="1334411" cy="562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Прямоугольник 11">
            <a:extLst>
              <a:ext uri="{FF2B5EF4-FFF2-40B4-BE49-F238E27FC236}">
                <a16:creationId xmlns:a16="http://schemas.microsoft.com/office/drawing/2014/main" id="{478745F9-78CC-4EB5-862B-486A84609814}"/>
              </a:ext>
            </a:extLst>
          </p:cNvPr>
          <p:cNvSpPr/>
          <p:nvPr/>
        </p:nvSpPr>
        <p:spPr>
          <a:xfrm>
            <a:off x="3562184" y="5139856"/>
            <a:ext cx="1622687" cy="562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Прямоугольник 13">
            <a:extLst>
              <a:ext uri="{FF2B5EF4-FFF2-40B4-BE49-F238E27FC236}">
                <a16:creationId xmlns:a16="http://schemas.microsoft.com/office/drawing/2014/main" id="{97B4CD91-74BB-4976-AF40-228C45B40DCD}"/>
              </a:ext>
            </a:extLst>
          </p:cNvPr>
          <p:cNvSpPr/>
          <p:nvPr/>
        </p:nvSpPr>
        <p:spPr>
          <a:xfrm>
            <a:off x="4716448" y="5702410"/>
            <a:ext cx="3926620" cy="562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Прямоугольник 14">
            <a:extLst>
              <a:ext uri="{FF2B5EF4-FFF2-40B4-BE49-F238E27FC236}">
                <a16:creationId xmlns:a16="http://schemas.microsoft.com/office/drawing/2014/main" id="{B45E677C-87AB-414B-9099-0F7FBFD97A8A}"/>
              </a:ext>
            </a:extLst>
          </p:cNvPr>
          <p:cNvSpPr/>
          <p:nvPr/>
        </p:nvSpPr>
        <p:spPr>
          <a:xfrm>
            <a:off x="5758069" y="5139856"/>
            <a:ext cx="1622687" cy="562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Прямоугольник 15">
            <a:extLst>
              <a:ext uri="{FF2B5EF4-FFF2-40B4-BE49-F238E27FC236}">
                <a16:creationId xmlns:a16="http://schemas.microsoft.com/office/drawing/2014/main" id="{539958E3-5AE9-4D0F-ADF3-8CE773686C3E}"/>
              </a:ext>
            </a:extLst>
          </p:cNvPr>
          <p:cNvSpPr/>
          <p:nvPr/>
        </p:nvSpPr>
        <p:spPr>
          <a:xfrm>
            <a:off x="8635738" y="4311594"/>
            <a:ext cx="1622687" cy="562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Прямоугольник 16">
            <a:extLst>
              <a:ext uri="{FF2B5EF4-FFF2-40B4-BE49-F238E27FC236}">
                <a16:creationId xmlns:a16="http://schemas.microsoft.com/office/drawing/2014/main" id="{700D3E53-86DB-418B-99DB-3E03332057A3}"/>
              </a:ext>
            </a:extLst>
          </p:cNvPr>
          <p:cNvSpPr/>
          <p:nvPr/>
        </p:nvSpPr>
        <p:spPr>
          <a:xfrm>
            <a:off x="9328204" y="3895747"/>
            <a:ext cx="1622687" cy="562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TextBox 17">
            <a:extLst>
              <a:ext uri="{FF2B5EF4-FFF2-40B4-BE49-F238E27FC236}">
                <a16:creationId xmlns:a16="http://schemas.microsoft.com/office/drawing/2014/main" id="{9995DA23-927E-42EF-ACA8-53546EEB655F}"/>
              </a:ext>
            </a:extLst>
          </p:cNvPr>
          <p:cNvSpPr txBox="1"/>
          <p:nvPr/>
        </p:nvSpPr>
        <p:spPr>
          <a:xfrm>
            <a:off x="2900238" y="2177074"/>
            <a:ext cx="6094674" cy="369332"/>
          </a:xfrm>
          <a:prstGeom prst="rect">
            <a:avLst/>
          </a:prstGeom>
          <a:noFill/>
        </p:spPr>
        <p:txBody>
          <a:bodyPr wrap="square">
            <a:spAutoFit/>
          </a:bodyPr>
          <a:lstStyle/>
          <a:p>
            <a:pPr algn="ctr" fontAlgn="ctr"/>
            <a:r>
              <a:rPr lang="ru-RU" sz="1800" b="1" u="none" strike="noStrike" dirty="0">
                <a:solidFill>
                  <a:schemeClr val="tx1">
                    <a:lumMod val="65000"/>
                    <a:lumOff val="35000"/>
                  </a:schemeClr>
                </a:solidFill>
                <a:effectLst/>
                <a:latin typeface="Verdana" panose="020B0604030504040204" pitchFamily="34" charset="0"/>
                <a:ea typeface="Verdana" panose="020B0604030504040204" pitchFamily="34" charset="0"/>
              </a:rPr>
              <a:t>Согласие на покупку</a:t>
            </a:r>
            <a:endParaRPr lang="ru-RU" sz="1800" b="1" i="0" u="none" strike="noStrike" dirty="0">
              <a:solidFill>
                <a:schemeClr val="tx1">
                  <a:lumMod val="65000"/>
                  <a:lumOff val="35000"/>
                </a:schemeClr>
              </a:solidFill>
              <a:effectLst/>
              <a:latin typeface="Verdana" panose="020B0604030504040204" pitchFamily="34" charset="0"/>
              <a:ea typeface="Verdana" panose="020B0604030504040204" pitchFamily="34" charset="0"/>
            </a:endParaRPr>
          </a:p>
        </p:txBody>
      </p:sp>
      <p:sp>
        <p:nvSpPr>
          <p:cNvPr id="19" name="TextBox 18">
            <a:extLst>
              <a:ext uri="{FF2B5EF4-FFF2-40B4-BE49-F238E27FC236}">
                <a16:creationId xmlns:a16="http://schemas.microsoft.com/office/drawing/2014/main" id="{5CA36341-2FF9-4D82-8F48-475CEB12829E}"/>
              </a:ext>
            </a:extLst>
          </p:cNvPr>
          <p:cNvSpPr txBox="1"/>
          <p:nvPr/>
        </p:nvSpPr>
        <p:spPr>
          <a:xfrm>
            <a:off x="9107203" y="3592079"/>
            <a:ext cx="2064688" cy="369332"/>
          </a:xfrm>
          <a:prstGeom prst="rect">
            <a:avLst/>
          </a:prstGeom>
          <a:noFill/>
        </p:spPr>
        <p:txBody>
          <a:bodyPr wrap="square">
            <a:spAutoFit/>
          </a:bodyPr>
          <a:lstStyle/>
          <a:p>
            <a:pPr algn="ctr" fontAlgn="ctr"/>
            <a:r>
              <a:rPr lang="ru-RU" sz="1800" b="1" u="none" strike="noStrike" dirty="0">
                <a:solidFill>
                  <a:schemeClr val="tx1">
                    <a:lumMod val="65000"/>
                    <a:lumOff val="35000"/>
                  </a:schemeClr>
                </a:solidFill>
                <a:effectLst/>
                <a:latin typeface="Verdana" panose="020B0604030504040204" pitchFamily="34" charset="0"/>
                <a:ea typeface="Verdana" panose="020B0604030504040204" pitchFamily="34" charset="0"/>
              </a:rPr>
              <a:t>Цена</a:t>
            </a:r>
            <a:endParaRPr lang="ru-RU" sz="1800" b="1" i="0" u="none" strike="noStrike" dirty="0">
              <a:solidFill>
                <a:schemeClr val="tx1">
                  <a:lumMod val="65000"/>
                  <a:lumOff val="35000"/>
                </a:schemeClr>
              </a:solidFill>
              <a:effectLst/>
              <a:latin typeface="Verdana" panose="020B0604030504040204" pitchFamily="34" charset="0"/>
              <a:ea typeface="Verdana" panose="020B0604030504040204" pitchFamily="34" charset="0"/>
            </a:endParaRPr>
          </a:p>
        </p:txBody>
      </p:sp>
      <p:sp>
        <p:nvSpPr>
          <p:cNvPr id="20" name="TextBox 19">
            <a:extLst>
              <a:ext uri="{FF2B5EF4-FFF2-40B4-BE49-F238E27FC236}">
                <a16:creationId xmlns:a16="http://schemas.microsoft.com/office/drawing/2014/main" id="{8A89893D-FD63-46D7-84C7-DC6F24670B36}"/>
              </a:ext>
            </a:extLst>
          </p:cNvPr>
          <p:cNvSpPr txBox="1"/>
          <p:nvPr/>
        </p:nvSpPr>
        <p:spPr>
          <a:xfrm>
            <a:off x="1328843" y="4219867"/>
            <a:ext cx="2064688" cy="646331"/>
          </a:xfrm>
          <a:prstGeom prst="rect">
            <a:avLst/>
          </a:prstGeom>
          <a:noFill/>
        </p:spPr>
        <p:txBody>
          <a:bodyPr wrap="square">
            <a:spAutoFit/>
          </a:bodyPr>
          <a:lstStyle/>
          <a:p>
            <a:pPr algn="ctr" fontAlgn="ctr"/>
            <a:r>
              <a:rPr lang="ru-RU" sz="1800" b="1" u="none" strike="noStrike" dirty="0">
                <a:solidFill>
                  <a:schemeClr val="tx1">
                    <a:lumMod val="65000"/>
                    <a:lumOff val="35000"/>
                  </a:schemeClr>
                </a:solidFill>
                <a:effectLst/>
                <a:latin typeface="Verdana" panose="020B0604030504040204" pitchFamily="34" charset="0"/>
                <a:ea typeface="Verdana" panose="020B0604030504040204" pitchFamily="34" charset="0"/>
              </a:rPr>
              <a:t>Цена</a:t>
            </a:r>
            <a:br>
              <a:rPr lang="ru-RU" sz="1800" b="1" u="none" strike="noStrike" dirty="0">
                <a:solidFill>
                  <a:schemeClr val="tx1">
                    <a:lumMod val="65000"/>
                    <a:lumOff val="35000"/>
                  </a:schemeClr>
                </a:solidFill>
                <a:effectLst/>
                <a:latin typeface="Verdana" panose="020B0604030504040204" pitchFamily="34" charset="0"/>
                <a:ea typeface="Verdana" panose="020B0604030504040204" pitchFamily="34" charset="0"/>
              </a:rPr>
            </a:br>
            <a:r>
              <a:rPr lang="ru-RU" sz="1800" b="1" u="none" strike="noStrike" dirty="0">
                <a:solidFill>
                  <a:schemeClr val="tx1">
                    <a:lumMod val="65000"/>
                    <a:lumOff val="35000"/>
                  </a:schemeClr>
                </a:solidFill>
                <a:effectLst/>
                <a:latin typeface="Verdana" panose="020B0604030504040204" pitchFamily="34" charset="0"/>
                <a:ea typeface="Verdana" panose="020B0604030504040204" pitchFamily="34" charset="0"/>
              </a:rPr>
              <a:t>без маржи</a:t>
            </a:r>
            <a:endParaRPr lang="ru-RU" sz="1800" b="1" i="0" u="none" strike="noStrike" dirty="0">
              <a:solidFill>
                <a:schemeClr val="tx1">
                  <a:lumMod val="65000"/>
                  <a:lumOff val="35000"/>
                </a:schemeClr>
              </a:solidFill>
              <a:effectLst/>
              <a:latin typeface="Verdana" panose="020B06040305040402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97105A4B-38C8-410B-B327-DE9CFD501F4F}"/>
              </a:ext>
            </a:extLst>
          </p:cNvPr>
          <p:cNvSpPr txBox="1"/>
          <p:nvPr/>
        </p:nvSpPr>
        <p:spPr>
          <a:xfrm>
            <a:off x="7905460" y="4227817"/>
            <a:ext cx="2190233" cy="646331"/>
          </a:xfrm>
          <a:prstGeom prst="rect">
            <a:avLst/>
          </a:prstGeom>
          <a:noFill/>
        </p:spPr>
        <p:txBody>
          <a:bodyPr wrap="square">
            <a:spAutoFit/>
          </a:bodyPr>
          <a:lstStyle/>
          <a:p>
            <a:pPr algn="ctr" fontAlgn="ctr"/>
            <a:r>
              <a:rPr lang="ru-RU" sz="1800" b="1" u="none" strike="noStrike" dirty="0">
                <a:solidFill>
                  <a:schemeClr val="tx1">
                    <a:lumMod val="65000"/>
                    <a:lumOff val="35000"/>
                  </a:schemeClr>
                </a:solidFill>
                <a:effectLst/>
                <a:latin typeface="Verdana" panose="020B0604030504040204" pitchFamily="34" charset="0"/>
                <a:ea typeface="Verdana" panose="020B0604030504040204" pitchFamily="34" charset="0"/>
              </a:rPr>
              <a:t>Максимальная цена</a:t>
            </a:r>
            <a:endParaRPr lang="ru-RU" sz="1800" b="1" i="0" u="none" strike="noStrike" dirty="0">
              <a:solidFill>
                <a:schemeClr val="tx1">
                  <a:lumMod val="65000"/>
                  <a:lumOff val="35000"/>
                </a:schemeClr>
              </a:solidFill>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217863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09F77D-7C5F-4039-AE16-A33B515BFD0D}"/>
              </a:ext>
            </a:extLst>
          </p:cNvPr>
          <p:cNvSpPr>
            <a:spLocks noGrp="1"/>
          </p:cNvSpPr>
          <p:nvPr>
            <p:ph type="title"/>
          </p:nvPr>
        </p:nvSpPr>
        <p:spPr>
          <a:xfrm>
            <a:off x="511865" y="404882"/>
            <a:ext cx="11056952" cy="1325563"/>
          </a:xfrm>
        </p:spPr>
        <p:txBody>
          <a:bodyPr/>
          <a:lstStyle/>
          <a:p>
            <a:pPr algn="ctr"/>
            <a:r>
              <a:rPr lang="ru-RU" dirty="0">
                <a:solidFill>
                  <a:schemeClr val="tx1">
                    <a:lumMod val="65000"/>
                    <a:lumOff val="35000"/>
                  </a:schemeClr>
                </a:solidFill>
                <a:latin typeface="Verdana" panose="020B0604030504040204" pitchFamily="34" charset="0"/>
                <a:ea typeface="Verdana" panose="020B0604030504040204" pitchFamily="34" charset="0"/>
              </a:rPr>
              <a:t>ГРАНИЦЫ ЦЕНЫ</a:t>
            </a:r>
          </a:p>
        </p:txBody>
      </p:sp>
      <p:pic>
        <p:nvPicPr>
          <p:cNvPr id="6" name="Рисунок 5">
            <a:extLst>
              <a:ext uri="{FF2B5EF4-FFF2-40B4-BE49-F238E27FC236}">
                <a16:creationId xmlns:a16="http://schemas.microsoft.com/office/drawing/2014/main" id="{321A105C-9D89-49CC-B8A0-2E190EC912BC}"/>
              </a:ext>
            </a:extLst>
          </p:cNvPr>
          <p:cNvPicPr>
            <a:picLocks noChangeAspect="1"/>
          </p:cNvPicPr>
          <p:nvPr/>
        </p:nvPicPr>
        <p:blipFill>
          <a:blip r:embed="rId2"/>
          <a:stretch>
            <a:fillRect/>
          </a:stretch>
        </p:blipFill>
        <p:spPr>
          <a:xfrm>
            <a:off x="1933575" y="2265294"/>
            <a:ext cx="8324850" cy="4076700"/>
          </a:xfrm>
          <a:prstGeom prst="rect">
            <a:avLst/>
          </a:prstGeom>
        </p:spPr>
      </p:pic>
      <p:sp>
        <p:nvSpPr>
          <p:cNvPr id="4" name="Прямоугольник 3">
            <a:extLst>
              <a:ext uri="{FF2B5EF4-FFF2-40B4-BE49-F238E27FC236}">
                <a16:creationId xmlns:a16="http://schemas.microsoft.com/office/drawing/2014/main" id="{4EA3EA6F-B042-4484-9E6F-A0319F8173E1}"/>
              </a:ext>
            </a:extLst>
          </p:cNvPr>
          <p:cNvSpPr/>
          <p:nvPr/>
        </p:nvSpPr>
        <p:spPr>
          <a:xfrm>
            <a:off x="4333461" y="2091193"/>
            <a:ext cx="3228229" cy="4850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Прямоугольник 7">
            <a:extLst>
              <a:ext uri="{FF2B5EF4-FFF2-40B4-BE49-F238E27FC236}">
                <a16:creationId xmlns:a16="http://schemas.microsoft.com/office/drawing/2014/main" id="{5219DCC9-77FE-4614-9F4F-D8EE764658E7}"/>
              </a:ext>
            </a:extLst>
          </p:cNvPr>
          <p:cNvSpPr/>
          <p:nvPr/>
        </p:nvSpPr>
        <p:spPr>
          <a:xfrm>
            <a:off x="4867524" y="2750323"/>
            <a:ext cx="3228229" cy="4850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Прямоугольник 8">
            <a:extLst>
              <a:ext uri="{FF2B5EF4-FFF2-40B4-BE49-F238E27FC236}">
                <a16:creationId xmlns:a16="http://schemas.microsoft.com/office/drawing/2014/main" id="{3FF06B2F-B8BB-41BB-ABCA-D4A1BBCEDA2E}"/>
              </a:ext>
            </a:extLst>
          </p:cNvPr>
          <p:cNvSpPr/>
          <p:nvPr/>
        </p:nvSpPr>
        <p:spPr>
          <a:xfrm>
            <a:off x="3739764" y="4311594"/>
            <a:ext cx="1555805" cy="4850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Прямоугольник 10">
            <a:extLst>
              <a:ext uri="{FF2B5EF4-FFF2-40B4-BE49-F238E27FC236}">
                <a16:creationId xmlns:a16="http://schemas.microsoft.com/office/drawing/2014/main" id="{6F49BFE6-D00C-4147-8015-367950DAC2EB}"/>
              </a:ext>
            </a:extLst>
          </p:cNvPr>
          <p:cNvSpPr/>
          <p:nvPr/>
        </p:nvSpPr>
        <p:spPr>
          <a:xfrm>
            <a:off x="1933575" y="4303644"/>
            <a:ext cx="1334411" cy="562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Прямоугольник 11">
            <a:extLst>
              <a:ext uri="{FF2B5EF4-FFF2-40B4-BE49-F238E27FC236}">
                <a16:creationId xmlns:a16="http://schemas.microsoft.com/office/drawing/2014/main" id="{478745F9-78CC-4EB5-862B-486A84609814}"/>
              </a:ext>
            </a:extLst>
          </p:cNvPr>
          <p:cNvSpPr/>
          <p:nvPr/>
        </p:nvSpPr>
        <p:spPr>
          <a:xfrm>
            <a:off x="3562184" y="5139856"/>
            <a:ext cx="1622687" cy="562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Прямоугольник 13">
            <a:extLst>
              <a:ext uri="{FF2B5EF4-FFF2-40B4-BE49-F238E27FC236}">
                <a16:creationId xmlns:a16="http://schemas.microsoft.com/office/drawing/2014/main" id="{97B4CD91-74BB-4976-AF40-228C45B40DCD}"/>
              </a:ext>
            </a:extLst>
          </p:cNvPr>
          <p:cNvSpPr/>
          <p:nvPr/>
        </p:nvSpPr>
        <p:spPr>
          <a:xfrm>
            <a:off x="4716448" y="5702410"/>
            <a:ext cx="3926620" cy="562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Прямоугольник 14">
            <a:extLst>
              <a:ext uri="{FF2B5EF4-FFF2-40B4-BE49-F238E27FC236}">
                <a16:creationId xmlns:a16="http://schemas.microsoft.com/office/drawing/2014/main" id="{B45E677C-87AB-414B-9099-0F7FBFD97A8A}"/>
              </a:ext>
            </a:extLst>
          </p:cNvPr>
          <p:cNvSpPr/>
          <p:nvPr/>
        </p:nvSpPr>
        <p:spPr>
          <a:xfrm>
            <a:off x="5758069" y="5139856"/>
            <a:ext cx="1622687" cy="562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Прямоугольник 15">
            <a:extLst>
              <a:ext uri="{FF2B5EF4-FFF2-40B4-BE49-F238E27FC236}">
                <a16:creationId xmlns:a16="http://schemas.microsoft.com/office/drawing/2014/main" id="{539958E3-5AE9-4D0F-ADF3-8CE773686C3E}"/>
              </a:ext>
            </a:extLst>
          </p:cNvPr>
          <p:cNvSpPr/>
          <p:nvPr/>
        </p:nvSpPr>
        <p:spPr>
          <a:xfrm>
            <a:off x="8635738" y="4311594"/>
            <a:ext cx="1622687" cy="562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Прямоугольник 16">
            <a:extLst>
              <a:ext uri="{FF2B5EF4-FFF2-40B4-BE49-F238E27FC236}">
                <a16:creationId xmlns:a16="http://schemas.microsoft.com/office/drawing/2014/main" id="{700D3E53-86DB-418B-99DB-3E03332057A3}"/>
              </a:ext>
            </a:extLst>
          </p:cNvPr>
          <p:cNvSpPr/>
          <p:nvPr/>
        </p:nvSpPr>
        <p:spPr>
          <a:xfrm>
            <a:off x="9328204" y="3895747"/>
            <a:ext cx="1622687" cy="562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TextBox 17">
            <a:extLst>
              <a:ext uri="{FF2B5EF4-FFF2-40B4-BE49-F238E27FC236}">
                <a16:creationId xmlns:a16="http://schemas.microsoft.com/office/drawing/2014/main" id="{9995DA23-927E-42EF-ACA8-53546EEB655F}"/>
              </a:ext>
            </a:extLst>
          </p:cNvPr>
          <p:cNvSpPr txBox="1"/>
          <p:nvPr/>
        </p:nvSpPr>
        <p:spPr>
          <a:xfrm>
            <a:off x="2900238" y="2177074"/>
            <a:ext cx="6094674" cy="369332"/>
          </a:xfrm>
          <a:prstGeom prst="rect">
            <a:avLst/>
          </a:prstGeom>
          <a:noFill/>
        </p:spPr>
        <p:txBody>
          <a:bodyPr wrap="square">
            <a:spAutoFit/>
          </a:bodyPr>
          <a:lstStyle/>
          <a:p>
            <a:pPr algn="ctr" fontAlgn="ctr"/>
            <a:r>
              <a:rPr lang="ru-RU" sz="1800" b="1" u="none" strike="noStrike" dirty="0">
                <a:solidFill>
                  <a:schemeClr val="tx1">
                    <a:lumMod val="65000"/>
                    <a:lumOff val="35000"/>
                  </a:schemeClr>
                </a:solidFill>
                <a:effectLst/>
                <a:latin typeface="Verdana" panose="020B0604030504040204" pitchFamily="34" charset="0"/>
                <a:ea typeface="Verdana" panose="020B0604030504040204" pitchFamily="34" charset="0"/>
              </a:rPr>
              <a:t>Согласие на покупку</a:t>
            </a:r>
            <a:endParaRPr lang="ru-RU" sz="1800" b="1" i="0" u="none" strike="noStrike" dirty="0">
              <a:solidFill>
                <a:schemeClr val="tx1">
                  <a:lumMod val="65000"/>
                  <a:lumOff val="35000"/>
                </a:schemeClr>
              </a:solidFill>
              <a:effectLst/>
              <a:latin typeface="Verdana" panose="020B0604030504040204" pitchFamily="34" charset="0"/>
              <a:ea typeface="Verdana" panose="020B0604030504040204" pitchFamily="34" charset="0"/>
            </a:endParaRPr>
          </a:p>
        </p:txBody>
      </p:sp>
      <p:sp>
        <p:nvSpPr>
          <p:cNvPr id="19" name="TextBox 18">
            <a:extLst>
              <a:ext uri="{FF2B5EF4-FFF2-40B4-BE49-F238E27FC236}">
                <a16:creationId xmlns:a16="http://schemas.microsoft.com/office/drawing/2014/main" id="{5CA36341-2FF9-4D82-8F48-475CEB12829E}"/>
              </a:ext>
            </a:extLst>
          </p:cNvPr>
          <p:cNvSpPr txBox="1"/>
          <p:nvPr/>
        </p:nvSpPr>
        <p:spPr>
          <a:xfrm>
            <a:off x="9107203" y="3592079"/>
            <a:ext cx="2064688" cy="369332"/>
          </a:xfrm>
          <a:prstGeom prst="rect">
            <a:avLst/>
          </a:prstGeom>
          <a:noFill/>
        </p:spPr>
        <p:txBody>
          <a:bodyPr wrap="square">
            <a:spAutoFit/>
          </a:bodyPr>
          <a:lstStyle/>
          <a:p>
            <a:pPr algn="ctr" fontAlgn="ctr"/>
            <a:r>
              <a:rPr lang="ru-RU" sz="1800" b="1" u="none" strike="noStrike" dirty="0">
                <a:solidFill>
                  <a:schemeClr val="tx1">
                    <a:lumMod val="65000"/>
                    <a:lumOff val="35000"/>
                  </a:schemeClr>
                </a:solidFill>
                <a:effectLst/>
                <a:latin typeface="Verdana" panose="020B0604030504040204" pitchFamily="34" charset="0"/>
                <a:ea typeface="Verdana" panose="020B0604030504040204" pitchFamily="34" charset="0"/>
              </a:rPr>
              <a:t>Цена</a:t>
            </a:r>
            <a:endParaRPr lang="ru-RU" sz="1800" b="1" i="0" u="none" strike="noStrike" dirty="0">
              <a:solidFill>
                <a:schemeClr val="tx1">
                  <a:lumMod val="65000"/>
                  <a:lumOff val="35000"/>
                </a:schemeClr>
              </a:solidFill>
              <a:effectLst/>
              <a:latin typeface="Verdana" panose="020B0604030504040204" pitchFamily="34" charset="0"/>
              <a:ea typeface="Verdana" panose="020B0604030504040204" pitchFamily="34" charset="0"/>
            </a:endParaRPr>
          </a:p>
        </p:txBody>
      </p:sp>
      <p:sp>
        <p:nvSpPr>
          <p:cNvPr id="20" name="TextBox 19">
            <a:extLst>
              <a:ext uri="{FF2B5EF4-FFF2-40B4-BE49-F238E27FC236}">
                <a16:creationId xmlns:a16="http://schemas.microsoft.com/office/drawing/2014/main" id="{8A89893D-FD63-46D7-84C7-DC6F24670B36}"/>
              </a:ext>
            </a:extLst>
          </p:cNvPr>
          <p:cNvSpPr txBox="1"/>
          <p:nvPr/>
        </p:nvSpPr>
        <p:spPr>
          <a:xfrm>
            <a:off x="1328843" y="4219867"/>
            <a:ext cx="2064688" cy="646331"/>
          </a:xfrm>
          <a:prstGeom prst="rect">
            <a:avLst/>
          </a:prstGeom>
          <a:noFill/>
        </p:spPr>
        <p:txBody>
          <a:bodyPr wrap="square">
            <a:spAutoFit/>
          </a:bodyPr>
          <a:lstStyle/>
          <a:p>
            <a:pPr algn="ctr" fontAlgn="ctr"/>
            <a:r>
              <a:rPr lang="ru-RU" sz="1800" b="1" u="none" strike="noStrike" dirty="0">
                <a:solidFill>
                  <a:schemeClr val="tx1">
                    <a:lumMod val="65000"/>
                    <a:lumOff val="35000"/>
                  </a:schemeClr>
                </a:solidFill>
                <a:effectLst/>
                <a:latin typeface="Verdana" panose="020B0604030504040204" pitchFamily="34" charset="0"/>
                <a:ea typeface="Verdana" panose="020B0604030504040204" pitchFamily="34" charset="0"/>
              </a:rPr>
              <a:t>Цена</a:t>
            </a:r>
            <a:br>
              <a:rPr lang="ru-RU" sz="1800" b="1" u="none" strike="noStrike" dirty="0">
                <a:solidFill>
                  <a:schemeClr val="tx1">
                    <a:lumMod val="65000"/>
                    <a:lumOff val="35000"/>
                  </a:schemeClr>
                </a:solidFill>
                <a:effectLst/>
                <a:latin typeface="Verdana" panose="020B0604030504040204" pitchFamily="34" charset="0"/>
                <a:ea typeface="Verdana" panose="020B0604030504040204" pitchFamily="34" charset="0"/>
              </a:rPr>
            </a:br>
            <a:r>
              <a:rPr lang="ru-RU" sz="1800" b="1" u="none" strike="noStrike" dirty="0">
                <a:solidFill>
                  <a:schemeClr val="tx1">
                    <a:lumMod val="65000"/>
                    <a:lumOff val="35000"/>
                  </a:schemeClr>
                </a:solidFill>
                <a:effectLst/>
                <a:latin typeface="Verdana" panose="020B0604030504040204" pitchFamily="34" charset="0"/>
                <a:ea typeface="Verdana" panose="020B0604030504040204" pitchFamily="34" charset="0"/>
              </a:rPr>
              <a:t>без маржи</a:t>
            </a:r>
            <a:endParaRPr lang="ru-RU" sz="1800" b="1" i="0" u="none" strike="noStrike" dirty="0">
              <a:solidFill>
                <a:schemeClr val="tx1">
                  <a:lumMod val="65000"/>
                  <a:lumOff val="35000"/>
                </a:schemeClr>
              </a:solidFill>
              <a:effectLst/>
              <a:latin typeface="Verdana" panose="020B06040305040402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97105A4B-38C8-410B-B327-DE9CFD501F4F}"/>
              </a:ext>
            </a:extLst>
          </p:cNvPr>
          <p:cNvSpPr txBox="1"/>
          <p:nvPr/>
        </p:nvSpPr>
        <p:spPr>
          <a:xfrm>
            <a:off x="7905460" y="4227817"/>
            <a:ext cx="2190233" cy="646331"/>
          </a:xfrm>
          <a:prstGeom prst="rect">
            <a:avLst/>
          </a:prstGeom>
          <a:noFill/>
        </p:spPr>
        <p:txBody>
          <a:bodyPr wrap="square">
            <a:spAutoFit/>
          </a:bodyPr>
          <a:lstStyle/>
          <a:p>
            <a:pPr algn="ctr" fontAlgn="ctr"/>
            <a:r>
              <a:rPr lang="ru-RU" sz="1800" b="1" u="none" strike="noStrike" dirty="0">
                <a:solidFill>
                  <a:schemeClr val="tx1">
                    <a:lumMod val="65000"/>
                    <a:lumOff val="35000"/>
                  </a:schemeClr>
                </a:solidFill>
                <a:effectLst/>
                <a:latin typeface="Verdana" panose="020B0604030504040204" pitchFamily="34" charset="0"/>
                <a:ea typeface="Verdana" panose="020B0604030504040204" pitchFamily="34" charset="0"/>
              </a:rPr>
              <a:t>Максимальная цена</a:t>
            </a:r>
            <a:endParaRPr lang="ru-RU" sz="1800" b="1" i="0" u="none" strike="noStrike" dirty="0">
              <a:solidFill>
                <a:schemeClr val="tx1">
                  <a:lumMod val="65000"/>
                  <a:lumOff val="35000"/>
                </a:schemeClr>
              </a:solidFill>
              <a:effectLst/>
              <a:latin typeface="Verdana" panose="020B060403050404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9ED89A29-D257-4581-A7F9-F7BAF15902E1}"/>
              </a:ext>
            </a:extLst>
          </p:cNvPr>
          <p:cNvSpPr txBox="1"/>
          <p:nvPr/>
        </p:nvSpPr>
        <p:spPr>
          <a:xfrm>
            <a:off x="3637804" y="3853858"/>
            <a:ext cx="2064688" cy="646331"/>
          </a:xfrm>
          <a:prstGeom prst="rect">
            <a:avLst/>
          </a:prstGeom>
          <a:noFill/>
        </p:spPr>
        <p:txBody>
          <a:bodyPr wrap="square">
            <a:spAutoFit/>
          </a:bodyPr>
          <a:lstStyle/>
          <a:p>
            <a:pPr algn="ctr" fontAlgn="ctr"/>
            <a:r>
              <a:rPr lang="ru-RU" sz="1800" b="1" u="none" strike="noStrike" dirty="0">
                <a:solidFill>
                  <a:schemeClr val="tx1">
                    <a:lumMod val="65000"/>
                    <a:lumOff val="35000"/>
                  </a:schemeClr>
                </a:solidFill>
                <a:effectLst/>
                <a:latin typeface="Verdana" panose="020B0604030504040204" pitchFamily="34" charset="0"/>
                <a:ea typeface="Verdana" panose="020B0604030504040204" pitchFamily="34" charset="0"/>
              </a:rPr>
              <a:t>Минусы продукта</a:t>
            </a:r>
            <a:endParaRPr lang="ru-RU" sz="1800" b="1" i="0" u="none" strike="noStrike" dirty="0">
              <a:solidFill>
                <a:schemeClr val="tx1">
                  <a:lumMod val="65000"/>
                  <a:lumOff val="35000"/>
                </a:schemeClr>
              </a:solidFill>
              <a:effectLst/>
              <a:latin typeface="Verdana" panose="020B0604030504040204" pitchFamily="34" charset="0"/>
              <a:ea typeface="Verdana" panose="020B0604030504040204" pitchFamily="34" charset="0"/>
            </a:endParaRPr>
          </a:p>
        </p:txBody>
      </p:sp>
      <p:sp>
        <p:nvSpPr>
          <p:cNvPr id="23" name="TextBox 22">
            <a:extLst>
              <a:ext uri="{FF2B5EF4-FFF2-40B4-BE49-F238E27FC236}">
                <a16:creationId xmlns:a16="http://schemas.microsoft.com/office/drawing/2014/main" id="{571E4FE3-A438-48AE-A2C0-9CED28F701A6}"/>
              </a:ext>
            </a:extLst>
          </p:cNvPr>
          <p:cNvSpPr txBox="1"/>
          <p:nvPr/>
        </p:nvSpPr>
        <p:spPr>
          <a:xfrm>
            <a:off x="3594787" y="4635315"/>
            <a:ext cx="3795949" cy="369332"/>
          </a:xfrm>
          <a:prstGeom prst="rect">
            <a:avLst/>
          </a:prstGeom>
          <a:noFill/>
        </p:spPr>
        <p:txBody>
          <a:bodyPr wrap="square">
            <a:spAutoFit/>
          </a:bodyPr>
          <a:lstStyle/>
          <a:p>
            <a:pPr algn="ctr" fontAlgn="ctr"/>
            <a:r>
              <a:rPr lang="ru-RU" sz="1800" b="1" u="none" strike="noStrike" dirty="0">
                <a:solidFill>
                  <a:schemeClr val="tx1">
                    <a:lumMod val="65000"/>
                    <a:lumOff val="35000"/>
                  </a:schemeClr>
                </a:solidFill>
                <a:effectLst/>
                <a:latin typeface="Verdana" panose="020B0604030504040204" pitchFamily="34" charset="0"/>
                <a:ea typeface="Verdana" panose="020B0604030504040204" pitchFamily="34" charset="0"/>
              </a:rPr>
              <a:t>Плюсы продукта</a:t>
            </a:r>
            <a:endParaRPr lang="ru-RU" sz="1800" b="1" i="0" u="none" strike="noStrike" dirty="0">
              <a:solidFill>
                <a:schemeClr val="tx1">
                  <a:lumMod val="65000"/>
                  <a:lumOff val="35000"/>
                </a:schemeClr>
              </a:solidFill>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1702885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09F77D-7C5F-4039-AE16-A33B515BFD0D}"/>
              </a:ext>
            </a:extLst>
          </p:cNvPr>
          <p:cNvSpPr>
            <a:spLocks noGrp="1"/>
          </p:cNvSpPr>
          <p:nvPr>
            <p:ph type="title"/>
          </p:nvPr>
        </p:nvSpPr>
        <p:spPr>
          <a:xfrm>
            <a:off x="511865" y="404882"/>
            <a:ext cx="11056952" cy="1325563"/>
          </a:xfrm>
        </p:spPr>
        <p:txBody>
          <a:bodyPr/>
          <a:lstStyle/>
          <a:p>
            <a:pPr algn="ctr"/>
            <a:r>
              <a:rPr lang="ru-RU" dirty="0">
                <a:solidFill>
                  <a:schemeClr val="tx1">
                    <a:lumMod val="65000"/>
                    <a:lumOff val="35000"/>
                  </a:schemeClr>
                </a:solidFill>
                <a:latin typeface="Verdana" panose="020B0604030504040204" pitchFamily="34" charset="0"/>
                <a:ea typeface="Verdana" panose="020B0604030504040204" pitchFamily="34" charset="0"/>
              </a:rPr>
              <a:t>ГРАНИЦЫ ЦЕНЫ</a:t>
            </a:r>
          </a:p>
        </p:txBody>
      </p:sp>
      <p:pic>
        <p:nvPicPr>
          <p:cNvPr id="6" name="Рисунок 5">
            <a:extLst>
              <a:ext uri="{FF2B5EF4-FFF2-40B4-BE49-F238E27FC236}">
                <a16:creationId xmlns:a16="http://schemas.microsoft.com/office/drawing/2014/main" id="{321A105C-9D89-49CC-B8A0-2E190EC912BC}"/>
              </a:ext>
            </a:extLst>
          </p:cNvPr>
          <p:cNvPicPr>
            <a:picLocks noChangeAspect="1"/>
          </p:cNvPicPr>
          <p:nvPr/>
        </p:nvPicPr>
        <p:blipFill>
          <a:blip r:embed="rId2"/>
          <a:stretch>
            <a:fillRect/>
          </a:stretch>
        </p:blipFill>
        <p:spPr>
          <a:xfrm>
            <a:off x="1933575" y="2265294"/>
            <a:ext cx="8324850" cy="4076700"/>
          </a:xfrm>
          <a:prstGeom prst="rect">
            <a:avLst/>
          </a:prstGeom>
        </p:spPr>
      </p:pic>
      <p:sp>
        <p:nvSpPr>
          <p:cNvPr id="4" name="Прямоугольник 3">
            <a:extLst>
              <a:ext uri="{FF2B5EF4-FFF2-40B4-BE49-F238E27FC236}">
                <a16:creationId xmlns:a16="http://schemas.microsoft.com/office/drawing/2014/main" id="{4EA3EA6F-B042-4484-9E6F-A0319F8173E1}"/>
              </a:ext>
            </a:extLst>
          </p:cNvPr>
          <p:cNvSpPr/>
          <p:nvPr/>
        </p:nvSpPr>
        <p:spPr>
          <a:xfrm>
            <a:off x="4333461" y="2091193"/>
            <a:ext cx="3228229" cy="4850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Прямоугольник 7">
            <a:extLst>
              <a:ext uri="{FF2B5EF4-FFF2-40B4-BE49-F238E27FC236}">
                <a16:creationId xmlns:a16="http://schemas.microsoft.com/office/drawing/2014/main" id="{5219DCC9-77FE-4614-9F4F-D8EE764658E7}"/>
              </a:ext>
            </a:extLst>
          </p:cNvPr>
          <p:cNvSpPr/>
          <p:nvPr/>
        </p:nvSpPr>
        <p:spPr>
          <a:xfrm>
            <a:off x="4867524" y="2750323"/>
            <a:ext cx="3228229" cy="4850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Прямоугольник 8">
            <a:extLst>
              <a:ext uri="{FF2B5EF4-FFF2-40B4-BE49-F238E27FC236}">
                <a16:creationId xmlns:a16="http://schemas.microsoft.com/office/drawing/2014/main" id="{3FF06B2F-B8BB-41BB-ABCA-D4A1BBCEDA2E}"/>
              </a:ext>
            </a:extLst>
          </p:cNvPr>
          <p:cNvSpPr/>
          <p:nvPr/>
        </p:nvSpPr>
        <p:spPr>
          <a:xfrm>
            <a:off x="3739764" y="4311594"/>
            <a:ext cx="1555805" cy="4850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Прямоугольник 10">
            <a:extLst>
              <a:ext uri="{FF2B5EF4-FFF2-40B4-BE49-F238E27FC236}">
                <a16:creationId xmlns:a16="http://schemas.microsoft.com/office/drawing/2014/main" id="{6F49BFE6-D00C-4147-8015-367950DAC2EB}"/>
              </a:ext>
            </a:extLst>
          </p:cNvPr>
          <p:cNvSpPr/>
          <p:nvPr/>
        </p:nvSpPr>
        <p:spPr>
          <a:xfrm>
            <a:off x="1933575" y="4303644"/>
            <a:ext cx="1334411" cy="562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Прямоугольник 11">
            <a:extLst>
              <a:ext uri="{FF2B5EF4-FFF2-40B4-BE49-F238E27FC236}">
                <a16:creationId xmlns:a16="http://schemas.microsoft.com/office/drawing/2014/main" id="{478745F9-78CC-4EB5-862B-486A84609814}"/>
              </a:ext>
            </a:extLst>
          </p:cNvPr>
          <p:cNvSpPr/>
          <p:nvPr/>
        </p:nvSpPr>
        <p:spPr>
          <a:xfrm>
            <a:off x="3562184" y="5139856"/>
            <a:ext cx="1622687" cy="562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Прямоугольник 13">
            <a:extLst>
              <a:ext uri="{FF2B5EF4-FFF2-40B4-BE49-F238E27FC236}">
                <a16:creationId xmlns:a16="http://schemas.microsoft.com/office/drawing/2014/main" id="{97B4CD91-74BB-4976-AF40-228C45B40DCD}"/>
              </a:ext>
            </a:extLst>
          </p:cNvPr>
          <p:cNvSpPr/>
          <p:nvPr/>
        </p:nvSpPr>
        <p:spPr>
          <a:xfrm>
            <a:off x="4716448" y="5702410"/>
            <a:ext cx="3926620" cy="562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Прямоугольник 14">
            <a:extLst>
              <a:ext uri="{FF2B5EF4-FFF2-40B4-BE49-F238E27FC236}">
                <a16:creationId xmlns:a16="http://schemas.microsoft.com/office/drawing/2014/main" id="{B45E677C-87AB-414B-9099-0F7FBFD97A8A}"/>
              </a:ext>
            </a:extLst>
          </p:cNvPr>
          <p:cNvSpPr/>
          <p:nvPr/>
        </p:nvSpPr>
        <p:spPr>
          <a:xfrm>
            <a:off x="5758069" y="5139856"/>
            <a:ext cx="1622687" cy="562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Прямоугольник 15">
            <a:extLst>
              <a:ext uri="{FF2B5EF4-FFF2-40B4-BE49-F238E27FC236}">
                <a16:creationId xmlns:a16="http://schemas.microsoft.com/office/drawing/2014/main" id="{539958E3-5AE9-4D0F-ADF3-8CE773686C3E}"/>
              </a:ext>
            </a:extLst>
          </p:cNvPr>
          <p:cNvSpPr/>
          <p:nvPr/>
        </p:nvSpPr>
        <p:spPr>
          <a:xfrm>
            <a:off x="8635738" y="4311594"/>
            <a:ext cx="1622687" cy="562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Прямоугольник 16">
            <a:extLst>
              <a:ext uri="{FF2B5EF4-FFF2-40B4-BE49-F238E27FC236}">
                <a16:creationId xmlns:a16="http://schemas.microsoft.com/office/drawing/2014/main" id="{700D3E53-86DB-418B-99DB-3E03332057A3}"/>
              </a:ext>
            </a:extLst>
          </p:cNvPr>
          <p:cNvSpPr/>
          <p:nvPr/>
        </p:nvSpPr>
        <p:spPr>
          <a:xfrm>
            <a:off x="9328204" y="3895747"/>
            <a:ext cx="1622687" cy="562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TextBox 17">
            <a:extLst>
              <a:ext uri="{FF2B5EF4-FFF2-40B4-BE49-F238E27FC236}">
                <a16:creationId xmlns:a16="http://schemas.microsoft.com/office/drawing/2014/main" id="{9995DA23-927E-42EF-ACA8-53546EEB655F}"/>
              </a:ext>
            </a:extLst>
          </p:cNvPr>
          <p:cNvSpPr txBox="1"/>
          <p:nvPr/>
        </p:nvSpPr>
        <p:spPr>
          <a:xfrm>
            <a:off x="2900238" y="2177074"/>
            <a:ext cx="6094674" cy="369332"/>
          </a:xfrm>
          <a:prstGeom prst="rect">
            <a:avLst/>
          </a:prstGeom>
          <a:noFill/>
        </p:spPr>
        <p:txBody>
          <a:bodyPr wrap="square">
            <a:spAutoFit/>
          </a:bodyPr>
          <a:lstStyle/>
          <a:p>
            <a:pPr algn="ctr" fontAlgn="ctr"/>
            <a:r>
              <a:rPr lang="ru-RU" sz="1800" b="1" u="none" strike="noStrike" dirty="0">
                <a:solidFill>
                  <a:schemeClr val="tx1">
                    <a:lumMod val="65000"/>
                    <a:lumOff val="35000"/>
                  </a:schemeClr>
                </a:solidFill>
                <a:effectLst/>
                <a:latin typeface="Verdana" panose="020B0604030504040204" pitchFamily="34" charset="0"/>
                <a:ea typeface="Verdana" panose="020B0604030504040204" pitchFamily="34" charset="0"/>
              </a:rPr>
              <a:t>Согласие на покупку</a:t>
            </a:r>
            <a:endParaRPr lang="ru-RU" sz="1800" b="1" i="0" u="none" strike="noStrike" dirty="0">
              <a:solidFill>
                <a:schemeClr val="tx1">
                  <a:lumMod val="65000"/>
                  <a:lumOff val="35000"/>
                </a:schemeClr>
              </a:solidFill>
              <a:effectLst/>
              <a:latin typeface="Verdana" panose="020B0604030504040204" pitchFamily="34" charset="0"/>
              <a:ea typeface="Verdana" panose="020B0604030504040204" pitchFamily="34" charset="0"/>
            </a:endParaRPr>
          </a:p>
        </p:txBody>
      </p:sp>
      <p:sp>
        <p:nvSpPr>
          <p:cNvPr id="19" name="TextBox 18">
            <a:extLst>
              <a:ext uri="{FF2B5EF4-FFF2-40B4-BE49-F238E27FC236}">
                <a16:creationId xmlns:a16="http://schemas.microsoft.com/office/drawing/2014/main" id="{5CA36341-2FF9-4D82-8F48-475CEB12829E}"/>
              </a:ext>
            </a:extLst>
          </p:cNvPr>
          <p:cNvSpPr txBox="1"/>
          <p:nvPr/>
        </p:nvSpPr>
        <p:spPr>
          <a:xfrm>
            <a:off x="9107203" y="3592079"/>
            <a:ext cx="2064688" cy="369332"/>
          </a:xfrm>
          <a:prstGeom prst="rect">
            <a:avLst/>
          </a:prstGeom>
          <a:noFill/>
        </p:spPr>
        <p:txBody>
          <a:bodyPr wrap="square">
            <a:spAutoFit/>
          </a:bodyPr>
          <a:lstStyle/>
          <a:p>
            <a:pPr algn="ctr" fontAlgn="ctr"/>
            <a:r>
              <a:rPr lang="ru-RU" sz="1800" b="1" u="none" strike="noStrike" dirty="0">
                <a:solidFill>
                  <a:schemeClr val="tx1">
                    <a:lumMod val="65000"/>
                    <a:lumOff val="35000"/>
                  </a:schemeClr>
                </a:solidFill>
                <a:effectLst/>
                <a:latin typeface="Verdana" panose="020B0604030504040204" pitchFamily="34" charset="0"/>
                <a:ea typeface="Verdana" panose="020B0604030504040204" pitchFamily="34" charset="0"/>
              </a:rPr>
              <a:t>Цена</a:t>
            </a:r>
            <a:endParaRPr lang="ru-RU" sz="1800" b="1" i="0" u="none" strike="noStrike" dirty="0">
              <a:solidFill>
                <a:schemeClr val="tx1">
                  <a:lumMod val="65000"/>
                  <a:lumOff val="35000"/>
                </a:schemeClr>
              </a:solidFill>
              <a:effectLst/>
              <a:latin typeface="Verdana" panose="020B0604030504040204" pitchFamily="34" charset="0"/>
              <a:ea typeface="Verdana" panose="020B0604030504040204" pitchFamily="34" charset="0"/>
            </a:endParaRPr>
          </a:p>
        </p:txBody>
      </p:sp>
      <p:sp>
        <p:nvSpPr>
          <p:cNvPr id="20" name="TextBox 19">
            <a:extLst>
              <a:ext uri="{FF2B5EF4-FFF2-40B4-BE49-F238E27FC236}">
                <a16:creationId xmlns:a16="http://schemas.microsoft.com/office/drawing/2014/main" id="{8A89893D-FD63-46D7-84C7-DC6F24670B36}"/>
              </a:ext>
            </a:extLst>
          </p:cNvPr>
          <p:cNvSpPr txBox="1"/>
          <p:nvPr/>
        </p:nvSpPr>
        <p:spPr>
          <a:xfrm>
            <a:off x="1328843" y="4219867"/>
            <a:ext cx="2064688" cy="646331"/>
          </a:xfrm>
          <a:prstGeom prst="rect">
            <a:avLst/>
          </a:prstGeom>
          <a:noFill/>
        </p:spPr>
        <p:txBody>
          <a:bodyPr wrap="square">
            <a:spAutoFit/>
          </a:bodyPr>
          <a:lstStyle/>
          <a:p>
            <a:pPr algn="ctr" fontAlgn="ctr"/>
            <a:r>
              <a:rPr lang="ru-RU" sz="1800" b="1" u="none" strike="noStrike" dirty="0">
                <a:solidFill>
                  <a:schemeClr val="tx1">
                    <a:lumMod val="65000"/>
                    <a:lumOff val="35000"/>
                  </a:schemeClr>
                </a:solidFill>
                <a:effectLst/>
                <a:latin typeface="Verdana" panose="020B0604030504040204" pitchFamily="34" charset="0"/>
                <a:ea typeface="Verdana" panose="020B0604030504040204" pitchFamily="34" charset="0"/>
              </a:rPr>
              <a:t>Цена</a:t>
            </a:r>
            <a:br>
              <a:rPr lang="ru-RU" sz="1800" b="1" u="none" strike="noStrike" dirty="0">
                <a:solidFill>
                  <a:schemeClr val="tx1">
                    <a:lumMod val="65000"/>
                    <a:lumOff val="35000"/>
                  </a:schemeClr>
                </a:solidFill>
                <a:effectLst/>
                <a:latin typeface="Verdana" panose="020B0604030504040204" pitchFamily="34" charset="0"/>
                <a:ea typeface="Verdana" panose="020B0604030504040204" pitchFamily="34" charset="0"/>
              </a:rPr>
            </a:br>
            <a:r>
              <a:rPr lang="ru-RU" sz="1800" b="1" u="none" strike="noStrike" dirty="0">
                <a:solidFill>
                  <a:schemeClr val="tx1">
                    <a:lumMod val="65000"/>
                    <a:lumOff val="35000"/>
                  </a:schemeClr>
                </a:solidFill>
                <a:effectLst/>
                <a:latin typeface="Verdana" panose="020B0604030504040204" pitchFamily="34" charset="0"/>
                <a:ea typeface="Verdana" panose="020B0604030504040204" pitchFamily="34" charset="0"/>
              </a:rPr>
              <a:t>без маржи</a:t>
            </a:r>
            <a:endParaRPr lang="ru-RU" sz="1800" b="1" i="0" u="none" strike="noStrike" dirty="0">
              <a:solidFill>
                <a:schemeClr val="tx1">
                  <a:lumMod val="65000"/>
                  <a:lumOff val="35000"/>
                </a:schemeClr>
              </a:solidFill>
              <a:effectLst/>
              <a:latin typeface="Verdana" panose="020B06040305040402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97105A4B-38C8-410B-B327-DE9CFD501F4F}"/>
              </a:ext>
            </a:extLst>
          </p:cNvPr>
          <p:cNvSpPr txBox="1"/>
          <p:nvPr/>
        </p:nvSpPr>
        <p:spPr>
          <a:xfrm>
            <a:off x="7905460" y="4227817"/>
            <a:ext cx="2190233" cy="646331"/>
          </a:xfrm>
          <a:prstGeom prst="rect">
            <a:avLst/>
          </a:prstGeom>
          <a:noFill/>
        </p:spPr>
        <p:txBody>
          <a:bodyPr wrap="square">
            <a:spAutoFit/>
          </a:bodyPr>
          <a:lstStyle/>
          <a:p>
            <a:pPr algn="ctr" fontAlgn="ctr"/>
            <a:r>
              <a:rPr lang="ru-RU" sz="1800" b="1" u="none" strike="noStrike" dirty="0">
                <a:solidFill>
                  <a:schemeClr val="tx1">
                    <a:lumMod val="65000"/>
                    <a:lumOff val="35000"/>
                  </a:schemeClr>
                </a:solidFill>
                <a:effectLst/>
                <a:latin typeface="Verdana" panose="020B0604030504040204" pitchFamily="34" charset="0"/>
                <a:ea typeface="Verdana" panose="020B0604030504040204" pitchFamily="34" charset="0"/>
              </a:rPr>
              <a:t>Максимальная цена</a:t>
            </a:r>
            <a:endParaRPr lang="ru-RU" sz="1800" b="1" i="0" u="none" strike="noStrike" dirty="0">
              <a:solidFill>
                <a:schemeClr val="tx1">
                  <a:lumMod val="65000"/>
                  <a:lumOff val="35000"/>
                </a:schemeClr>
              </a:solidFill>
              <a:effectLst/>
              <a:latin typeface="Verdana" panose="020B060403050404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9ED89A29-D257-4581-A7F9-F7BAF15902E1}"/>
              </a:ext>
            </a:extLst>
          </p:cNvPr>
          <p:cNvSpPr txBox="1"/>
          <p:nvPr/>
        </p:nvSpPr>
        <p:spPr>
          <a:xfrm>
            <a:off x="3637804" y="3853858"/>
            <a:ext cx="2064688" cy="646331"/>
          </a:xfrm>
          <a:prstGeom prst="rect">
            <a:avLst/>
          </a:prstGeom>
          <a:noFill/>
        </p:spPr>
        <p:txBody>
          <a:bodyPr wrap="square">
            <a:spAutoFit/>
          </a:bodyPr>
          <a:lstStyle/>
          <a:p>
            <a:pPr algn="ctr" fontAlgn="ctr"/>
            <a:r>
              <a:rPr lang="ru-RU" sz="1800" b="1" u="none" strike="noStrike" dirty="0">
                <a:solidFill>
                  <a:schemeClr val="tx1">
                    <a:lumMod val="65000"/>
                    <a:lumOff val="35000"/>
                  </a:schemeClr>
                </a:solidFill>
                <a:effectLst/>
                <a:latin typeface="Verdana" panose="020B0604030504040204" pitchFamily="34" charset="0"/>
                <a:ea typeface="Verdana" panose="020B0604030504040204" pitchFamily="34" charset="0"/>
              </a:rPr>
              <a:t>Минусы продукта</a:t>
            </a:r>
            <a:endParaRPr lang="ru-RU" sz="1800" b="1" i="0" u="none" strike="noStrike" dirty="0">
              <a:solidFill>
                <a:schemeClr val="tx1">
                  <a:lumMod val="65000"/>
                  <a:lumOff val="35000"/>
                </a:schemeClr>
              </a:solidFill>
              <a:effectLst/>
              <a:latin typeface="Verdana" panose="020B0604030504040204" pitchFamily="34" charset="0"/>
              <a:ea typeface="Verdana" panose="020B0604030504040204" pitchFamily="34" charset="0"/>
            </a:endParaRPr>
          </a:p>
        </p:txBody>
      </p:sp>
      <p:sp>
        <p:nvSpPr>
          <p:cNvPr id="23" name="TextBox 22">
            <a:extLst>
              <a:ext uri="{FF2B5EF4-FFF2-40B4-BE49-F238E27FC236}">
                <a16:creationId xmlns:a16="http://schemas.microsoft.com/office/drawing/2014/main" id="{571E4FE3-A438-48AE-A2C0-9CED28F701A6}"/>
              </a:ext>
            </a:extLst>
          </p:cNvPr>
          <p:cNvSpPr txBox="1"/>
          <p:nvPr/>
        </p:nvSpPr>
        <p:spPr>
          <a:xfrm>
            <a:off x="3872718" y="4644132"/>
            <a:ext cx="3795949" cy="369332"/>
          </a:xfrm>
          <a:prstGeom prst="rect">
            <a:avLst/>
          </a:prstGeom>
          <a:noFill/>
        </p:spPr>
        <p:txBody>
          <a:bodyPr wrap="square">
            <a:spAutoFit/>
          </a:bodyPr>
          <a:lstStyle/>
          <a:p>
            <a:pPr algn="ctr" fontAlgn="ctr"/>
            <a:r>
              <a:rPr lang="ru-RU" sz="1800" b="1" u="none" strike="noStrike" dirty="0">
                <a:solidFill>
                  <a:schemeClr val="tx1">
                    <a:lumMod val="65000"/>
                    <a:lumOff val="35000"/>
                  </a:schemeClr>
                </a:solidFill>
                <a:effectLst/>
                <a:latin typeface="Verdana" panose="020B0604030504040204" pitchFamily="34" charset="0"/>
                <a:ea typeface="Verdana" panose="020B0604030504040204" pitchFamily="34" charset="0"/>
              </a:rPr>
              <a:t>Плюсы продукта (2)</a:t>
            </a:r>
            <a:endParaRPr lang="ru-RU" sz="1800" b="1" i="0" u="none" strike="noStrike" dirty="0">
              <a:solidFill>
                <a:schemeClr val="tx1">
                  <a:lumMod val="65000"/>
                  <a:lumOff val="35000"/>
                </a:schemeClr>
              </a:solidFill>
              <a:effectLst/>
              <a:latin typeface="Verdana" panose="020B0604030504040204" pitchFamily="34" charset="0"/>
              <a:ea typeface="Verdana" panose="020B0604030504040204" pitchFamily="34" charset="0"/>
            </a:endParaRPr>
          </a:p>
        </p:txBody>
      </p:sp>
      <p:sp>
        <p:nvSpPr>
          <p:cNvPr id="24" name="TextBox 23">
            <a:extLst>
              <a:ext uri="{FF2B5EF4-FFF2-40B4-BE49-F238E27FC236}">
                <a16:creationId xmlns:a16="http://schemas.microsoft.com/office/drawing/2014/main" id="{FF521C82-C46D-4904-9CE0-7D89592DF1DA}"/>
              </a:ext>
            </a:extLst>
          </p:cNvPr>
          <p:cNvSpPr txBox="1"/>
          <p:nvPr/>
        </p:nvSpPr>
        <p:spPr>
          <a:xfrm>
            <a:off x="5408562" y="5173271"/>
            <a:ext cx="381041" cy="369332"/>
          </a:xfrm>
          <a:prstGeom prst="rect">
            <a:avLst/>
          </a:prstGeom>
          <a:noFill/>
        </p:spPr>
        <p:txBody>
          <a:bodyPr wrap="square">
            <a:spAutoFit/>
          </a:bodyPr>
          <a:lstStyle/>
          <a:p>
            <a:pPr algn="ctr" fontAlgn="ctr"/>
            <a:r>
              <a:rPr lang="ru-RU" sz="1800" b="1" u="none" strike="noStrike" dirty="0">
                <a:solidFill>
                  <a:schemeClr val="tx1">
                    <a:lumMod val="65000"/>
                    <a:lumOff val="35000"/>
                  </a:schemeClr>
                </a:solidFill>
                <a:effectLst/>
                <a:latin typeface="Verdana" panose="020B0604030504040204" pitchFamily="34" charset="0"/>
                <a:ea typeface="Verdana" panose="020B0604030504040204" pitchFamily="34" charset="0"/>
              </a:rPr>
              <a:t>1</a:t>
            </a:r>
            <a:endParaRPr lang="ru-RU" sz="1800" b="1" i="0" u="none" strike="noStrike" dirty="0">
              <a:solidFill>
                <a:schemeClr val="tx1">
                  <a:lumMod val="65000"/>
                  <a:lumOff val="35000"/>
                </a:schemeClr>
              </a:solidFill>
              <a:effectLst/>
              <a:latin typeface="Verdana" panose="020B0604030504040204" pitchFamily="34" charset="0"/>
              <a:ea typeface="Verdana" panose="020B0604030504040204" pitchFamily="34" charset="0"/>
            </a:endParaRPr>
          </a:p>
        </p:txBody>
      </p:sp>
      <p:sp>
        <p:nvSpPr>
          <p:cNvPr id="25" name="TextBox 24">
            <a:extLst>
              <a:ext uri="{FF2B5EF4-FFF2-40B4-BE49-F238E27FC236}">
                <a16:creationId xmlns:a16="http://schemas.microsoft.com/office/drawing/2014/main" id="{42B5237D-A7B4-4AA2-80D5-52065389FCD7}"/>
              </a:ext>
            </a:extLst>
          </p:cNvPr>
          <p:cNvSpPr txBox="1"/>
          <p:nvPr/>
        </p:nvSpPr>
        <p:spPr>
          <a:xfrm>
            <a:off x="7371169" y="5179187"/>
            <a:ext cx="381041" cy="369332"/>
          </a:xfrm>
          <a:prstGeom prst="rect">
            <a:avLst/>
          </a:prstGeom>
          <a:noFill/>
        </p:spPr>
        <p:txBody>
          <a:bodyPr wrap="square">
            <a:spAutoFit/>
          </a:bodyPr>
          <a:lstStyle/>
          <a:p>
            <a:pPr algn="ctr" fontAlgn="ctr"/>
            <a:r>
              <a:rPr lang="ru-RU" sz="1800" b="1" u="none" strike="noStrike" dirty="0">
                <a:solidFill>
                  <a:schemeClr val="tx1">
                    <a:lumMod val="65000"/>
                    <a:lumOff val="35000"/>
                  </a:schemeClr>
                </a:solidFill>
                <a:effectLst/>
                <a:latin typeface="Verdana" panose="020B0604030504040204" pitchFamily="34" charset="0"/>
                <a:ea typeface="Verdana" panose="020B0604030504040204" pitchFamily="34" charset="0"/>
              </a:rPr>
              <a:t>2</a:t>
            </a:r>
            <a:endParaRPr lang="ru-RU" sz="1800" b="1" i="0" u="none" strike="noStrike" dirty="0">
              <a:solidFill>
                <a:schemeClr val="tx1">
                  <a:lumMod val="65000"/>
                  <a:lumOff val="35000"/>
                </a:schemeClr>
              </a:solidFill>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59810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09F77D-7C5F-4039-AE16-A33B515BFD0D}"/>
              </a:ext>
            </a:extLst>
          </p:cNvPr>
          <p:cNvSpPr>
            <a:spLocks noGrp="1"/>
          </p:cNvSpPr>
          <p:nvPr>
            <p:ph type="title"/>
          </p:nvPr>
        </p:nvSpPr>
        <p:spPr>
          <a:xfrm>
            <a:off x="511865" y="404882"/>
            <a:ext cx="11056952" cy="1325563"/>
          </a:xfrm>
        </p:spPr>
        <p:txBody>
          <a:bodyPr/>
          <a:lstStyle/>
          <a:p>
            <a:pPr algn="ctr"/>
            <a:r>
              <a:rPr lang="ru-RU" dirty="0">
                <a:solidFill>
                  <a:schemeClr val="tx1">
                    <a:lumMod val="65000"/>
                    <a:lumOff val="35000"/>
                  </a:schemeClr>
                </a:solidFill>
                <a:latin typeface="Verdana" panose="020B0604030504040204" pitchFamily="34" charset="0"/>
                <a:ea typeface="Verdana" panose="020B0604030504040204" pitchFamily="34" charset="0"/>
              </a:rPr>
              <a:t>ГРАНИЦЫ ЦЕНЫ</a:t>
            </a:r>
          </a:p>
        </p:txBody>
      </p:sp>
      <p:pic>
        <p:nvPicPr>
          <p:cNvPr id="6" name="Рисунок 5">
            <a:extLst>
              <a:ext uri="{FF2B5EF4-FFF2-40B4-BE49-F238E27FC236}">
                <a16:creationId xmlns:a16="http://schemas.microsoft.com/office/drawing/2014/main" id="{321A105C-9D89-49CC-B8A0-2E190EC912BC}"/>
              </a:ext>
            </a:extLst>
          </p:cNvPr>
          <p:cNvPicPr>
            <a:picLocks noChangeAspect="1"/>
          </p:cNvPicPr>
          <p:nvPr/>
        </p:nvPicPr>
        <p:blipFill>
          <a:blip r:embed="rId2"/>
          <a:stretch>
            <a:fillRect/>
          </a:stretch>
        </p:blipFill>
        <p:spPr>
          <a:xfrm>
            <a:off x="1877916" y="2265294"/>
            <a:ext cx="8324850" cy="4076700"/>
          </a:xfrm>
          <a:prstGeom prst="rect">
            <a:avLst/>
          </a:prstGeom>
        </p:spPr>
      </p:pic>
      <p:sp>
        <p:nvSpPr>
          <p:cNvPr id="4" name="Прямоугольник 3">
            <a:extLst>
              <a:ext uri="{FF2B5EF4-FFF2-40B4-BE49-F238E27FC236}">
                <a16:creationId xmlns:a16="http://schemas.microsoft.com/office/drawing/2014/main" id="{4EA3EA6F-B042-4484-9E6F-A0319F8173E1}"/>
              </a:ext>
            </a:extLst>
          </p:cNvPr>
          <p:cNvSpPr/>
          <p:nvPr/>
        </p:nvSpPr>
        <p:spPr>
          <a:xfrm>
            <a:off x="4333461" y="2091193"/>
            <a:ext cx="3228229" cy="4850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Прямоугольник 7">
            <a:extLst>
              <a:ext uri="{FF2B5EF4-FFF2-40B4-BE49-F238E27FC236}">
                <a16:creationId xmlns:a16="http://schemas.microsoft.com/office/drawing/2014/main" id="{5219DCC9-77FE-4614-9F4F-D8EE764658E7}"/>
              </a:ext>
            </a:extLst>
          </p:cNvPr>
          <p:cNvSpPr/>
          <p:nvPr/>
        </p:nvSpPr>
        <p:spPr>
          <a:xfrm>
            <a:off x="4867524" y="2750323"/>
            <a:ext cx="3228229" cy="4850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Прямоугольник 8">
            <a:extLst>
              <a:ext uri="{FF2B5EF4-FFF2-40B4-BE49-F238E27FC236}">
                <a16:creationId xmlns:a16="http://schemas.microsoft.com/office/drawing/2014/main" id="{3FF06B2F-B8BB-41BB-ABCA-D4A1BBCEDA2E}"/>
              </a:ext>
            </a:extLst>
          </p:cNvPr>
          <p:cNvSpPr/>
          <p:nvPr/>
        </p:nvSpPr>
        <p:spPr>
          <a:xfrm>
            <a:off x="3739764" y="4311594"/>
            <a:ext cx="1555805" cy="4850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Прямоугольник 10">
            <a:extLst>
              <a:ext uri="{FF2B5EF4-FFF2-40B4-BE49-F238E27FC236}">
                <a16:creationId xmlns:a16="http://schemas.microsoft.com/office/drawing/2014/main" id="{6F49BFE6-D00C-4147-8015-367950DAC2EB}"/>
              </a:ext>
            </a:extLst>
          </p:cNvPr>
          <p:cNvSpPr/>
          <p:nvPr/>
        </p:nvSpPr>
        <p:spPr>
          <a:xfrm>
            <a:off x="1933575" y="4303644"/>
            <a:ext cx="1334411" cy="562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Прямоугольник 11">
            <a:extLst>
              <a:ext uri="{FF2B5EF4-FFF2-40B4-BE49-F238E27FC236}">
                <a16:creationId xmlns:a16="http://schemas.microsoft.com/office/drawing/2014/main" id="{478745F9-78CC-4EB5-862B-486A84609814}"/>
              </a:ext>
            </a:extLst>
          </p:cNvPr>
          <p:cNvSpPr/>
          <p:nvPr/>
        </p:nvSpPr>
        <p:spPr>
          <a:xfrm>
            <a:off x="3562184" y="5139856"/>
            <a:ext cx="1622687" cy="562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Прямоугольник 13">
            <a:extLst>
              <a:ext uri="{FF2B5EF4-FFF2-40B4-BE49-F238E27FC236}">
                <a16:creationId xmlns:a16="http://schemas.microsoft.com/office/drawing/2014/main" id="{97B4CD91-74BB-4976-AF40-228C45B40DCD}"/>
              </a:ext>
            </a:extLst>
          </p:cNvPr>
          <p:cNvSpPr/>
          <p:nvPr/>
        </p:nvSpPr>
        <p:spPr>
          <a:xfrm>
            <a:off x="4716448" y="5702410"/>
            <a:ext cx="3926620" cy="562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Прямоугольник 14">
            <a:extLst>
              <a:ext uri="{FF2B5EF4-FFF2-40B4-BE49-F238E27FC236}">
                <a16:creationId xmlns:a16="http://schemas.microsoft.com/office/drawing/2014/main" id="{B45E677C-87AB-414B-9099-0F7FBFD97A8A}"/>
              </a:ext>
            </a:extLst>
          </p:cNvPr>
          <p:cNvSpPr/>
          <p:nvPr/>
        </p:nvSpPr>
        <p:spPr>
          <a:xfrm>
            <a:off x="5758069" y="5139856"/>
            <a:ext cx="1622687" cy="562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Прямоугольник 15">
            <a:extLst>
              <a:ext uri="{FF2B5EF4-FFF2-40B4-BE49-F238E27FC236}">
                <a16:creationId xmlns:a16="http://schemas.microsoft.com/office/drawing/2014/main" id="{539958E3-5AE9-4D0F-ADF3-8CE773686C3E}"/>
              </a:ext>
            </a:extLst>
          </p:cNvPr>
          <p:cNvSpPr/>
          <p:nvPr/>
        </p:nvSpPr>
        <p:spPr>
          <a:xfrm>
            <a:off x="8635738" y="4311594"/>
            <a:ext cx="1622687" cy="562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Прямоугольник 16">
            <a:extLst>
              <a:ext uri="{FF2B5EF4-FFF2-40B4-BE49-F238E27FC236}">
                <a16:creationId xmlns:a16="http://schemas.microsoft.com/office/drawing/2014/main" id="{700D3E53-86DB-418B-99DB-3E03332057A3}"/>
              </a:ext>
            </a:extLst>
          </p:cNvPr>
          <p:cNvSpPr/>
          <p:nvPr/>
        </p:nvSpPr>
        <p:spPr>
          <a:xfrm>
            <a:off x="9328204" y="3895747"/>
            <a:ext cx="1622687" cy="562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TextBox 17">
            <a:extLst>
              <a:ext uri="{FF2B5EF4-FFF2-40B4-BE49-F238E27FC236}">
                <a16:creationId xmlns:a16="http://schemas.microsoft.com/office/drawing/2014/main" id="{9995DA23-927E-42EF-ACA8-53546EEB655F}"/>
              </a:ext>
            </a:extLst>
          </p:cNvPr>
          <p:cNvSpPr txBox="1"/>
          <p:nvPr/>
        </p:nvSpPr>
        <p:spPr>
          <a:xfrm>
            <a:off x="2900238" y="2177074"/>
            <a:ext cx="6094674" cy="369332"/>
          </a:xfrm>
          <a:prstGeom prst="rect">
            <a:avLst/>
          </a:prstGeom>
          <a:noFill/>
        </p:spPr>
        <p:txBody>
          <a:bodyPr wrap="square">
            <a:spAutoFit/>
          </a:bodyPr>
          <a:lstStyle/>
          <a:p>
            <a:pPr algn="ctr" fontAlgn="ctr"/>
            <a:r>
              <a:rPr lang="ru-RU" sz="1800" b="1" u="none" strike="noStrike" dirty="0">
                <a:solidFill>
                  <a:schemeClr val="tx1">
                    <a:lumMod val="65000"/>
                    <a:lumOff val="35000"/>
                  </a:schemeClr>
                </a:solidFill>
                <a:effectLst/>
                <a:latin typeface="Verdana" panose="020B0604030504040204" pitchFamily="34" charset="0"/>
                <a:ea typeface="Verdana" panose="020B0604030504040204" pitchFamily="34" charset="0"/>
              </a:rPr>
              <a:t>Согласие на покупку</a:t>
            </a:r>
            <a:endParaRPr lang="ru-RU" sz="1800" b="1" i="0" u="none" strike="noStrike" dirty="0">
              <a:solidFill>
                <a:schemeClr val="tx1">
                  <a:lumMod val="65000"/>
                  <a:lumOff val="35000"/>
                </a:schemeClr>
              </a:solidFill>
              <a:effectLst/>
              <a:latin typeface="Verdana" panose="020B0604030504040204" pitchFamily="34" charset="0"/>
              <a:ea typeface="Verdana" panose="020B0604030504040204" pitchFamily="34" charset="0"/>
            </a:endParaRPr>
          </a:p>
        </p:txBody>
      </p:sp>
      <p:sp>
        <p:nvSpPr>
          <p:cNvPr id="19" name="TextBox 18">
            <a:extLst>
              <a:ext uri="{FF2B5EF4-FFF2-40B4-BE49-F238E27FC236}">
                <a16:creationId xmlns:a16="http://schemas.microsoft.com/office/drawing/2014/main" id="{5CA36341-2FF9-4D82-8F48-475CEB12829E}"/>
              </a:ext>
            </a:extLst>
          </p:cNvPr>
          <p:cNvSpPr txBox="1"/>
          <p:nvPr/>
        </p:nvSpPr>
        <p:spPr>
          <a:xfrm>
            <a:off x="9107203" y="3592079"/>
            <a:ext cx="2064688" cy="369332"/>
          </a:xfrm>
          <a:prstGeom prst="rect">
            <a:avLst/>
          </a:prstGeom>
          <a:noFill/>
        </p:spPr>
        <p:txBody>
          <a:bodyPr wrap="square">
            <a:spAutoFit/>
          </a:bodyPr>
          <a:lstStyle/>
          <a:p>
            <a:pPr algn="ctr" fontAlgn="ctr"/>
            <a:r>
              <a:rPr lang="ru-RU" sz="1800" b="1" u="none" strike="noStrike" dirty="0">
                <a:solidFill>
                  <a:schemeClr val="tx1">
                    <a:lumMod val="65000"/>
                    <a:lumOff val="35000"/>
                  </a:schemeClr>
                </a:solidFill>
                <a:effectLst/>
                <a:latin typeface="Verdana" panose="020B0604030504040204" pitchFamily="34" charset="0"/>
                <a:ea typeface="Verdana" panose="020B0604030504040204" pitchFamily="34" charset="0"/>
              </a:rPr>
              <a:t>Цена</a:t>
            </a:r>
            <a:endParaRPr lang="ru-RU" sz="1800" b="1" i="0" u="none" strike="noStrike" dirty="0">
              <a:solidFill>
                <a:schemeClr val="tx1">
                  <a:lumMod val="65000"/>
                  <a:lumOff val="35000"/>
                </a:schemeClr>
              </a:solidFill>
              <a:effectLst/>
              <a:latin typeface="Verdana" panose="020B0604030504040204" pitchFamily="34" charset="0"/>
              <a:ea typeface="Verdana" panose="020B0604030504040204" pitchFamily="34" charset="0"/>
            </a:endParaRPr>
          </a:p>
        </p:txBody>
      </p:sp>
      <p:sp>
        <p:nvSpPr>
          <p:cNvPr id="20" name="TextBox 19">
            <a:extLst>
              <a:ext uri="{FF2B5EF4-FFF2-40B4-BE49-F238E27FC236}">
                <a16:creationId xmlns:a16="http://schemas.microsoft.com/office/drawing/2014/main" id="{8A89893D-FD63-46D7-84C7-DC6F24670B36}"/>
              </a:ext>
            </a:extLst>
          </p:cNvPr>
          <p:cNvSpPr txBox="1"/>
          <p:nvPr/>
        </p:nvSpPr>
        <p:spPr>
          <a:xfrm>
            <a:off x="1328843" y="4219867"/>
            <a:ext cx="2064688" cy="646331"/>
          </a:xfrm>
          <a:prstGeom prst="rect">
            <a:avLst/>
          </a:prstGeom>
          <a:noFill/>
        </p:spPr>
        <p:txBody>
          <a:bodyPr wrap="square">
            <a:spAutoFit/>
          </a:bodyPr>
          <a:lstStyle/>
          <a:p>
            <a:pPr algn="ctr" fontAlgn="ctr"/>
            <a:r>
              <a:rPr lang="ru-RU" sz="1800" b="1" u="none" strike="noStrike" dirty="0">
                <a:solidFill>
                  <a:schemeClr val="tx1">
                    <a:lumMod val="65000"/>
                    <a:lumOff val="35000"/>
                  </a:schemeClr>
                </a:solidFill>
                <a:effectLst/>
                <a:latin typeface="Verdana" panose="020B0604030504040204" pitchFamily="34" charset="0"/>
                <a:ea typeface="Verdana" panose="020B0604030504040204" pitchFamily="34" charset="0"/>
              </a:rPr>
              <a:t>Цена</a:t>
            </a:r>
            <a:br>
              <a:rPr lang="ru-RU" sz="1800" b="1" u="none" strike="noStrike" dirty="0">
                <a:solidFill>
                  <a:schemeClr val="tx1">
                    <a:lumMod val="65000"/>
                    <a:lumOff val="35000"/>
                  </a:schemeClr>
                </a:solidFill>
                <a:effectLst/>
                <a:latin typeface="Verdana" panose="020B0604030504040204" pitchFamily="34" charset="0"/>
                <a:ea typeface="Verdana" panose="020B0604030504040204" pitchFamily="34" charset="0"/>
              </a:rPr>
            </a:br>
            <a:r>
              <a:rPr lang="ru-RU" sz="1800" b="1" u="none" strike="noStrike" dirty="0">
                <a:solidFill>
                  <a:schemeClr val="tx1">
                    <a:lumMod val="65000"/>
                    <a:lumOff val="35000"/>
                  </a:schemeClr>
                </a:solidFill>
                <a:effectLst/>
                <a:latin typeface="Verdana" panose="020B0604030504040204" pitchFamily="34" charset="0"/>
                <a:ea typeface="Verdana" panose="020B0604030504040204" pitchFamily="34" charset="0"/>
              </a:rPr>
              <a:t>без маржи</a:t>
            </a:r>
            <a:endParaRPr lang="ru-RU" sz="1800" b="1" i="0" u="none" strike="noStrike" dirty="0">
              <a:solidFill>
                <a:schemeClr val="tx1">
                  <a:lumMod val="65000"/>
                  <a:lumOff val="35000"/>
                </a:schemeClr>
              </a:solidFill>
              <a:effectLst/>
              <a:latin typeface="Verdana" panose="020B06040305040402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97105A4B-38C8-410B-B327-DE9CFD501F4F}"/>
              </a:ext>
            </a:extLst>
          </p:cNvPr>
          <p:cNvSpPr txBox="1"/>
          <p:nvPr/>
        </p:nvSpPr>
        <p:spPr>
          <a:xfrm>
            <a:off x="7905460" y="4227817"/>
            <a:ext cx="2190233" cy="646331"/>
          </a:xfrm>
          <a:prstGeom prst="rect">
            <a:avLst/>
          </a:prstGeom>
          <a:noFill/>
        </p:spPr>
        <p:txBody>
          <a:bodyPr wrap="square">
            <a:spAutoFit/>
          </a:bodyPr>
          <a:lstStyle/>
          <a:p>
            <a:pPr algn="ctr" fontAlgn="ctr"/>
            <a:r>
              <a:rPr lang="ru-RU" sz="1800" b="1" u="none" strike="noStrike" dirty="0">
                <a:solidFill>
                  <a:schemeClr val="tx1">
                    <a:lumMod val="65000"/>
                    <a:lumOff val="35000"/>
                  </a:schemeClr>
                </a:solidFill>
                <a:effectLst/>
                <a:latin typeface="Verdana" panose="020B0604030504040204" pitchFamily="34" charset="0"/>
                <a:ea typeface="Verdana" panose="020B0604030504040204" pitchFamily="34" charset="0"/>
              </a:rPr>
              <a:t>Максимальная цена</a:t>
            </a:r>
            <a:endParaRPr lang="ru-RU" sz="1800" b="1" i="0" u="none" strike="noStrike" dirty="0">
              <a:solidFill>
                <a:schemeClr val="tx1">
                  <a:lumMod val="65000"/>
                  <a:lumOff val="35000"/>
                </a:schemeClr>
              </a:solidFill>
              <a:effectLst/>
              <a:latin typeface="Verdana" panose="020B060403050404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9ED89A29-D257-4581-A7F9-F7BAF15902E1}"/>
              </a:ext>
            </a:extLst>
          </p:cNvPr>
          <p:cNvSpPr txBox="1"/>
          <p:nvPr/>
        </p:nvSpPr>
        <p:spPr>
          <a:xfrm>
            <a:off x="3637804" y="3853858"/>
            <a:ext cx="2064688" cy="646331"/>
          </a:xfrm>
          <a:prstGeom prst="rect">
            <a:avLst/>
          </a:prstGeom>
          <a:noFill/>
        </p:spPr>
        <p:txBody>
          <a:bodyPr wrap="square">
            <a:spAutoFit/>
          </a:bodyPr>
          <a:lstStyle/>
          <a:p>
            <a:pPr algn="ctr" fontAlgn="ctr"/>
            <a:r>
              <a:rPr lang="ru-RU" sz="1800" b="1" u="none" strike="noStrike" dirty="0">
                <a:solidFill>
                  <a:schemeClr val="tx1">
                    <a:lumMod val="65000"/>
                    <a:lumOff val="35000"/>
                  </a:schemeClr>
                </a:solidFill>
                <a:effectLst/>
                <a:latin typeface="Verdana" panose="020B0604030504040204" pitchFamily="34" charset="0"/>
                <a:ea typeface="Verdana" panose="020B0604030504040204" pitchFamily="34" charset="0"/>
              </a:rPr>
              <a:t>Минусы продукта</a:t>
            </a:r>
            <a:endParaRPr lang="ru-RU" sz="1800" b="1" i="0" u="none" strike="noStrike" dirty="0">
              <a:solidFill>
                <a:schemeClr val="tx1">
                  <a:lumMod val="65000"/>
                  <a:lumOff val="35000"/>
                </a:schemeClr>
              </a:solidFill>
              <a:effectLst/>
              <a:latin typeface="Verdana" panose="020B0604030504040204" pitchFamily="34" charset="0"/>
              <a:ea typeface="Verdana" panose="020B0604030504040204" pitchFamily="34" charset="0"/>
            </a:endParaRPr>
          </a:p>
        </p:txBody>
      </p:sp>
      <p:sp>
        <p:nvSpPr>
          <p:cNvPr id="23" name="TextBox 22">
            <a:extLst>
              <a:ext uri="{FF2B5EF4-FFF2-40B4-BE49-F238E27FC236}">
                <a16:creationId xmlns:a16="http://schemas.microsoft.com/office/drawing/2014/main" id="{571E4FE3-A438-48AE-A2C0-9CED28F701A6}"/>
              </a:ext>
            </a:extLst>
          </p:cNvPr>
          <p:cNvSpPr txBox="1"/>
          <p:nvPr/>
        </p:nvSpPr>
        <p:spPr>
          <a:xfrm>
            <a:off x="3872718" y="4644132"/>
            <a:ext cx="3795949" cy="369332"/>
          </a:xfrm>
          <a:prstGeom prst="rect">
            <a:avLst/>
          </a:prstGeom>
          <a:noFill/>
        </p:spPr>
        <p:txBody>
          <a:bodyPr wrap="square">
            <a:spAutoFit/>
          </a:bodyPr>
          <a:lstStyle/>
          <a:p>
            <a:pPr algn="ctr" fontAlgn="ctr"/>
            <a:r>
              <a:rPr lang="ru-RU" sz="1800" b="1" u="none" strike="noStrike" dirty="0">
                <a:solidFill>
                  <a:schemeClr val="tx1">
                    <a:lumMod val="65000"/>
                    <a:lumOff val="35000"/>
                  </a:schemeClr>
                </a:solidFill>
                <a:effectLst/>
                <a:latin typeface="Verdana" panose="020B0604030504040204" pitchFamily="34" charset="0"/>
                <a:ea typeface="Verdana" panose="020B0604030504040204" pitchFamily="34" charset="0"/>
              </a:rPr>
              <a:t>Плюсы продукта (2)</a:t>
            </a:r>
            <a:endParaRPr lang="ru-RU" sz="1800" b="1" i="0" u="none" strike="noStrike" dirty="0">
              <a:solidFill>
                <a:schemeClr val="tx1">
                  <a:lumMod val="65000"/>
                  <a:lumOff val="35000"/>
                </a:schemeClr>
              </a:solidFill>
              <a:effectLst/>
              <a:latin typeface="Verdana" panose="020B0604030504040204" pitchFamily="34" charset="0"/>
              <a:ea typeface="Verdana" panose="020B0604030504040204" pitchFamily="34" charset="0"/>
            </a:endParaRPr>
          </a:p>
        </p:txBody>
      </p:sp>
      <p:sp>
        <p:nvSpPr>
          <p:cNvPr id="24" name="TextBox 23">
            <a:extLst>
              <a:ext uri="{FF2B5EF4-FFF2-40B4-BE49-F238E27FC236}">
                <a16:creationId xmlns:a16="http://schemas.microsoft.com/office/drawing/2014/main" id="{FF521C82-C46D-4904-9CE0-7D89592DF1DA}"/>
              </a:ext>
            </a:extLst>
          </p:cNvPr>
          <p:cNvSpPr txBox="1"/>
          <p:nvPr/>
        </p:nvSpPr>
        <p:spPr>
          <a:xfrm>
            <a:off x="5408562" y="5173271"/>
            <a:ext cx="381041" cy="369332"/>
          </a:xfrm>
          <a:prstGeom prst="rect">
            <a:avLst/>
          </a:prstGeom>
          <a:noFill/>
        </p:spPr>
        <p:txBody>
          <a:bodyPr wrap="square">
            <a:spAutoFit/>
          </a:bodyPr>
          <a:lstStyle/>
          <a:p>
            <a:pPr algn="ctr" fontAlgn="ctr"/>
            <a:r>
              <a:rPr lang="ru-RU" sz="1800" b="1" u="none" strike="noStrike" dirty="0">
                <a:solidFill>
                  <a:schemeClr val="tx1">
                    <a:lumMod val="65000"/>
                    <a:lumOff val="35000"/>
                  </a:schemeClr>
                </a:solidFill>
                <a:effectLst/>
                <a:latin typeface="Verdana" panose="020B0604030504040204" pitchFamily="34" charset="0"/>
                <a:ea typeface="Verdana" panose="020B0604030504040204" pitchFamily="34" charset="0"/>
              </a:rPr>
              <a:t>1</a:t>
            </a:r>
            <a:endParaRPr lang="ru-RU" sz="1800" b="1" i="0" u="none" strike="noStrike" dirty="0">
              <a:solidFill>
                <a:schemeClr val="tx1">
                  <a:lumMod val="65000"/>
                  <a:lumOff val="35000"/>
                </a:schemeClr>
              </a:solidFill>
              <a:effectLst/>
              <a:latin typeface="Verdana" panose="020B0604030504040204" pitchFamily="34" charset="0"/>
              <a:ea typeface="Verdana" panose="020B0604030504040204" pitchFamily="34" charset="0"/>
            </a:endParaRPr>
          </a:p>
        </p:txBody>
      </p:sp>
      <p:sp>
        <p:nvSpPr>
          <p:cNvPr id="25" name="TextBox 24">
            <a:extLst>
              <a:ext uri="{FF2B5EF4-FFF2-40B4-BE49-F238E27FC236}">
                <a16:creationId xmlns:a16="http://schemas.microsoft.com/office/drawing/2014/main" id="{42B5237D-A7B4-4AA2-80D5-52065389FCD7}"/>
              </a:ext>
            </a:extLst>
          </p:cNvPr>
          <p:cNvSpPr txBox="1"/>
          <p:nvPr/>
        </p:nvSpPr>
        <p:spPr>
          <a:xfrm>
            <a:off x="7371169" y="5179187"/>
            <a:ext cx="381041" cy="369332"/>
          </a:xfrm>
          <a:prstGeom prst="rect">
            <a:avLst/>
          </a:prstGeom>
          <a:noFill/>
        </p:spPr>
        <p:txBody>
          <a:bodyPr wrap="square">
            <a:spAutoFit/>
          </a:bodyPr>
          <a:lstStyle/>
          <a:p>
            <a:pPr algn="ctr" fontAlgn="ctr"/>
            <a:r>
              <a:rPr lang="ru-RU" sz="1800" b="1" u="none" strike="noStrike" dirty="0">
                <a:solidFill>
                  <a:schemeClr val="tx1">
                    <a:lumMod val="65000"/>
                    <a:lumOff val="35000"/>
                  </a:schemeClr>
                </a:solidFill>
                <a:effectLst/>
                <a:latin typeface="Verdana" panose="020B0604030504040204" pitchFamily="34" charset="0"/>
                <a:ea typeface="Verdana" panose="020B0604030504040204" pitchFamily="34" charset="0"/>
              </a:rPr>
              <a:t>2</a:t>
            </a:r>
            <a:endParaRPr lang="ru-RU" sz="1800" b="1" i="0" u="none" strike="noStrike" dirty="0">
              <a:solidFill>
                <a:schemeClr val="tx1">
                  <a:lumMod val="65000"/>
                  <a:lumOff val="35000"/>
                </a:schemeClr>
              </a:solidFill>
              <a:effectLst/>
              <a:latin typeface="Verdana" panose="020B0604030504040204" pitchFamily="34" charset="0"/>
              <a:ea typeface="Verdana" panose="020B0604030504040204" pitchFamily="34" charset="0"/>
            </a:endParaRPr>
          </a:p>
        </p:txBody>
      </p:sp>
      <p:sp>
        <p:nvSpPr>
          <p:cNvPr id="26" name="TextBox 25">
            <a:extLst>
              <a:ext uri="{FF2B5EF4-FFF2-40B4-BE49-F238E27FC236}">
                <a16:creationId xmlns:a16="http://schemas.microsoft.com/office/drawing/2014/main" id="{ABBDC292-3E39-47F8-B02F-AD15A814CD6A}"/>
              </a:ext>
            </a:extLst>
          </p:cNvPr>
          <p:cNvSpPr txBox="1"/>
          <p:nvPr/>
        </p:nvSpPr>
        <p:spPr>
          <a:xfrm>
            <a:off x="4536672" y="2852971"/>
            <a:ext cx="3795949" cy="369332"/>
          </a:xfrm>
          <a:prstGeom prst="rect">
            <a:avLst/>
          </a:prstGeom>
          <a:noFill/>
        </p:spPr>
        <p:txBody>
          <a:bodyPr wrap="square">
            <a:spAutoFit/>
          </a:bodyPr>
          <a:lstStyle/>
          <a:p>
            <a:pPr algn="ctr" fontAlgn="ctr"/>
            <a:r>
              <a:rPr lang="ru-RU" b="1" i="0" dirty="0">
                <a:solidFill>
                  <a:srgbClr val="C00000"/>
                </a:solidFill>
                <a:latin typeface="Verdana" panose="020B0604030504040204" pitchFamily="34" charset="0"/>
                <a:ea typeface="Verdana" panose="020B0604030504040204" pitchFamily="34" charset="0"/>
              </a:rPr>
              <a:t>Возможная цена</a:t>
            </a:r>
            <a:endParaRPr lang="ru-RU" sz="1800" b="1" i="0" u="none" strike="noStrike" dirty="0">
              <a:solidFill>
                <a:srgbClr val="C00000"/>
              </a:solidFill>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8257685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09F77D-7C5F-4039-AE16-A33B515BFD0D}"/>
              </a:ext>
            </a:extLst>
          </p:cNvPr>
          <p:cNvSpPr>
            <a:spLocks noGrp="1"/>
          </p:cNvSpPr>
          <p:nvPr>
            <p:ph type="title"/>
          </p:nvPr>
        </p:nvSpPr>
        <p:spPr>
          <a:xfrm>
            <a:off x="511865" y="404882"/>
            <a:ext cx="11056952" cy="1325563"/>
          </a:xfrm>
        </p:spPr>
        <p:txBody>
          <a:bodyPr/>
          <a:lstStyle/>
          <a:p>
            <a:pPr algn="ctr"/>
            <a:r>
              <a:rPr lang="ru-RU" dirty="0">
                <a:solidFill>
                  <a:schemeClr val="tx1">
                    <a:lumMod val="65000"/>
                    <a:lumOff val="35000"/>
                  </a:schemeClr>
                </a:solidFill>
                <a:latin typeface="Verdana" panose="020B0604030504040204" pitchFamily="34" charset="0"/>
                <a:ea typeface="Verdana" panose="020B0604030504040204" pitchFamily="34" charset="0"/>
              </a:rPr>
              <a:t>АНАЛИЗ СОЧЕТАНИЙ</a:t>
            </a:r>
          </a:p>
        </p:txBody>
      </p:sp>
      <p:pic>
        <p:nvPicPr>
          <p:cNvPr id="5" name="Рисунок 4">
            <a:extLst>
              <a:ext uri="{FF2B5EF4-FFF2-40B4-BE49-F238E27FC236}">
                <a16:creationId xmlns:a16="http://schemas.microsoft.com/office/drawing/2014/main" id="{3527B934-7B95-432E-B24B-DF4B9F440E20}"/>
              </a:ext>
            </a:extLst>
          </p:cNvPr>
          <p:cNvPicPr>
            <a:picLocks noChangeAspect="1"/>
          </p:cNvPicPr>
          <p:nvPr/>
        </p:nvPicPr>
        <p:blipFill>
          <a:blip r:embed="rId2"/>
          <a:stretch>
            <a:fillRect/>
          </a:stretch>
        </p:blipFill>
        <p:spPr>
          <a:xfrm>
            <a:off x="511865" y="2999947"/>
            <a:ext cx="4008725" cy="1718517"/>
          </a:xfrm>
          <a:prstGeom prst="rect">
            <a:avLst/>
          </a:prstGeom>
        </p:spPr>
      </p:pic>
      <p:cxnSp>
        <p:nvCxnSpPr>
          <p:cNvPr id="27" name="Прямая со стрелкой 26">
            <a:extLst>
              <a:ext uri="{FF2B5EF4-FFF2-40B4-BE49-F238E27FC236}">
                <a16:creationId xmlns:a16="http://schemas.microsoft.com/office/drawing/2014/main" id="{0E8DF159-8792-491C-A008-C08028965F16}"/>
              </a:ext>
            </a:extLst>
          </p:cNvPr>
          <p:cNvCxnSpPr>
            <a:cxnSpLocks/>
          </p:cNvCxnSpPr>
          <p:nvPr/>
        </p:nvCxnSpPr>
        <p:spPr>
          <a:xfrm>
            <a:off x="5263763" y="3859205"/>
            <a:ext cx="1868557" cy="0"/>
          </a:xfrm>
          <a:prstGeom prst="straightConnector1">
            <a:avLst/>
          </a:prstGeom>
          <a:ln w="1270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BE26D410-CC05-493F-A82C-AE1A1B22BA9D}"/>
              </a:ext>
            </a:extLst>
          </p:cNvPr>
          <p:cNvSpPr txBox="1"/>
          <p:nvPr/>
        </p:nvSpPr>
        <p:spPr>
          <a:xfrm>
            <a:off x="7774115" y="3610929"/>
            <a:ext cx="2467164" cy="369332"/>
          </a:xfrm>
          <a:prstGeom prst="rect">
            <a:avLst/>
          </a:prstGeom>
          <a:noFill/>
        </p:spPr>
        <p:txBody>
          <a:bodyPr wrap="square">
            <a:spAutoFit/>
          </a:bodyPr>
          <a:lstStyle/>
          <a:p>
            <a:r>
              <a:rPr lang="en-US" dirty="0" err="1">
                <a:solidFill>
                  <a:srgbClr val="C00000"/>
                </a:solidFill>
                <a:latin typeface="Verdana" panose="020B0604030504040204" pitchFamily="34" charset="0"/>
                <a:ea typeface="Verdana" panose="020B0604030504040204" pitchFamily="34" charset="0"/>
              </a:rPr>
              <a:t>ConJoin</a:t>
            </a:r>
            <a:r>
              <a:rPr lang="en-US" dirty="0">
                <a:solidFill>
                  <a:srgbClr val="C00000"/>
                </a:solidFill>
                <a:latin typeface="Verdana" panose="020B0604030504040204" pitchFamily="34" charset="0"/>
                <a:ea typeface="Verdana" panose="020B0604030504040204" pitchFamily="34" charset="0"/>
              </a:rPr>
              <a:t>  (Python)</a:t>
            </a:r>
            <a:endParaRPr lang="ru-RU" dirty="0">
              <a:solidFill>
                <a:srgbClr val="C00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1686286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Личные границы человека">
            <a:extLst>
              <a:ext uri="{FF2B5EF4-FFF2-40B4-BE49-F238E27FC236}">
                <a16:creationId xmlns:a16="http://schemas.microsoft.com/office/drawing/2014/main" id="{FDA036E3-DBCD-46DF-A87A-5BB8E8B190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8900000">
            <a:off x="1728942" y="1761336"/>
            <a:ext cx="12965303" cy="5314971"/>
          </a:xfrm>
          <a:prstGeom prst="rect">
            <a:avLst/>
          </a:prstGeom>
          <a:noFill/>
          <a:effectLst>
            <a:softEdge rad="635000"/>
          </a:effectLst>
          <a:extLst>
            <a:ext uri="{909E8E84-426E-40DD-AFC4-6F175D3DCCD1}">
              <a14:hiddenFill xmlns:a14="http://schemas.microsoft.com/office/drawing/2010/main">
                <a:solidFill>
                  <a:srgbClr val="FFFFFF"/>
                </a:solidFill>
              </a14:hiddenFill>
            </a:ext>
          </a:extLst>
        </p:spPr>
      </p:pic>
      <p:sp>
        <p:nvSpPr>
          <p:cNvPr id="6" name="Прямоугольник 5">
            <a:extLst>
              <a:ext uri="{FF2B5EF4-FFF2-40B4-BE49-F238E27FC236}">
                <a16:creationId xmlns:a16="http://schemas.microsoft.com/office/drawing/2014/main" id="{879A126B-BC5E-4A4E-8704-D89391087AA5}"/>
              </a:ext>
            </a:extLst>
          </p:cNvPr>
          <p:cNvSpPr/>
          <p:nvPr/>
        </p:nvSpPr>
        <p:spPr>
          <a:xfrm>
            <a:off x="0" y="0"/>
            <a:ext cx="12192000" cy="6858000"/>
          </a:xfrm>
          <a:prstGeom prst="rect">
            <a:avLst/>
          </a:prstGeom>
          <a:solidFill>
            <a:srgbClr val="C00000">
              <a:alpha val="7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Заголовок 4">
            <a:extLst>
              <a:ext uri="{FF2B5EF4-FFF2-40B4-BE49-F238E27FC236}">
                <a16:creationId xmlns:a16="http://schemas.microsoft.com/office/drawing/2014/main" id="{FB83C628-5A15-4ABD-8916-2F3A2FBA8C6E}"/>
              </a:ext>
            </a:extLst>
          </p:cNvPr>
          <p:cNvSpPr>
            <a:spLocks noGrp="1"/>
          </p:cNvSpPr>
          <p:nvPr>
            <p:ph type="ctrTitle"/>
          </p:nvPr>
        </p:nvSpPr>
        <p:spPr>
          <a:xfrm>
            <a:off x="182880" y="2818515"/>
            <a:ext cx="9144000" cy="1529301"/>
          </a:xfrm>
        </p:spPr>
        <p:txBody>
          <a:bodyPr>
            <a:normAutofit fontScale="90000"/>
          </a:bodyPr>
          <a:lstStyle/>
          <a:p>
            <a:pPr algn="l"/>
            <a:r>
              <a:rPr lang="ru-RU" b="1" dirty="0">
                <a:solidFill>
                  <a:schemeClr val="bg2">
                    <a:lumMod val="90000"/>
                  </a:schemeClr>
                </a:solidFill>
              </a:rPr>
              <a:t>ОСОЗНАННОСТЬ</a:t>
            </a:r>
            <a:br>
              <a:rPr lang="ru-RU" b="1" dirty="0">
                <a:solidFill>
                  <a:schemeClr val="bg2">
                    <a:lumMod val="90000"/>
                  </a:schemeClr>
                </a:solidFill>
              </a:rPr>
            </a:br>
            <a:r>
              <a:rPr lang="ru-RU" b="1" dirty="0">
                <a:solidFill>
                  <a:schemeClr val="bg2">
                    <a:lumMod val="90000"/>
                  </a:schemeClr>
                </a:solidFill>
              </a:rPr>
              <a:t>ЦЕНЫ</a:t>
            </a:r>
          </a:p>
        </p:txBody>
      </p:sp>
    </p:spTree>
    <p:extLst>
      <p:ext uri="{BB962C8B-B14F-4D97-AF65-F5344CB8AC3E}">
        <p14:creationId xmlns:p14="http://schemas.microsoft.com/office/powerpoint/2010/main" val="9657573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EFCAC58B-376A-4310-B78B-F2DFDE00E9FB}"/>
              </a:ext>
            </a:extLst>
          </p:cNvPr>
          <p:cNvPicPr>
            <a:picLocks noChangeAspect="1"/>
          </p:cNvPicPr>
          <p:nvPr/>
        </p:nvPicPr>
        <p:blipFill>
          <a:blip r:embed="rId2"/>
          <a:stretch>
            <a:fillRect/>
          </a:stretch>
        </p:blipFill>
        <p:spPr>
          <a:xfrm>
            <a:off x="2231666" y="352135"/>
            <a:ext cx="7315200" cy="5819775"/>
          </a:xfrm>
          <a:prstGeom prst="rect">
            <a:avLst/>
          </a:prstGeom>
        </p:spPr>
      </p:pic>
      <p:sp>
        <p:nvSpPr>
          <p:cNvPr id="4" name="Прямоугольник 3">
            <a:extLst>
              <a:ext uri="{FF2B5EF4-FFF2-40B4-BE49-F238E27FC236}">
                <a16:creationId xmlns:a16="http://schemas.microsoft.com/office/drawing/2014/main" id="{5DB4B302-C09F-4378-81E3-2CC15083088E}"/>
              </a:ext>
            </a:extLst>
          </p:cNvPr>
          <p:cNvSpPr/>
          <p:nvPr/>
        </p:nvSpPr>
        <p:spPr>
          <a:xfrm>
            <a:off x="6159610" y="593513"/>
            <a:ext cx="1879158" cy="562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Прямоугольник 4">
            <a:extLst>
              <a:ext uri="{FF2B5EF4-FFF2-40B4-BE49-F238E27FC236}">
                <a16:creationId xmlns:a16="http://schemas.microsoft.com/office/drawing/2014/main" id="{092239A0-24DA-48C9-82E1-1835EDFEB0B6}"/>
              </a:ext>
            </a:extLst>
          </p:cNvPr>
          <p:cNvSpPr/>
          <p:nvPr/>
        </p:nvSpPr>
        <p:spPr>
          <a:xfrm>
            <a:off x="6159610" y="5369968"/>
            <a:ext cx="2006379" cy="562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Прямоугольник 5">
            <a:extLst>
              <a:ext uri="{FF2B5EF4-FFF2-40B4-BE49-F238E27FC236}">
                <a16:creationId xmlns:a16="http://schemas.microsoft.com/office/drawing/2014/main" id="{0655F760-4552-4EF7-9AF5-3514938A439B}"/>
              </a:ext>
            </a:extLst>
          </p:cNvPr>
          <p:cNvSpPr/>
          <p:nvPr/>
        </p:nvSpPr>
        <p:spPr>
          <a:xfrm>
            <a:off x="8102379" y="3429000"/>
            <a:ext cx="2006379" cy="562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Прямоугольник 6">
            <a:extLst>
              <a:ext uri="{FF2B5EF4-FFF2-40B4-BE49-F238E27FC236}">
                <a16:creationId xmlns:a16="http://schemas.microsoft.com/office/drawing/2014/main" id="{086D932B-585C-40CE-A43A-4D718496B126}"/>
              </a:ext>
            </a:extLst>
          </p:cNvPr>
          <p:cNvSpPr/>
          <p:nvPr/>
        </p:nvSpPr>
        <p:spPr>
          <a:xfrm>
            <a:off x="2083243" y="3429000"/>
            <a:ext cx="2006379" cy="562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TextBox 8">
            <a:extLst>
              <a:ext uri="{FF2B5EF4-FFF2-40B4-BE49-F238E27FC236}">
                <a16:creationId xmlns:a16="http://schemas.microsoft.com/office/drawing/2014/main" id="{D3AAE4CD-9A93-4A6A-B610-124B64869D9B}"/>
              </a:ext>
            </a:extLst>
          </p:cNvPr>
          <p:cNvSpPr txBox="1"/>
          <p:nvPr/>
        </p:nvSpPr>
        <p:spPr>
          <a:xfrm>
            <a:off x="8267369" y="3429000"/>
            <a:ext cx="1361661" cy="369332"/>
          </a:xfrm>
          <a:prstGeom prst="rect">
            <a:avLst/>
          </a:prstGeom>
          <a:noFill/>
        </p:spPr>
        <p:txBody>
          <a:bodyPr wrap="square">
            <a:spAutoFit/>
          </a:bodyPr>
          <a:lstStyle/>
          <a:p>
            <a:pPr algn="ctr" fontAlgn="ctr"/>
            <a:r>
              <a:rPr lang="ru-RU" sz="1800" b="1" u="none" strike="noStrike" dirty="0">
                <a:solidFill>
                  <a:schemeClr val="tx1">
                    <a:lumMod val="65000"/>
                    <a:lumOff val="35000"/>
                  </a:schemeClr>
                </a:solidFill>
                <a:effectLst/>
                <a:latin typeface="Verdana" panose="020B0604030504040204" pitchFamily="34" charset="0"/>
                <a:ea typeface="Verdana" panose="020B0604030504040204" pitchFamily="34" charset="0"/>
              </a:rPr>
              <a:t>Доход</a:t>
            </a:r>
            <a:endParaRPr lang="ru-RU" sz="1800" b="1" i="0" u="none" strike="noStrike" dirty="0">
              <a:solidFill>
                <a:schemeClr val="tx1">
                  <a:lumMod val="65000"/>
                  <a:lumOff val="35000"/>
                </a:schemeClr>
              </a:solidFill>
              <a:effectLst/>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E1757774-6B4D-444D-BEEA-5C82D8899231}"/>
              </a:ext>
            </a:extLst>
          </p:cNvPr>
          <p:cNvSpPr txBox="1"/>
          <p:nvPr/>
        </p:nvSpPr>
        <p:spPr>
          <a:xfrm>
            <a:off x="2405601" y="3368573"/>
            <a:ext cx="1361661" cy="369332"/>
          </a:xfrm>
          <a:prstGeom prst="rect">
            <a:avLst/>
          </a:prstGeom>
          <a:noFill/>
        </p:spPr>
        <p:txBody>
          <a:bodyPr wrap="square">
            <a:spAutoFit/>
          </a:bodyPr>
          <a:lstStyle/>
          <a:p>
            <a:pPr algn="ctr" fontAlgn="ctr"/>
            <a:r>
              <a:rPr lang="ru-RU" sz="1800" b="1" u="none" strike="noStrike" dirty="0">
                <a:solidFill>
                  <a:schemeClr val="tx1">
                    <a:lumMod val="65000"/>
                    <a:lumOff val="35000"/>
                  </a:schemeClr>
                </a:solidFill>
                <a:effectLst/>
                <a:latin typeface="Verdana" panose="020B0604030504040204" pitchFamily="34" charset="0"/>
                <a:ea typeface="Verdana" panose="020B0604030504040204" pitchFamily="34" charset="0"/>
              </a:rPr>
              <a:t>Потери</a:t>
            </a:r>
            <a:endParaRPr lang="ru-RU" sz="1800" b="1" i="0" u="none" strike="noStrike" dirty="0">
              <a:solidFill>
                <a:schemeClr val="tx1">
                  <a:lumMod val="65000"/>
                  <a:lumOff val="35000"/>
                </a:schemeClr>
              </a:solidFill>
              <a:effectLst/>
              <a:latin typeface="Verdana" panose="020B0604030504040204" pitchFamily="34" charset="0"/>
              <a:ea typeface="Verdana" panose="020B0604030504040204" pitchFamily="34" charset="0"/>
            </a:endParaRPr>
          </a:p>
        </p:txBody>
      </p:sp>
      <p:sp>
        <p:nvSpPr>
          <p:cNvPr id="11" name="TextBox 10">
            <a:extLst>
              <a:ext uri="{FF2B5EF4-FFF2-40B4-BE49-F238E27FC236}">
                <a16:creationId xmlns:a16="http://schemas.microsoft.com/office/drawing/2014/main" id="{E025A626-5E34-4DC9-A96B-7C83CD5D595B}"/>
              </a:ext>
            </a:extLst>
          </p:cNvPr>
          <p:cNvSpPr txBox="1"/>
          <p:nvPr/>
        </p:nvSpPr>
        <p:spPr>
          <a:xfrm>
            <a:off x="6037359" y="593513"/>
            <a:ext cx="2486439" cy="646331"/>
          </a:xfrm>
          <a:prstGeom prst="rect">
            <a:avLst/>
          </a:prstGeom>
          <a:noFill/>
        </p:spPr>
        <p:txBody>
          <a:bodyPr wrap="square">
            <a:spAutoFit/>
          </a:bodyPr>
          <a:lstStyle/>
          <a:p>
            <a:pPr algn="ctr" fontAlgn="ctr"/>
            <a:r>
              <a:rPr lang="ru-RU" b="1" dirty="0">
                <a:solidFill>
                  <a:schemeClr val="tx1">
                    <a:lumMod val="65000"/>
                    <a:lumOff val="35000"/>
                  </a:schemeClr>
                </a:solidFill>
                <a:latin typeface="Verdana" panose="020B0604030504040204" pitchFamily="34" charset="0"/>
                <a:ea typeface="Verdana" panose="020B0604030504040204" pitchFamily="34" charset="0"/>
              </a:rPr>
              <a:t>Предполагаемый Доход</a:t>
            </a:r>
            <a:endParaRPr lang="ru-RU" sz="1800" b="1" i="0" u="none" strike="noStrike" dirty="0">
              <a:solidFill>
                <a:schemeClr val="tx1">
                  <a:lumMod val="65000"/>
                  <a:lumOff val="35000"/>
                </a:schemeClr>
              </a:solidFill>
              <a:effectLst/>
              <a:latin typeface="Verdana" panose="020B0604030504040204" pitchFamily="34" charset="0"/>
              <a:ea typeface="Verdana" panose="020B0604030504040204" pitchFamily="34" charset="0"/>
            </a:endParaRPr>
          </a:p>
        </p:txBody>
      </p:sp>
      <p:sp>
        <p:nvSpPr>
          <p:cNvPr id="12" name="TextBox 11">
            <a:extLst>
              <a:ext uri="{FF2B5EF4-FFF2-40B4-BE49-F238E27FC236}">
                <a16:creationId xmlns:a16="http://schemas.microsoft.com/office/drawing/2014/main" id="{659AE3C2-A6BA-4DFE-8F16-A97F402ABDED}"/>
              </a:ext>
            </a:extLst>
          </p:cNvPr>
          <p:cNvSpPr txBox="1"/>
          <p:nvPr/>
        </p:nvSpPr>
        <p:spPr>
          <a:xfrm>
            <a:off x="6127640" y="5423643"/>
            <a:ext cx="2486439" cy="646331"/>
          </a:xfrm>
          <a:prstGeom prst="rect">
            <a:avLst/>
          </a:prstGeom>
          <a:noFill/>
        </p:spPr>
        <p:txBody>
          <a:bodyPr wrap="square">
            <a:spAutoFit/>
          </a:bodyPr>
          <a:lstStyle/>
          <a:p>
            <a:pPr algn="ctr" fontAlgn="ctr"/>
            <a:r>
              <a:rPr lang="ru-RU" b="1" dirty="0">
                <a:solidFill>
                  <a:schemeClr val="tx1">
                    <a:lumMod val="65000"/>
                    <a:lumOff val="35000"/>
                  </a:schemeClr>
                </a:solidFill>
                <a:latin typeface="Verdana" panose="020B0604030504040204" pitchFamily="34" charset="0"/>
                <a:ea typeface="Verdana" panose="020B0604030504040204" pitchFamily="34" charset="0"/>
              </a:rPr>
              <a:t>Предполагаемые Потери</a:t>
            </a:r>
            <a:endParaRPr lang="ru-RU" sz="1800" b="1" i="0" u="none" strike="noStrike" dirty="0">
              <a:solidFill>
                <a:schemeClr val="tx1">
                  <a:lumMod val="65000"/>
                  <a:lumOff val="35000"/>
                </a:schemeClr>
              </a:solidFill>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1419719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EFCAC58B-376A-4310-B78B-F2DFDE00E9FB}"/>
              </a:ext>
            </a:extLst>
          </p:cNvPr>
          <p:cNvPicPr>
            <a:picLocks noChangeAspect="1"/>
          </p:cNvPicPr>
          <p:nvPr/>
        </p:nvPicPr>
        <p:blipFill>
          <a:blip r:embed="rId2"/>
          <a:stretch>
            <a:fillRect/>
          </a:stretch>
        </p:blipFill>
        <p:spPr>
          <a:xfrm>
            <a:off x="148423" y="272623"/>
            <a:ext cx="7315200" cy="5819775"/>
          </a:xfrm>
          <a:prstGeom prst="rect">
            <a:avLst/>
          </a:prstGeom>
        </p:spPr>
      </p:pic>
      <p:sp>
        <p:nvSpPr>
          <p:cNvPr id="4" name="Прямоугольник 3">
            <a:extLst>
              <a:ext uri="{FF2B5EF4-FFF2-40B4-BE49-F238E27FC236}">
                <a16:creationId xmlns:a16="http://schemas.microsoft.com/office/drawing/2014/main" id="{5DB4B302-C09F-4378-81E3-2CC15083088E}"/>
              </a:ext>
            </a:extLst>
          </p:cNvPr>
          <p:cNvSpPr/>
          <p:nvPr/>
        </p:nvSpPr>
        <p:spPr>
          <a:xfrm>
            <a:off x="4076367" y="514001"/>
            <a:ext cx="1879158" cy="562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Прямоугольник 4">
            <a:extLst>
              <a:ext uri="{FF2B5EF4-FFF2-40B4-BE49-F238E27FC236}">
                <a16:creationId xmlns:a16="http://schemas.microsoft.com/office/drawing/2014/main" id="{092239A0-24DA-48C9-82E1-1835EDFEB0B6}"/>
              </a:ext>
            </a:extLst>
          </p:cNvPr>
          <p:cNvSpPr/>
          <p:nvPr/>
        </p:nvSpPr>
        <p:spPr>
          <a:xfrm>
            <a:off x="4076367" y="5290456"/>
            <a:ext cx="2006379" cy="562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Прямоугольник 5">
            <a:extLst>
              <a:ext uri="{FF2B5EF4-FFF2-40B4-BE49-F238E27FC236}">
                <a16:creationId xmlns:a16="http://schemas.microsoft.com/office/drawing/2014/main" id="{0655F760-4552-4EF7-9AF5-3514938A439B}"/>
              </a:ext>
            </a:extLst>
          </p:cNvPr>
          <p:cNvSpPr/>
          <p:nvPr/>
        </p:nvSpPr>
        <p:spPr>
          <a:xfrm>
            <a:off x="6019136" y="3349488"/>
            <a:ext cx="2006379" cy="562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Прямоугольник 6">
            <a:extLst>
              <a:ext uri="{FF2B5EF4-FFF2-40B4-BE49-F238E27FC236}">
                <a16:creationId xmlns:a16="http://schemas.microsoft.com/office/drawing/2014/main" id="{086D932B-585C-40CE-A43A-4D718496B126}"/>
              </a:ext>
            </a:extLst>
          </p:cNvPr>
          <p:cNvSpPr/>
          <p:nvPr/>
        </p:nvSpPr>
        <p:spPr>
          <a:xfrm>
            <a:off x="0" y="3349488"/>
            <a:ext cx="2006379" cy="562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TextBox 8">
            <a:extLst>
              <a:ext uri="{FF2B5EF4-FFF2-40B4-BE49-F238E27FC236}">
                <a16:creationId xmlns:a16="http://schemas.microsoft.com/office/drawing/2014/main" id="{D3AAE4CD-9A93-4A6A-B610-124B64869D9B}"/>
              </a:ext>
            </a:extLst>
          </p:cNvPr>
          <p:cNvSpPr txBox="1"/>
          <p:nvPr/>
        </p:nvSpPr>
        <p:spPr>
          <a:xfrm>
            <a:off x="6184126" y="3349488"/>
            <a:ext cx="1361661" cy="369332"/>
          </a:xfrm>
          <a:prstGeom prst="rect">
            <a:avLst/>
          </a:prstGeom>
          <a:noFill/>
        </p:spPr>
        <p:txBody>
          <a:bodyPr wrap="square">
            <a:spAutoFit/>
          </a:bodyPr>
          <a:lstStyle/>
          <a:p>
            <a:pPr algn="ctr" fontAlgn="ctr"/>
            <a:r>
              <a:rPr lang="ru-RU" sz="1800" b="1" u="none" strike="noStrike" dirty="0">
                <a:solidFill>
                  <a:schemeClr val="tx1">
                    <a:lumMod val="65000"/>
                    <a:lumOff val="35000"/>
                  </a:schemeClr>
                </a:solidFill>
                <a:effectLst/>
                <a:latin typeface="Verdana" panose="020B0604030504040204" pitchFamily="34" charset="0"/>
                <a:ea typeface="Verdana" panose="020B0604030504040204" pitchFamily="34" charset="0"/>
              </a:rPr>
              <a:t>Доход</a:t>
            </a:r>
            <a:endParaRPr lang="ru-RU" sz="1800" b="1" i="0" u="none" strike="noStrike" dirty="0">
              <a:solidFill>
                <a:schemeClr val="tx1">
                  <a:lumMod val="65000"/>
                  <a:lumOff val="35000"/>
                </a:schemeClr>
              </a:solidFill>
              <a:effectLst/>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E1757774-6B4D-444D-BEEA-5C82D8899231}"/>
              </a:ext>
            </a:extLst>
          </p:cNvPr>
          <p:cNvSpPr txBox="1"/>
          <p:nvPr/>
        </p:nvSpPr>
        <p:spPr>
          <a:xfrm>
            <a:off x="322358" y="3289061"/>
            <a:ext cx="1361661" cy="369332"/>
          </a:xfrm>
          <a:prstGeom prst="rect">
            <a:avLst/>
          </a:prstGeom>
          <a:noFill/>
        </p:spPr>
        <p:txBody>
          <a:bodyPr wrap="square">
            <a:spAutoFit/>
          </a:bodyPr>
          <a:lstStyle/>
          <a:p>
            <a:pPr algn="ctr" fontAlgn="ctr"/>
            <a:r>
              <a:rPr lang="ru-RU" sz="1800" b="1" u="none" strike="noStrike" dirty="0">
                <a:solidFill>
                  <a:schemeClr val="tx1">
                    <a:lumMod val="65000"/>
                    <a:lumOff val="35000"/>
                  </a:schemeClr>
                </a:solidFill>
                <a:effectLst/>
                <a:latin typeface="Verdana" panose="020B0604030504040204" pitchFamily="34" charset="0"/>
                <a:ea typeface="Verdana" panose="020B0604030504040204" pitchFamily="34" charset="0"/>
              </a:rPr>
              <a:t>Потери</a:t>
            </a:r>
            <a:endParaRPr lang="ru-RU" sz="1800" b="1" i="0" u="none" strike="noStrike" dirty="0">
              <a:solidFill>
                <a:schemeClr val="tx1">
                  <a:lumMod val="65000"/>
                  <a:lumOff val="35000"/>
                </a:schemeClr>
              </a:solidFill>
              <a:effectLst/>
              <a:latin typeface="Verdana" panose="020B0604030504040204" pitchFamily="34" charset="0"/>
              <a:ea typeface="Verdana" panose="020B0604030504040204" pitchFamily="34" charset="0"/>
            </a:endParaRPr>
          </a:p>
        </p:txBody>
      </p:sp>
      <p:sp>
        <p:nvSpPr>
          <p:cNvPr id="11" name="TextBox 10">
            <a:extLst>
              <a:ext uri="{FF2B5EF4-FFF2-40B4-BE49-F238E27FC236}">
                <a16:creationId xmlns:a16="http://schemas.microsoft.com/office/drawing/2014/main" id="{E025A626-5E34-4DC9-A96B-7C83CD5D595B}"/>
              </a:ext>
            </a:extLst>
          </p:cNvPr>
          <p:cNvSpPr txBox="1"/>
          <p:nvPr/>
        </p:nvSpPr>
        <p:spPr>
          <a:xfrm>
            <a:off x="3954116" y="514001"/>
            <a:ext cx="2486439" cy="646331"/>
          </a:xfrm>
          <a:prstGeom prst="rect">
            <a:avLst/>
          </a:prstGeom>
          <a:noFill/>
        </p:spPr>
        <p:txBody>
          <a:bodyPr wrap="square">
            <a:spAutoFit/>
          </a:bodyPr>
          <a:lstStyle/>
          <a:p>
            <a:pPr algn="ctr" fontAlgn="ctr"/>
            <a:r>
              <a:rPr lang="ru-RU" b="1" dirty="0">
                <a:solidFill>
                  <a:schemeClr val="tx1">
                    <a:lumMod val="65000"/>
                    <a:lumOff val="35000"/>
                  </a:schemeClr>
                </a:solidFill>
                <a:latin typeface="Verdana" panose="020B0604030504040204" pitchFamily="34" charset="0"/>
                <a:ea typeface="Verdana" panose="020B0604030504040204" pitchFamily="34" charset="0"/>
              </a:rPr>
              <a:t>Предполагаемый Доход</a:t>
            </a:r>
            <a:endParaRPr lang="ru-RU" sz="1800" b="1" i="0" u="none" strike="noStrike" dirty="0">
              <a:solidFill>
                <a:schemeClr val="tx1">
                  <a:lumMod val="65000"/>
                  <a:lumOff val="35000"/>
                </a:schemeClr>
              </a:solidFill>
              <a:effectLst/>
              <a:latin typeface="Verdana" panose="020B0604030504040204" pitchFamily="34" charset="0"/>
              <a:ea typeface="Verdana" panose="020B0604030504040204" pitchFamily="34" charset="0"/>
            </a:endParaRPr>
          </a:p>
        </p:txBody>
      </p:sp>
      <p:sp>
        <p:nvSpPr>
          <p:cNvPr id="12" name="TextBox 11">
            <a:extLst>
              <a:ext uri="{FF2B5EF4-FFF2-40B4-BE49-F238E27FC236}">
                <a16:creationId xmlns:a16="http://schemas.microsoft.com/office/drawing/2014/main" id="{659AE3C2-A6BA-4DFE-8F16-A97F402ABDED}"/>
              </a:ext>
            </a:extLst>
          </p:cNvPr>
          <p:cNvSpPr txBox="1"/>
          <p:nvPr/>
        </p:nvSpPr>
        <p:spPr>
          <a:xfrm>
            <a:off x="4044397" y="5344131"/>
            <a:ext cx="2486439" cy="646331"/>
          </a:xfrm>
          <a:prstGeom prst="rect">
            <a:avLst/>
          </a:prstGeom>
          <a:noFill/>
        </p:spPr>
        <p:txBody>
          <a:bodyPr wrap="square">
            <a:spAutoFit/>
          </a:bodyPr>
          <a:lstStyle/>
          <a:p>
            <a:pPr algn="ctr" fontAlgn="ctr"/>
            <a:r>
              <a:rPr lang="ru-RU" b="1" dirty="0">
                <a:solidFill>
                  <a:schemeClr val="tx1">
                    <a:lumMod val="65000"/>
                    <a:lumOff val="35000"/>
                  </a:schemeClr>
                </a:solidFill>
                <a:latin typeface="Verdana" panose="020B0604030504040204" pitchFamily="34" charset="0"/>
                <a:ea typeface="Verdana" panose="020B0604030504040204" pitchFamily="34" charset="0"/>
              </a:rPr>
              <a:t>Предполагаемые Потери</a:t>
            </a:r>
            <a:endParaRPr lang="ru-RU" sz="1800" b="1" i="0" u="none" strike="noStrike" dirty="0">
              <a:solidFill>
                <a:schemeClr val="tx1">
                  <a:lumMod val="65000"/>
                  <a:lumOff val="35000"/>
                </a:schemeClr>
              </a:solidFill>
              <a:effectLst/>
              <a:latin typeface="Verdana" panose="020B0604030504040204" pitchFamily="34" charset="0"/>
              <a:ea typeface="Verdana" panose="020B0604030504040204" pitchFamily="34" charset="0"/>
            </a:endParaRPr>
          </a:p>
        </p:txBody>
      </p:sp>
      <p:pic>
        <p:nvPicPr>
          <p:cNvPr id="15364" name="Picture 4" descr="Что такое логистическая регрессия?">
            <a:extLst>
              <a:ext uri="{FF2B5EF4-FFF2-40B4-BE49-F238E27FC236}">
                <a16:creationId xmlns:a16="http://schemas.microsoft.com/office/drawing/2014/main" id="{3848528D-4856-4FE9-895A-27C4184A72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5851" y="2720838"/>
            <a:ext cx="3295650" cy="125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03426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09F77D-7C5F-4039-AE16-A33B515BFD0D}"/>
              </a:ext>
            </a:extLst>
          </p:cNvPr>
          <p:cNvSpPr>
            <a:spLocks noGrp="1"/>
          </p:cNvSpPr>
          <p:nvPr>
            <p:ph type="title"/>
          </p:nvPr>
        </p:nvSpPr>
        <p:spPr>
          <a:xfrm>
            <a:off x="511865" y="404882"/>
            <a:ext cx="11056952" cy="1325563"/>
          </a:xfrm>
        </p:spPr>
        <p:txBody>
          <a:bodyPr/>
          <a:lstStyle/>
          <a:p>
            <a:pPr algn="ctr"/>
            <a:r>
              <a:rPr lang="ru-RU" dirty="0">
                <a:solidFill>
                  <a:schemeClr val="tx1">
                    <a:lumMod val="65000"/>
                    <a:lumOff val="35000"/>
                  </a:schemeClr>
                </a:solidFill>
                <a:latin typeface="Verdana" panose="020B0604030504040204" pitchFamily="34" charset="0"/>
                <a:ea typeface="Verdana" panose="020B0604030504040204" pitchFamily="34" charset="0"/>
              </a:rPr>
              <a:t>ГОТОВНОСТЬ ЗАПЛАТИТЬ ЗА ТОВАР?</a:t>
            </a:r>
          </a:p>
        </p:txBody>
      </p:sp>
      <p:pic>
        <p:nvPicPr>
          <p:cNvPr id="8" name="Рисунок 7">
            <a:extLst>
              <a:ext uri="{FF2B5EF4-FFF2-40B4-BE49-F238E27FC236}">
                <a16:creationId xmlns:a16="http://schemas.microsoft.com/office/drawing/2014/main" id="{2A0FC5F3-8497-47AC-A053-2AD3287CE609}"/>
              </a:ext>
            </a:extLst>
          </p:cNvPr>
          <p:cNvPicPr>
            <a:picLocks noChangeAspect="1"/>
          </p:cNvPicPr>
          <p:nvPr/>
        </p:nvPicPr>
        <p:blipFill>
          <a:blip r:embed="rId2"/>
          <a:stretch>
            <a:fillRect/>
          </a:stretch>
        </p:blipFill>
        <p:spPr>
          <a:xfrm>
            <a:off x="1313045" y="2753432"/>
            <a:ext cx="2759927" cy="2286000"/>
          </a:xfrm>
          <a:prstGeom prst="rect">
            <a:avLst/>
          </a:prstGeom>
        </p:spPr>
      </p:pic>
      <p:cxnSp>
        <p:nvCxnSpPr>
          <p:cNvPr id="9" name="Прямая соединительная линия 8">
            <a:extLst>
              <a:ext uri="{FF2B5EF4-FFF2-40B4-BE49-F238E27FC236}">
                <a16:creationId xmlns:a16="http://schemas.microsoft.com/office/drawing/2014/main" id="{F3CB194F-F6EE-4A17-AAA1-0D7D93725580}"/>
              </a:ext>
            </a:extLst>
          </p:cNvPr>
          <p:cNvCxnSpPr>
            <a:cxnSpLocks/>
          </p:cNvCxnSpPr>
          <p:nvPr/>
        </p:nvCxnSpPr>
        <p:spPr>
          <a:xfrm>
            <a:off x="5550693" y="2486025"/>
            <a:ext cx="0" cy="308610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80896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09F77D-7C5F-4039-AE16-A33B515BFD0D}"/>
              </a:ext>
            </a:extLst>
          </p:cNvPr>
          <p:cNvSpPr>
            <a:spLocks noGrp="1"/>
          </p:cNvSpPr>
          <p:nvPr>
            <p:ph type="title"/>
          </p:nvPr>
        </p:nvSpPr>
        <p:spPr>
          <a:xfrm>
            <a:off x="511865" y="404882"/>
            <a:ext cx="11056952" cy="1325563"/>
          </a:xfrm>
        </p:spPr>
        <p:txBody>
          <a:bodyPr/>
          <a:lstStyle/>
          <a:p>
            <a:pPr algn="ctr"/>
            <a:r>
              <a:rPr lang="ru-RU" dirty="0">
                <a:solidFill>
                  <a:schemeClr val="tx1">
                    <a:lumMod val="65000"/>
                    <a:lumOff val="35000"/>
                  </a:schemeClr>
                </a:solidFill>
                <a:latin typeface="Verdana" panose="020B0604030504040204" pitchFamily="34" charset="0"/>
                <a:ea typeface="Verdana" panose="020B0604030504040204" pitchFamily="34" charset="0"/>
              </a:rPr>
              <a:t>ГОТОВНОСТЬ ЗАПЛАТИТЬ ЗА ТОВАР?</a:t>
            </a:r>
          </a:p>
        </p:txBody>
      </p:sp>
      <p:pic>
        <p:nvPicPr>
          <p:cNvPr id="8" name="Рисунок 7">
            <a:extLst>
              <a:ext uri="{FF2B5EF4-FFF2-40B4-BE49-F238E27FC236}">
                <a16:creationId xmlns:a16="http://schemas.microsoft.com/office/drawing/2014/main" id="{2A0FC5F3-8497-47AC-A053-2AD3287CE609}"/>
              </a:ext>
            </a:extLst>
          </p:cNvPr>
          <p:cNvPicPr>
            <a:picLocks noChangeAspect="1"/>
          </p:cNvPicPr>
          <p:nvPr/>
        </p:nvPicPr>
        <p:blipFill>
          <a:blip r:embed="rId2"/>
          <a:stretch>
            <a:fillRect/>
          </a:stretch>
        </p:blipFill>
        <p:spPr>
          <a:xfrm>
            <a:off x="1313045" y="2753432"/>
            <a:ext cx="2759927" cy="2286000"/>
          </a:xfrm>
          <a:prstGeom prst="rect">
            <a:avLst/>
          </a:prstGeom>
        </p:spPr>
      </p:pic>
      <p:cxnSp>
        <p:nvCxnSpPr>
          <p:cNvPr id="9" name="Прямая соединительная линия 8">
            <a:extLst>
              <a:ext uri="{FF2B5EF4-FFF2-40B4-BE49-F238E27FC236}">
                <a16:creationId xmlns:a16="http://schemas.microsoft.com/office/drawing/2014/main" id="{F3CB194F-F6EE-4A17-AAA1-0D7D93725580}"/>
              </a:ext>
            </a:extLst>
          </p:cNvPr>
          <p:cNvCxnSpPr>
            <a:cxnSpLocks/>
          </p:cNvCxnSpPr>
          <p:nvPr/>
        </p:nvCxnSpPr>
        <p:spPr>
          <a:xfrm>
            <a:off x="5550693" y="2486025"/>
            <a:ext cx="0" cy="308610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pic>
        <p:nvPicPr>
          <p:cNvPr id="5" name="Рисунок 4">
            <a:extLst>
              <a:ext uri="{FF2B5EF4-FFF2-40B4-BE49-F238E27FC236}">
                <a16:creationId xmlns:a16="http://schemas.microsoft.com/office/drawing/2014/main" id="{7AA86965-D08B-4596-9F53-841DCD69FBAC}"/>
              </a:ext>
            </a:extLst>
          </p:cNvPr>
          <p:cNvPicPr>
            <a:picLocks noChangeAspect="1"/>
          </p:cNvPicPr>
          <p:nvPr/>
        </p:nvPicPr>
        <p:blipFill>
          <a:blip r:embed="rId3"/>
          <a:stretch>
            <a:fillRect/>
          </a:stretch>
        </p:blipFill>
        <p:spPr>
          <a:xfrm>
            <a:off x="7321367" y="2587744"/>
            <a:ext cx="3076575" cy="1047750"/>
          </a:xfrm>
          <a:prstGeom prst="rect">
            <a:avLst/>
          </a:prstGeom>
        </p:spPr>
      </p:pic>
      <p:pic>
        <p:nvPicPr>
          <p:cNvPr id="6" name="Рисунок 5">
            <a:extLst>
              <a:ext uri="{FF2B5EF4-FFF2-40B4-BE49-F238E27FC236}">
                <a16:creationId xmlns:a16="http://schemas.microsoft.com/office/drawing/2014/main" id="{AD1B4038-07E4-4E12-8FD9-9D11F14FD600}"/>
              </a:ext>
            </a:extLst>
          </p:cNvPr>
          <p:cNvPicPr>
            <a:picLocks noChangeAspect="1"/>
          </p:cNvPicPr>
          <p:nvPr/>
        </p:nvPicPr>
        <p:blipFill>
          <a:blip r:embed="rId4"/>
          <a:stretch>
            <a:fillRect/>
          </a:stretch>
        </p:blipFill>
        <p:spPr>
          <a:xfrm>
            <a:off x="7183255" y="4251256"/>
            <a:ext cx="3352800" cy="876300"/>
          </a:xfrm>
          <a:prstGeom prst="rect">
            <a:avLst/>
          </a:prstGeom>
        </p:spPr>
      </p:pic>
    </p:spTree>
    <p:extLst>
      <p:ext uri="{BB962C8B-B14F-4D97-AF65-F5344CB8AC3E}">
        <p14:creationId xmlns:p14="http://schemas.microsoft.com/office/powerpoint/2010/main" val="1338127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670687F0-A060-43B2-BC8B-8FDDC170B75B}"/>
              </a:ext>
            </a:extLst>
          </p:cNvPr>
          <p:cNvPicPr>
            <a:picLocks noChangeAspect="1"/>
          </p:cNvPicPr>
          <p:nvPr/>
        </p:nvPicPr>
        <p:blipFill>
          <a:blip r:embed="rId2"/>
          <a:stretch>
            <a:fillRect/>
          </a:stretch>
        </p:blipFill>
        <p:spPr>
          <a:xfrm>
            <a:off x="1291175" y="2043112"/>
            <a:ext cx="2914650" cy="2771775"/>
          </a:xfrm>
          <a:prstGeom prst="rect">
            <a:avLst/>
          </a:prstGeom>
        </p:spPr>
      </p:pic>
      <p:sp>
        <p:nvSpPr>
          <p:cNvPr id="8" name="Подзаголовок 2">
            <a:extLst>
              <a:ext uri="{FF2B5EF4-FFF2-40B4-BE49-F238E27FC236}">
                <a16:creationId xmlns:a16="http://schemas.microsoft.com/office/drawing/2014/main" id="{79BA1EB6-5A90-4E10-990E-70AA4307730F}"/>
              </a:ext>
            </a:extLst>
          </p:cNvPr>
          <p:cNvSpPr txBox="1">
            <a:spLocks/>
          </p:cNvSpPr>
          <p:nvPr/>
        </p:nvSpPr>
        <p:spPr>
          <a:xfrm>
            <a:off x="1152938" y="5001468"/>
            <a:ext cx="3350150" cy="548543"/>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dirty="0">
                <a:solidFill>
                  <a:schemeClr val="bg1">
                    <a:lumMod val="50000"/>
                  </a:schemeClr>
                </a:solidFill>
                <a:latin typeface="Verdana" panose="020B0604030504040204" pitchFamily="34" charset="0"/>
                <a:ea typeface="Verdana" panose="020B0604030504040204" pitchFamily="34" charset="0"/>
              </a:rPr>
              <a:t>HEAD OF CVM </a:t>
            </a:r>
            <a:r>
              <a:rPr lang="en-US" sz="1800" dirty="0">
                <a:solidFill>
                  <a:srgbClr val="C00000"/>
                </a:solidFill>
                <a:latin typeface="Verdana" panose="020B0604030504040204" pitchFamily="34" charset="0"/>
                <a:ea typeface="Verdana" panose="020B0604030504040204" pitchFamily="34" charset="0"/>
              </a:rPr>
              <a:t>@</a:t>
            </a:r>
            <a:r>
              <a:rPr lang="en-US" sz="1800" dirty="0">
                <a:latin typeface="Verdana" panose="020B0604030504040204" pitchFamily="34" charset="0"/>
                <a:ea typeface="Verdana" panose="020B0604030504040204" pitchFamily="34" charset="0"/>
              </a:rPr>
              <a:t> </a:t>
            </a:r>
            <a:r>
              <a:rPr lang="en-US" sz="1800" dirty="0">
                <a:solidFill>
                  <a:schemeClr val="bg1">
                    <a:lumMod val="50000"/>
                  </a:schemeClr>
                </a:solidFill>
                <a:latin typeface="Verdana" panose="020B0604030504040204" pitchFamily="34" charset="0"/>
                <a:ea typeface="Verdana" panose="020B0604030504040204" pitchFamily="34" charset="0"/>
              </a:rPr>
              <a:t>MAGNIT</a:t>
            </a:r>
            <a:br>
              <a:rPr lang="en-US" sz="1800" dirty="0">
                <a:solidFill>
                  <a:schemeClr val="bg1">
                    <a:lumMod val="50000"/>
                  </a:schemeClr>
                </a:solidFill>
                <a:latin typeface="Verdana" panose="020B0604030504040204" pitchFamily="34" charset="0"/>
                <a:ea typeface="Verdana" panose="020B0604030504040204" pitchFamily="34" charset="0"/>
              </a:rPr>
            </a:br>
            <a:br>
              <a:rPr lang="en-US" sz="1800" dirty="0">
                <a:latin typeface="Verdana" panose="020B0604030504040204" pitchFamily="34" charset="0"/>
                <a:ea typeface="Verdana" panose="020B0604030504040204" pitchFamily="34" charset="0"/>
              </a:rPr>
            </a:br>
            <a:r>
              <a:rPr lang="en-US" sz="1800" dirty="0">
                <a:solidFill>
                  <a:schemeClr val="bg1">
                    <a:lumMod val="50000"/>
                  </a:schemeClr>
                </a:solidFill>
                <a:latin typeface="Verdana" panose="020B0604030504040204" pitchFamily="34" charset="0"/>
                <a:ea typeface="Verdana" panose="020B0604030504040204" pitchFamily="34" charset="0"/>
              </a:rPr>
              <a:t>SELEZNEV A.A.</a:t>
            </a:r>
            <a:endParaRPr lang="ru-RU" sz="1800" dirty="0">
              <a:solidFill>
                <a:schemeClr val="bg1">
                  <a:lumMod val="50000"/>
                </a:schemeClr>
              </a:solidFill>
              <a:latin typeface="Verdana" panose="020B0604030504040204" pitchFamily="34" charset="0"/>
              <a:ea typeface="Verdana" panose="020B0604030504040204" pitchFamily="34" charset="0"/>
            </a:endParaRPr>
          </a:p>
        </p:txBody>
      </p:sp>
      <p:pic>
        <p:nvPicPr>
          <p:cNvPr id="3074" name="Picture 2">
            <a:extLst>
              <a:ext uri="{FF2B5EF4-FFF2-40B4-BE49-F238E27FC236}">
                <a16:creationId xmlns:a16="http://schemas.microsoft.com/office/drawing/2014/main" id="{4C3686F4-0D88-4ADD-B373-C43C004F8E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6891" y="4365638"/>
            <a:ext cx="449249" cy="44924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Telegram — мессенджер для iPhone, Android и Windows Phone">
            <a:extLst>
              <a:ext uri="{FF2B5EF4-FFF2-40B4-BE49-F238E27FC236}">
                <a16:creationId xmlns:a16="http://schemas.microsoft.com/office/drawing/2014/main" id="{47249172-3BEF-45F3-859E-1E47E2D89E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6110" y="2230932"/>
            <a:ext cx="522860" cy="52286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35AEF7B0-FAC3-4705-AFAD-E0660FFAB6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68940" y="3331115"/>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474E5617-A62F-440C-A5D7-16F745EFE304}"/>
              </a:ext>
            </a:extLst>
          </p:cNvPr>
          <p:cNvSpPr txBox="1"/>
          <p:nvPr/>
        </p:nvSpPr>
        <p:spPr>
          <a:xfrm>
            <a:off x="6975283" y="3405826"/>
            <a:ext cx="2653747" cy="307777"/>
          </a:xfrm>
          <a:prstGeom prst="rect">
            <a:avLst/>
          </a:prstGeom>
          <a:noFill/>
        </p:spPr>
        <p:txBody>
          <a:bodyPr wrap="square">
            <a:spAutoFit/>
          </a:bodyPr>
          <a:lstStyle/>
          <a:p>
            <a:r>
              <a:rPr lang="ru-RU" sz="1400" dirty="0">
                <a:latin typeface="Verdana" panose="020B0604030504040204" pitchFamily="34" charset="0"/>
                <a:ea typeface="Verdana" panose="020B0604030504040204" pitchFamily="34" charset="0"/>
              </a:rPr>
              <a:t>/seleznev.artem.info</a:t>
            </a:r>
          </a:p>
        </p:txBody>
      </p:sp>
      <p:sp>
        <p:nvSpPr>
          <p:cNvPr id="13" name="TextBox 12">
            <a:extLst>
              <a:ext uri="{FF2B5EF4-FFF2-40B4-BE49-F238E27FC236}">
                <a16:creationId xmlns:a16="http://schemas.microsoft.com/office/drawing/2014/main" id="{636FB9A1-A720-4C32-BB95-1991B3C6276D}"/>
              </a:ext>
            </a:extLst>
          </p:cNvPr>
          <p:cNvSpPr txBox="1"/>
          <p:nvPr/>
        </p:nvSpPr>
        <p:spPr>
          <a:xfrm>
            <a:off x="6975283" y="4436373"/>
            <a:ext cx="2168718" cy="307777"/>
          </a:xfrm>
          <a:prstGeom prst="rect">
            <a:avLst/>
          </a:prstGeom>
          <a:noFill/>
        </p:spPr>
        <p:txBody>
          <a:bodyPr wrap="square">
            <a:spAutoFit/>
          </a:bodyPr>
          <a:lstStyle/>
          <a:p>
            <a:r>
              <a:rPr lang="ru-RU" sz="1400" dirty="0">
                <a:latin typeface="Verdana" panose="020B0604030504040204" pitchFamily="34" charset="0"/>
                <a:ea typeface="Verdana" panose="020B0604030504040204" pitchFamily="34" charset="0"/>
              </a:rPr>
              <a:t>/</a:t>
            </a:r>
            <a:r>
              <a:rPr lang="en-US" sz="1400" dirty="0" err="1">
                <a:latin typeface="Verdana" panose="020B0604030504040204" pitchFamily="34" charset="0"/>
                <a:ea typeface="Verdana" panose="020B0604030504040204" pitchFamily="34" charset="0"/>
              </a:rPr>
              <a:t>nameartem</a:t>
            </a:r>
            <a:endParaRPr lang="ru-RU" sz="1400" dirty="0">
              <a:latin typeface="Verdana" panose="020B0604030504040204" pitchFamily="34" charset="0"/>
              <a:ea typeface="Verdana" panose="020B0604030504040204" pitchFamily="34" charset="0"/>
            </a:endParaRPr>
          </a:p>
        </p:txBody>
      </p:sp>
      <p:sp>
        <p:nvSpPr>
          <p:cNvPr id="14" name="TextBox 13">
            <a:extLst>
              <a:ext uri="{FF2B5EF4-FFF2-40B4-BE49-F238E27FC236}">
                <a16:creationId xmlns:a16="http://schemas.microsoft.com/office/drawing/2014/main" id="{EB334478-AA10-4648-B6C1-38FAA3FFA31D}"/>
              </a:ext>
            </a:extLst>
          </p:cNvPr>
          <p:cNvSpPr txBox="1"/>
          <p:nvPr/>
        </p:nvSpPr>
        <p:spPr>
          <a:xfrm>
            <a:off x="6975283" y="2338473"/>
            <a:ext cx="2168718" cy="307777"/>
          </a:xfrm>
          <a:prstGeom prst="rect">
            <a:avLst/>
          </a:prstGeom>
          <a:noFill/>
        </p:spPr>
        <p:txBody>
          <a:bodyPr wrap="square">
            <a:spAutoFit/>
          </a:bodyPr>
          <a:lstStyle/>
          <a:p>
            <a:r>
              <a:rPr lang="en-US" sz="1400" dirty="0">
                <a:latin typeface="Verdana" panose="020B0604030504040204" pitchFamily="34" charset="0"/>
                <a:ea typeface="Verdana" panose="020B0604030504040204" pitchFamily="34" charset="0"/>
              </a:rPr>
              <a:t>@SeleznevArtem</a:t>
            </a:r>
            <a:endParaRPr lang="ru-RU" sz="1400" dirty="0">
              <a:latin typeface="Verdana" panose="020B0604030504040204" pitchFamily="34" charset="0"/>
              <a:ea typeface="Verdana" panose="020B0604030504040204" pitchFamily="34" charset="0"/>
            </a:endParaRPr>
          </a:p>
        </p:txBody>
      </p:sp>
      <p:cxnSp>
        <p:nvCxnSpPr>
          <p:cNvPr id="3" name="Прямая со стрелкой 2">
            <a:extLst>
              <a:ext uri="{FF2B5EF4-FFF2-40B4-BE49-F238E27FC236}">
                <a16:creationId xmlns:a16="http://schemas.microsoft.com/office/drawing/2014/main" id="{940C7FA4-9550-4A7B-8687-E281A68E277F}"/>
              </a:ext>
            </a:extLst>
          </p:cNvPr>
          <p:cNvCxnSpPr>
            <a:cxnSpLocks/>
          </p:cNvCxnSpPr>
          <p:nvPr/>
        </p:nvCxnSpPr>
        <p:spPr>
          <a:xfrm flipH="1">
            <a:off x="8430371" y="4590261"/>
            <a:ext cx="944216" cy="0"/>
          </a:xfrm>
          <a:prstGeom prst="straightConnector1">
            <a:avLst/>
          </a:prstGeom>
          <a:ln w="3810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23577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Рисунок 7">
            <a:extLst>
              <a:ext uri="{FF2B5EF4-FFF2-40B4-BE49-F238E27FC236}">
                <a16:creationId xmlns:a16="http://schemas.microsoft.com/office/drawing/2014/main" id="{E6DDF533-0E35-4B72-9B62-DFC2EB2FE543}"/>
              </a:ext>
            </a:extLst>
          </p:cNvPr>
          <p:cNvPicPr>
            <a:picLocks noChangeAspect="1"/>
          </p:cNvPicPr>
          <p:nvPr/>
        </p:nvPicPr>
        <p:blipFill>
          <a:blip r:embed="rId2"/>
          <a:stretch>
            <a:fillRect/>
          </a:stretch>
        </p:blipFill>
        <p:spPr>
          <a:xfrm>
            <a:off x="1297799" y="2286000"/>
            <a:ext cx="2759927" cy="2286000"/>
          </a:xfrm>
          <a:prstGeom prst="rect">
            <a:avLst/>
          </a:prstGeom>
        </p:spPr>
      </p:pic>
      <p:cxnSp>
        <p:nvCxnSpPr>
          <p:cNvPr id="14" name="Прямая со стрелкой 13">
            <a:extLst>
              <a:ext uri="{FF2B5EF4-FFF2-40B4-BE49-F238E27FC236}">
                <a16:creationId xmlns:a16="http://schemas.microsoft.com/office/drawing/2014/main" id="{F4DD90DB-7CC1-49FB-BA6D-DCABCC5FEA15}"/>
              </a:ext>
            </a:extLst>
          </p:cNvPr>
          <p:cNvCxnSpPr>
            <a:cxnSpLocks/>
          </p:cNvCxnSpPr>
          <p:nvPr/>
        </p:nvCxnSpPr>
        <p:spPr>
          <a:xfrm>
            <a:off x="5161721" y="3493445"/>
            <a:ext cx="1868557" cy="0"/>
          </a:xfrm>
          <a:prstGeom prst="straightConnector1">
            <a:avLst/>
          </a:prstGeom>
          <a:ln w="1270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70A6934-771C-4EC7-BBA7-FE32AF609C2C}"/>
              </a:ext>
            </a:extLst>
          </p:cNvPr>
          <p:cNvSpPr txBox="1"/>
          <p:nvPr/>
        </p:nvSpPr>
        <p:spPr>
          <a:xfrm>
            <a:off x="7672073" y="3245169"/>
            <a:ext cx="2467164" cy="369332"/>
          </a:xfrm>
          <a:prstGeom prst="rect">
            <a:avLst/>
          </a:prstGeom>
          <a:noFill/>
        </p:spPr>
        <p:txBody>
          <a:bodyPr wrap="square">
            <a:spAutoFit/>
          </a:bodyPr>
          <a:lstStyle/>
          <a:p>
            <a:r>
              <a:rPr lang="en-US" dirty="0">
                <a:solidFill>
                  <a:srgbClr val="C00000"/>
                </a:solidFill>
                <a:latin typeface="Verdana" panose="020B0604030504040204" pitchFamily="34" charset="0"/>
                <a:ea typeface="Verdana" panose="020B0604030504040204" pitchFamily="34" charset="0"/>
              </a:rPr>
              <a:t>WTP  (Python)</a:t>
            </a:r>
            <a:endParaRPr lang="ru-RU" dirty="0">
              <a:solidFill>
                <a:srgbClr val="C00000"/>
              </a:solidFill>
              <a:latin typeface="Verdana" panose="020B0604030504040204" pitchFamily="34" charset="0"/>
              <a:ea typeface="Verdana" panose="020B0604030504040204" pitchFamily="34" charset="0"/>
            </a:endParaRPr>
          </a:p>
        </p:txBody>
      </p:sp>
      <p:sp>
        <p:nvSpPr>
          <p:cNvPr id="5" name="Заголовок 1">
            <a:extLst>
              <a:ext uri="{FF2B5EF4-FFF2-40B4-BE49-F238E27FC236}">
                <a16:creationId xmlns:a16="http://schemas.microsoft.com/office/drawing/2014/main" id="{97620BE7-8CE9-45C0-8000-EDEDE2B66D5C}"/>
              </a:ext>
            </a:extLst>
          </p:cNvPr>
          <p:cNvSpPr txBox="1">
            <a:spLocks/>
          </p:cNvSpPr>
          <p:nvPr/>
        </p:nvSpPr>
        <p:spPr>
          <a:xfrm>
            <a:off x="511865" y="404882"/>
            <a:ext cx="11056952"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a:solidFill>
                  <a:schemeClr val="tx1">
                    <a:lumMod val="65000"/>
                    <a:lumOff val="35000"/>
                  </a:schemeClr>
                </a:solidFill>
                <a:latin typeface="Verdana" panose="020B0604030504040204" pitchFamily="34" charset="0"/>
                <a:ea typeface="Verdana" panose="020B0604030504040204" pitchFamily="34" charset="0"/>
              </a:rPr>
              <a:t>ГОТОВНОСТЬ ЗАПЛАТИТЬ ЗА ТОВАР?</a:t>
            </a:r>
            <a:endParaRPr lang="ru-RU" dirty="0">
              <a:solidFill>
                <a:schemeClr val="tx1">
                  <a:lumMod val="65000"/>
                  <a:lumOff val="35000"/>
                </a:schemeClr>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0358176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Как избавиться от зависимости и любых вредных привычек?">
            <a:extLst>
              <a:ext uri="{FF2B5EF4-FFF2-40B4-BE49-F238E27FC236}">
                <a16:creationId xmlns:a16="http://schemas.microsoft.com/office/drawing/2014/main" id="{6F009305-E307-4CDC-8921-B479E8D7DB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3482" y="1128713"/>
            <a:ext cx="7729538" cy="4483736"/>
          </a:xfrm>
          <a:prstGeom prst="rect">
            <a:avLst/>
          </a:prstGeom>
          <a:noFill/>
          <a:effectLst>
            <a:softEdge rad="635000"/>
          </a:effectLst>
          <a:extLst>
            <a:ext uri="{909E8E84-426E-40DD-AFC4-6F175D3DCCD1}">
              <a14:hiddenFill xmlns:a14="http://schemas.microsoft.com/office/drawing/2010/main">
                <a:solidFill>
                  <a:srgbClr val="FFFFFF"/>
                </a:solidFill>
              </a14:hiddenFill>
            </a:ext>
          </a:extLst>
        </p:spPr>
      </p:pic>
      <p:sp>
        <p:nvSpPr>
          <p:cNvPr id="6" name="Прямоугольник 5">
            <a:extLst>
              <a:ext uri="{FF2B5EF4-FFF2-40B4-BE49-F238E27FC236}">
                <a16:creationId xmlns:a16="http://schemas.microsoft.com/office/drawing/2014/main" id="{879A126B-BC5E-4A4E-8704-D89391087AA5}"/>
              </a:ext>
            </a:extLst>
          </p:cNvPr>
          <p:cNvSpPr/>
          <p:nvPr/>
        </p:nvSpPr>
        <p:spPr>
          <a:xfrm>
            <a:off x="0" y="0"/>
            <a:ext cx="12192000" cy="6858000"/>
          </a:xfrm>
          <a:prstGeom prst="rect">
            <a:avLst/>
          </a:prstGeom>
          <a:solidFill>
            <a:srgbClr val="C00000">
              <a:alpha val="7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Заголовок 4">
            <a:extLst>
              <a:ext uri="{FF2B5EF4-FFF2-40B4-BE49-F238E27FC236}">
                <a16:creationId xmlns:a16="http://schemas.microsoft.com/office/drawing/2014/main" id="{FB83C628-5A15-4ABD-8916-2F3A2FBA8C6E}"/>
              </a:ext>
            </a:extLst>
          </p:cNvPr>
          <p:cNvSpPr>
            <a:spLocks noGrp="1"/>
          </p:cNvSpPr>
          <p:nvPr>
            <p:ph type="ctrTitle"/>
          </p:nvPr>
        </p:nvSpPr>
        <p:spPr>
          <a:xfrm>
            <a:off x="182880" y="2818515"/>
            <a:ext cx="9144000" cy="1529301"/>
          </a:xfrm>
        </p:spPr>
        <p:txBody>
          <a:bodyPr>
            <a:normAutofit fontScale="90000"/>
          </a:bodyPr>
          <a:lstStyle/>
          <a:p>
            <a:pPr algn="l"/>
            <a:r>
              <a:rPr lang="ru-RU" b="1" dirty="0">
                <a:solidFill>
                  <a:schemeClr val="bg2">
                    <a:lumMod val="90000"/>
                  </a:schemeClr>
                </a:solidFill>
              </a:rPr>
              <a:t>ЦЕНА И</a:t>
            </a:r>
            <a:br>
              <a:rPr lang="ru-RU" b="1" dirty="0">
                <a:solidFill>
                  <a:schemeClr val="bg2">
                    <a:lumMod val="90000"/>
                  </a:schemeClr>
                </a:solidFill>
              </a:rPr>
            </a:br>
            <a:r>
              <a:rPr lang="ru-RU" b="1" dirty="0">
                <a:solidFill>
                  <a:schemeClr val="bg2">
                    <a:lumMod val="90000"/>
                  </a:schemeClr>
                </a:solidFill>
              </a:rPr>
              <a:t>ЗАВИСИМОСТИ</a:t>
            </a:r>
          </a:p>
        </p:txBody>
      </p:sp>
    </p:spTree>
    <p:extLst>
      <p:ext uri="{BB962C8B-B14F-4D97-AF65-F5344CB8AC3E}">
        <p14:creationId xmlns:p14="http://schemas.microsoft.com/office/powerpoint/2010/main" val="24825632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a:extLst>
              <a:ext uri="{FF2B5EF4-FFF2-40B4-BE49-F238E27FC236}">
                <a16:creationId xmlns:a16="http://schemas.microsoft.com/office/drawing/2014/main" id="{97620BE7-8CE9-45C0-8000-EDEDE2B66D5C}"/>
              </a:ext>
            </a:extLst>
          </p:cNvPr>
          <p:cNvSpPr txBox="1">
            <a:spLocks/>
          </p:cNvSpPr>
          <p:nvPr/>
        </p:nvSpPr>
        <p:spPr>
          <a:xfrm>
            <a:off x="511865" y="404882"/>
            <a:ext cx="11056952"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dirty="0">
                <a:solidFill>
                  <a:schemeClr val="tx1">
                    <a:lumMod val="65000"/>
                    <a:lumOff val="35000"/>
                  </a:schemeClr>
                </a:solidFill>
                <a:latin typeface="Verdana" panose="020B0604030504040204" pitchFamily="34" charset="0"/>
                <a:ea typeface="Verdana" panose="020B0604030504040204" pitchFamily="34" charset="0"/>
              </a:rPr>
              <a:t>ЭЛАСТИЧНОСТЬ</a:t>
            </a:r>
          </a:p>
        </p:txBody>
      </p:sp>
      <p:pic>
        <p:nvPicPr>
          <p:cNvPr id="7" name="Рисунок 6">
            <a:extLst>
              <a:ext uri="{FF2B5EF4-FFF2-40B4-BE49-F238E27FC236}">
                <a16:creationId xmlns:a16="http://schemas.microsoft.com/office/drawing/2014/main" id="{89DBBE31-9726-4A0E-B4E3-B86CE838282A}"/>
              </a:ext>
            </a:extLst>
          </p:cNvPr>
          <p:cNvPicPr>
            <a:picLocks noChangeAspect="1"/>
          </p:cNvPicPr>
          <p:nvPr/>
        </p:nvPicPr>
        <p:blipFill>
          <a:blip r:embed="rId2"/>
          <a:stretch>
            <a:fillRect/>
          </a:stretch>
        </p:blipFill>
        <p:spPr>
          <a:xfrm>
            <a:off x="1478755" y="2402566"/>
            <a:ext cx="5552641" cy="2798084"/>
          </a:xfrm>
          <a:prstGeom prst="rect">
            <a:avLst/>
          </a:prstGeom>
        </p:spPr>
      </p:pic>
      <p:pic>
        <p:nvPicPr>
          <p:cNvPr id="9" name="Рисунок 8">
            <a:extLst>
              <a:ext uri="{FF2B5EF4-FFF2-40B4-BE49-F238E27FC236}">
                <a16:creationId xmlns:a16="http://schemas.microsoft.com/office/drawing/2014/main" id="{ED95A1AF-A25A-4865-BE35-C9384C5735FD}"/>
              </a:ext>
            </a:extLst>
          </p:cNvPr>
          <p:cNvPicPr>
            <a:picLocks noChangeAspect="1"/>
          </p:cNvPicPr>
          <p:nvPr/>
        </p:nvPicPr>
        <p:blipFill>
          <a:blip r:embed="rId3"/>
          <a:stretch>
            <a:fillRect/>
          </a:stretch>
        </p:blipFill>
        <p:spPr>
          <a:xfrm>
            <a:off x="8336901" y="3413056"/>
            <a:ext cx="2228850" cy="762000"/>
          </a:xfrm>
          <a:prstGeom prst="rect">
            <a:avLst/>
          </a:prstGeom>
        </p:spPr>
      </p:pic>
      <p:sp>
        <p:nvSpPr>
          <p:cNvPr id="10" name="Прямоугольник 9">
            <a:extLst>
              <a:ext uri="{FF2B5EF4-FFF2-40B4-BE49-F238E27FC236}">
                <a16:creationId xmlns:a16="http://schemas.microsoft.com/office/drawing/2014/main" id="{5148A0F7-0E84-4977-B062-B5FFE8B0A14E}"/>
              </a:ext>
            </a:extLst>
          </p:cNvPr>
          <p:cNvSpPr/>
          <p:nvPr/>
        </p:nvSpPr>
        <p:spPr>
          <a:xfrm>
            <a:off x="8539310" y="2963418"/>
            <a:ext cx="1622687" cy="562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9812251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a:extLst>
              <a:ext uri="{FF2B5EF4-FFF2-40B4-BE49-F238E27FC236}">
                <a16:creationId xmlns:a16="http://schemas.microsoft.com/office/drawing/2014/main" id="{97620BE7-8CE9-45C0-8000-EDEDE2B66D5C}"/>
              </a:ext>
            </a:extLst>
          </p:cNvPr>
          <p:cNvSpPr txBox="1">
            <a:spLocks/>
          </p:cNvSpPr>
          <p:nvPr/>
        </p:nvSpPr>
        <p:spPr>
          <a:xfrm>
            <a:off x="511865" y="404882"/>
            <a:ext cx="11056952"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dirty="0">
                <a:solidFill>
                  <a:schemeClr val="tx1">
                    <a:lumMod val="65000"/>
                    <a:lumOff val="35000"/>
                  </a:schemeClr>
                </a:solidFill>
                <a:latin typeface="Verdana" panose="020B0604030504040204" pitchFamily="34" charset="0"/>
                <a:ea typeface="Verdana" panose="020B0604030504040204" pitchFamily="34" charset="0"/>
              </a:rPr>
              <a:t>ЭЛАСТИЧНОСТЬ</a:t>
            </a:r>
          </a:p>
        </p:txBody>
      </p:sp>
      <p:pic>
        <p:nvPicPr>
          <p:cNvPr id="7" name="Рисунок 6">
            <a:extLst>
              <a:ext uri="{FF2B5EF4-FFF2-40B4-BE49-F238E27FC236}">
                <a16:creationId xmlns:a16="http://schemas.microsoft.com/office/drawing/2014/main" id="{89DBBE31-9726-4A0E-B4E3-B86CE838282A}"/>
              </a:ext>
            </a:extLst>
          </p:cNvPr>
          <p:cNvPicPr>
            <a:picLocks noChangeAspect="1"/>
          </p:cNvPicPr>
          <p:nvPr/>
        </p:nvPicPr>
        <p:blipFill>
          <a:blip r:embed="rId2"/>
          <a:stretch>
            <a:fillRect/>
          </a:stretch>
        </p:blipFill>
        <p:spPr>
          <a:xfrm>
            <a:off x="680896" y="2058265"/>
            <a:ext cx="4200653" cy="2116791"/>
          </a:xfrm>
          <a:prstGeom prst="rect">
            <a:avLst/>
          </a:prstGeom>
        </p:spPr>
      </p:pic>
      <p:pic>
        <p:nvPicPr>
          <p:cNvPr id="9" name="Рисунок 8">
            <a:extLst>
              <a:ext uri="{FF2B5EF4-FFF2-40B4-BE49-F238E27FC236}">
                <a16:creationId xmlns:a16="http://schemas.microsoft.com/office/drawing/2014/main" id="{ED95A1AF-A25A-4865-BE35-C9384C5735FD}"/>
              </a:ext>
            </a:extLst>
          </p:cNvPr>
          <p:cNvPicPr>
            <a:picLocks noChangeAspect="1"/>
          </p:cNvPicPr>
          <p:nvPr/>
        </p:nvPicPr>
        <p:blipFill>
          <a:blip r:embed="rId3"/>
          <a:stretch>
            <a:fillRect/>
          </a:stretch>
        </p:blipFill>
        <p:spPr>
          <a:xfrm>
            <a:off x="2115395" y="4660527"/>
            <a:ext cx="1249235" cy="427089"/>
          </a:xfrm>
          <a:prstGeom prst="rect">
            <a:avLst/>
          </a:prstGeom>
        </p:spPr>
      </p:pic>
      <p:sp>
        <p:nvSpPr>
          <p:cNvPr id="10" name="Прямоугольник 9">
            <a:extLst>
              <a:ext uri="{FF2B5EF4-FFF2-40B4-BE49-F238E27FC236}">
                <a16:creationId xmlns:a16="http://schemas.microsoft.com/office/drawing/2014/main" id="{5148A0F7-0E84-4977-B062-B5FFE8B0A14E}"/>
              </a:ext>
            </a:extLst>
          </p:cNvPr>
          <p:cNvSpPr/>
          <p:nvPr/>
        </p:nvSpPr>
        <p:spPr>
          <a:xfrm>
            <a:off x="2115395" y="4502876"/>
            <a:ext cx="909490" cy="3153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6" name="Прямая со стрелкой 5">
            <a:extLst>
              <a:ext uri="{FF2B5EF4-FFF2-40B4-BE49-F238E27FC236}">
                <a16:creationId xmlns:a16="http://schemas.microsoft.com/office/drawing/2014/main" id="{056CF43D-494C-432A-A2A1-FE4A0C13513D}"/>
              </a:ext>
            </a:extLst>
          </p:cNvPr>
          <p:cNvCxnSpPr>
            <a:cxnSpLocks/>
          </p:cNvCxnSpPr>
          <p:nvPr/>
        </p:nvCxnSpPr>
        <p:spPr>
          <a:xfrm>
            <a:off x="5672709" y="3677276"/>
            <a:ext cx="1868557" cy="0"/>
          </a:xfrm>
          <a:prstGeom prst="straightConnector1">
            <a:avLst/>
          </a:prstGeom>
          <a:ln w="1270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A91158B-5FB5-437E-9DCB-1F8D71E8412E}"/>
              </a:ext>
            </a:extLst>
          </p:cNvPr>
          <p:cNvSpPr txBox="1"/>
          <p:nvPr/>
        </p:nvSpPr>
        <p:spPr>
          <a:xfrm>
            <a:off x="8183061" y="3429000"/>
            <a:ext cx="2467164" cy="369332"/>
          </a:xfrm>
          <a:prstGeom prst="rect">
            <a:avLst/>
          </a:prstGeom>
          <a:noFill/>
        </p:spPr>
        <p:txBody>
          <a:bodyPr wrap="square">
            <a:spAutoFit/>
          </a:bodyPr>
          <a:lstStyle/>
          <a:p>
            <a:r>
              <a:rPr lang="en-US" dirty="0">
                <a:solidFill>
                  <a:srgbClr val="C00000"/>
                </a:solidFill>
                <a:latin typeface="Verdana" panose="020B0604030504040204" pitchFamily="34" charset="0"/>
                <a:ea typeface="Verdana" panose="020B0604030504040204" pitchFamily="34" charset="0"/>
              </a:rPr>
              <a:t>Elasticity (Python)</a:t>
            </a:r>
            <a:endParaRPr lang="ru-RU" dirty="0">
              <a:solidFill>
                <a:srgbClr val="C00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8050300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Правильная структура веб сайта под SEO: примеры, виды и 15+ рекомендации по  разработке структуры - Блог Impulse-design">
            <a:extLst>
              <a:ext uri="{FF2B5EF4-FFF2-40B4-BE49-F238E27FC236}">
                <a16:creationId xmlns:a16="http://schemas.microsoft.com/office/drawing/2014/main" id="{8368843C-A33D-4473-AEBC-B37505F90C36}"/>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47594" y="1685924"/>
            <a:ext cx="9073120" cy="4056981"/>
          </a:xfrm>
          <a:prstGeom prst="rect">
            <a:avLst/>
          </a:prstGeom>
          <a:noFill/>
          <a:effectLst>
            <a:softEdge rad="635000"/>
          </a:effectLst>
          <a:extLst>
            <a:ext uri="{909E8E84-426E-40DD-AFC4-6F175D3DCCD1}">
              <a14:hiddenFill xmlns:a14="http://schemas.microsoft.com/office/drawing/2010/main">
                <a:solidFill>
                  <a:srgbClr val="FFFFFF"/>
                </a:solidFill>
              </a14:hiddenFill>
            </a:ext>
          </a:extLst>
        </p:spPr>
      </p:pic>
      <p:sp>
        <p:nvSpPr>
          <p:cNvPr id="6" name="Прямоугольник 5">
            <a:extLst>
              <a:ext uri="{FF2B5EF4-FFF2-40B4-BE49-F238E27FC236}">
                <a16:creationId xmlns:a16="http://schemas.microsoft.com/office/drawing/2014/main" id="{879A126B-BC5E-4A4E-8704-D89391087AA5}"/>
              </a:ext>
            </a:extLst>
          </p:cNvPr>
          <p:cNvSpPr/>
          <p:nvPr/>
        </p:nvSpPr>
        <p:spPr>
          <a:xfrm>
            <a:off x="0" y="0"/>
            <a:ext cx="12192000" cy="6858000"/>
          </a:xfrm>
          <a:prstGeom prst="rect">
            <a:avLst/>
          </a:prstGeom>
          <a:solidFill>
            <a:srgbClr val="C00000">
              <a:alpha val="7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Заголовок 4">
            <a:extLst>
              <a:ext uri="{FF2B5EF4-FFF2-40B4-BE49-F238E27FC236}">
                <a16:creationId xmlns:a16="http://schemas.microsoft.com/office/drawing/2014/main" id="{FB83C628-5A15-4ABD-8916-2F3A2FBA8C6E}"/>
              </a:ext>
            </a:extLst>
          </p:cNvPr>
          <p:cNvSpPr>
            <a:spLocks noGrp="1"/>
          </p:cNvSpPr>
          <p:nvPr>
            <p:ph type="ctrTitle"/>
          </p:nvPr>
        </p:nvSpPr>
        <p:spPr>
          <a:xfrm>
            <a:off x="182880" y="2818515"/>
            <a:ext cx="9144000" cy="1529301"/>
          </a:xfrm>
        </p:spPr>
        <p:txBody>
          <a:bodyPr>
            <a:normAutofit fontScale="90000"/>
          </a:bodyPr>
          <a:lstStyle/>
          <a:p>
            <a:pPr algn="l"/>
            <a:r>
              <a:rPr lang="ru-RU" b="1" dirty="0">
                <a:solidFill>
                  <a:schemeClr val="bg2">
                    <a:lumMod val="90000"/>
                  </a:schemeClr>
                </a:solidFill>
              </a:rPr>
              <a:t>БАЗОВАЯ</a:t>
            </a:r>
            <a:br>
              <a:rPr lang="ru-RU" b="1" dirty="0">
                <a:solidFill>
                  <a:schemeClr val="bg2">
                    <a:lumMod val="90000"/>
                  </a:schemeClr>
                </a:solidFill>
              </a:rPr>
            </a:br>
            <a:r>
              <a:rPr lang="ru-RU" b="1" dirty="0">
                <a:solidFill>
                  <a:schemeClr val="bg2">
                    <a:lumMod val="90000"/>
                  </a:schemeClr>
                </a:solidFill>
              </a:rPr>
              <a:t>СТРУКТУРА ЦЕНЫ</a:t>
            </a:r>
          </a:p>
        </p:txBody>
      </p:sp>
    </p:spTree>
    <p:extLst>
      <p:ext uri="{BB962C8B-B14F-4D97-AF65-F5344CB8AC3E}">
        <p14:creationId xmlns:p14="http://schemas.microsoft.com/office/powerpoint/2010/main" val="2776089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a:extLst>
              <a:ext uri="{FF2B5EF4-FFF2-40B4-BE49-F238E27FC236}">
                <a16:creationId xmlns:a16="http://schemas.microsoft.com/office/drawing/2014/main" id="{97620BE7-8CE9-45C0-8000-EDEDE2B66D5C}"/>
              </a:ext>
            </a:extLst>
          </p:cNvPr>
          <p:cNvSpPr txBox="1">
            <a:spLocks/>
          </p:cNvSpPr>
          <p:nvPr/>
        </p:nvSpPr>
        <p:spPr>
          <a:xfrm>
            <a:off x="511865" y="404882"/>
            <a:ext cx="11056952"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dirty="0">
                <a:solidFill>
                  <a:schemeClr val="tx1">
                    <a:lumMod val="65000"/>
                    <a:lumOff val="35000"/>
                  </a:schemeClr>
                </a:solidFill>
                <a:latin typeface="Verdana" panose="020B0604030504040204" pitchFamily="34" charset="0"/>
                <a:ea typeface="Verdana" panose="020B0604030504040204" pitchFamily="34" charset="0"/>
              </a:rPr>
              <a:t>ИНДИВИДУАЛЬНАЯ ЦЕНА</a:t>
            </a:r>
          </a:p>
        </p:txBody>
      </p:sp>
      <p:pic>
        <p:nvPicPr>
          <p:cNvPr id="11" name="Рисунок 10">
            <a:extLst>
              <a:ext uri="{FF2B5EF4-FFF2-40B4-BE49-F238E27FC236}">
                <a16:creationId xmlns:a16="http://schemas.microsoft.com/office/drawing/2014/main" id="{8459BAF8-A435-4CD9-9E39-39925F70247E}"/>
              </a:ext>
            </a:extLst>
          </p:cNvPr>
          <p:cNvPicPr>
            <a:picLocks noChangeAspect="1"/>
          </p:cNvPicPr>
          <p:nvPr/>
        </p:nvPicPr>
        <p:blipFill>
          <a:blip r:embed="rId2"/>
          <a:stretch>
            <a:fillRect/>
          </a:stretch>
        </p:blipFill>
        <p:spPr>
          <a:xfrm>
            <a:off x="4093209" y="2163427"/>
            <a:ext cx="4005582" cy="2865265"/>
          </a:xfrm>
          <a:prstGeom prst="rect">
            <a:avLst/>
          </a:prstGeom>
        </p:spPr>
      </p:pic>
    </p:spTree>
    <p:extLst>
      <p:ext uri="{BB962C8B-B14F-4D97-AF65-F5344CB8AC3E}">
        <p14:creationId xmlns:p14="http://schemas.microsoft.com/office/powerpoint/2010/main" val="15809290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a:extLst>
              <a:ext uri="{FF2B5EF4-FFF2-40B4-BE49-F238E27FC236}">
                <a16:creationId xmlns:a16="http://schemas.microsoft.com/office/drawing/2014/main" id="{97620BE7-8CE9-45C0-8000-EDEDE2B66D5C}"/>
              </a:ext>
            </a:extLst>
          </p:cNvPr>
          <p:cNvSpPr txBox="1">
            <a:spLocks/>
          </p:cNvSpPr>
          <p:nvPr/>
        </p:nvSpPr>
        <p:spPr>
          <a:xfrm>
            <a:off x="511865" y="404882"/>
            <a:ext cx="11056952"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dirty="0">
                <a:solidFill>
                  <a:schemeClr val="tx1">
                    <a:lumMod val="65000"/>
                    <a:lumOff val="35000"/>
                  </a:schemeClr>
                </a:solidFill>
                <a:latin typeface="Verdana" panose="020B0604030504040204" pitchFamily="34" charset="0"/>
                <a:ea typeface="Verdana" panose="020B0604030504040204" pitchFamily="34" charset="0"/>
              </a:rPr>
              <a:t>ИНДИВИДУАЛЬНАЯ ЦЕНА</a:t>
            </a:r>
          </a:p>
        </p:txBody>
      </p:sp>
      <p:pic>
        <p:nvPicPr>
          <p:cNvPr id="11" name="Рисунок 10">
            <a:extLst>
              <a:ext uri="{FF2B5EF4-FFF2-40B4-BE49-F238E27FC236}">
                <a16:creationId xmlns:a16="http://schemas.microsoft.com/office/drawing/2014/main" id="{8459BAF8-A435-4CD9-9E39-39925F70247E}"/>
              </a:ext>
            </a:extLst>
          </p:cNvPr>
          <p:cNvPicPr>
            <a:picLocks noChangeAspect="1"/>
          </p:cNvPicPr>
          <p:nvPr/>
        </p:nvPicPr>
        <p:blipFill>
          <a:blip r:embed="rId2"/>
          <a:stretch>
            <a:fillRect/>
          </a:stretch>
        </p:blipFill>
        <p:spPr>
          <a:xfrm>
            <a:off x="4093209" y="2163427"/>
            <a:ext cx="4005582" cy="2865265"/>
          </a:xfrm>
          <a:prstGeom prst="rect">
            <a:avLst/>
          </a:prstGeom>
        </p:spPr>
      </p:pic>
      <p:pic>
        <p:nvPicPr>
          <p:cNvPr id="12" name="Рисунок 11">
            <a:extLst>
              <a:ext uri="{FF2B5EF4-FFF2-40B4-BE49-F238E27FC236}">
                <a16:creationId xmlns:a16="http://schemas.microsoft.com/office/drawing/2014/main" id="{159A6C8F-4C4C-4399-9937-2501F6899F3D}"/>
              </a:ext>
            </a:extLst>
          </p:cNvPr>
          <p:cNvPicPr>
            <a:picLocks noChangeAspect="1"/>
          </p:cNvPicPr>
          <p:nvPr/>
        </p:nvPicPr>
        <p:blipFill>
          <a:blip r:embed="rId3"/>
          <a:stretch>
            <a:fillRect/>
          </a:stretch>
        </p:blipFill>
        <p:spPr>
          <a:xfrm>
            <a:off x="4691062" y="5127556"/>
            <a:ext cx="2809875" cy="781050"/>
          </a:xfrm>
          <a:prstGeom prst="rect">
            <a:avLst/>
          </a:prstGeom>
        </p:spPr>
      </p:pic>
    </p:spTree>
    <p:extLst>
      <p:ext uri="{BB962C8B-B14F-4D97-AF65-F5344CB8AC3E}">
        <p14:creationId xmlns:p14="http://schemas.microsoft.com/office/powerpoint/2010/main" val="38567350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a:extLst>
              <a:ext uri="{FF2B5EF4-FFF2-40B4-BE49-F238E27FC236}">
                <a16:creationId xmlns:a16="http://schemas.microsoft.com/office/drawing/2014/main" id="{97620BE7-8CE9-45C0-8000-EDEDE2B66D5C}"/>
              </a:ext>
            </a:extLst>
          </p:cNvPr>
          <p:cNvSpPr txBox="1">
            <a:spLocks/>
          </p:cNvSpPr>
          <p:nvPr/>
        </p:nvSpPr>
        <p:spPr>
          <a:xfrm>
            <a:off x="511865" y="404882"/>
            <a:ext cx="11056952"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dirty="0">
                <a:solidFill>
                  <a:schemeClr val="tx1">
                    <a:lumMod val="65000"/>
                    <a:lumOff val="35000"/>
                  </a:schemeClr>
                </a:solidFill>
                <a:latin typeface="Verdana" panose="020B0604030504040204" pitchFamily="34" charset="0"/>
                <a:ea typeface="Verdana" panose="020B0604030504040204" pitchFamily="34" charset="0"/>
              </a:rPr>
              <a:t>ИНДИВИДУАЛЬНАЯ ЦЕНА</a:t>
            </a:r>
          </a:p>
        </p:txBody>
      </p:sp>
      <p:pic>
        <p:nvPicPr>
          <p:cNvPr id="11" name="Рисунок 10">
            <a:extLst>
              <a:ext uri="{FF2B5EF4-FFF2-40B4-BE49-F238E27FC236}">
                <a16:creationId xmlns:a16="http://schemas.microsoft.com/office/drawing/2014/main" id="{8459BAF8-A435-4CD9-9E39-39925F70247E}"/>
              </a:ext>
            </a:extLst>
          </p:cNvPr>
          <p:cNvPicPr>
            <a:picLocks noChangeAspect="1"/>
          </p:cNvPicPr>
          <p:nvPr/>
        </p:nvPicPr>
        <p:blipFill>
          <a:blip r:embed="rId2"/>
          <a:stretch>
            <a:fillRect/>
          </a:stretch>
        </p:blipFill>
        <p:spPr>
          <a:xfrm>
            <a:off x="4093209" y="2163427"/>
            <a:ext cx="4005582" cy="2865265"/>
          </a:xfrm>
          <a:prstGeom prst="rect">
            <a:avLst/>
          </a:prstGeom>
        </p:spPr>
      </p:pic>
      <p:pic>
        <p:nvPicPr>
          <p:cNvPr id="12" name="Рисунок 11">
            <a:extLst>
              <a:ext uri="{FF2B5EF4-FFF2-40B4-BE49-F238E27FC236}">
                <a16:creationId xmlns:a16="http://schemas.microsoft.com/office/drawing/2014/main" id="{159A6C8F-4C4C-4399-9937-2501F6899F3D}"/>
              </a:ext>
            </a:extLst>
          </p:cNvPr>
          <p:cNvPicPr>
            <a:picLocks noChangeAspect="1"/>
          </p:cNvPicPr>
          <p:nvPr/>
        </p:nvPicPr>
        <p:blipFill>
          <a:blip r:embed="rId3"/>
          <a:stretch>
            <a:fillRect/>
          </a:stretch>
        </p:blipFill>
        <p:spPr>
          <a:xfrm>
            <a:off x="4691062" y="5127556"/>
            <a:ext cx="2809875" cy="781050"/>
          </a:xfrm>
          <a:prstGeom prst="rect">
            <a:avLst/>
          </a:prstGeom>
        </p:spPr>
      </p:pic>
      <p:pic>
        <p:nvPicPr>
          <p:cNvPr id="6" name="Рисунок 5">
            <a:extLst>
              <a:ext uri="{FF2B5EF4-FFF2-40B4-BE49-F238E27FC236}">
                <a16:creationId xmlns:a16="http://schemas.microsoft.com/office/drawing/2014/main" id="{9AE535BE-EAB6-4FCD-8F9A-40A43FFE2E11}"/>
              </a:ext>
            </a:extLst>
          </p:cNvPr>
          <p:cNvPicPr>
            <a:picLocks noChangeAspect="1"/>
          </p:cNvPicPr>
          <p:nvPr/>
        </p:nvPicPr>
        <p:blipFill>
          <a:blip r:embed="rId4"/>
          <a:stretch>
            <a:fillRect/>
          </a:stretch>
        </p:blipFill>
        <p:spPr>
          <a:xfrm>
            <a:off x="2322465" y="2538784"/>
            <a:ext cx="2038350" cy="1085850"/>
          </a:xfrm>
          <a:prstGeom prst="rect">
            <a:avLst/>
          </a:prstGeom>
        </p:spPr>
      </p:pic>
      <p:sp>
        <p:nvSpPr>
          <p:cNvPr id="7" name="Прямоугольник 6">
            <a:extLst>
              <a:ext uri="{FF2B5EF4-FFF2-40B4-BE49-F238E27FC236}">
                <a16:creationId xmlns:a16="http://schemas.microsoft.com/office/drawing/2014/main" id="{739D9840-1821-4EA2-B243-0EE3E9FC2F3C}"/>
              </a:ext>
            </a:extLst>
          </p:cNvPr>
          <p:cNvSpPr/>
          <p:nvPr/>
        </p:nvSpPr>
        <p:spPr>
          <a:xfrm>
            <a:off x="1991429" y="2455561"/>
            <a:ext cx="909490" cy="3153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3776587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a:extLst>
              <a:ext uri="{FF2B5EF4-FFF2-40B4-BE49-F238E27FC236}">
                <a16:creationId xmlns:a16="http://schemas.microsoft.com/office/drawing/2014/main" id="{97620BE7-8CE9-45C0-8000-EDEDE2B66D5C}"/>
              </a:ext>
            </a:extLst>
          </p:cNvPr>
          <p:cNvSpPr txBox="1">
            <a:spLocks/>
          </p:cNvSpPr>
          <p:nvPr/>
        </p:nvSpPr>
        <p:spPr>
          <a:xfrm>
            <a:off x="511865" y="404882"/>
            <a:ext cx="11056952"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dirty="0">
                <a:solidFill>
                  <a:schemeClr val="tx1">
                    <a:lumMod val="65000"/>
                    <a:lumOff val="35000"/>
                  </a:schemeClr>
                </a:solidFill>
                <a:latin typeface="Verdana" panose="020B0604030504040204" pitchFamily="34" charset="0"/>
                <a:ea typeface="Verdana" panose="020B0604030504040204" pitchFamily="34" charset="0"/>
              </a:rPr>
              <a:t>ИНДИВИДУАЛЬНАЯ ЦЕНА</a:t>
            </a:r>
          </a:p>
        </p:txBody>
      </p:sp>
      <p:pic>
        <p:nvPicPr>
          <p:cNvPr id="11" name="Рисунок 10">
            <a:extLst>
              <a:ext uri="{FF2B5EF4-FFF2-40B4-BE49-F238E27FC236}">
                <a16:creationId xmlns:a16="http://schemas.microsoft.com/office/drawing/2014/main" id="{8459BAF8-A435-4CD9-9E39-39925F70247E}"/>
              </a:ext>
            </a:extLst>
          </p:cNvPr>
          <p:cNvPicPr>
            <a:picLocks noChangeAspect="1"/>
          </p:cNvPicPr>
          <p:nvPr/>
        </p:nvPicPr>
        <p:blipFill>
          <a:blip r:embed="rId2"/>
          <a:stretch>
            <a:fillRect/>
          </a:stretch>
        </p:blipFill>
        <p:spPr>
          <a:xfrm>
            <a:off x="4093209" y="2163427"/>
            <a:ext cx="4005582" cy="2865265"/>
          </a:xfrm>
          <a:prstGeom prst="rect">
            <a:avLst/>
          </a:prstGeom>
        </p:spPr>
      </p:pic>
      <p:pic>
        <p:nvPicPr>
          <p:cNvPr id="12" name="Рисунок 11">
            <a:extLst>
              <a:ext uri="{FF2B5EF4-FFF2-40B4-BE49-F238E27FC236}">
                <a16:creationId xmlns:a16="http://schemas.microsoft.com/office/drawing/2014/main" id="{159A6C8F-4C4C-4399-9937-2501F6899F3D}"/>
              </a:ext>
            </a:extLst>
          </p:cNvPr>
          <p:cNvPicPr>
            <a:picLocks noChangeAspect="1"/>
          </p:cNvPicPr>
          <p:nvPr/>
        </p:nvPicPr>
        <p:blipFill>
          <a:blip r:embed="rId3"/>
          <a:stretch>
            <a:fillRect/>
          </a:stretch>
        </p:blipFill>
        <p:spPr>
          <a:xfrm>
            <a:off x="4691062" y="5127556"/>
            <a:ext cx="2809875" cy="781050"/>
          </a:xfrm>
          <a:prstGeom prst="rect">
            <a:avLst/>
          </a:prstGeom>
        </p:spPr>
      </p:pic>
      <p:pic>
        <p:nvPicPr>
          <p:cNvPr id="6" name="Рисунок 5">
            <a:extLst>
              <a:ext uri="{FF2B5EF4-FFF2-40B4-BE49-F238E27FC236}">
                <a16:creationId xmlns:a16="http://schemas.microsoft.com/office/drawing/2014/main" id="{9AE535BE-EAB6-4FCD-8F9A-40A43FFE2E11}"/>
              </a:ext>
            </a:extLst>
          </p:cNvPr>
          <p:cNvPicPr>
            <a:picLocks noChangeAspect="1"/>
          </p:cNvPicPr>
          <p:nvPr/>
        </p:nvPicPr>
        <p:blipFill>
          <a:blip r:embed="rId4"/>
          <a:stretch>
            <a:fillRect/>
          </a:stretch>
        </p:blipFill>
        <p:spPr>
          <a:xfrm>
            <a:off x="2322465" y="2538784"/>
            <a:ext cx="2038350" cy="1085850"/>
          </a:xfrm>
          <a:prstGeom prst="rect">
            <a:avLst/>
          </a:prstGeom>
        </p:spPr>
      </p:pic>
      <p:sp>
        <p:nvSpPr>
          <p:cNvPr id="7" name="Прямоугольник 6">
            <a:extLst>
              <a:ext uri="{FF2B5EF4-FFF2-40B4-BE49-F238E27FC236}">
                <a16:creationId xmlns:a16="http://schemas.microsoft.com/office/drawing/2014/main" id="{739D9840-1821-4EA2-B243-0EE3E9FC2F3C}"/>
              </a:ext>
            </a:extLst>
          </p:cNvPr>
          <p:cNvSpPr/>
          <p:nvPr/>
        </p:nvSpPr>
        <p:spPr>
          <a:xfrm>
            <a:off x="1991429" y="2455561"/>
            <a:ext cx="909490" cy="3153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8" name="Рисунок 7">
            <a:extLst>
              <a:ext uri="{FF2B5EF4-FFF2-40B4-BE49-F238E27FC236}">
                <a16:creationId xmlns:a16="http://schemas.microsoft.com/office/drawing/2014/main" id="{3AEAE404-0FEC-47B6-A20C-382E5703ACFD}"/>
              </a:ext>
            </a:extLst>
          </p:cNvPr>
          <p:cNvPicPr>
            <a:picLocks noChangeAspect="1"/>
          </p:cNvPicPr>
          <p:nvPr/>
        </p:nvPicPr>
        <p:blipFill>
          <a:blip r:embed="rId5"/>
          <a:stretch>
            <a:fillRect/>
          </a:stretch>
        </p:blipFill>
        <p:spPr>
          <a:xfrm>
            <a:off x="2083541" y="3620935"/>
            <a:ext cx="2009668" cy="658137"/>
          </a:xfrm>
          <a:prstGeom prst="rect">
            <a:avLst/>
          </a:prstGeom>
        </p:spPr>
      </p:pic>
      <p:sp>
        <p:nvSpPr>
          <p:cNvPr id="9" name="Дуга 8">
            <a:extLst>
              <a:ext uri="{FF2B5EF4-FFF2-40B4-BE49-F238E27FC236}">
                <a16:creationId xmlns:a16="http://schemas.microsoft.com/office/drawing/2014/main" id="{81543970-2042-4985-91AA-679E762BA6E4}"/>
              </a:ext>
            </a:extLst>
          </p:cNvPr>
          <p:cNvSpPr/>
          <p:nvPr/>
        </p:nvSpPr>
        <p:spPr>
          <a:xfrm rot="15082701">
            <a:off x="1621092" y="3260688"/>
            <a:ext cx="1523326" cy="975907"/>
          </a:xfrm>
          <a:prstGeom prst="arc">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Tree>
    <p:extLst>
      <p:ext uri="{BB962C8B-B14F-4D97-AF65-F5344CB8AC3E}">
        <p14:creationId xmlns:p14="http://schemas.microsoft.com/office/powerpoint/2010/main" val="2706068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a:extLst>
              <a:ext uri="{FF2B5EF4-FFF2-40B4-BE49-F238E27FC236}">
                <a16:creationId xmlns:a16="http://schemas.microsoft.com/office/drawing/2014/main" id="{97620BE7-8CE9-45C0-8000-EDEDE2B66D5C}"/>
              </a:ext>
            </a:extLst>
          </p:cNvPr>
          <p:cNvSpPr txBox="1">
            <a:spLocks/>
          </p:cNvSpPr>
          <p:nvPr/>
        </p:nvSpPr>
        <p:spPr>
          <a:xfrm>
            <a:off x="511865" y="404882"/>
            <a:ext cx="11056952"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dirty="0">
                <a:solidFill>
                  <a:schemeClr val="tx1">
                    <a:lumMod val="65000"/>
                    <a:lumOff val="35000"/>
                  </a:schemeClr>
                </a:solidFill>
                <a:latin typeface="Verdana" panose="020B0604030504040204" pitchFamily="34" charset="0"/>
                <a:ea typeface="Verdana" panose="020B0604030504040204" pitchFamily="34" charset="0"/>
              </a:rPr>
              <a:t>ИНДИВИДУАЛЬНАЯ ЦЕНА</a:t>
            </a:r>
          </a:p>
        </p:txBody>
      </p:sp>
      <p:pic>
        <p:nvPicPr>
          <p:cNvPr id="11" name="Рисунок 10">
            <a:extLst>
              <a:ext uri="{FF2B5EF4-FFF2-40B4-BE49-F238E27FC236}">
                <a16:creationId xmlns:a16="http://schemas.microsoft.com/office/drawing/2014/main" id="{8459BAF8-A435-4CD9-9E39-39925F70247E}"/>
              </a:ext>
            </a:extLst>
          </p:cNvPr>
          <p:cNvPicPr>
            <a:picLocks noChangeAspect="1"/>
          </p:cNvPicPr>
          <p:nvPr/>
        </p:nvPicPr>
        <p:blipFill>
          <a:blip r:embed="rId2"/>
          <a:stretch>
            <a:fillRect/>
          </a:stretch>
        </p:blipFill>
        <p:spPr>
          <a:xfrm>
            <a:off x="192209" y="2320958"/>
            <a:ext cx="3598439" cy="2574028"/>
          </a:xfrm>
          <a:prstGeom prst="rect">
            <a:avLst/>
          </a:prstGeom>
        </p:spPr>
      </p:pic>
      <p:sp>
        <p:nvSpPr>
          <p:cNvPr id="7" name="Прямоугольник 6">
            <a:extLst>
              <a:ext uri="{FF2B5EF4-FFF2-40B4-BE49-F238E27FC236}">
                <a16:creationId xmlns:a16="http://schemas.microsoft.com/office/drawing/2014/main" id="{739D9840-1821-4EA2-B243-0EE3E9FC2F3C}"/>
              </a:ext>
            </a:extLst>
          </p:cNvPr>
          <p:cNvSpPr/>
          <p:nvPr/>
        </p:nvSpPr>
        <p:spPr>
          <a:xfrm>
            <a:off x="1991429" y="2455561"/>
            <a:ext cx="909490" cy="3153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8" name="Рисунок 7">
            <a:extLst>
              <a:ext uri="{FF2B5EF4-FFF2-40B4-BE49-F238E27FC236}">
                <a16:creationId xmlns:a16="http://schemas.microsoft.com/office/drawing/2014/main" id="{3CBD6CFA-83E2-41CF-B7B1-E154CD63C2C2}"/>
              </a:ext>
            </a:extLst>
          </p:cNvPr>
          <p:cNvPicPr>
            <a:picLocks noChangeAspect="1"/>
          </p:cNvPicPr>
          <p:nvPr/>
        </p:nvPicPr>
        <p:blipFill>
          <a:blip r:embed="rId3"/>
          <a:stretch>
            <a:fillRect/>
          </a:stretch>
        </p:blipFill>
        <p:spPr>
          <a:xfrm>
            <a:off x="4101487" y="2235146"/>
            <a:ext cx="3679534" cy="2659840"/>
          </a:xfrm>
          <a:prstGeom prst="rect">
            <a:avLst/>
          </a:prstGeom>
        </p:spPr>
      </p:pic>
      <p:cxnSp>
        <p:nvCxnSpPr>
          <p:cNvPr id="9" name="Прямая со стрелкой 8">
            <a:extLst>
              <a:ext uri="{FF2B5EF4-FFF2-40B4-BE49-F238E27FC236}">
                <a16:creationId xmlns:a16="http://schemas.microsoft.com/office/drawing/2014/main" id="{BE5CF647-5FC9-4F7E-86D2-C093DFD9AD43}"/>
              </a:ext>
            </a:extLst>
          </p:cNvPr>
          <p:cNvCxnSpPr>
            <a:cxnSpLocks/>
          </p:cNvCxnSpPr>
          <p:nvPr/>
        </p:nvCxnSpPr>
        <p:spPr>
          <a:xfrm>
            <a:off x="3436715" y="3491538"/>
            <a:ext cx="592360" cy="0"/>
          </a:xfrm>
          <a:prstGeom prst="straightConnector1">
            <a:avLst/>
          </a:prstGeom>
          <a:ln w="1270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9585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09F77D-7C5F-4039-AE16-A33B515BFD0D}"/>
              </a:ext>
            </a:extLst>
          </p:cNvPr>
          <p:cNvSpPr>
            <a:spLocks noGrp="1"/>
          </p:cNvSpPr>
          <p:nvPr>
            <p:ph type="title"/>
          </p:nvPr>
        </p:nvSpPr>
        <p:spPr/>
        <p:txBody>
          <a:bodyPr/>
          <a:lstStyle/>
          <a:p>
            <a:pPr algn="ctr"/>
            <a:r>
              <a:rPr lang="ru-RU" dirty="0">
                <a:solidFill>
                  <a:schemeClr val="tx1">
                    <a:lumMod val="65000"/>
                    <a:lumOff val="35000"/>
                  </a:schemeClr>
                </a:solidFill>
                <a:latin typeface="Verdana" panose="020B0604030504040204" pitchFamily="34" charset="0"/>
                <a:ea typeface="Verdana" panose="020B0604030504040204" pitchFamily="34" charset="0"/>
              </a:rPr>
              <a:t>МЫ ТОЧНО НЕ ПОГОВОРИМ О…</a:t>
            </a:r>
          </a:p>
        </p:txBody>
      </p:sp>
      <p:graphicFrame>
        <p:nvGraphicFramePr>
          <p:cNvPr id="3" name="Таблица 2">
            <a:extLst>
              <a:ext uri="{FF2B5EF4-FFF2-40B4-BE49-F238E27FC236}">
                <a16:creationId xmlns:a16="http://schemas.microsoft.com/office/drawing/2014/main" id="{F9E1EA78-3D09-4D48-801C-15A3C80C15E6}"/>
              </a:ext>
            </a:extLst>
          </p:cNvPr>
          <p:cNvGraphicFramePr>
            <a:graphicFrameLocks noGrp="1"/>
          </p:cNvGraphicFramePr>
          <p:nvPr>
            <p:extLst>
              <p:ext uri="{D42A27DB-BD31-4B8C-83A1-F6EECF244321}">
                <p14:modId xmlns:p14="http://schemas.microsoft.com/office/powerpoint/2010/main" val="859767789"/>
              </p:ext>
            </p:extLst>
          </p:nvPr>
        </p:nvGraphicFramePr>
        <p:xfrm>
          <a:off x="528097" y="2481882"/>
          <a:ext cx="5467182" cy="1894236"/>
        </p:xfrm>
        <a:graphic>
          <a:graphicData uri="http://schemas.openxmlformats.org/drawingml/2006/table">
            <a:tbl>
              <a:tblPr>
                <a:tableStyleId>{85BE263C-DBD7-4A20-BB59-AAB30ACAA65A}</a:tableStyleId>
              </a:tblPr>
              <a:tblGrid>
                <a:gridCol w="781026">
                  <a:extLst>
                    <a:ext uri="{9D8B030D-6E8A-4147-A177-3AD203B41FA5}">
                      <a16:colId xmlns:a16="http://schemas.microsoft.com/office/drawing/2014/main" val="2548012238"/>
                    </a:ext>
                  </a:extLst>
                </a:gridCol>
                <a:gridCol w="781026">
                  <a:extLst>
                    <a:ext uri="{9D8B030D-6E8A-4147-A177-3AD203B41FA5}">
                      <a16:colId xmlns:a16="http://schemas.microsoft.com/office/drawing/2014/main" val="492610670"/>
                    </a:ext>
                  </a:extLst>
                </a:gridCol>
                <a:gridCol w="781026">
                  <a:extLst>
                    <a:ext uri="{9D8B030D-6E8A-4147-A177-3AD203B41FA5}">
                      <a16:colId xmlns:a16="http://schemas.microsoft.com/office/drawing/2014/main" val="3278367459"/>
                    </a:ext>
                  </a:extLst>
                </a:gridCol>
                <a:gridCol w="781026">
                  <a:extLst>
                    <a:ext uri="{9D8B030D-6E8A-4147-A177-3AD203B41FA5}">
                      <a16:colId xmlns:a16="http://schemas.microsoft.com/office/drawing/2014/main" val="3351062857"/>
                    </a:ext>
                  </a:extLst>
                </a:gridCol>
                <a:gridCol w="781026">
                  <a:extLst>
                    <a:ext uri="{9D8B030D-6E8A-4147-A177-3AD203B41FA5}">
                      <a16:colId xmlns:a16="http://schemas.microsoft.com/office/drawing/2014/main" val="1909986436"/>
                    </a:ext>
                  </a:extLst>
                </a:gridCol>
                <a:gridCol w="781026">
                  <a:extLst>
                    <a:ext uri="{9D8B030D-6E8A-4147-A177-3AD203B41FA5}">
                      <a16:colId xmlns:a16="http://schemas.microsoft.com/office/drawing/2014/main" val="1874834745"/>
                    </a:ext>
                  </a:extLst>
                </a:gridCol>
                <a:gridCol w="781026">
                  <a:extLst>
                    <a:ext uri="{9D8B030D-6E8A-4147-A177-3AD203B41FA5}">
                      <a16:colId xmlns:a16="http://schemas.microsoft.com/office/drawing/2014/main" val="1624539015"/>
                    </a:ext>
                  </a:extLst>
                </a:gridCol>
              </a:tblGrid>
              <a:tr h="315706">
                <a:tc>
                  <a:txBody>
                    <a:bodyPr/>
                    <a:lstStyle/>
                    <a:p>
                      <a:pPr algn="ctr" fontAlgn="ctr"/>
                      <a:endParaRPr lang="ru-RU" sz="1400" b="1" i="0" u="none" strike="noStrike">
                        <a:solidFill>
                          <a:srgbClr val="C00000"/>
                        </a:solidFill>
                        <a:effectLst/>
                        <a:latin typeface="Calibri" panose="020F0502020204030204" pitchFamily="34" charset="0"/>
                      </a:endParaRPr>
                    </a:p>
                  </a:txBody>
                  <a:tcPr marL="6350" marR="6350" marT="6350" marB="0" anchor="ctr"/>
                </a:tc>
                <a:tc>
                  <a:txBody>
                    <a:bodyPr/>
                    <a:lstStyle/>
                    <a:p>
                      <a:pPr algn="ctr" fontAlgn="ctr"/>
                      <a:r>
                        <a:rPr lang="en-US" sz="1400" u="none" strike="noStrike">
                          <a:solidFill>
                            <a:srgbClr val="C00000"/>
                          </a:solidFill>
                          <a:effectLst/>
                        </a:rPr>
                        <a:t>f1</a:t>
                      </a:r>
                      <a:endParaRPr lang="en-US" sz="1400" b="1" i="0" u="none" strike="noStrike">
                        <a:solidFill>
                          <a:srgbClr val="C00000"/>
                        </a:solidFill>
                        <a:effectLst/>
                        <a:latin typeface="Calibri" panose="020F0502020204030204" pitchFamily="34" charset="0"/>
                      </a:endParaRPr>
                    </a:p>
                  </a:txBody>
                  <a:tcPr marL="6350" marR="6350" marT="6350" marB="0" anchor="ctr"/>
                </a:tc>
                <a:tc>
                  <a:txBody>
                    <a:bodyPr/>
                    <a:lstStyle/>
                    <a:p>
                      <a:pPr algn="ctr" fontAlgn="ctr"/>
                      <a:r>
                        <a:rPr lang="en-US" sz="1400" u="none" strike="noStrike">
                          <a:solidFill>
                            <a:srgbClr val="C00000"/>
                          </a:solidFill>
                          <a:effectLst/>
                        </a:rPr>
                        <a:t>f2</a:t>
                      </a:r>
                      <a:endParaRPr lang="en-US" sz="1400" b="1" i="0" u="none" strike="noStrike">
                        <a:solidFill>
                          <a:srgbClr val="C00000"/>
                        </a:solidFill>
                        <a:effectLst/>
                        <a:latin typeface="Calibri" panose="020F0502020204030204" pitchFamily="34" charset="0"/>
                      </a:endParaRPr>
                    </a:p>
                  </a:txBody>
                  <a:tcPr marL="6350" marR="6350" marT="6350" marB="0" anchor="ctr"/>
                </a:tc>
                <a:tc>
                  <a:txBody>
                    <a:bodyPr/>
                    <a:lstStyle/>
                    <a:p>
                      <a:pPr algn="ctr" fontAlgn="ctr"/>
                      <a:r>
                        <a:rPr lang="en-US" sz="1400" u="none" strike="noStrike">
                          <a:solidFill>
                            <a:srgbClr val="C00000"/>
                          </a:solidFill>
                          <a:effectLst/>
                        </a:rPr>
                        <a:t>f3</a:t>
                      </a:r>
                      <a:endParaRPr lang="en-US" sz="1400" b="1" i="0" u="none" strike="noStrike">
                        <a:solidFill>
                          <a:srgbClr val="C00000"/>
                        </a:solidFill>
                        <a:effectLst/>
                        <a:latin typeface="Calibri" panose="020F0502020204030204" pitchFamily="34" charset="0"/>
                      </a:endParaRPr>
                    </a:p>
                  </a:txBody>
                  <a:tcPr marL="6350" marR="6350" marT="6350" marB="0" anchor="ctr"/>
                </a:tc>
                <a:tc>
                  <a:txBody>
                    <a:bodyPr/>
                    <a:lstStyle/>
                    <a:p>
                      <a:pPr algn="ctr" fontAlgn="ctr"/>
                      <a:r>
                        <a:rPr lang="en-US" sz="1400" u="none" strike="noStrike">
                          <a:solidFill>
                            <a:srgbClr val="C00000"/>
                          </a:solidFill>
                          <a:effectLst/>
                        </a:rPr>
                        <a:t>f4</a:t>
                      </a:r>
                      <a:endParaRPr lang="en-US" sz="1400" b="1" i="0" u="none" strike="noStrike">
                        <a:solidFill>
                          <a:srgbClr val="C00000"/>
                        </a:solidFill>
                        <a:effectLst/>
                        <a:latin typeface="Calibri" panose="020F0502020204030204" pitchFamily="34" charset="0"/>
                      </a:endParaRPr>
                    </a:p>
                  </a:txBody>
                  <a:tcPr marL="6350" marR="6350" marT="6350" marB="0" anchor="ctr"/>
                </a:tc>
                <a:tc>
                  <a:txBody>
                    <a:bodyPr/>
                    <a:lstStyle/>
                    <a:p>
                      <a:pPr algn="ctr" fontAlgn="ctr"/>
                      <a:r>
                        <a:rPr lang="en-US" sz="1400" u="none" strike="noStrike">
                          <a:solidFill>
                            <a:srgbClr val="C00000"/>
                          </a:solidFill>
                          <a:effectLst/>
                        </a:rPr>
                        <a:t>f5</a:t>
                      </a:r>
                      <a:endParaRPr lang="en-US" sz="1400" b="1" i="0" u="none" strike="noStrike">
                        <a:solidFill>
                          <a:srgbClr val="C00000"/>
                        </a:solidFill>
                        <a:effectLst/>
                        <a:latin typeface="Calibri" panose="020F0502020204030204" pitchFamily="34" charset="0"/>
                      </a:endParaRPr>
                    </a:p>
                  </a:txBody>
                  <a:tcPr marL="6350" marR="6350" marT="6350" marB="0" anchor="ctr"/>
                </a:tc>
                <a:tc>
                  <a:txBody>
                    <a:bodyPr/>
                    <a:lstStyle/>
                    <a:p>
                      <a:pPr algn="ctr" fontAlgn="ctr"/>
                      <a:r>
                        <a:rPr lang="en-US" sz="1400" u="none" strike="noStrike" dirty="0" err="1">
                          <a:solidFill>
                            <a:srgbClr val="C00000"/>
                          </a:solidFill>
                          <a:effectLst/>
                        </a:rPr>
                        <a:t>fN</a:t>
                      </a:r>
                      <a:endParaRPr lang="en-US" sz="1400" b="1" i="0" u="none" strike="noStrike" dirty="0">
                        <a:solidFill>
                          <a:srgbClr val="C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885031906"/>
                  </a:ext>
                </a:extLst>
              </a:tr>
              <a:tr h="315706">
                <a:tc>
                  <a:txBody>
                    <a:bodyPr/>
                    <a:lstStyle/>
                    <a:p>
                      <a:pPr algn="ctr" fontAlgn="ctr"/>
                      <a:r>
                        <a:rPr lang="ru-RU" sz="1400" u="none" strike="noStrike">
                          <a:solidFill>
                            <a:srgbClr val="C00000"/>
                          </a:solidFill>
                          <a:effectLst/>
                        </a:rPr>
                        <a:t>1</a:t>
                      </a:r>
                      <a:endParaRPr lang="ru-RU" sz="1400" b="1" i="0" u="none" strike="noStrike">
                        <a:solidFill>
                          <a:srgbClr val="C00000"/>
                        </a:solidFill>
                        <a:effectLst/>
                        <a:latin typeface="Calibri" panose="020F0502020204030204" pitchFamily="34" charset="0"/>
                      </a:endParaRPr>
                    </a:p>
                  </a:txBody>
                  <a:tcPr marL="6350" marR="6350" marT="6350" marB="0" anchor="ctr"/>
                </a:tc>
                <a:tc>
                  <a:txBody>
                    <a:bodyPr/>
                    <a:lstStyle/>
                    <a:p>
                      <a:pPr algn="ctr" fontAlgn="ct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tc>
                  <a:txBody>
                    <a:bodyPr/>
                    <a:lstStyle/>
                    <a:p>
                      <a:pPr algn="ctr" fontAlgn="ct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tc>
                  <a:txBody>
                    <a:bodyPr/>
                    <a:lstStyle/>
                    <a:p>
                      <a:pPr algn="ctr" fontAlgn="ct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tc>
                  <a:txBody>
                    <a:bodyPr/>
                    <a:lstStyle/>
                    <a:p>
                      <a:pPr algn="ctr" fontAlgn="ct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tc>
                  <a:txBody>
                    <a:bodyPr/>
                    <a:lstStyle/>
                    <a:p>
                      <a:pPr algn="ctr" fontAlgn="ct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tc>
                  <a:txBody>
                    <a:bodyPr/>
                    <a:lstStyle/>
                    <a:p>
                      <a:pPr algn="ctr" fontAlgn="ct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915436109"/>
                  </a:ext>
                </a:extLst>
              </a:tr>
              <a:tr h="315706">
                <a:tc>
                  <a:txBody>
                    <a:bodyPr/>
                    <a:lstStyle/>
                    <a:p>
                      <a:pPr algn="ctr" fontAlgn="ctr"/>
                      <a:r>
                        <a:rPr lang="ru-RU" sz="1400" u="none" strike="noStrike">
                          <a:solidFill>
                            <a:srgbClr val="C00000"/>
                          </a:solidFill>
                          <a:effectLst/>
                        </a:rPr>
                        <a:t>2</a:t>
                      </a:r>
                      <a:endParaRPr lang="ru-RU" sz="1400" b="1" i="0" u="none" strike="noStrike">
                        <a:solidFill>
                          <a:srgbClr val="C00000"/>
                        </a:solidFill>
                        <a:effectLst/>
                        <a:latin typeface="Calibri" panose="020F0502020204030204" pitchFamily="34" charset="0"/>
                      </a:endParaRP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594086786"/>
                  </a:ext>
                </a:extLst>
              </a:tr>
              <a:tr h="315706">
                <a:tc>
                  <a:txBody>
                    <a:bodyPr/>
                    <a:lstStyle/>
                    <a:p>
                      <a:pPr algn="ctr" fontAlgn="ctr"/>
                      <a:r>
                        <a:rPr lang="ru-RU" sz="1400" u="none" strike="noStrike">
                          <a:solidFill>
                            <a:srgbClr val="C00000"/>
                          </a:solidFill>
                          <a:effectLst/>
                        </a:rPr>
                        <a:t>3</a:t>
                      </a:r>
                      <a:endParaRPr lang="ru-RU" sz="1400" b="1" i="0" u="none" strike="noStrike">
                        <a:solidFill>
                          <a:srgbClr val="C00000"/>
                        </a:solidFill>
                        <a:effectLst/>
                        <a:latin typeface="Calibri" panose="020F0502020204030204" pitchFamily="34" charset="0"/>
                      </a:endParaRP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4113103744"/>
                  </a:ext>
                </a:extLst>
              </a:tr>
              <a:tr h="315706">
                <a:tc>
                  <a:txBody>
                    <a:bodyPr/>
                    <a:lstStyle/>
                    <a:p>
                      <a:pPr algn="ctr" fontAlgn="ctr"/>
                      <a:r>
                        <a:rPr lang="ru-RU" sz="1400" u="none" strike="noStrike">
                          <a:solidFill>
                            <a:srgbClr val="C00000"/>
                          </a:solidFill>
                          <a:effectLst/>
                        </a:rPr>
                        <a:t>…</a:t>
                      </a:r>
                      <a:endParaRPr lang="ru-RU" sz="1400" b="1" i="0" u="none" strike="noStrike">
                        <a:solidFill>
                          <a:srgbClr val="C00000"/>
                        </a:solidFill>
                        <a:effectLst/>
                        <a:latin typeface="Calibri" panose="020F0502020204030204" pitchFamily="34" charset="0"/>
                      </a:endParaRP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946348261"/>
                  </a:ext>
                </a:extLst>
              </a:tr>
              <a:tr h="315706">
                <a:tc>
                  <a:txBody>
                    <a:bodyPr/>
                    <a:lstStyle/>
                    <a:p>
                      <a:pPr algn="ctr" fontAlgn="ctr"/>
                      <a:r>
                        <a:rPr lang="en-US" sz="1400" u="none" strike="noStrike">
                          <a:solidFill>
                            <a:srgbClr val="C00000"/>
                          </a:solidFill>
                          <a:effectLst/>
                        </a:rPr>
                        <a:t>N</a:t>
                      </a:r>
                      <a:endParaRPr lang="en-US" sz="1400" b="1" i="0" u="none" strike="noStrike">
                        <a:solidFill>
                          <a:srgbClr val="C00000"/>
                        </a:solidFill>
                        <a:effectLst/>
                        <a:latin typeface="Calibri" panose="020F0502020204030204" pitchFamily="34" charset="0"/>
                      </a:endParaRP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812690249"/>
                  </a:ext>
                </a:extLst>
              </a:tr>
            </a:tbl>
          </a:graphicData>
        </a:graphic>
      </p:graphicFrame>
    </p:spTree>
    <p:extLst>
      <p:ext uri="{BB962C8B-B14F-4D97-AF65-F5344CB8AC3E}">
        <p14:creationId xmlns:p14="http://schemas.microsoft.com/office/powerpoint/2010/main" val="9650460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a:extLst>
              <a:ext uri="{FF2B5EF4-FFF2-40B4-BE49-F238E27FC236}">
                <a16:creationId xmlns:a16="http://schemas.microsoft.com/office/drawing/2014/main" id="{97620BE7-8CE9-45C0-8000-EDEDE2B66D5C}"/>
              </a:ext>
            </a:extLst>
          </p:cNvPr>
          <p:cNvSpPr txBox="1">
            <a:spLocks/>
          </p:cNvSpPr>
          <p:nvPr/>
        </p:nvSpPr>
        <p:spPr>
          <a:xfrm>
            <a:off x="511865" y="404882"/>
            <a:ext cx="11056952"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dirty="0">
                <a:solidFill>
                  <a:schemeClr val="tx1">
                    <a:lumMod val="65000"/>
                    <a:lumOff val="35000"/>
                  </a:schemeClr>
                </a:solidFill>
                <a:latin typeface="Verdana" panose="020B0604030504040204" pitchFamily="34" charset="0"/>
                <a:ea typeface="Verdana" panose="020B0604030504040204" pitchFamily="34" charset="0"/>
              </a:rPr>
              <a:t>ИНДИВИДУАЛЬНАЯ ЦЕНА</a:t>
            </a:r>
          </a:p>
        </p:txBody>
      </p:sp>
      <p:pic>
        <p:nvPicPr>
          <p:cNvPr id="11" name="Рисунок 10">
            <a:extLst>
              <a:ext uri="{FF2B5EF4-FFF2-40B4-BE49-F238E27FC236}">
                <a16:creationId xmlns:a16="http://schemas.microsoft.com/office/drawing/2014/main" id="{8459BAF8-A435-4CD9-9E39-39925F70247E}"/>
              </a:ext>
            </a:extLst>
          </p:cNvPr>
          <p:cNvPicPr>
            <a:picLocks noChangeAspect="1"/>
          </p:cNvPicPr>
          <p:nvPr/>
        </p:nvPicPr>
        <p:blipFill>
          <a:blip r:embed="rId2"/>
          <a:stretch>
            <a:fillRect/>
          </a:stretch>
        </p:blipFill>
        <p:spPr>
          <a:xfrm>
            <a:off x="192209" y="2320958"/>
            <a:ext cx="3598439" cy="2574028"/>
          </a:xfrm>
          <a:prstGeom prst="rect">
            <a:avLst/>
          </a:prstGeom>
        </p:spPr>
      </p:pic>
      <p:sp>
        <p:nvSpPr>
          <p:cNvPr id="7" name="Прямоугольник 6">
            <a:extLst>
              <a:ext uri="{FF2B5EF4-FFF2-40B4-BE49-F238E27FC236}">
                <a16:creationId xmlns:a16="http://schemas.microsoft.com/office/drawing/2014/main" id="{739D9840-1821-4EA2-B243-0EE3E9FC2F3C}"/>
              </a:ext>
            </a:extLst>
          </p:cNvPr>
          <p:cNvSpPr/>
          <p:nvPr/>
        </p:nvSpPr>
        <p:spPr>
          <a:xfrm>
            <a:off x="1991429" y="2455561"/>
            <a:ext cx="909490" cy="3153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8" name="Рисунок 7">
            <a:extLst>
              <a:ext uri="{FF2B5EF4-FFF2-40B4-BE49-F238E27FC236}">
                <a16:creationId xmlns:a16="http://schemas.microsoft.com/office/drawing/2014/main" id="{3CBD6CFA-83E2-41CF-B7B1-E154CD63C2C2}"/>
              </a:ext>
            </a:extLst>
          </p:cNvPr>
          <p:cNvPicPr>
            <a:picLocks noChangeAspect="1"/>
          </p:cNvPicPr>
          <p:nvPr/>
        </p:nvPicPr>
        <p:blipFill>
          <a:blip r:embed="rId3"/>
          <a:stretch>
            <a:fillRect/>
          </a:stretch>
        </p:blipFill>
        <p:spPr>
          <a:xfrm>
            <a:off x="4056905" y="2278052"/>
            <a:ext cx="3679534" cy="2659840"/>
          </a:xfrm>
          <a:prstGeom prst="rect">
            <a:avLst/>
          </a:prstGeom>
        </p:spPr>
      </p:pic>
      <p:cxnSp>
        <p:nvCxnSpPr>
          <p:cNvPr id="9" name="Прямая со стрелкой 8">
            <a:extLst>
              <a:ext uri="{FF2B5EF4-FFF2-40B4-BE49-F238E27FC236}">
                <a16:creationId xmlns:a16="http://schemas.microsoft.com/office/drawing/2014/main" id="{BE5CF647-5FC9-4F7E-86D2-C093DFD9AD43}"/>
              </a:ext>
            </a:extLst>
          </p:cNvPr>
          <p:cNvCxnSpPr>
            <a:cxnSpLocks/>
          </p:cNvCxnSpPr>
          <p:nvPr/>
        </p:nvCxnSpPr>
        <p:spPr>
          <a:xfrm>
            <a:off x="3436715" y="3491538"/>
            <a:ext cx="592360" cy="0"/>
          </a:xfrm>
          <a:prstGeom prst="straightConnector1">
            <a:avLst/>
          </a:prstGeom>
          <a:ln w="1270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10" name="Рисунок 9">
            <a:extLst>
              <a:ext uri="{FF2B5EF4-FFF2-40B4-BE49-F238E27FC236}">
                <a16:creationId xmlns:a16="http://schemas.microsoft.com/office/drawing/2014/main" id="{A345F00B-79AA-4F29-AFA3-31B658FFC2F1}"/>
              </a:ext>
            </a:extLst>
          </p:cNvPr>
          <p:cNvPicPr>
            <a:picLocks noChangeAspect="1"/>
          </p:cNvPicPr>
          <p:nvPr/>
        </p:nvPicPr>
        <p:blipFill>
          <a:blip r:embed="rId4"/>
          <a:stretch>
            <a:fillRect/>
          </a:stretch>
        </p:blipFill>
        <p:spPr>
          <a:xfrm>
            <a:off x="8091860" y="2292455"/>
            <a:ext cx="3735194" cy="2545221"/>
          </a:xfrm>
          <a:prstGeom prst="rect">
            <a:avLst/>
          </a:prstGeom>
        </p:spPr>
      </p:pic>
      <p:cxnSp>
        <p:nvCxnSpPr>
          <p:cNvPr id="12" name="Прямая со стрелкой 11">
            <a:extLst>
              <a:ext uri="{FF2B5EF4-FFF2-40B4-BE49-F238E27FC236}">
                <a16:creationId xmlns:a16="http://schemas.microsoft.com/office/drawing/2014/main" id="{1BEA3252-277D-41C4-A5E3-C62178352ABB}"/>
              </a:ext>
            </a:extLst>
          </p:cNvPr>
          <p:cNvCxnSpPr>
            <a:cxnSpLocks/>
          </p:cNvCxnSpPr>
          <p:nvPr/>
        </p:nvCxnSpPr>
        <p:spPr>
          <a:xfrm>
            <a:off x="7499500" y="3491538"/>
            <a:ext cx="592360" cy="0"/>
          </a:xfrm>
          <a:prstGeom prst="straightConnector1">
            <a:avLst/>
          </a:prstGeom>
          <a:ln w="1270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18650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a:extLst>
              <a:ext uri="{FF2B5EF4-FFF2-40B4-BE49-F238E27FC236}">
                <a16:creationId xmlns:a16="http://schemas.microsoft.com/office/drawing/2014/main" id="{97620BE7-8CE9-45C0-8000-EDEDE2B66D5C}"/>
              </a:ext>
            </a:extLst>
          </p:cNvPr>
          <p:cNvSpPr txBox="1">
            <a:spLocks/>
          </p:cNvSpPr>
          <p:nvPr/>
        </p:nvSpPr>
        <p:spPr>
          <a:xfrm>
            <a:off x="511865" y="404882"/>
            <a:ext cx="11056952"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dirty="0">
                <a:solidFill>
                  <a:schemeClr val="tx1">
                    <a:lumMod val="65000"/>
                    <a:lumOff val="35000"/>
                  </a:schemeClr>
                </a:solidFill>
                <a:latin typeface="Verdana" panose="020B0604030504040204" pitchFamily="34" charset="0"/>
                <a:ea typeface="Verdana" panose="020B0604030504040204" pitchFamily="34" charset="0"/>
              </a:rPr>
              <a:t>ИНДИВИДУАЛЬНАЯ ЦЕНА</a:t>
            </a:r>
          </a:p>
        </p:txBody>
      </p:sp>
      <p:pic>
        <p:nvPicPr>
          <p:cNvPr id="11" name="Рисунок 10">
            <a:extLst>
              <a:ext uri="{FF2B5EF4-FFF2-40B4-BE49-F238E27FC236}">
                <a16:creationId xmlns:a16="http://schemas.microsoft.com/office/drawing/2014/main" id="{8459BAF8-A435-4CD9-9E39-39925F70247E}"/>
              </a:ext>
            </a:extLst>
          </p:cNvPr>
          <p:cNvPicPr>
            <a:picLocks noChangeAspect="1"/>
          </p:cNvPicPr>
          <p:nvPr/>
        </p:nvPicPr>
        <p:blipFill>
          <a:blip r:embed="rId2"/>
          <a:stretch>
            <a:fillRect/>
          </a:stretch>
        </p:blipFill>
        <p:spPr>
          <a:xfrm>
            <a:off x="6392985" y="1549434"/>
            <a:ext cx="1938506" cy="1386648"/>
          </a:xfrm>
          <a:prstGeom prst="rect">
            <a:avLst/>
          </a:prstGeom>
        </p:spPr>
      </p:pic>
      <p:sp>
        <p:nvSpPr>
          <p:cNvPr id="7" name="Прямоугольник 6">
            <a:extLst>
              <a:ext uri="{FF2B5EF4-FFF2-40B4-BE49-F238E27FC236}">
                <a16:creationId xmlns:a16="http://schemas.microsoft.com/office/drawing/2014/main" id="{739D9840-1821-4EA2-B243-0EE3E9FC2F3C}"/>
              </a:ext>
            </a:extLst>
          </p:cNvPr>
          <p:cNvSpPr/>
          <p:nvPr/>
        </p:nvSpPr>
        <p:spPr>
          <a:xfrm>
            <a:off x="1991429" y="2455561"/>
            <a:ext cx="909490" cy="3153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3" name="Рисунок 12">
            <a:extLst>
              <a:ext uri="{FF2B5EF4-FFF2-40B4-BE49-F238E27FC236}">
                <a16:creationId xmlns:a16="http://schemas.microsoft.com/office/drawing/2014/main" id="{7E3DCEBD-8E7D-4600-BC54-A79F0E42A239}"/>
              </a:ext>
            </a:extLst>
          </p:cNvPr>
          <p:cNvPicPr>
            <a:picLocks noChangeAspect="1"/>
          </p:cNvPicPr>
          <p:nvPr/>
        </p:nvPicPr>
        <p:blipFill>
          <a:blip r:embed="rId3"/>
          <a:stretch>
            <a:fillRect/>
          </a:stretch>
        </p:blipFill>
        <p:spPr>
          <a:xfrm>
            <a:off x="3967582" y="2039261"/>
            <a:ext cx="1795515" cy="588005"/>
          </a:xfrm>
          <a:prstGeom prst="rect">
            <a:avLst/>
          </a:prstGeom>
        </p:spPr>
      </p:pic>
      <p:graphicFrame>
        <p:nvGraphicFramePr>
          <p:cNvPr id="2" name="Таблица 1">
            <a:extLst>
              <a:ext uri="{FF2B5EF4-FFF2-40B4-BE49-F238E27FC236}">
                <a16:creationId xmlns:a16="http://schemas.microsoft.com/office/drawing/2014/main" id="{2904F132-FF5A-4012-8CA8-64C055A49A41}"/>
              </a:ext>
            </a:extLst>
          </p:cNvPr>
          <p:cNvGraphicFramePr>
            <a:graphicFrameLocks noGrp="1"/>
          </p:cNvGraphicFramePr>
          <p:nvPr>
            <p:extLst>
              <p:ext uri="{D42A27DB-BD31-4B8C-83A1-F6EECF244321}">
                <p14:modId xmlns:p14="http://schemas.microsoft.com/office/powerpoint/2010/main" val="2795749038"/>
              </p:ext>
            </p:extLst>
          </p:nvPr>
        </p:nvGraphicFramePr>
        <p:xfrm>
          <a:off x="3591396" y="3921919"/>
          <a:ext cx="5095402" cy="792957"/>
        </p:xfrm>
        <a:graphic>
          <a:graphicData uri="http://schemas.openxmlformats.org/drawingml/2006/table">
            <a:tbl>
              <a:tblPr>
                <a:tableStyleId>{8EC20E35-A176-4012-BC5E-935CFFF8708E}</a:tableStyleId>
              </a:tblPr>
              <a:tblGrid>
                <a:gridCol w="715144">
                  <a:extLst>
                    <a:ext uri="{9D8B030D-6E8A-4147-A177-3AD203B41FA5}">
                      <a16:colId xmlns:a16="http://schemas.microsoft.com/office/drawing/2014/main" val="1867253207"/>
                    </a:ext>
                  </a:extLst>
                </a:gridCol>
                <a:gridCol w="804538">
                  <a:extLst>
                    <a:ext uri="{9D8B030D-6E8A-4147-A177-3AD203B41FA5}">
                      <a16:colId xmlns:a16="http://schemas.microsoft.com/office/drawing/2014/main" val="3960515487"/>
                    </a:ext>
                  </a:extLst>
                </a:gridCol>
                <a:gridCol w="715144">
                  <a:extLst>
                    <a:ext uri="{9D8B030D-6E8A-4147-A177-3AD203B41FA5}">
                      <a16:colId xmlns:a16="http://schemas.microsoft.com/office/drawing/2014/main" val="1390568869"/>
                    </a:ext>
                  </a:extLst>
                </a:gridCol>
                <a:gridCol w="715144">
                  <a:extLst>
                    <a:ext uri="{9D8B030D-6E8A-4147-A177-3AD203B41FA5}">
                      <a16:colId xmlns:a16="http://schemas.microsoft.com/office/drawing/2014/main" val="587998401"/>
                    </a:ext>
                  </a:extLst>
                </a:gridCol>
                <a:gridCol w="715144">
                  <a:extLst>
                    <a:ext uri="{9D8B030D-6E8A-4147-A177-3AD203B41FA5}">
                      <a16:colId xmlns:a16="http://schemas.microsoft.com/office/drawing/2014/main" val="2425507384"/>
                    </a:ext>
                  </a:extLst>
                </a:gridCol>
                <a:gridCol w="715144">
                  <a:extLst>
                    <a:ext uri="{9D8B030D-6E8A-4147-A177-3AD203B41FA5}">
                      <a16:colId xmlns:a16="http://schemas.microsoft.com/office/drawing/2014/main" val="108005651"/>
                    </a:ext>
                  </a:extLst>
                </a:gridCol>
                <a:gridCol w="715144">
                  <a:extLst>
                    <a:ext uri="{9D8B030D-6E8A-4147-A177-3AD203B41FA5}">
                      <a16:colId xmlns:a16="http://schemas.microsoft.com/office/drawing/2014/main" val="1122010630"/>
                    </a:ext>
                  </a:extLst>
                </a:gridCol>
              </a:tblGrid>
              <a:tr h="264319">
                <a:tc>
                  <a:txBody>
                    <a:bodyPr/>
                    <a:lstStyle/>
                    <a:p>
                      <a:pPr algn="ctr" fontAlgn="ctr"/>
                      <a:r>
                        <a:rPr lang="en-US" sz="1400" b="1" u="none" strike="noStrike" dirty="0">
                          <a:effectLst/>
                        </a:rPr>
                        <a:t>E</a:t>
                      </a:r>
                      <a:endParaRPr lang="en-US" sz="1400" b="1" i="0" u="none" strike="noStrike" dirty="0">
                        <a:solidFill>
                          <a:srgbClr val="00000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ru-RU" sz="1400" u="none" strike="noStrike">
                          <a:effectLst/>
                        </a:rPr>
                        <a:t>1,05</a:t>
                      </a:r>
                      <a:endParaRPr lang="ru-RU" sz="1400" b="0" i="0" u="none" strike="noStrike">
                        <a:solidFill>
                          <a:srgbClr val="00000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ru-RU" sz="1400" u="none" strike="noStrike">
                          <a:effectLst/>
                        </a:rPr>
                        <a:t>1,1</a:t>
                      </a:r>
                      <a:endParaRPr lang="ru-RU" sz="1400" b="0" i="0" u="none" strike="noStrike">
                        <a:solidFill>
                          <a:srgbClr val="00000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ru-RU" sz="1400" u="none" strike="noStrike" dirty="0">
                          <a:solidFill>
                            <a:srgbClr val="00B050"/>
                          </a:solidFill>
                          <a:effectLst/>
                        </a:rPr>
                        <a:t>1,3</a:t>
                      </a:r>
                      <a:endParaRPr lang="ru-RU" sz="1400" b="0" i="0" u="none" strike="noStrike" dirty="0">
                        <a:solidFill>
                          <a:srgbClr val="00B05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ru-RU" sz="1400" u="none" strike="noStrike" dirty="0">
                          <a:solidFill>
                            <a:srgbClr val="C00000"/>
                          </a:solidFill>
                          <a:effectLst/>
                        </a:rPr>
                        <a:t>1,5</a:t>
                      </a:r>
                      <a:endParaRPr lang="ru-RU" sz="1400" b="0" i="0" u="none" strike="noStrike" dirty="0">
                        <a:solidFill>
                          <a:srgbClr val="C0000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ru-RU" sz="1400" u="none" strike="noStrike" dirty="0">
                          <a:solidFill>
                            <a:srgbClr val="00B050"/>
                          </a:solidFill>
                          <a:effectLst/>
                        </a:rPr>
                        <a:t>1,7</a:t>
                      </a:r>
                      <a:endParaRPr lang="ru-RU" sz="1400" b="0" i="0" u="none" strike="noStrike" dirty="0">
                        <a:solidFill>
                          <a:srgbClr val="00B05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ru-RU" sz="1400" u="none" strike="noStrike">
                          <a:effectLst/>
                        </a:rPr>
                        <a:t>1,9</a:t>
                      </a:r>
                      <a:endParaRPr lang="ru-RU" sz="1400" b="0" i="0" u="none" strike="noStrike">
                        <a:solidFill>
                          <a:srgbClr val="000000"/>
                        </a:solidFill>
                        <a:effectLst/>
                        <a:latin typeface="Verdana" panose="020B0604030504040204" pitchFamily="34" charset="0"/>
                        <a:ea typeface="Verdana" panose="020B0604030504040204" pitchFamily="34" charset="0"/>
                      </a:endParaRPr>
                    </a:p>
                  </a:txBody>
                  <a:tcPr marL="6350" marR="6350" marT="6350" marB="0" anchor="ctr"/>
                </a:tc>
                <a:extLst>
                  <a:ext uri="{0D108BD9-81ED-4DB2-BD59-A6C34878D82A}">
                    <a16:rowId xmlns:a16="http://schemas.microsoft.com/office/drawing/2014/main" val="727180741"/>
                  </a:ext>
                </a:extLst>
              </a:tr>
              <a:tr h="264319">
                <a:tc>
                  <a:txBody>
                    <a:bodyPr/>
                    <a:lstStyle/>
                    <a:p>
                      <a:pPr algn="ctr" fontAlgn="ctr"/>
                      <a:r>
                        <a:rPr lang="en-US" sz="1400" b="1" u="none" strike="noStrike" dirty="0">
                          <a:effectLst/>
                        </a:rPr>
                        <a:t>P</a:t>
                      </a:r>
                      <a:endParaRPr lang="en-US" sz="1400" b="1" i="0" u="none" strike="noStrike" dirty="0">
                        <a:solidFill>
                          <a:srgbClr val="00000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ru-RU" sz="1400" u="none" strike="noStrike" dirty="0">
                          <a:effectLst/>
                        </a:rPr>
                        <a:t>10</a:t>
                      </a:r>
                      <a:endParaRPr lang="ru-RU" sz="1400" b="0" i="0" u="none" strike="noStrike" dirty="0">
                        <a:solidFill>
                          <a:srgbClr val="00000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ru-RU" sz="1400" u="none" strike="noStrike">
                          <a:effectLst/>
                        </a:rPr>
                        <a:t>10</a:t>
                      </a:r>
                      <a:endParaRPr lang="ru-RU" sz="1400" b="0" i="0" u="none" strike="noStrike">
                        <a:solidFill>
                          <a:srgbClr val="00000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ru-RU" sz="1400" u="none" strike="noStrike" dirty="0">
                          <a:solidFill>
                            <a:srgbClr val="00B050"/>
                          </a:solidFill>
                          <a:effectLst/>
                        </a:rPr>
                        <a:t>10</a:t>
                      </a:r>
                      <a:endParaRPr lang="ru-RU" sz="1400" b="0" i="0" u="none" strike="noStrike" dirty="0">
                        <a:solidFill>
                          <a:srgbClr val="00B05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ru-RU" sz="1400" u="none" strike="noStrike" dirty="0">
                          <a:solidFill>
                            <a:srgbClr val="C00000"/>
                          </a:solidFill>
                          <a:effectLst/>
                        </a:rPr>
                        <a:t>10</a:t>
                      </a:r>
                      <a:endParaRPr lang="ru-RU" sz="1400" b="0" i="0" u="none" strike="noStrike" dirty="0">
                        <a:solidFill>
                          <a:srgbClr val="C0000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ru-RU" sz="1400" u="none" strike="noStrike" dirty="0">
                          <a:solidFill>
                            <a:srgbClr val="00B050"/>
                          </a:solidFill>
                          <a:effectLst/>
                        </a:rPr>
                        <a:t>10</a:t>
                      </a:r>
                      <a:endParaRPr lang="ru-RU" sz="1400" b="0" i="0" u="none" strike="noStrike" dirty="0">
                        <a:solidFill>
                          <a:srgbClr val="00B05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ru-RU" sz="1400" u="none" strike="noStrike">
                          <a:effectLst/>
                        </a:rPr>
                        <a:t>10</a:t>
                      </a:r>
                      <a:endParaRPr lang="ru-RU" sz="1400" b="0" i="0" u="none" strike="noStrike">
                        <a:solidFill>
                          <a:srgbClr val="000000"/>
                        </a:solidFill>
                        <a:effectLst/>
                        <a:latin typeface="Verdana" panose="020B0604030504040204" pitchFamily="34" charset="0"/>
                        <a:ea typeface="Verdana" panose="020B0604030504040204" pitchFamily="34" charset="0"/>
                      </a:endParaRPr>
                    </a:p>
                  </a:txBody>
                  <a:tcPr marL="6350" marR="6350" marT="6350" marB="0" anchor="ctr"/>
                </a:tc>
                <a:extLst>
                  <a:ext uri="{0D108BD9-81ED-4DB2-BD59-A6C34878D82A}">
                    <a16:rowId xmlns:a16="http://schemas.microsoft.com/office/drawing/2014/main" val="2871995424"/>
                  </a:ext>
                </a:extLst>
              </a:tr>
              <a:tr h="264319">
                <a:tc>
                  <a:txBody>
                    <a:bodyPr/>
                    <a:lstStyle/>
                    <a:p>
                      <a:pPr algn="ctr" fontAlgn="ctr"/>
                      <a:r>
                        <a:rPr lang="en-US" sz="1400" b="1" u="none" strike="noStrike" dirty="0">
                          <a:effectLst/>
                        </a:rPr>
                        <a:t>OP</a:t>
                      </a:r>
                      <a:endParaRPr lang="en-US" sz="1400" b="1" i="0" u="none" strike="noStrike" dirty="0">
                        <a:solidFill>
                          <a:srgbClr val="00000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ru-RU" sz="1400" u="none" strike="noStrike">
                          <a:effectLst/>
                        </a:rPr>
                        <a:t>210</a:t>
                      </a:r>
                      <a:endParaRPr lang="ru-RU" sz="1400" b="0" i="0" u="none" strike="noStrike">
                        <a:solidFill>
                          <a:srgbClr val="00000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ru-RU" sz="1400" u="none" strike="noStrike">
                          <a:effectLst/>
                        </a:rPr>
                        <a:t>110</a:t>
                      </a:r>
                      <a:endParaRPr lang="ru-RU" sz="1400" b="0" i="0" u="none" strike="noStrike">
                        <a:solidFill>
                          <a:srgbClr val="00000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ru-RU" sz="1400" u="none" strike="noStrike" dirty="0">
                          <a:solidFill>
                            <a:srgbClr val="00B050"/>
                          </a:solidFill>
                          <a:effectLst/>
                        </a:rPr>
                        <a:t>43,33</a:t>
                      </a:r>
                      <a:endParaRPr lang="ru-RU" sz="1400" b="0" i="0" u="none" strike="noStrike" dirty="0">
                        <a:solidFill>
                          <a:srgbClr val="00B05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ru-RU" sz="1400" u="none" strike="noStrike" dirty="0">
                          <a:solidFill>
                            <a:srgbClr val="C00000"/>
                          </a:solidFill>
                          <a:effectLst/>
                        </a:rPr>
                        <a:t>30</a:t>
                      </a:r>
                      <a:endParaRPr lang="ru-RU" sz="1400" b="0" i="0" u="none" strike="noStrike" dirty="0">
                        <a:solidFill>
                          <a:srgbClr val="C0000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ru-RU" sz="1400" u="none" strike="noStrike" dirty="0">
                          <a:solidFill>
                            <a:srgbClr val="00B050"/>
                          </a:solidFill>
                          <a:effectLst/>
                        </a:rPr>
                        <a:t>24,29</a:t>
                      </a:r>
                      <a:endParaRPr lang="ru-RU" sz="1400" b="0" i="0" u="none" strike="noStrike" dirty="0">
                        <a:solidFill>
                          <a:srgbClr val="00B05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ru-RU" sz="1400" u="none" strike="noStrike" dirty="0">
                          <a:effectLst/>
                        </a:rPr>
                        <a:t>21,11</a:t>
                      </a:r>
                      <a:endParaRPr lang="ru-RU" sz="1400" b="0" i="0" u="none" strike="noStrike" dirty="0">
                        <a:solidFill>
                          <a:srgbClr val="000000"/>
                        </a:solidFill>
                        <a:effectLst/>
                        <a:latin typeface="Verdana" panose="020B0604030504040204" pitchFamily="34" charset="0"/>
                        <a:ea typeface="Verdana" panose="020B0604030504040204" pitchFamily="34" charset="0"/>
                      </a:endParaRPr>
                    </a:p>
                  </a:txBody>
                  <a:tcPr marL="6350" marR="6350" marT="6350" marB="0" anchor="ctr"/>
                </a:tc>
                <a:extLst>
                  <a:ext uri="{0D108BD9-81ED-4DB2-BD59-A6C34878D82A}">
                    <a16:rowId xmlns:a16="http://schemas.microsoft.com/office/drawing/2014/main" val="1669858857"/>
                  </a:ext>
                </a:extLst>
              </a:tr>
            </a:tbl>
          </a:graphicData>
        </a:graphic>
      </p:graphicFrame>
      <p:cxnSp>
        <p:nvCxnSpPr>
          <p:cNvPr id="14" name="Прямая со стрелкой 13">
            <a:extLst>
              <a:ext uri="{FF2B5EF4-FFF2-40B4-BE49-F238E27FC236}">
                <a16:creationId xmlns:a16="http://schemas.microsoft.com/office/drawing/2014/main" id="{E6E6FE07-4686-43F3-9BDE-F946DD968B1F}"/>
              </a:ext>
            </a:extLst>
          </p:cNvPr>
          <p:cNvCxnSpPr>
            <a:cxnSpLocks/>
          </p:cNvCxnSpPr>
          <p:nvPr/>
        </p:nvCxnSpPr>
        <p:spPr>
          <a:xfrm flipH="1">
            <a:off x="4050506" y="2514600"/>
            <a:ext cx="178595" cy="2007394"/>
          </a:xfrm>
          <a:prstGeom prst="straightConnector1">
            <a:avLst/>
          </a:prstGeom>
          <a:ln w="1270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a:extLst>
              <a:ext uri="{FF2B5EF4-FFF2-40B4-BE49-F238E27FC236}">
                <a16:creationId xmlns:a16="http://schemas.microsoft.com/office/drawing/2014/main" id="{64B4842B-3102-4B93-91E9-A9EBD453C0D7}"/>
              </a:ext>
            </a:extLst>
          </p:cNvPr>
          <p:cNvCxnSpPr>
            <a:cxnSpLocks/>
          </p:cNvCxnSpPr>
          <p:nvPr/>
        </p:nvCxnSpPr>
        <p:spPr>
          <a:xfrm>
            <a:off x="3591396" y="4442232"/>
            <a:ext cx="503111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08147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a:extLst>
              <a:ext uri="{FF2B5EF4-FFF2-40B4-BE49-F238E27FC236}">
                <a16:creationId xmlns:a16="http://schemas.microsoft.com/office/drawing/2014/main" id="{97620BE7-8CE9-45C0-8000-EDEDE2B66D5C}"/>
              </a:ext>
            </a:extLst>
          </p:cNvPr>
          <p:cNvSpPr txBox="1">
            <a:spLocks/>
          </p:cNvSpPr>
          <p:nvPr/>
        </p:nvSpPr>
        <p:spPr>
          <a:xfrm>
            <a:off x="511865" y="404882"/>
            <a:ext cx="11056952"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dirty="0">
                <a:solidFill>
                  <a:schemeClr val="tx1">
                    <a:lumMod val="65000"/>
                    <a:lumOff val="35000"/>
                  </a:schemeClr>
                </a:solidFill>
                <a:latin typeface="Verdana" panose="020B0604030504040204" pitchFamily="34" charset="0"/>
                <a:ea typeface="Verdana" panose="020B0604030504040204" pitchFamily="34" charset="0"/>
              </a:rPr>
              <a:t>ИНДИВИДУАЛЬНАЯ ЦЕНА</a:t>
            </a:r>
          </a:p>
        </p:txBody>
      </p:sp>
      <p:pic>
        <p:nvPicPr>
          <p:cNvPr id="11" name="Рисунок 10">
            <a:extLst>
              <a:ext uri="{FF2B5EF4-FFF2-40B4-BE49-F238E27FC236}">
                <a16:creationId xmlns:a16="http://schemas.microsoft.com/office/drawing/2014/main" id="{8459BAF8-A435-4CD9-9E39-39925F70247E}"/>
              </a:ext>
            </a:extLst>
          </p:cNvPr>
          <p:cNvPicPr>
            <a:picLocks noChangeAspect="1"/>
          </p:cNvPicPr>
          <p:nvPr/>
        </p:nvPicPr>
        <p:blipFill>
          <a:blip r:embed="rId2"/>
          <a:stretch>
            <a:fillRect/>
          </a:stretch>
        </p:blipFill>
        <p:spPr>
          <a:xfrm>
            <a:off x="6392985" y="1549434"/>
            <a:ext cx="1938506" cy="1386648"/>
          </a:xfrm>
          <a:prstGeom prst="rect">
            <a:avLst/>
          </a:prstGeom>
        </p:spPr>
      </p:pic>
      <p:sp>
        <p:nvSpPr>
          <p:cNvPr id="7" name="Прямоугольник 6">
            <a:extLst>
              <a:ext uri="{FF2B5EF4-FFF2-40B4-BE49-F238E27FC236}">
                <a16:creationId xmlns:a16="http://schemas.microsoft.com/office/drawing/2014/main" id="{739D9840-1821-4EA2-B243-0EE3E9FC2F3C}"/>
              </a:ext>
            </a:extLst>
          </p:cNvPr>
          <p:cNvSpPr/>
          <p:nvPr/>
        </p:nvSpPr>
        <p:spPr>
          <a:xfrm>
            <a:off x="1991429" y="2455561"/>
            <a:ext cx="909490" cy="3153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3" name="Рисунок 12">
            <a:extLst>
              <a:ext uri="{FF2B5EF4-FFF2-40B4-BE49-F238E27FC236}">
                <a16:creationId xmlns:a16="http://schemas.microsoft.com/office/drawing/2014/main" id="{7E3DCEBD-8E7D-4600-BC54-A79F0E42A239}"/>
              </a:ext>
            </a:extLst>
          </p:cNvPr>
          <p:cNvPicPr>
            <a:picLocks noChangeAspect="1"/>
          </p:cNvPicPr>
          <p:nvPr/>
        </p:nvPicPr>
        <p:blipFill>
          <a:blip r:embed="rId3"/>
          <a:stretch>
            <a:fillRect/>
          </a:stretch>
        </p:blipFill>
        <p:spPr>
          <a:xfrm>
            <a:off x="3967582" y="2039261"/>
            <a:ext cx="1795515" cy="588005"/>
          </a:xfrm>
          <a:prstGeom prst="rect">
            <a:avLst/>
          </a:prstGeom>
        </p:spPr>
      </p:pic>
      <p:graphicFrame>
        <p:nvGraphicFramePr>
          <p:cNvPr id="2" name="Таблица 1">
            <a:extLst>
              <a:ext uri="{FF2B5EF4-FFF2-40B4-BE49-F238E27FC236}">
                <a16:creationId xmlns:a16="http://schemas.microsoft.com/office/drawing/2014/main" id="{2904F132-FF5A-4012-8CA8-64C055A49A41}"/>
              </a:ext>
            </a:extLst>
          </p:cNvPr>
          <p:cNvGraphicFramePr>
            <a:graphicFrameLocks noGrp="1"/>
          </p:cNvGraphicFramePr>
          <p:nvPr/>
        </p:nvGraphicFramePr>
        <p:xfrm>
          <a:off x="3591396" y="3921919"/>
          <a:ext cx="5095402" cy="792957"/>
        </p:xfrm>
        <a:graphic>
          <a:graphicData uri="http://schemas.openxmlformats.org/drawingml/2006/table">
            <a:tbl>
              <a:tblPr>
                <a:tableStyleId>{8EC20E35-A176-4012-BC5E-935CFFF8708E}</a:tableStyleId>
              </a:tblPr>
              <a:tblGrid>
                <a:gridCol w="715144">
                  <a:extLst>
                    <a:ext uri="{9D8B030D-6E8A-4147-A177-3AD203B41FA5}">
                      <a16:colId xmlns:a16="http://schemas.microsoft.com/office/drawing/2014/main" val="1867253207"/>
                    </a:ext>
                  </a:extLst>
                </a:gridCol>
                <a:gridCol w="804538">
                  <a:extLst>
                    <a:ext uri="{9D8B030D-6E8A-4147-A177-3AD203B41FA5}">
                      <a16:colId xmlns:a16="http://schemas.microsoft.com/office/drawing/2014/main" val="3960515487"/>
                    </a:ext>
                  </a:extLst>
                </a:gridCol>
                <a:gridCol w="715144">
                  <a:extLst>
                    <a:ext uri="{9D8B030D-6E8A-4147-A177-3AD203B41FA5}">
                      <a16:colId xmlns:a16="http://schemas.microsoft.com/office/drawing/2014/main" val="1390568869"/>
                    </a:ext>
                  </a:extLst>
                </a:gridCol>
                <a:gridCol w="715144">
                  <a:extLst>
                    <a:ext uri="{9D8B030D-6E8A-4147-A177-3AD203B41FA5}">
                      <a16:colId xmlns:a16="http://schemas.microsoft.com/office/drawing/2014/main" val="587998401"/>
                    </a:ext>
                  </a:extLst>
                </a:gridCol>
                <a:gridCol w="715144">
                  <a:extLst>
                    <a:ext uri="{9D8B030D-6E8A-4147-A177-3AD203B41FA5}">
                      <a16:colId xmlns:a16="http://schemas.microsoft.com/office/drawing/2014/main" val="2425507384"/>
                    </a:ext>
                  </a:extLst>
                </a:gridCol>
                <a:gridCol w="715144">
                  <a:extLst>
                    <a:ext uri="{9D8B030D-6E8A-4147-A177-3AD203B41FA5}">
                      <a16:colId xmlns:a16="http://schemas.microsoft.com/office/drawing/2014/main" val="108005651"/>
                    </a:ext>
                  </a:extLst>
                </a:gridCol>
                <a:gridCol w="715144">
                  <a:extLst>
                    <a:ext uri="{9D8B030D-6E8A-4147-A177-3AD203B41FA5}">
                      <a16:colId xmlns:a16="http://schemas.microsoft.com/office/drawing/2014/main" val="1122010630"/>
                    </a:ext>
                  </a:extLst>
                </a:gridCol>
              </a:tblGrid>
              <a:tr h="264319">
                <a:tc>
                  <a:txBody>
                    <a:bodyPr/>
                    <a:lstStyle/>
                    <a:p>
                      <a:pPr algn="ctr" fontAlgn="ctr"/>
                      <a:r>
                        <a:rPr lang="en-US" sz="1400" b="1" u="none" strike="noStrike" dirty="0">
                          <a:effectLst/>
                        </a:rPr>
                        <a:t>E</a:t>
                      </a:r>
                      <a:endParaRPr lang="en-US" sz="1400" b="1" i="0" u="none" strike="noStrike" dirty="0">
                        <a:solidFill>
                          <a:srgbClr val="00000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ru-RU" sz="1400" u="none" strike="noStrike">
                          <a:effectLst/>
                        </a:rPr>
                        <a:t>1,05</a:t>
                      </a:r>
                      <a:endParaRPr lang="ru-RU" sz="1400" b="0" i="0" u="none" strike="noStrike">
                        <a:solidFill>
                          <a:srgbClr val="00000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ru-RU" sz="1400" u="none" strike="noStrike">
                          <a:effectLst/>
                        </a:rPr>
                        <a:t>1,1</a:t>
                      </a:r>
                      <a:endParaRPr lang="ru-RU" sz="1400" b="0" i="0" u="none" strike="noStrike">
                        <a:solidFill>
                          <a:srgbClr val="00000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ru-RU" sz="1400" u="none" strike="noStrike" dirty="0">
                          <a:solidFill>
                            <a:srgbClr val="00B050"/>
                          </a:solidFill>
                          <a:effectLst/>
                        </a:rPr>
                        <a:t>1,3</a:t>
                      </a:r>
                      <a:endParaRPr lang="ru-RU" sz="1400" b="0" i="0" u="none" strike="noStrike" dirty="0">
                        <a:solidFill>
                          <a:srgbClr val="00B05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ru-RU" sz="1400" u="none" strike="noStrike" dirty="0">
                          <a:solidFill>
                            <a:srgbClr val="C00000"/>
                          </a:solidFill>
                          <a:effectLst/>
                        </a:rPr>
                        <a:t>1,5</a:t>
                      </a:r>
                      <a:endParaRPr lang="ru-RU" sz="1400" b="0" i="0" u="none" strike="noStrike" dirty="0">
                        <a:solidFill>
                          <a:srgbClr val="C0000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ru-RU" sz="1400" u="none" strike="noStrike" dirty="0">
                          <a:solidFill>
                            <a:srgbClr val="00B050"/>
                          </a:solidFill>
                          <a:effectLst/>
                        </a:rPr>
                        <a:t>1,7</a:t>
                      </a:r>
                      <a:endParaRPr lang="ru-RU" sz="1400" b="0" i="0" u="none" strike="noStrike" dirty="0">
                        <a:solidFill>
                          <a:srgbClr val="00B05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ru-RU" sz="1400" u="none" strike="noStrike">
                          <a:effectLst/>
                        </a:rPr>
                        <a:t>1,9</a:t>
                      </a:r>
                      <a:endParaRPr lang="ru-RU" sz="1400" b="0" i="0" u="none" strike="noStrike">
                        <a:solidFill>
                          <a:srgbClr val="000000"/>
                        </a:solidFill>
                        <a:effectLst/>
                        <a:latin typeface="Verdana" panose="020B0604030504040204" pitchFamily="34" charset="0"/>
                        <a:ea typeface="Verdana" panose="020B0604030504040204" pitchFamily="34" charset="0"/>
                      </a:endParaRPr>
                    </a:p>
                  </a:txBody>
                  <a:tcPr marL="6350" marR="6350" marT="6350" marB="0" anchor="ctr"/>
                </a:tc>
                <a:extLst>
                  <a:ext uri="{0D108BD9-81ED-4DB2-BD59-A6C34878D82A}">
                    <a16:rowId xmlns:a16="http://schemas.microsoft.com/office/drawing/2014/main" val="727180741"/>
                  </a:ext>
                </a:extLst>
              </a:tr>
              <a:tr h="264319">
                <a:tc>
                  <a:txBody>
                    <a:bodyPr/>
                    <a:lstStyle/>
                    <a:p>
                      <a:pPr algn="ctr" fontAlgn="ctr"/>
                      <a:r>
                        <a:rPr lang="en-US" sz="1400" b="1" u="none" strike="noStrike" dirty="0">
                          <a:effectLst/>
                        </a:rPr>
                        <a:t>P</a:t>
                      </a:r>
                      <a:endParaRPr lang="en-US" sz="1400" b="1" i="0" u="none" strike="noStrike" dirty="0">
                        <a:solidFill>
                          <a:srgbClr val="00000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ru-RU" sz="1400" u="none" strike="noStrike" dirty="0">
                          <a:effectLst/>
                        </a:rPr>
                        <a:t>10</a:t>
                      </a:r>
                      <a:endParaRPr lang="ru-RU" sz="1400" b="0" i="0" u="none" strike="noStrike" dirty="0">
                        <a:solidFill>
                          <a:srgbClr val="00000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ru-RU" sz="1400" u="none" strike="noStrike">
                          <a:effectLst/>
                        </a:rPr>
                        <a:t>10</a:t>
                      </a:r>
                      <a:endParaRPr lang="ru-RU" sz="1400" b="0" i="0" u="none" strike="noStrike">
                        <a:solidFill>
                          <a:srgbClr val="00000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ru-RU" sz="1400" u="none" strike="noStrike" dirty="0">
                          <a:solidFill>
                            <a:srgbClr val="00B050"/>
                          </a:solidFill>
                          <a:effectLst/>
                        </a:rPr>
                        <a:t>10</a:t>
                      </a:r>
                      <a:endParaRPr lang="ru-RU" sz="1400" b="0" i="0" u="none" strike="noStrike" dirty="0">
                        <a:solidFill>
                          <a:srgbClr val="00B05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ru-RU" sz="1400" u="none" strike="noStrike" dirty="0">
                          <a:solidFill>
                            <a:srgbClr val="C00000"/>
                          </a:solidFill>
                          <a:effectLst/>
                        </a:rPr>
                        <a:t>10</a:t>
                      </a:r>
                      <a:endParaRPr lang="ru-RU" sz="1400" b="0" i="0" u="none" strike="noStrike" dirty="0">
                        <a:solidFill>
                          <a:srgbClr val="C0000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ru-RU" sz="1400" u="none" strike="noStrike" dirty="0">
                          <a:solidFill>
                            <a:srgbClr val="00B050"/>
                          </a:solidFill>
                          <a:effectLst/>
                        </a:rPr>
                        <a:t>10</a:t>
                      </a:r>
                      <a:endParaRPr lang="ru-RU" sz="1400" b="0" i="0" u="none" strike="noStrike" dirty="0">
                        <a:solidFill>
                          <a:srgbClr val="00B05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ru-RU" sz="1400" u="none" strike="noStrike">
                          <a:effectLst/>
                        </a:rPr>
                        <a:t>10</a:t>
                      </a:r>
                      <a:endParaRPr lang="ru-RU" sz="1400" b="0" i="0" u="none" strike="noStrike">
                        <a:solidFill>
                          <a:srgbClr val="000000"/>
                        </a:solidFill>
                        <a:effectLst/>
                        <a:latin typeface="Verdana" panose="020B0604030504040204" pitchFamily="34" charset="0"/>
                        <a:ea typeface="Verdana" panose="020B0604030504040204" pitchFamily="34" charset="0"/>
                      </a:endParaRPr>
                    </a:p>
                  </a:txBody>
                  <a:tcPr marL="6350" marR="6350" marT="6350" marB="0" anchor="ctr"/>
                </a:tc>
                <a:extLst>
                  <a:ext uri="{0D108BD9-81ED-4DB2-BD59-A6C34878D82A}">
                    <a16:rowId xmlns:a16="http://schemas.microsoft.com/office/drawing/2014/main" val="2871995424"/>
                  </a:ext>
                </a:extLst>
              </a:tr>
              <a:tr h="264319">
                <a:tc>
                  <a:txBody>
                    <a:bodyPr/>
                    <a:lstStyle/>
                    <a:p>
                      <a:pPr algn="ctr" fontAlgn="ctr"/>
                      <a:r>
                        <a:rPr lang="en-US" sz="1400" b="1" u="none" strike="noStrike" dirty="0">
                          <a:effectLst/>
                        </a:rPr>
                        <a:t>OP</a:t>
                      </a:r>
                      <a:endParaRPr lang="en-US" sz="1400" b="1" i="0" u="none" strike="noStrike" dirty="0">
                        <a:solidFill>
                          <a:srgbClr val="00000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ru-RU" sz="1400" u="none" strike="noStrike">
                          <a:effectLst/>
                        </a:rPr>
                        <a:t>210</a:t>
                      </a:r>
                      <a:endParaRPr lang="ru-RU" sz="1400" b="0" i="0" u="none" strike="noStrike">
                        <a:solidFill>
                          <a:srgbClr val="00000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ru-RU" sz="1400" u="none" strike="noStrike">
                          <a:effectLst/>
                        </a:rPr>
                        <a:t>110</a:t>
                      </a:r>
                      <a:endParaRPr lang="ru-RU" sz="1400" b="0" i="0" u="none" strike="noStrike">
                        <a:solidFill>
                          <a:srgbClr val="00000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ru-RU" sz="1400" u="none" strike="noStrike" dirty="0">
                          <a:solidFill>
                            <a:srgbClr val="00B050"/>
                          </a:solidFill>
                          <a:effectLst/>
                        </a:rPr>
                        <a:t>43,33</a:t>
                      </a:r>
                      <a:endParaRPr lang="ru-RU" sz="1400" b="0" i="0" u="none" strike="noStrike" dirty="0">
                        <a:solidFill>
                          <a:srgbClr val="00B05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ru-RU" sz="1400" u="none" strike="noStrike" dirty="0">
                          <a:solidFill>
                            <a:srgbClr val="C00000"/>
                          </a:solidFill>
                          <a:effectLst/>
                        </a:rPr>
                        <a:t>30</a:t>
                      </a:r>
                      <a:endParaRPr lang="ru-RU" sz="1400" b="0" i="0" u="none" strike="noStrike" dirty="0">
                        <a:solidFill>
                          <a:srgbClr val="C0000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ru-RU" sz="1400" u="none" strike="noStrike" dirty="0">
                          <a:solidFill>
                            <a:srgbClr val="00B050"/>
                          </a:solidFill>
                          <a:effectLst/>
                        </a:rPr>
                        <a:t>24,29</a:t>
                      </a:r>
                      <a:endParaRPr lang="ru-RU" sz="1400" b="0" i="0" u="none" strike="noStrike" dirty="0">
                        <a:solidFill>
                          <a:srgbClr val="00B050"/>
                        </a:solidFill>
                        <a:effectLst/>
                        <a:latin typeface="Verdana" panose="020B0604030504040204" pitchFamily="34" charset="0"/>
                        <a:ea typeface="Verdana" panose="020B0604030504040204" pitchFamily="34" charset="0"/>
                      </a:endParaRPr>
                    </a:p>
                  </a:txBody>
                  <a:tcPr marL="6350" marR="6350" marT="6350" marB="0" anchor="ctr"/>
                </a:tc>
                <a:tc>
                  <a:txBody>
                    <a:bodyPr/>
                    <a:lstStyle/>
                    <a:p>
                      <a:pPr algn="ctr" fontAlgn="ctr"/>
                      <a:r>
                        <a:rPr lang="ru-RU" sz="1400" u="none" strike="noStrike" dirty="0">
                          <a:effectLst/>
                        </a:rPr>
                        <a:t>21,11</a:t>
                      </a:r>
                      <a:endParaRPr lang="ru-RU" sz="1400" b="0" i="0" u="none" strike="noStrike" dirty="0">
                        <a:solidFill>
                          <a:srgbClr val="000000"/>
                        </a:solidFill>
                        <a:effectLst/>
                        <a:latin typeface="Verdana" panose="020B0604030504040204" pitchFamily="34" charset="0"/>
                        <a:ea typeface="Verdana" panose="020B0604030504040204" pitchFamily="34" charset="0"/>
                      </a:endParaRPr>
                    </a:p>
                  </a:txBody>
                  <a:tcPr marL="6350" marR="6350" marT="6350" marB="0" anchor="ctr"/>
                </a:tc>
                <a:extLst>
                  <a:ext uri="{0D108BD9-81ED-4DB2-BD59-A6C34878D82A}">
                    <a16:rowId xmlns:a16="http://schemas.microsoft.com/office/drawing/2014/main" val="1669858857"/>
                  </a:ext>
                </a:extLst>
              </a:tr>
            </a:tbl>
          </a:graphicData>
        </a:graphic>
      </p:graphicFrame>
      <p:cxnSp>
        <p:nvCxnSpPr>
          <p:cNvPr id="15" name="Прямая соединительная линия 14">
            <a:extLst>
              <a:ext uri="{FF2B5EF4-FFF2-40B4-BE49-F238E27FC236}">
                <a16:creationId xmlns:a16="http://schemas.microsoft.com/office/drawing/2014/main" id="{64B4842B-3102-4B93-91E9-A9EBD453C0D7}"/>
              </a:ext>
            </a:extLst>
          </p:cNvPr>
          <p:cNvCxnSpPr>
            <a:cxnSpLocks/>
          </p:cNvCxnSpPr>
          <p:nvPr/>
        </p:nvCxnSpPr>
        <p:spPr>
          <a:xfrm>
            <a:off x="3591396" y="4442232"/>
            <a:ext cx="503111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pic>
        <p:nvPicPr>
          <p:cNvPr id="9" name="Рисунок 8">
            <a:extLst>
              <a:ext uri="{FF2B5EF4-FFF2-40B4-BE49-F238E27FC236}">
                <a16:creationId xmlns:a16="http://schemas.microsoft.com/office/drawing/2014/main" id="{0A4F77B1-02E2-4D0B-B6C5-5C5E83A8BBFE}"/>
              </a:ext>
            </a:extLst>
          </p:cNvPr>
          <p:cNvPicPr>
            <a:picLocks noChangeAspect="1"/>
          </p:cNvPicPr>
          <p:nvPr/>
        </p:nvPicPr>
        <p:blipFill>
          <a:blip r:embed="rId4"/>
          <a:stretch>
            <a:fillRect/>
          </a:stretch>
        </p:blipFill>
        <p:spPr>
          <a:xfrm>
            <a:off x="4613781" y="5127556"/>
            <a:ext cx="4008725" cy="1718517"/>
          </a:xfrm>
          <a:prstGeom prst="rect">
            <a:avLst/>
          </a:prstGeom>
        </p:spPr>
      </p:pic>
      <p:cxnSp>
        <p:nvCxnSpPr>
          <p:cNvPr id="14" name="Прямая со стрелкой 13">
            <a:extLst>
              <a:ext uri="{FF2B5EF4-FFF2-40B4-BE49-F238E27FC236}">
                <a16:creationId xmlns:a16="http://schemas.microsoft.com/office/drawing/2014/main" id="{E6E6FE07-4686-43F3-9BDE-F946DD968B1F}"/>
              </a:ext>
            </a:extLst>
          </p:cNvPr>
          <p:cNvCxnSpPr>
            <a:cxnSpLocks/>
          </p:cNvCxnSpPr>
          <p:nvPr/>
        </p:nvCxnSpPr>
        <p:spPr>
          <a:xfrm flipV="1">
            <a:off x="7362238" y="4500563"/>
            <a:ext cx="574468" cy="1135856"/>
          </a:xfrm>
          <a:prstGeom prst="straightConnector1">
            <a:avLst/>
          </a:prstGeom>
          <a:ln w="1270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1">
            <a:extLst>
              <a:ext uri="{FF2B5EF4-FFF2-40B4-BE49-F238E27FC236}">
                <a16:creationId xmlns:a16="http://schemas.microsoft.com/office/drawing/2014/main" id="{DE5798AA-5215-4CF6-841C-A14780B6DCC3}"/>
              </a:ext>
            </a:extLst>
          </p:cNvPr>
          <p:cNvCxnSpPr>
            <a:cxnSpLocks/>
          </p:cNvCxnSpPr>
          <p:nvPr/>
        </p:nvCxnSpPr>
        <p:spPr>
          <a:xfrm flipH="1" flipV="1">
            <a:off x="5747740" y="4500563"/>
            <a:ext cx="495898" cy="1135856"/>
          </a:xfrm>
          <a:prstGeom prst="straightConnector1">
            <a:avLst/>
          </a:prstGeom>
          <a:ln w="1270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85658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Tijdmanagement, planningsevenementen, bedrijfsorganisatie, optimalisatie |  Premium Vector">
            <a:extLst>
              <a:ext uri="{FF2B5EF4-FFF2-40B4-BE49-F238E27FC236}">
                <a16:creationId xmlns:a16="http://schemas.microsoft.com/office/drawing/2014/main" id="{35811602-3DEC-4140-96C7-756D26DFE8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3349" y="40276"/>
            <a:ext cx="9263499" cy="6777448"/>
          </a:xfrm>
          <a:prstGeom prst="rect">
            <a:avLst/>
          </a:prstGeom>
          <a:noFill/>
          <a:extLst>
            <a:ext uri="{909E8E84-426E-40DD-AFC4-6F175D3DCCD1}">
              <a14:hiddenFill xmlns:a14="http://schemas.microsoft.com/office/drawing/2010/main">
                <a:solidFill>
                  <a:srgbClr val="FFFFFF"/>
                </a:solidFill>
              </a14:hiddenFill>
            </a:ext>
          </a:extLst>
        </p:spPr>
      </p:pic>
      <p:sp>
        <p:nvSpPr>
          <p:cNvPr id="6" name="Прямоугольник 5">
            <a:extLst>
              <a:ext uri="{FF2B5EF4-FFF2-40B4-BE49-F238E27FC236}">
                <a16:creationId xmlns:a16="http://schemas.microsoft.com/office/drawing/2014/main" id="{879A126B-BC5E-4A4E-8704-D89391087AA5}"/>
              </a:ext>
            </a:extLst>
          </p:cNvPr>
          <p:cNvSpPr/>
          <p:nvPr/>
        </p:nvSpPr>
        <p:spPr>
          <a:xfrm>
            <a:off x="0" y="0"/>
            <a:ext cx="12192000" cy="6858000"/>
          </a:xfrm>
          <a:prstGeom prst="rect">
            <a:avLst/>
          </a:prstGeom>
          <a:solidFill>
            <a:srgbClr val="C00000">
              <a:alpha val="7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Заголовок 4">
            <a:extLst>
              <a:ext uri="{FF2B5EF4-FFF2-40B4-BE49-F238E27FC236}">
                <a16:creationId xmlns:a16="http://schemas.microsoft.com/office/drawing/2014/main" id="{FB83C628-5A15-4ABD-8916-2F3A2FBA8C6E}"/>
              </a:ext>
            </a:extLst>
          </p:cNvPr>
          <p:cNvSpPr>
            <a:spLocks noGrp="1"/>
          </p:cNvSpPr>
          <p:nvPr>
            <p:ph type="ctrTitle"/>
          </p:nvPr>
        </p:nvSpPr>
        <p:spPr>
          <a:xfrm>
            <a:off x="182880" y="2818515"/>
            <a:ext cx="9144000" cy="1529301"/>
          </a:xfrm>
        </p:spPr>
        <p:txBody>
          <a:bodyPr>
            <a:normAutofit/>
          </a:bodyPr>
          <a:lstStyle/>
          <a:p>
            <a:pPr algn="l"/>
            <a:r>
              <a:rPr lang="ru-RU" b="1" dirty="0">
                <a:solidFill>
                  <a:schemeClr val="bg2">
                    <a:lumMod val="90000"/>
                  </a:schemeClr>
                </a:solidFill>
              </a:rPr>
              <a:t>ОПТИМИЗАЦИЯ</a:t>
            </a:r>
          </a:p>
        </p:txBody>
      </p:sp>
    </p:spTree>
    <p:extLst>
      <p:ext uri="{BB962C8B-B14F-4D97-AF65-F5344CB8AC3E}">
        <p14:creationId xmlns:p14="http://schemas.microsoft.com/office/powerpoint/2010/main" val="39697695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a:extLst>
              <a:ext uri="{FF2B5EF4-FFF2-40B4-BE49-F238E27FC236}">
                <a16:creationId xmlns:a16="http://schemas.microsoft.com/office/drawing/2014/main" id="{97620BE7-8CE9-45C0-8000-EDEDE2B66D5C}"/>
              </a:ext>
            </a:extLst>
          </p:cNvPr>
          <p:cNvSpPr txBox="1">
            <a:spLocks/>
          </p:cNvSpPr>
          <p:nvPr/>
        </p:nvSpPr>
        <p:spPr>
          <a:xfrm>
            <a:off x="511865" y="404882"/>
            <a:ext cx="11056952"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dirty="0">
                <a:solidFill>
                  <a:schemeClr val="tx1">
                    <a:lumMod val="65000"/>
                    <a:lumOff val="35000"/>
                  </a:schemeClr>
                </a:solidFill>
                <a:latin typeface="Verdana" panose="020B0604030504040204" pitchFamily="34" charset="0"/>
                <a:ea typeface="Verdana" panose="020B0604030504040204" pitchFamily="34" charset="0"/>
              </a:rPr>
              <a:t>ОПТИМИЗАЦИЯ ЦЕНЫ</a:t>
            </a:r>
          </a:p>
        </p:txBody>
      </p:sp>
      <p:sp>
        <p:nvSpPr>
          <p:cNvPr id="8" name="TextBox 7">
            <a:extLst>
              <a:ext uri="{FF2B5EF4-FFF2-40B4-BE49-F238E27FC236}">
                <a16:creationId xmlns:a16="http://schemas.microsoft.com/office/drawing/2014/main" id="{2A91158B-5FB5-437E-9DCB-1F8D71E8412E}"/>
              </a:ext>
            </a:extLst>
          </p:cNvPr>
          <p:cNvSpPr txBox="1"/>
          <p:nvPr/>
        </p:nvSpPr>
        <p:spPr>
          <a:xfrm>
            <a:off x="4547250" y="3244334"/>
            <a:ext cx="2986182" cy="369332"/>
          </a:xfrm>
          <a:prstGeom prst="rect">
            <a:avLst/>
          </a:prstGeom>
          <a:noFill/>
        </p:spPr>
        <p:txBody>
          <a:bodyPr wrap="square">
            <a:spAutoFit/>
          </a:bodyPr>
          <a:lstStyle/>
          <a:p>
            <a:r>
              <a:rPr lang="ru-RU" dirty="0">
                <a:solidFill>
                  <a:srgbClr val="C00000"/>
                </a:solidFill>
                <a:latin typeface="Verdana" panose="020B0604030504040204" pitchFamily="34" charset="0"/>
                <a:ea typeface="Verdana" panose="020B0604030504040204" pitchFamily="34" charset="0"/>
              </a:rPr>
              <a:t>Оптимизация</a:t>
            </a:r>
            <a:r>
              <a:rPr lang="en-US" dirty="0">
                <a:solidFill>
                  <a:srgbClr val="C00000"/>
                </a:solidFill>
                <a:latin typeface="Verdana" panose="020B0604030504040204" pitchFamily="34" charset="0"/>
                <a:ea typeface="Verdana" panose="020B0604030504040204" pitchFamily="34" charset="0"/>
              </a:rPr>
              <a:t> (Python)</a:t>
            </a:r>
            <a:endParaRPr lang="ru-RU" dirty="0">
              <a:solidFill>
                <a:srgbClr val="C00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9118654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amera Moves Along the Synthwave : vidéo de stock (100 % libre de droit)  1046490064 | Shutterstock">
            <a:extLst>
              <a:ext uri="{FF2B5EF4-FFF2-40B4-BE49-F238E27FC236}">
                <a16:creationId xmlns:a16="http://schemas.microsoft.com/office/drawing/2014/main" id="{19EB9593-CBED-4B8E-80CE-F9D79151ACBE}"/>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3840479" y="308333"/>
            <a:ext cx="11639303" cy="6549667"/>
          </a:xfrm>
          <a:prstGeom prst="rect">
            <a:avLst/>
          </a:prstGeom>
          <a:noFill/>
          <a:effectLst>
            <a:softEdge rad="1270000"/>
          </a:effectLst>
          <a:extLst>
            <a:ext uri="{909E8E84-426E-40DD-AFC4-6F175D3DCCD1}">
              <a14:hiddenFill xmlns:a14="http://schemas.microsoft.com/office/drawing/2010/main">
                <a:solidFill>
                  <a:srgbClr val="FFFFFF"/>
                </a:solidFill>
              </a14:hiddenFill>
            </a:ext>
          </a:extLst>
        </p:spPr>
      </p:pic>
      <p:sp>
        <p:nvSpPr>
          <p:cNvPr id="6" name="Прямоугольник 5">
            <a:extLst>
              <a:ext uri="{FF2B5EF4-FFF2-40B4-BE49-F238E27FC236}">
                <a16:creationId xmlns:a16="http://schemas.microsoft.com/office/drawing/2014/main" id="{879A126B-BC5E-4A4E-8704-D89391087AA5}"/>
              </a:ext>
            </a:extLst>
          </p:cNvPr>
          <p:cNvSpPr/>
          <p:nvPr/>
        </p:nvSpPr>
        <p:spPr>
          <a:xfrm>
            <a:off x="0" y="0"/>
            <a:ext cx="12192000" cy="6858000"/>
          </a:xfrm>
          <a:prstGeom prst="rect">
            <a:avLst/>
          </a:prstGeom>
          <a:solidFill>
            <a:srgbClr val="C00000">
              <a:alpha val="7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Заголовок 4">
            <a:extLst>
              <a:ext uri="{FF2B5EF4-FFF2-40B4-BE49-F238E27FC236}">
                <a16:creationId xmlns:a16="http://schemas.microsoft.com/office/drawing/2014/main" id="{FB83C628-5A15-4ABD-8916-2F3A2FBA8C6E}"/>
              </a:ext>
            </a:extLst>
          </p:cNvPr>
          <p:cNvSpPr>
            <a:spLocks noGrp="1"/>
          </p:cNvSpPr>
          <p:nvPr>
            <p:ph type="ctrTitle"/>
          </p:nvPr>
        </p:nvSpPr>
        <p:spPr>
          <a:xfrm>
            <a:off x="182880" y="2818515"/>
            <a:ext cx="9144000" cy="1529301"/>
          </a:xfrm>
        </p:spPr>
        <p:txBody>
          <a:bodyPr>
            <a:normAutofit/>
          </a:bodyPr>
          <a:lstStyle/>
          <a:p>
            <a:pPr algn="l"/>
            <a:r>
              <a:rPr lang="ru-RU" b="1" dirty="0">
                <a:solidFill>
                  <a:schemeClr val="bg2">
                    <a:lumMod val="90000"/>
                  </a:schemeClr>
                </a:solidFill>
              </a:rPr>
              <a:t>ИТОГИ</a:t>
            </a:r>
          </a:p>
        </p:txBody>
      </p:sp>
    </p:spTree>
    <p:extLst>
      <p:ext uri="{BB962C8B-B14F-4D97-AF65-F5344CB8AC3E}">
        <p14:creationId xmlns:p14="http://schemas.microsoft.com/office/powerpoint/2010/main" val="4124562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09F77D-7C5F-4039-AE16-A33B515BFD0D}"/>
              </a:ext>
            </a:extLst>
          </p:cNvPr>
          <p:cNvSpPr>
            <a:spLocks noGrp="1"/>
          </p:cNvSpPr>
          <p:nvPr>
            <p:ph type="title"/>
          </p:nvPr>
        </p:nvSpPr>
        <p:spPr>
          <a:xfrm>
            <a:off x="511865" y="404882"/>
            <a:ext cx="11056952" cy="1325563"/>
          </a:xfrm>
        </p:spPr>
        <p:txBody>
          <a:bodyPr/>
          <a:lstStyle/>
          <a:p>
            <a:pPr algn="ctr"/>
            <a:r>
              <a:rPr lang="ru-RU" dirty="0">
                <a:solidFill>
                  <a:schemeClr val="tx1">
                    <a:lumMod val="65000"/>
                    <a:lumOff val="35000"/>
                  </a:schemeClr>
                </a:solidFill>
                <a:latin typeface="Verdana" panose="020B0604030504040204" pitchFamily="34" charset="0"/>
                <a:ea typeface="Verdana" panose="020B0604030504040204" pitchFamily="34" charset="0"/>
              </a:rPr>
              <a:t>И ТАК КАЖДЫЙ ДЕНЬ</a:t>
            </a:r>
          </a:p>
        </p:txBody>
      </p:sp>
      <p:pic>
        <p:nvPicPr>
          <p:cNvPr id="8204" name="Picture 12" descr="Coworkers Happy Stock Illustrations – 2,723 Coworkers Happy Stock  Illustrations, Vectors &amp;amp; Clipart - Dreamstime">
            <a:extLst>
              <a:ext uri="{FF2B5EF4-FFF2-40B4-BE49-F238E27FC236}">
                <a16:creationId xmlns:a16="http://schemas.microsoft.com/office/drawing/2014/main" id="{DA57FBFE-C93C-46E2-818B-FBD6428931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080" y="2142648"/>
            <a:ext cx="3524008" cy="2841232"/>
          </a:xfrm>
          <a:prstGeom prst="rect">
            <a:avLst/>
          </a:prstGeom>
          <a:noFill/>
          <a:extLst>
            <a:ext uri="{909E8E84-426E-40DD-AFC4-6F175D3DCCD1}">
              <a14:hiddenFill xmlns:a14="http://schemas.microsoft.com/office/drawing/2010/main">
                <a:solidFill>
                  <a:srgbClr val="FFFFFF"/>
                </a:solidFill>
              </a14:hiddenFill>
            </a:ext>
          </a:extLst>
        </p:spPr>
      </p:pic>
      <p:sp>
        <p:nvSpPr>
          <p:cNvPr id="8" name="Прямоугольник: скругленные углы 7">
            <a:extLst>
              <a:ext uri="{FF2B5EF4-FFF2-40B4-BE49-F238E27FC236}">
                <a16:creationId xmlns:a16="http://schemas.microsoft.com/office/drawing/2014/main" id="{CEB5DF5A-8471-4249-ACBF-660E38AB6356}"/>
              </a:ext>
            </a:extLst>
          </p:cNvPr>
          <p:cNvSpPr/>
          <p:nvPr/>
        </p:nvSpPr>
        <p:spPr>
          <a:xfrm>
            <a:off x="8682390" y="2406966"/>
            <a:ext cx="2397566" cy="432119"/>
          </a:xfrm>
          <a:prstGeom prst="roundRect">
            <a:avLst/>
          </a:prstGeom>
          <a:noFill/>
          <a:ln w="9525">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err="1">
                <a:solidFill>
                  <a:schemeClr val="tx1">
                    <a:lumMod val="65000"/>
                    <a:lumOff val="35000"/>
                  </a:schemeClr>
                </a:solidFill>
                <a:latin typeface="Verdana" panose="020B0604030504040204" pitchFamily="34" charset="0"/>
                <a:ea typeface="Verdana" panose="020B0604030504040204" pitchFamily="34" charset="0"/>
              </a:rPr>
              <a:t>Каннибализация</a:t>
            </a:r>
            <a:endParaRPr lang="ru-RU" dirty="0">
              <a:solidFill>
                <a:schemeClr val="tx1">
                  <a:lumMod val="65000"/>
                  <a:lumOff val="35000"/>
                </a:schemeClr>
              </a:solidFill>
              <a:latin typeface="Verdana" panose="020B0604030504040204" pitchFamily="34" charset="0"/>
              <a:ea typeface="Verdana" panose="020B0604030504040204" pitchFamily="34" charset="0"/>
            </a:endParaRPr>
          </a:p>
        </p:txBody>
      </p:sp>
      <p:sp>
        <p:nvSpPr>
          <p:cNvPr id="9" name="Прямоугольник: скругленные углы 8">
            <a:extLst>
              <a:ext uri="{FF2B5EF4-FFF2-40B4-BE49-F238E27FC236}">
                <a16:creationId xmlns:a16="http://schemas.microsoft.com/office/drawing/2014/main" id="{57B77640-15CB-4AB9-AE45-17847D36CF17}"/>
              </a:ext>
            </a:extLst>
          </p:cNvPr>
          <p:cNvSpPr/>
          <p:nvPr/>
        </p:nvSpPr>
        <p:spPr>
          <a:xfrm>
            <a:off x="8682390" y="3035228"/>
            <a:ext cx="2397566" cy="572365"/>
          </a:xfrm>
          <a:prstGeom prst="roundRect">
            <a:avLst/>
          </a:prstGeom>
          <a:noFill/>
          <a:ln w="9525">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solidFill>
                  <a:schemeClr val="tx1">
                    <a:lumMod val="65000"/>
                    <a:lumOff val="35000"/>
                  </a:schemeClr>
                </a:solidFill>
                <a:latin typeface="Verdana" panose="020B0604030504040204" pitchFamily="34" charset="0"/>
                <a:ea typeface="Verdana" panose="020B0604030504040204" pitchFamily="34" charset="0"/>
              </a:rPr>
              <a:t>Ценообразование набора</a:t>
            </a:r>
          </a:p>
        </p:txBody>
      </p:sp>
      <p:sp>
        <p:nvSpPr>
          <p:cNvPr id="10" name="Прямоугольник: скругленные углы 9">
            <a:extLst>
              <a:ext uri="{FF2B5EF4-FFF2-40B4-BE49-F238E27FC236}">
                <a16:creationId xmlns:a16="http://schemas.microsoft.com/office/drawing/2014/main" id="{D53A9590-5F45-4A46-951E-33EF88186824}"/>
              </a:ext>
            </a:extLst>
          </p:cNvPr>
          <p:cNvSpPr/>
          <p:nvPr/>
        </p:nvSpPr>
        <p:spPr>
          <a:xfrm>
            <a:off x="8682390" y="3803736"/>
            <a:ext cx="2397566" cy="572365"/>
          </a:xfrm>
          <a:prstGeom prst="roundRect">
            <a:avLst/>
          </a:prstGeom>
          <a:noFill/>
          <a:ln w="9525">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solidFill>
                  <a:schemeClr val="tx1">
                    <a:lumMod val="65000"/>
                    <a:lumOff val="35000"/>
                  </a:schemeClr>
                </a:solidFill>
                <a:latin typeface="Verdana" panose="020B0604030504040204" pitchFamily="34" charset="0"/>
                <a:ea typeface="Verdana" panose="020B0604030504040204" pitchFamily="34" charset="0"/>
              </a:rPr>
              <a:t>Эконометрика</a:t>
            </a:r>
          </a:p>
        </p:txBody>
      </p:sp>
      <p:sp>
        <p:nvSpPr>
          <p:cNvPr id="11" name="Прямоугольник: скругленные углы 10">
            <a:extLst>
              <a:ext uri="{FF2B5EF4-FFF2-40B4-BE49-F238E27FC236}">
                <a16:creationId xmlns:a16="http://schemas.microsoft.com/office/drawing/2014/main" id="{A1DCBC1E-0688-4FC5-AFCC-18AF27848019}"/>
              </a:ext>
            </a:extLst>
          </p:cNvPr>
          <p:cNvSpPr/>
          <p:nvPr/>
        </p:nvSpPr>
        <p:spPr>
          <a:xfrm>
            <a:off x="8682389" y="4569228"/>
            <a:ext cx="2397565" cy="572365"/>
          </a:xfrm>
          <a:prstGeom prst="roundRect">
            <a:avLst/>
          </a:prstGeom>
          <a:noFill/>
          <a:ln w="9525">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solidFill>
                  <a:schemeClr val="tx1">
                    <a:lumMod val="65000"/>
                    <a:lumOff val="35000"/>
                  </a:schemeClr>
                </a:solidFill>
                <a:latin typeface="Verdana" panose="020B0604030504040204" pitchFamily="34" charset="0"/>
                <a:ea typeface="Verdana" panose="020B0604030504040204" pitchFamily="34" charset="0"/>
              </a:rPr>
              <a:t>Сегментация</a:t>
            </a:r>
          </a:p>
        </p:txBody>
      </p:sp>
      <p:sp>
        <p:nvSpPr>
          <p:cNvPr id="14" name="Прямоугольник: скругленные углы 13">
            <a:extLst>
              <a:ext uri="{FF2B5EF4-FFF2-40B4-BE49-F238E27FC236}">
                <a16:creationId xmlns:a16="http://schemas.microsoft.com/office/drawing/2014/main" id="{07E7D786-5217-4D73-B04A-D2D1590CED84}"/>
              </a:ext>
            </a:extLst>
          </p:cNvPr>
          <p:cNvSpPr/>
          <p:nvPr/>
        </p:nvSpPr>
        <p:spPr>
          <a:xfrm>
            <a:off x="8682390" y="5347347"/>
            <a:ext cx="2397564" cy="572365"/>
          </a:xfrm>
          <a:prstGeom prst="roundRect">
            <a:avLst/>
          </a:prstGeom>
          <a:noFill/>
          <a:ln w="9525">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solidFill>
                  <a:schemeClr val="tx1">
                    <a:lumMod val="65000"/>
                    <a:lumOff val="35000"/>
                  </a:schemeClr>
                </a:solidFill>
                <a:latin typeface="Verdana" panose="020B0604030504040204" pitchFamily="34" charset="0"/>
                <a:ea typeface="Verdana" panose="020B0604030504040204" pitchFamily="34" charset="0"/>
              </a:rPr>
              <a:t>И многое другое …</a:t>
            </a:r>
          </a:p>
        </p:txBody>
      </p:sp>
      <p:sp>
        <p:nvSpPr>
          <p:cNvPr id="15" name="Прямоугольник: скругленные углы 14">
            <a:extLst>
              <a:ext uri="{FF2B5EF4-FFF2-40B4-BE49-F238E27FC236}">
                <a16:creationId xmlns:a16="http://schemas.microsoft.com/office/drawing/2014/main" id="{236E8C0B-F821-485E-9746-2ACC7267983D}"/>
              </a:ext>
            </a:extLst>
          </p:cNvPr>
          <p:cNvSpPr/>
          <p:nvPr/>
        </p:nvSpPr>
        <p:spPr>
          <a:xfrm>
            <a:off x="5655822" y="2406966"/>
            <a:ext cx="2305878" cy="432119"/>
          </a:xfrm>
          <a:prstGeom prst="roundRect">
            <a:avLst/>
          </a:prstGeom>
          <a:noFill/>
          <a:ln w="9525">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solidFill>
                  <a:schemeClr val="tx1">
                    <a:lumMod val="65000"/>
                    <a:lumOff val="35000"/>
                  </a:schemeClr>
                </a:solidFill>
                <a:latin typeface="Verdana" panose="020B0604030504040204" pitchFamily="34" charset="0"/>
                <a:ea typeface="Verdana" panose="020B0604030504040204" pitchFamily="34" charset="0"/>
              </a:rPr>
              <a:t>Состав цены</a:t>
            </a:r>
          </a:p>
        </p:txBody>
      </p:sp>
      <p:sp>
        <p:nvSpPr>
          <p:cNvPr id="16" name="Прямоугольник: скругленные углы 15">
            <a:extLst>
              <a:ext uri="{FF2B5EF4-FFF2-40B4-BE49-F238E27FC236}">
                <a16:creationId xmlns:a16="http://schemas.microsoft.com/office/drawing/2014/main" id="{D0A95713-F8D8-40F0-8F47-5D464E9DD5F8}"/>
              </a:ext>
            </a:extLst>
          </p:cNvPr>
          <p:cNvSpPr/>
          <p:nvPr/>
        </p:nvSpPr>
        <p:spPr>
          <a:xfrm>
            <a:off x="5655822" y="3035228"/>
            <a:ext cx="2305878" cy="572365"/>
          </a:xfrm>
          <a:prstGeom prst="roundRect">
            <a:avLst/>
          </a:prstGeom>
          <a:noFill/>
          <a:ln w="9525">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solidFill>
                  <a:schemeClr val="tx1">
                    <a:lumMod val="65000"/>
                    <a:lumOff val="35000"/>
                  </a:schemeClr>
                </a:solidFill>
                <a:latin typeface="Verdana" panose="020B0604030504040204" pitchFamily="34" charset="0"/>
                <a:ea typeface="Verdana" panose="020B0604030504040204" pitchFamily="34" charset="0"/>
              </a:rPr>
              <a:t>Границы цены</a:t>
            </a:r>
          </a:p>
        </p:txBody>
      </p:sp>
      <p:sp>
        <p:nvSpPr>
          <p:cNvPr id="17" name="Прямоугольник: скругленные углы 16">
            <a:extLst>
              <a:ext uri="{FF2B5EF4-FFF2-40B4-BE49-F238E27FC236}">
                <a16:creationId xmlns:a16="http://schemas.microsoft.com/office/drawing/2014/main" id="{0313681C-8E1A-455F-BA30-98D2AA5627BA}"/>
              </a:ext>
            </a:extLst>
          </p:cNvPr>
          <p:cNvSpPr/>
          <p:nvPr/>
        </p:nvSpPr>
        <p:spPr>
          <a:xfrm>
            <a:off x="5655822" y="3803736"/>
            <a:ext cx="2305878" cy="572365"/>
          </a:xfrm>
          <a:prstGeom prst="roundRect">
            <a:avLst/>
          </a:prstGeom>
          <a:noFill/>
          <a:ln w="9525">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latin typeface="Verdana" panose="020B0604030504040204" pitchFamily="34" charset="0"/>
                <a:ea typeface="Verdana" panose="020B0604030504040204" pitchFamily="34" charset="0"/>
              </a:rPr>
              <a:t>WTP</a:t>
            </a:r>
            <a:endParaRPr lang="ru-RU" dirty="0">
              <a:solidFill>
                <a:schemeClr val="tx1">
                  <a:lumMod val="65000"/>
                  <a:lumOff val="35000"/>
                </a:schemeClr>
              </a:solidFill>
              <a:latin typeface="Verdana" panose="020B0604030504040204" pitchFamily="34" charset="0"/>
              <a:ea typeface="Verdana" panose="020B0604030504040204" pitchFamily="34" charset="0"/>
            </a:endParaRPr>
          </a:p>
        </p:txBody>
      </p:sp>
      <p:sp>
        <p:nvSpPr>
          <p:cNvPr id="18" name="Прямоугольник: скругленные углы 17">
            <a:extLst>
              <a:ext uri="{FF2B5EF4-FFF2-40B4-BE49-F238E27FC236}">
                <a16:creationId xmlns:a16="http://schemas.microsoft.com/office/drawing/2014/main" id="{14C5D1D9-E956-434E-B964-445FD35C6570}"/>
              </a:ext>
            </a:extLst>
          </p:cNvPr>
          <p:cNvSpPr/>
          <p:nvPr/>
        </p:nvSpPr>
        <p:spPr>
          <a:xfrm>
            <a:off x="5655822" y="4569228"/>
            <a:ext cx="2305878" cy="572365"/>
          </a:xfrm>
          <a:prstGeom prst="roundRect">
            <a:avLst/>
          </a:prstGeom>
          <a:noFill/>
          <a:ln w="9525">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solidFill>
                  <a:schemeClr val="tx1">
                    <a:lumMod val="65000"/>
                    <a:lumOff val="35000"/>
                  </a:schemeClr>
                </a:solidFill>
                <a:latin typeface="Verdana" panose="020B0604030504040204" pitchFamily="34" charset="0"/>
                <a:ea typeface="Verdana" panose="020B0604030504040204" pitchFamily="34" charset="0"/>
              </a:rPr>
              <a:t>Эластичность</a:t>
            </a:r>
          </a:p>
        </p:txBody>
      </p:sp>
      <p:sp>
        <p:nvSpPr>
          <p:cNvPr id="19" name="Прямоугольник: скругленные углы 18">
            <a:extLst>
              <a:ext uri="{FF2B5EF4-FFF2-40B4-BE49-F238E27FC236}">
                <a16:creationId xmlns:a16="http://schemas.microsoft.com/office/drawing/2014/main" id="{68B72366-B74D-4CF6-BB83-4C73170993CD}"/>
              </a:ext>
            </a:extLst>
          </p:cNvPr>
          <p:cNvSpPr/>
          <p:nvPr/>
        </p:nvSpPr>
        <p:spPr>
          <a:xfrm>
            <a:off x="5655822" y="5347347"/>
            <a:ext cx="2305878" cy="889147"/>
          </a:xfrm>
          <a:prstGeom prst="roundRect">
            <a:avLst/>
          </a:prstGeom>
          <a:noFill/>
          <a:ln w="9525">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solidFill>
                  <a:schemeClr val="tx1">
                    <a:lumMod val="65000"/>
                    <a:lumOff val="35000"/>
                  </a:schemeClr>
                </a:solidFill>
                <a:latin typeface="Verdana" panose="020B0604030504040204" pitchFamily="34" charset="0"/>
                <a:ea typeface="Verdana" panose="020B0604030504040204" pitchFamily="34" charset="0"/>
              </a:rPr>
              <a:t>Расчет индивидуальной цены</a:t>
            </a:r>
          </a:p>
        </p:txBody>
      </p:sp>
      <p:sp>
        <p:nvSpPr>
          <p:cNvPr id="20" name="TextBox 19">
            <a:extLst>
              <a:ext uri="{FF2B5EF4-FFF2-40B4-BE49-F238E27FC236}">
                <a16:creationId xmlns:a16="http://schemas.microsoft.com/office/drawing/2014/main" id="{842D11DA-A8C4-4BB1-B3AB-D378E883439C}"/>
              </a:ext>
            </a:extLst>
          </p:cNvPr>
          <p:cNvSpPr txBox="1"/>
          <p:nvPr/>
        </p:nvSpPr>
        <p:spPr>
          <a:xfrm>
            <a:off x="6040341" y="1884039"/>
            <a:ext cx="1262486" cy="369332"/>
          </a:xfrm>
          <a:prstGeom prst="rect">
            <a:avLst/>
          </a:prstGeom>
          <a:noFill/>
        </p:spPr>
        <p:txBody>
          <a:bodyPr wrap="square">
            <a:spAutoFit/>
          </a:bodyPr>
          <a:lstStyle/>
          <a:p>
            <a:pPr algn="ctr"/>
            <a:r>
              <a:rPr lang="ru-RU" dirty="0">
                <a:solidFill>
                  <a:srgbClr val="C00000"/>
                </a:solidFill>
                <a:latin typeface="Verdana" panose="020B0604030504040204" pitchFamily="34" charset="0"/>
                <a:ea typeface="Verdana" panose="020B0604030504040204" pitchFamily="34" charset="0"/>
              </a:rPr>
              <a:t>Узнали</a:t>
            </a:r>
          </a:p>
        </p:txBody>
      </p:sp>
      <p:sp>
        <p:nvSpPr>
          <p:cNvPr id="21" name="TextBox 20">
            <a:extLst>
              <a:ext uri="{FF2B5EF4-FFF2-40B4-BE49-F238E27FC236}">
                <a16:creationId xmlns:a16="http://schemas.microsoft.com/office/drawing/2014/main" id="{7494F48F-FE17-444C-B085-B7522CB5EE05}"/>
              </a:ext>
            </a:extLst>
          </p:cNvPr>
          <p:cNvSpPr txBox="1"/>
          <p:nvPr/>
        </p:nvSpPr>
        <p:spPr>
          <a:xfrm>
            <a:off x="9249928" y="1923572"/>
            <a:ext cx="1262486" cy="369332"/>
          </a:xfrm>
          <a:prstGeom prst="rect">
            <a:avLst/>
          </a:prstGeom>
          <a:noFill/>
        </p:spPr>
        <p:txBody>
          <a:bodyPr wrap="square">
            <a:spAutoFit/>
          </a:bodyPr>
          <a:lstStyle/>
          <a:p>
            <a:pPr algn="ctr"/>
            <a:r>
              <a:rPr lang="ru-RU" dirty="0">
                <a:solidFill>
                  <a:srgbClr val="C00000"/>
                </a:solidFill>
                <a:latin typeface="Verdana" panose="020B0604030504040204" pitchFamily="34" charset="0"/>
                <a:ea typeface="Verdana" panose="020B0604030504040204" pitchFamily="34" charset="0"/>
              </a:rPr>
              <a:t>Узнать</a:t>
            </a:r>
          </a:p>
        </p:txBody>
      </p:sp>
    </p:spTree>
    <p:extLst>
      <p:ext uri="{BB962C8B-B14F-4D97-AF65-F5344CB8AC3E}">
        <p14:creationId xmlns:p14="http://schemas.microsoft.com/office/powerpoint/2010/main" val="20430785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670687F0-A060-43B2-BC8B-8FDDC170B75B}"/>
              </a:ext>
            </a:extLst>
          </p:cNvPr>
          <p:cNvPicPr>
            <a:picLocks noChangeAspect="1"/>
          </p:cNvPicPr>
          <p:nvPr/>
        </p:nvPicPr>
        <p:blipFill>
          <a:blip r:embed="rId2"/>
          <a:stretch>
            <a:fillRect/>
          </a:stretch>
        </p:blipFill>
        <p:spPr>
          <a:xfrm>
            <a:off x="1112581" y="407193"/>
            <a:ext cx="2914650" cy="2771775"/>
          </a:xfrm>
          <a:prstGeom prst="rect">
            <a:avLst/>
          </a:prstGeom>
        </p:spPr>
      </p:pic>
      <p:sp>
        <p:nvSpPr>
          <p:cNvPr id="8" name="Подзаголовок 2">
            <a:extLst>
              <a:ext uri="{FF2B5EF4-FFF2-40B4-BE49-F238E27FC236}">
                <a16:creationId xmlns:a16="http://schemas.microsoft.com/office/drawing/2014/main" id="{79BA1EB6-5A90-4E10-990E-70AA4307730F}"/>
              </a:ext>
            </a:extLst>
          </p:cNvPr>
          <p:cNvSpPr txBox="1">
            <a:spLocks/>
          </p:cNvSpPr>
          <p:nvPr/>
        </p:nvSpPr>
        <p:spPr>
          <a:xfrm>
            <a:off x="974344" y="3365549"/>
            <a:ext cx="3350150" cy="548543"/>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dirty="0">
                <a:solidFill>
                  <a:schemeClr val="bg1">
                    <a:lumMod val="50000"/>
                  </a:schemeClr>
                </a:solidFill>
                <a:latin typeface="Verdana" panose="020B0604030504040204" pitchFamily="34" charset="0"/>
                <a:ea typeface="Verdana" panose="020B0604030504040204" pitchFamily="34" charset="0"/>
              </a:rPr>
              <a:t>HEAD OF CVM </a:t>
            </a:r>
            <a:r>
              <a:rPr lang="en-US" sz="1800" dirty="0">
                <a:solidFill>
                  <a:srgbClr val="C00000"/>
                </a:solidFill>
                <a:latin typeface="Verdana" panose="020B0604030504040204" pitchFamily="34" charset="0"/>
                <a:ea typeface="Verdana" panose="020B0604030504040204" pitchFamily="34" charset="0"/>
              </a:rPr>
              <a:t>@</a:t>
            </a:r>
            <a:r>
              <a:rPr lang="en-US" sz="1800" dirty="0">
                <a:latin typeface="Verdana" panose="020B0604030504040204" pitchFamily="34" charset="0"/>
                <a:ea typeface="Verdana" panose="020B0604030504040204" pitchFamily="34" charset="0"/>
              </a:rPr>
              <a:t> </a:t>
            </a:r>
            <a:r>
              <a:rPr lang="en-US" sz="1800" dirty="0">
                <a:solidFill>
                  <a:schemeClr val="bg1">
                    <a:lumMod val="50000"/>
                  </a:schemeClr>
                </a:solidFill>
                <a:latin typeface="Verdana" panose="020B0604030504040204" pitchFamily="34" charset="0"/>
                <a:ea typeface="Verdana" panose="020B0604030504040204" pitchFamily="34" charset="0"/>
              </a:rPr>
              <a:t>MAGNIT</a:t>
            </a:r>
            <a:br>
              <a:rPr lang="en-US" sz="1800" dirty="0">
                <a:solidFill>
                  <a:schemeClr val="bg1">
                    <a:lumMod val="50000"/>
                  </a:schemeClr>
                </a:solidFill>
                <a:latin typeface="Verdana" panose="020B0604030504040204" pitchFamily="34" charset="0"/>
                <a:ea typeface="Verdana" panose="020B0604030504040204" pitchFamily="34" charset="0"/>
              </a:rPr>
            </a:br>
            <a:br>
              <a:rPr lang="en-US" sz="1800" dirty="0">
                <a:latin typeface="Verdana" panose="020B0604030504040204" pitchFamily="34" charset="0"/>
                <a:ea typeface="Verdana" panose="020B0604030504040204" pitchFamily="34" charset="0"/>
              </a:rPr>
            </a:br>
            <a:r>
              <a:rPr lang="en-US" sz="1800" dirty="0">
                <a:solidFill>
                  <a:schemeClr val="bg1">
                    <a:lumMod val="50000"/>
                  </a:schemeClr>
                </a:solidFill>
                <a:latin typeface="Verdana" panose="020B0604030504040204" pitchFamily="34" charset="0"/>
                <a:ea typeface="Verdana" panose="020B0604030504040204" pitchFamily="34" charset="0"/>
              </a:rPr>
              <a:t>SELEZNEV A.A.</a:t>
            </a:r>
            <a:endParaRPr lang="ru-RU" sz="1800" dirty="0">
              <a:solidFill>
                <a:schemeClr val="bg1">
                  <a:lumMod val="50000"/>
                </a:schemeClr>
              </a:solidFill>
              <a:latin typeface="Verdana" panose="020B0604030504040204" pitchFamily="34" charset="0"/>
              <a:ea typeface="Verdana" panose="020B0604030504040204" pitchFamily="34" charset="0"/>
            </a:endParaRPr>
          </a:p>
        </p:txBody>
      </p:sp>
      <p:pic>
        <p:nvPicPr>
          <p:cNvPr id="3074" name="Picture 2">
            <a:extLst>
              <a:ext uri="{FF2B5EF4-FFF2-40B4-BE49-F238E27FC236}">
                <a16:creationId xmlns:a16="http://schemas.microsoft.com/office/drawing/2014/main" id="{4C3686F4-0D88-4ADD-B373-C43C004F8E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7384" y="5633354"/>
            <a:ext cx="449249" cy="44924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Telegram — мессенджер для iPhone, Android и Windows Phone">
            <a:extLst>
              <a:ext uri="{FF2B5EF4-FFF2-40B4-BE49-F238E27FC236}">
                <a16:creationId xmlns:a16="http://schemas.microsoft.com/office/drawing/2014/main" id="{47249172-3BEF-45F3-859E-1E47E2D89E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6603" y="4338338"/>
            <a:ext cx="522860" cy="52286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35AEF7B0-FAC3-4705-AFAD-E0660FFAB6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9433" y="4962917"/>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474E5617-A62F-440C-A5D7-16F745EFE304}"/>
              </a:ext>
            </a:extLst>
          </p:cNvPr>
          <p:cNvSpPr txBox="1"/>
          <p:nvPr/>
        </p:nvSpPr>
        <p:spPr>
          <a:xfrm>
            <a:off x="2155776" y="5037628"/>
            <a:ext cx="2168718" cy="307777"/>
          </a:xfrm>
          <a:prstGeom prst="rect">
            <a:avLst/>
          </a:prstGeom>
          <a:noFill/>
        </p:spPr>
        <p:txBody>
          <a:bodyPr wrap="square">
            <a:spAutoFit/>
          </a:bodyPr>
          <a:lstStyle/>
          <a:p>
            <a:r>
              <a:rPr lang="ru-RU" sz="1400" dirty="0">
                <a:latin typeface="Verdana" panose="020B0604030504040204" pitchFamily="34" charset="0"/>
                <a:ea typeface="Verdana" panose="020B0604030504040204" pitchFamily="34" charset="0"/>
              </a:rPr>
              <a:t>/seleznev.artem.info</a:t>
            </a:r>
          </a:p>
        </p:txBody>
      </p:sp>
      <p:sp>
        <p:nvSpPr>
          <p:cNvPr id="13" name="TextBox 12">
            <a:extLst>
              <a:ext uri="{FF2B5EF4-FFF2-40B4-BE49-F238E27FC236}">
                <a16:creationId xmlns:a16="http://schemas.microsoft.com/office/drawing/2014/main" id="{636FB9A1-A720-4C32-BB95-1991B3C6276D}"/>
              </a:ext>
            </a:extLst>
          </p:cNvPr>
          <p:cNvSpPr txBox="1"/>
          <p:nvPr/>
        </p:nvSpPr>
        <p:spPr>
          <a:xfrm>
            <a:off x="2155776" y="5704089"/>
            <a:ext cx="2168718" cy="307777"/>
          </a:xfrm>
          <a:prstGeom prst="rect">
            <a:avLst/>
          </a:prstGeom>
          <a:noFill/>
        </p:spPr>
        <p:txBody>
          <a:bodyPr wrap="square">
            <a:spAutoFit/>
          </a:bodyPr>
          <a:lstStyle/>
          <a:p>
            <a:r>
              <a:rPr lang="ru-RU" sz="1400" dirty="0">
                <a:latin typeface="Verdana" panose="020B0604030504040204" pitchFamily="34" charset="0"/>
                <a:ea typeface="Verdana" panose="020B0604030504040204" pitchFamily="34" charset="0"/>
              </a:rPr>
              <a:t>/</a:t>
            </a:r>
            <a:r>
              <a:rPr lang="en-US" sz="1400" dirty="0" err="1">
                <a:latin typeface="Verdana" panose="020B0604030504040204" pitchFamily="34" charset="0"/>
                <a:ea typeface="Verdana" panose="020B0604030504040204" pitchFamily="34" charset="0"/>
              </a:rPr>
              <a:t>nameartem</a:t>
            </a:r>
            <a:endParaRPr lang="ru-RU" sz="1400" dirty="0">
              <a:latin typeface="Verdana" panose="020B0604030504040204" pitchFamily="34" charset="0"/>
              <a:ea typeface="Verdana" panose="020B0604030504040204" pitchFamily="34" charset="0"/>
            </a:endParaRPr>
          </a:p>
        </p:txBody>
      </p:sp>
      <p:sp>
        <p:nvSpPr>
          <p:cNvPr id="14" name="TextBox 13">
            <a:extLst>
              <a:ext uri="{FF2B5EF4-FFF2-40B4-BE49-F238E27FC236}">
                <a16:creationId xmlns:a16="http://schemas.microsoft.com/office/drawing/2014/main" id="{EB334478-AA10-4648-B6C1-38FAA3FFA31D}"/>
              </a:ext>
            </a:extLst>
          </p:cNvPr>
          <p:cNvSpPr txBox="1"/>
          <p:nvPr/>
        </p:nvSpPr>
        <p:spPr>
          <a:xfrm>
            <a:off x="2155776" y="4445879"/>
            <a:ext cx="2168718" cy="307777"/>
          </a:xfrm>
          <a:prstGeom prst="rect">
            <a:avLst/>
          </a:prstGeom>
          <a:noFill/>
        </p:spPr>
        <p:txBody>
          <a:bodyPr wrap="square">
            <a:spAutoFit/>
          </a:bodyPr>
          <a:lstStyle/>
          <a:p>
            <a:r>
              <a:rPr lang="en-US" sz="1400" dirty="0">
                <a:latin typeface="Verdana" panose="020B0604030504040204" pitchFamily="34" charset="0"/>
                <a:ea typeface="Verdana" panose="020B0604030504040204" pitchFamily="34" charset="0"/>
              </a:rPr>
              <a:t>@SeleznevArtem</a:t>
            </a:r>
            <a:endParaRPr lang="ru-RU" sz="1400" dirty="0">
              <a:latin typeface="Verdana" panose="020B0604030504040204" pitchFamily="34" charset="0"/>
              <a:ea typeface="Verdana" panose="020B0604030504040204" pitchFamily="34" charset="0"/>
            </a:endParaRPr>
          </a:p>
        </p:txBody>
      </p:sp>
      <p:sp>
        <p:nvSpPr>
          <p:cNvPr id="10" name="Заголовок 1">
            <a:extLst>
              <a:ext uri="{FF2B5EF4-FFF2-40B4-BE49-F238E27FC236}">
                <a16:creationId xmlns:a16="http://schemas.microsoft.com/office/drawing/2014/main" id="{4D069341-7CE7-4772-93A7-9DFE443D444B}"/>
              </a:ext>
            </a:extLst>
          </p:cNvPr>
          <p:cNvSpPr txBox="1">
            <a:spLocks/>
          </p:cNvSpPr>
          <p:nvPr/>
        </p:nvSpPr>
        <p:spPr>
          <a:xfrm>
            <a:off x="3592771" y="3178968"/>
            <a:ext cx="9144000" cy="112939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z="3600" dirty="0">
                <a:solidFill>
                  <a:srgbClr val="7F7F7F"/>
                </a:solidFill>
                <a:latin typeface="Verdana" panose="020B0604030504040204" pitchFamily="34" charset="0"/>
                <a:ea typeface="Verdana" panose="020B0604030504040204" pitchFamily="34" charset="0"/>
              </a:rPr>
              <a:t>КАК ОПТИМИЗИРОВАТЬ ЦЕНУ ПРОДУКТА</a:t>
            </a:r>
          </a:p>
        </p:txBody>
      </p:sp>
    </p:spTree>
    <p:extLst>
      <p:ext uri="{BB962C8B-B14F-4D97-AF65-F5344CB8AC3E}">
        <p14:creationId xmlns:p14="http://schemas.microsoft.com/office/powerpoint/2010/main" val="3972296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DEFB499-2587-49D0-811D-F35E0C1C208B}"/>
              </a:ext>
            </a:extLst>
          </p:cNvPr>
          <p:cNvSpPr>
            <a:spLocks noGrp="1"/>
          </p:cNvSpPr>
          <p:nvPr>
            <p:ph type="ctrTitle"/>
          </p:nvPr>
        </p:nvSpPr>
        <p:spPr/>
        <p:txBody>
          <a:bodyPr/>
          <a:lstStyle/>
          <a:p>
            <a:r>
              <a:rPr lang="ru-RU" dirty="0"/>
              <a:t>Оптимизация цены</a:t>
            </a:r>
          </a:p>
        </p:txBody>
      </p:sp>
      <p:sp>
        <p:nvSpPr>
          <p:cNvPr id="3" name="Подзаголовок 2">
            <a:extLst>
              <a:ext uri="{FF2B5EF4-FFF2-40B4-BE49-F238E27FC236}">
                <a16:creationId xmlns:a16="http://schemas.microsoft.com/office/drawing/2014/main" id="{E06F02AC-77B4-4EA1-8300-73FC77DB42CE}"/>
              </a:ext>
            </a:extLst>
          </p:cNvPr>
          <p:cNvSpPr>
            <a:spLocks noGrp="1"/>
          </p:cNvSpPr>
          <p:nvPr>
            <p:ph type="subTitle" idx="1"/>
          </p:nvPr>
        </p:nvSpPr>
        <p:spPr/>
        <p:txBody>
          <a:bodyPr/>
          <a:lstStyle/>
          <a:p>
            <a:endParaRPr lang="ru-RU"/>
          </a:p>
        </p:txBody>
      </p:sp>
    </p:spTree>
    <p:extLst>
      <p:ext uri="{BB962C8B-B14F-4D97-AF65-F5344CB8AC3E}">
        <p14:creationId xmlns:p14="http://schemas.microsoft.com/office/powerpoint/2010/main" val="41001603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6BADCB-7BBC-4F50-8548-9AEF15FDF954}"/>
              </a:ext>
            </a:extLst>
          </p:cNvPr>
          <p:cNvSpPr txBox="1"/>
          <p:nvPr/>
        </p:nvSpPr>
        <p:spPr>
          <a:xfrm>
            <a:off x="558580" y="214759"/>
            <a:ext cx="6094674" cy="2862322"/>
          </a:xfrm>
          <a:prstGeom prst="rect">
            <a:avLst/>
          </a:prstGeom>
          <a:noFill/>
        </p:spPr>
        <p:txBody>
          <a:bodyPr wrap="square">
            <a:spAutoFit/>
          </a:bodyPr>
          <a:lstStyle/>
          <a:p>
            <a:r>
              <a:rPr lang="en-US"/>
              <a:t>A demand model enables us to search for the optimal price by analyzing how the price changes increase or decrease the profits. We have already seen that this optimization is not particularly difficult for basic price structures and an oversimplified environment that does not account for the special properties of supply, demand, and operations that can be found in real applications. In practice, however, we face numerous constraints and interdependencies that require much more elaborate and specialized optimization models to be developed.</a:t>
            </a:r>
            <a:endParaRPr lang="ru-RU" dirty="0"/>
          </a:p>
        </p:txBody>
      </p:sp>
      <p:sp>
        <p:nvSpPr>
          <p:cNvPr id="5" name="TextBox 4">
            <a:extLst>
              <a:ext uri="{FF2B5EF4-FFF2-40B4-BE49-F238E27FC236}">
                <a16:creationId xmlns:a16="http://schemas.microsoft.com/office/drawing/2014/main" id="{79C219CE-1731-4B4F-9141-91DAF693F55F}"/>
              </a:ext>
            </a:extLst>
          </p:cNvPr>
          <p:cNvSpPr txBox="1"/>
          <p:nvPr/>
        </p:nvSpPr>
        <p:spPr>
          <a:xfrm>
            <a:off x="455213" y="3780920"/>
            <a:ext cx="6094674" cy="2585323"/>
          </a:xfrm>
          <a:prstGeom prst="rect">
            <a:avLst/>
          </a:prstGeom>
          <a:noFill/>
        </p:spPr>
        <p:txBody>
          <a:bodyPr wrap="square">
            <a:spAutoFit/>
          </a:bodyPr>
          <a:lstStyle/>
          <a:p>
            <a:r>
              <a:rPr lang="en-US" dirty="0"/>
              <a:t>The goal of price differentiation, more commonly referred to in economic texts as price discrimination, is to find the optimal prices for separate customer segments or individual customers. Price optimization at the segment or customer level requires the creation of a demand model that takes customer or segment properties as parameters or the creation of a separate demand model for each segment. This can be achieved with the demand prediction methods that we have previously discussed.</a:t>
            </a:r>
            <a:endParaRPr lang="ru-RU" dirty="0"/>
          </a:p>
        </p:txBody>
      </p:sp>
      <p:pic>
        <p:nvPicPr>
          <p:cNvPr id="7" name="Рисунок 6">
            <a:extLst>
              <a:ext uri="{FF2B5EF4-FFF2-40B4-BE49-F238E27FC236}">
                <a16:creationId xmlns:a16="http://schemas.microsoft.com/office/drawing/2014/main" id="{17F0FA6D-C6C0-4B8D-870C-8EAA9ECFE340}"/>
              </a:ext>
            </a:extLst>
          </p:cNvPr>
          <p:cNvPicPr>
            <a:picLocks noChangeAspect="1"/>
          </p:cNvPicPr>
          <p:nvPr/>
        </p:nvPicPr>
        <p:blipFill>
          <a:blip r:embed="rId2"/>
          <a:stretch>
            <a:fillRect/>
          </a:stretch>
        </p:blipFill>
        <p:spPr>
          <a:xfrm>
            <a:off x="7269314" y="2662743"/>
            <a:ext cx="3314700" cy="828675"/>
          </a:xfrm>
          <a:prstGeom prst="rect">
            <a:avLst/>
          </a:prstGeom>
        </p:spPr>
      </p:pic>
      <p:pic>
        <p:nvPicPr>
          <p:cNvPr id="9" name="Рисунок 8">
            <a:extLst>
              <a:ext uri="{FF2B5EF4-FFF2-40B4-BE49-F238E27FC236}">
                <a16:creationId xmlns:a16="http://schemas.microsoft.com/office/drawing/2014/main" id="{EE3A1A10-B686-44C8-A5AB-4A5AFBF3EBC6}"/>
              </a:ext>
            </a:extLst>
          </p:cNvPr>
          <p:cNvPicPr>
            <a:picLocks noChangeAspect="1"/>
          </p:cNvPicPr>
          <p:nvPr/>
        </p:nvPicPr>
        <p:blipFill>
          <a:blip r:embed="rId3"/>
          <a:stretch>
            <a:fillRect/>
          </a:stretch>
        </p:blipFill>
        <p:spPr>
          <a:xfrm>
            <a:off x="7144536" y="3601650"/>
            <a:ext cx="4295775" cy="1038225"/>
          </a:xfrm>
          <a:prstGeom prst="rect">
            <a:avLst/>
          </a:prstGeom>
        </p:spPr>
      </p:pic>
    </p:spTree>
    <p:extLst>
      <p:ext uri="{BB962C8B-B14F-4D97-AF65-F5344CB8AC3E}">
        <p14:creationId xmlns:p14="http://schemas.microsoft.com/office/powerpoint/2010/main" val="1873226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09F77D-7C5F-4039-AE16-A33B515BFD0D}"/>
              </a:ext>
            </a:extLst>
          </p:cNvPr>
          <p:cNvSpPr>
            <a:spLocks noGrp="1"/>
          </p:cNvSpPr>
          <p:nvPr>
            <p:ph type="title"/>
          </p:nvPr>
        </p:nvSpPr>
        <p:spPr/>
        <p:txBody>
          <a:bodyPr/>
          <a:lstStyle/>
          <a:p>
            <a:pPr algn="ctr"/>
            <a:r>
              <a:rPr lang="ru-RU" dirty="0">
                <a:solidFill>
                  <a:schemeClr val="tx1">
                    <a:lumMod val="65000"/>
                    <a:lumOff val="35000"/>
                  </a:schemeClr>
                </a:solidFill>
                <a:latin typeface="Verdana" panose="020B0604030504040204" pitchFamily="34" charset="0"/>
                <a:ea typeface="Verdana" panose="020B0604030504040204" pitchFamily="34" charset="0"/>
              </a:rPr>
              <a:t>МЫ ТОЧНО НЕ ПОГОВОРИМ О…</a:t>
            </a:r>
          </a:p>
        </p:txBody>
      </p:sp>
      <p:graphicFrame>
        <p:nvGraphicFramePr>
          <p:cNvPr id="3" name="Таблица 2">
            <a:extLst>
              <a:ext uri="{FF2B5EF4-FFF2-40B4-BE49-F238E27FC236}">
                <a16:creationId xmlns:a16="http://schemas.microsoft.com/office/drawing/2014/main" id="{F9E1EA78-3D09-4D48-801C-15A3C80C15E6}"/>
              </a:ext>
            </a:extLst>
          </p:cNvPr>
          <p:cNvGraphicFramePr>
            <a:graphicFrameLocks noGrp="1"/>
          </p:cNvGraphicFramePr>
          <p:nvPr/>
        </p:nvGraphicFramePr>
        <p:xfrm>
          <a:off x="528097" y="2481882"/>
          <a:ext cx="5467182" cy="1894236"/>
        </p:xfrm>
        <a:graphic>
          <a:graphicData uri="http://schemas.openxmlformats.org/drawingml/2006/table">
            <a:tbl>
              <a:tblPr>
                <a:tableStyleId>{85BE263C-DBD7-4A20-BB59-AAB30ACAA65A}</a:tableStyleId>
              </a:tblPr>
              <a:tblGrid>
                <a:gridCol w="781026">
                  <a:extLst>
                    <a:ext uri="{9D8B030D-6E8A-4147-A177-3AD203B41FA5}">
                      <a16:colId xmlns:a16="http://schemas.microsoft.com/office/drawing/2014/main" val="2548012238"/>
                    </a:ext>
                  </a:extLst>
                </a:gridCol>
                <a:gridCol w="781026">
                  <a:extLst>
                    <a:ext uri="{9D8B030D-6E8A-4147-A177-3AD203B41FA5}">
                      <a16:colId xmlns:a16="http://schemas.microsoft.com/office/drawing/2014/main" val="492610670"/>
                    </a:ext>
                  </a:extLst>
                </a:gridCol>
                <a:gridCol w="781026">
                  <a:extLst>
                    <a:ext uri="{9D8B030D-6E8A-4147-A177-3AD203B41FA5}">
                      <a16:colId xmlns:a16="http://schemas.microsoft.com/office/drawing/2014/main" val="3278367459"/>
                    </a:ext>
                  </a:extLst>
                </a:gridCol>
                <a:gridCol w="781026">
                  <a:extLst>
                    <a:ext uri="{9D8B030D-6E8A-4147-A177-3AD203B41FA5}">
                      <a16:colId xmlns:a16="http://schemas.microsoft.com/office/drawing/2014/main" val="3351062857"/>
                    </a:ext>
                  </a:extLst>
                </a:gridCol>
                <a:gridCol w="781026">
                  <a:extLst>
                    <a:ext uri="{9D8B030D-6E8A-4147-A177-3AD203B41FA5}">
                      <a16:colId xmlns:a16="http://schemas.microsoft.com/office/drawing/2014/main" val="1909986436"/>
                    </a:ext>
                  </a:extLst>
                </a:gridCol>
                <a:gridCol w="781026">
                  <a:extLst>
                    <a:ext uri="{9D8B030D-6E8A-4147-A177-3AD203B41FA5}">
                      <a16:colId xmlns:a16="http://schemas.microsoft.com/office/drawing/2014/main" val="1874834745"/>
                    </a:ext>
                  </a:extLst>
                </a:gridCol>
                <a:gridCol w="781026">
                  <a:extLst>
                    <a:ext uri="{9D8B030D-6E8A-4147-A177-3AD203B41FA5}">
                      <a16:colId xmlns:a16="http://schemas.microsoft.com/office/drawing/2014/main" val="1624539015"/>
                    </a:ext>
                  </a:extLst>
                </a:gridCol>
              </a:tblGrid>
              <a:tr h="315706">
                <a:tc>
                  <a:txBody>
                    <a:bodyPr/>
                    <a:lstStyle/>
                    <a:p>
                      <a:pPr algn="ctr" fontAlgn="ctr"/>
                      <a:endParaRPr lang="ru-RU" sz="1400" b="1" i="0" u="none" strike="noStrike">
                        <a:solidFill>
                          <a:srgbClr val="C00000"/>
                        </a:solidFill>
                        <a:effectLst/>
                        <a:latin typeface="Calibri" panose="020F0502020204030204" pitchFamily="34" charset="0"/>
                      </a:endParaRPr>
                    </a:p>
                  </a:txBody>
                  <a:tcPr marL="6350" marR="6350" marT="6350" marB="0" anchor="ctr"/>
                </a:tc>
                <a:tc>
                  <a:txBody>
                    <a:bodyPr/>
                    <a:lstStyle/>
                    <a:p>
                      <a:pPr algn="ctr" fontAlgn="ctr"/>
                      <a:r>
                        <a:rPr lang="en-US" sz="1400" u="none" strike="noStrike">
                          <a:solidFill>
                            <a:srgbClr val="C00000"/>
                          </a:solidFill>
                          <a:effectLst/>
                        </a:rPr>
                        <a:t>f1</a:t>
                      </a:r>
                      <a:endParaRPr lang="en-US" sz="1400" b="1" i="0" u="none" strike="noStrike">
                        <a:solidFill>
                          <a:srgbClr val="C00000"/>
                        </a:solidFill>
                        <a:effectLst/>
                        <a:latin typeface="Calibri" panose="020F0502020204030204" pitchFamily="34" charset="0"/>
                      </a:endParaRPr>
                    </a:p>
                  </a:txBody>
                  <a:tcPr marL="6350" marR="6350" marT="6350" marB="0" anchor="ctr"/>
                </a:tc>
                <a:tc>
                  <a:txBody>
                    <a:bodyPr/>
                    <a:lstStyle/>
                    <a:p>
                      <a:pPr algn="ctr" fontAlgn="ctr"/>
                      <a:r>
                        <a:rPr lang="en-US" sz="1400" u="none" strike="noStrike">
                          <a:solidFill>
                            <a:srgbClr val="C00000"/>
                          </a:solidFill>
                          <a:effectLst/>
                        </a:rPr>
                        <a:t>f2</a:t>
                      </a:r>
                      <a:endParaRPr lang="en-US" sz="1400" b="1" i="0" u="none" strike="noStrike">
                        <a:solidFill>
                          <a:srgbClr val="C00000"/>
                        </a:solidFill>
                        <a:effectLst/>
                        <a:latin typeface="Calibri" panose="020F0502020204030204" pitchFamily="34" charset="0"/>
                      </a:endParaRPr>
                    </a:p>
                  </a:txBody>
                  <a:tcPr marL="6350" marR="6350" marT="6350" marB="0" anchor="ctr"/>
                </a:tc>
                <a:tc>
                  <a:txBody>
                    <a:bodyPr/>
                    <a:lstStyle/>
                    <a:p>
                      <a:pPr algn="ctr" fontAlgn="ctr"/>
                      <a:r>
                        <a:rPr lang="en-US" sz="1400" u="none" strike="noStrike">
                          <a:solidFill>
                            <a:srgbClr val="C00000"/>
                          </a:solidFill>
                          <a:effectLst/>
                        </a:rPr>
                        <a:t>f3</a:t>
                      </a:r>
                      <a:endParaRPr lang="en-US" sz="1400" b="1" i="0" u="none" strike="noStrike">
                        <a:solidFill>
                          <a:srgbClr val="C00000"/>
                        </a:solidFill>
                        <a:effectLst/>
                        <a:latin typeface="Calibri" panose="020F0502020204030204" pitchFamily="34" charset="0"/>
                      </a:endParaRPr>
                    </a:p>
                  </a:txBody>
                  <a:tcPr marL="6350" marR="6350" marT="6350" marB="0" anchor="ctr"/>
                </a:tc>
                <a:tc>
                  <a:txBody>
                    <a:bodyPr/>
                    <a:lstStyle/>
                    <a:p>
                      <a:pPr algn="ctr" fontAlgn="ctr"/>
                      <a:r>
                        <a:rPr lang="en-US" sz="1400" u="none" strike="noStrike">
                          <a:solidFill>
                            <a:srgbClr val="C00000"/>
                          </a:solidFill>
                          <a:effectLst/>
                        </a:rPr>
                        <a:t>f4</a:t>
                      </a:r>
                      <a:endParaRPr lang="en-US" sz="1400" b="1" i="0" u="none" strike="noStrike">
                        <a:solidFill>
                          <a:srgbClr val="C00000"/>
                        </a:solidFill>
                        <a:effectLst/>
                        <a:latin typeface="Calibri" panose="020F0502020204030204" pitchFamily="34" charset="0"/>
                      </a:endParaRPr>
                    </a:p>
                  </a:txBody>
                  <a:tcPr marL="6350" marR="6350" marT="6350" marB="0" anchor="ctr"/>
                </a:tc>
                <a:tc>
                  <a:txBody>
                    <a:bodyPr/>
                    <a:lstStyle/>
                    <a:p>
                      <a:pPr algn="ctr" fontAlgn="ctr"/>
                      <a:r>
                        <a:rPr lang="en-US" sz="1400" u="none" strike="noStrike">
                          <a:solidFill>
                            <a:srgbClr val="C00000"/>
                          </a:solidFill>
                          <a:effectLst/>
                        </a:rPr>
                        <a:t>f5</a:t>
                      </a:r>
                      <a:endParaRPr lang="en-US" sz="1400" b="1" i="0" u="none" strike="noStrike">
                        <a:solidFill>
                          <a:srgbClr val="C00000"/>
                        </a:solidFill>
                        <a:effectLst/>
                        <a:latin typeface="Calibri" panose="020F0502020204030204" pitchFamily="34" charset="0"/>
                      </a:endParaRPr>
                    </a:p>
                  </a:txBody>
                  <a:tcPr marL="6350" marR="6350" marT="6350" marB="0" anchor="ctr"/>
                </a:tc>
                <a:tc>
                  <a:txBody>
                    <a:bodyPr/>
                    <a:lstStyle/>
                    <a:p>
                      <a:pPr algn="ctr" fontAlgn="ctr"/>
                      <a:r>
                        <a:rPr lang="en-US" sz="1400" u="none" strike="noStrike" dirty="0" err="1">
                          <a:solidFill>
                            <a:srgbClr val="C00000"/>
                          </a:solidFill>
                          <a:effectLst/>
                        </a:rPr>
                        <a:t>fN</a:t>
                      </a:r>
                      <a:endParaRPr lang="en-US" sz="1400" b="1" i="0" u="none" strike="noStrike" dirty="0">
                        <a:solidFill>
                          <a:srgbClr val="C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885031906"/>
                  </a:ext>
                </a:extLst>
              </a:tr>
              <a:tr h="315706">
                <a:tc>
                  <a:txBody>
                    <a:bodyPr/>
                    <a:lstStyle/>
                    <a:p>
                      <a:pPr algn="ctr" fontAlgn="ctr"/>
                      <a:r>
                        <a:rPr lang="ru-RU" sz="1400" u="none" strike="noStrike">
                          <a:solidFill>
                            <a:srgbClr val="C00000"/>
                          </a:solidFill>
                          <a:effectLst/>
                        </a:rPr>
                        <a:t>1</a:t>
                      </a:r>
                      <a:endParaRPr lang="ru-RU" sz="1400" b="1" i="0" u="none" strike="noStrike">
                        <a:solidFill>
                          <a:srgbClr val="C00000"/>
                        </a:solidFill>
                        <a:effectLst/>
                        <a:latin typeface="Calibri" panose="020F0502020204030204" pitchFamily="34" charset="0"/>
                      </a:endParaRPr>
                    </a:p>
                  </a:txBody>
                  <a:tcPr marL="6350" marR="6350" marT="6350" marB="0" anchor="ctr"/>
                </a:tc>
                <a:tc>
                  <a:txBody>
                    <a:bodyPr/>
                    <a:lstStyle/>
                    <a:p>
                      <a:pPr algn="ctr" fontAlgn="ct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tc>
                  <a:txBody>
                    <a:bodyPr/>
                    <a:lstStyle/>
                    <a:p>
                      <a:pPr algn="ctr" fontAlgn="ct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tc>
                  <a:txBody>
                    <a:bodyPr/>
                    <a:lstStyle/>
                    <a:p>
                      <a:pPr algn="ctr" fontAlgn="ct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tc>
                  <a:txBody>
                    <a:bodyPr/>
                    <a:lstStyle/>
                    <a:p>
                      <a:pPr algn="ctr" fontAlgn="ct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tc>
                  <a:txBody>
                    <a:bodyPr/>
                    <a:lstStyle/>
                    <a:p>
                      <a:pPr algn="ctr" fontAlgn="ct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tc>
                  <a:txBody>
                    <a:bodyPr/>
                    <a:lstStyle/>
                    <a:p>
                      <a:pPr algn="ctr" fontAlgn="ct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915436109"/>
                  </a:ext>
                </a:extLst>
              </a:tr>
              <a:tr h="315706">
                <a:tc>
                  <a:txBody>
                    <a:bodyPr/>
                    <a:lstStyle/>
                    <a:p>
                      <a:pPr algn="ctr" fontAlgn="ctr"/>
                      <a:r>
                        <a:rPr lang="ru-RU" sz="1400" u="none" strike="noStrike">
                          <a:solidFill>
                            <a:srgbClr val="C00000"/>
                          </a:solidFill>
                          <a:effectLst/>
                        </a:rPr>
                        <a:t>2</a:t>
                      </a:r>
                      <a:endParaRPr lang="ru-RU" sz="1400" b="1" i="0" u="none" strike="noStrike">
                        <a:solidFill>
                          <a:srgbClr val="C00000"/>
                        </a:solidFill>
                        <a:effectLst/>
                        <a:latin typeface="Calibri" panose="020F0502020204030204" pitchFamily="34" charset="0"/>
                      </a:endParaRP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594086786"/>
                  </a:ext>
                </a:extLst>
              </a:tr>
              <a:tr h="315706">
                <a:tc>
                  <a:txBody>
                    <a:bodyPr/>
                    <a:lstStyle/>
                    <a:p>
                      <a:pPr algn="ctr" fontAlgn="ctr"/>
                      <a:r>
                        <a:rPr lang="ru-RU" sz="1400" u="none" strike="noStrike">
                          <a:solidFill>
                            <a:srgbClr val="C00000"/>
                          </a:solidFill>
                          <a:effectLst/>
                        </a:rPr>
                        <a:t>3</a:t>
                      </a:r>
                      <a:endParaRPr lang="ru-RU" sz="1400" b="1" i="0" u="none" strike="noStrike">
                        <a:solidFill>
                          <a:srgbClr val="C00000"/>
                        </a:solidFill>
                        <a:effectLst/>
                        <a:latin typeface="Calibri" panose="020F0502020204030204" pitchFamily="34" charset="0"/>
                      </a:endParaRP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4113103744"/>
                  </a:ext>
                </a:extLst>
              </a:tr>
              <a:tr h="315706">
                <a:tc>
                  <a:txBody>
                    <a:bodyPr/>
                    <a:lstStyle/>
                    <a:p>
                      <a:pPr algn="ctr" fontAlgn="ctr"/>
                      <a:r>
                        <a:rPr lang="ru-RU" sz="1400" u="none" strike="noStrike">
                          <a:solidFill>
                            <a:srgbClr val="C00000"/>
                          </a:solidFill>
                          <a:effectLst/>
                        </a:rPr>
                        <a:t>…</a:t>
                      </a:r>
                      <a:endParaRPr lang="ru-RU" sz="1400" b="1" i="0" u="none" strike="noStrike">
                        <a:solidFill>
                          <a:srgbClr val="C00000"/>
                        </a:solidFill>
                        <a:effectLst/>
                        <a:latin typeface="Calibri" panose="020F0502020204030204" pitchFamily="34" charset="0"/>
                      </a:endParaRP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946348261"/>
                  </a:ext>
                </a:extLst>
              </a:tr>
              <a:tr h="315706">
                <a:tc>
                  <a:txBody>
                    <a:bodyPr/>
                    <a:lstStyle/>
                    <a:p>
                      <a:pPr algn="ctr" fontAlgn="ctr"/>
                      <a:r>
                        <a:rPr lang="en-US" sz="1400" u="none" strike="noStrike">
                          <a:solidFill>
                            <a:srgbClr val="C00000"/>
                          </a:solidFill>
                          <a:effectLst/>
                        </a:rPr>
                        <a:t>N</a:t>
                      </a:r>
                      <a:endParaRPr lang="en-US" sz="1400" b="1" i="0" u="none" strike="noStrike">
                        <a:solidFill>
                          <a:srgbClr val="C00000"/>
                        </a:solidFill>
                        <a:effectLst/>
                        <a:latin typeface="Calibri" panose="020F0502020204030204" pitchFamily="34" charset="0"/>
                      </a:endParaRP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812690249"/>
                  </a:ext>
                </a:extLst>
              </a:tr>
            </a:tbl>
          </a:graphicData>
        </a:graphic>
      </p:graphicFrame>
      <p:graphicFrame>
        <p:nvGraphicFramePr>
          <p:cNvPr id="4" name="Таблица 3">
            <a:extLst>
              <a:ext uri="{FF2B5EF4-FFF2-40B4-BE49-F238E27FC236}">
                <a16:creationId xmlns:a16="http://schemas.microsoft.com/office/drawing/2014/main" id="{44FE527E-188F-4261-88AF-1666FD2F7C3F}"/>
              </a:ext>
            </a:extLst>
          </p:cNvPr>
          <p:cNvGraphicFramePr>
            <a:graphicFrameLocks noGrp="1"/>
          </p:cNvGraphicFramePr>
          <p:nvPr>
            <p:extLst>
              <p:ext uri="{D42A27DB-BD31-4B8C-83A1-F6EECF244321}">
                <p14:modId xmlns:p14="http://schemas.microsoft.com/office/powerpoint/2010/main" val="960245077"/>
              </p:ext>
            </p:extLst>
          </p:nvPr>
        </p:nvGraphicFramePr>
        <p:xfrm>
          <a:off x="6355749" y="2481882"/>
          <a:ext cx="781026" cy="1894236"/>
        </p:xfrm>
        <a:graphic>
          <a:graphicData uri="http://schemas.openxmlformats.org/drawingml/2006/table">
            <a:tbl>
              <a:tblPr>
                <a:tableStyleId>{85BE263C-DBD7-4A20-BB59-AAB30ACAA65A}</a:tableStyleId>
              </a:tblPr>
              <a:tblGrid>
                <a:gridCol w="781026">
                  <a:extLst>
                    <a:ext uri="{9D8B030D-6E8A-4147-A177-3AD203B41FA5}">
                      <a16:colId xmlns:a16="http://schemas.microsoft.com/office/drawing/2014/main" val="617079402"/>
                    </a:ext>
                  </a:extLst>
                </a:gridCol>
              </a:tblGrid>
              <a:tr h="315706">
                <a:tc>
                  <a:txBody>
                    <a:bodyPr/>
                    <a:lstStyle/>
                    <a:p>
                      <a:pPr algn="ctr" fontAlgn="ctr"/>
                      <a:r>
                        <a:rPr lang="en-US" sz="1400" u="none" strike="noStrike" dirty="0">
                          <a:solidFill>
                            <a:srgbClr val="C00000"/>
                          </a:solidFill>
                          <a:effectLst/>
                        </a:rPr>
                        <a:t>TARGET</a:t>
                      </a:r>
                      <a:endParaRPr lang="en-US" sz="1400" b="1" i="0" u="none" strike="noStrike" dirty="0">
                        <a:solidFill>
                          <a:srgbClr val="C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910638272"/>
                  </a:ext>
                </a:extLst>
              </a:tr>
              <a:tr h="315706">
                <a:tc>
                  <a:txBody>
                    <a:bodyPr/>
                    <a:lstStyle/>
                    <a:p>
                      <a:pPr algn="ctr" fontAlgn="ct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960101512"/>
                  </a:ext>
                </a:extLst>
              </a:tr>
              <a:tr h="315706">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756514762"/>
                  </a:ext>
                </a:extLst>
              </a:tr>
              <a:tr h="315706">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294674874"/>
                  </a:ext>
                </a:extLst>
              </a:tr>
              <a:tr h="315706">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583566916"/>
                  </a:ext>
                </a:extLst>
              </a:tr>
              <a:tr h="315706">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365904734"/>
                  </a:ext>
                </a:extLst>
              </a:tr>
            </a:tbl>
          </a:graphicData>
        </a:graphic>
      </p:graphicFrame>
      <p:sp>
        <p:nvSpPr>
          <p:cNvPr id="5" name="Знак ''плюс'' 4">
            <a:extLst>
              <a:ext uri="{FF2B5EF4-FFF2-40B4-BE49-F238E27FC236}">
                <a16:creationId xmlns:a16="http://schemas.microsoft.com/office/drawing/2014/main" id="{2335AF0A-0533-4554-A58C-5B85F671BF5D}"/>
              </a:ext>
            </a:extLst>
          </p:cNvPr>
          <p:cNvSpPr/>
          <p:nvPr/>
        </p:nvSpPr>
        <p:spPr>
          <a:xfrm>
            <a:off x="6012518" y="3250096"/>
            <a:ext cx="368410" cy="357808"/>
          </a:xfrm>
          <a:prstGeom prst="mathPl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77463261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DEFB499-2587-49D0-811D-F35E0C1C208B}"/>
              </a:ext>
            </a:extLst>
          </p:cNvPr>
          <p:cNvSpPr>
            <a:spLocks noGrp="1"/>
          </p:cNvSpPr>
          <p:nvPr>
            <p:ph type="ctrTitle"/>
          </p:nvPr>
        </p:nvSpPr>
        <p:spPr/>
        <p:txBody>
          <a:bodyPr/>
          <a:lstStyle/>
          <a:p>
            <a:r>
              <a:rPr lang="ru-RU" dirty="0"/>
              <a:t>Отработанные</a:t>
            </a:r>
          </a:p>
        </p:txBody>
      </p:sp>
      <p:sp>
        <p:nvSpPr>
          <p:cNvPr id="3" name="Подзаголовок 2">
            <a:extLst>
              <a:ext uri="{FF2B5EF4-FFF2-40B4-BE49-F238E27FC236}">
                <a16:creationId xmlns:a16="http://schemas.microsoft.com/office/drawing/2014/main" id="{E06F02AC-77B4-4EA1-8300-73FC77DB42CE}"/>
              </a:ext>
            </a:extLst>
          </p:cNvPr>
          <p:cNvSpPr>
            <a:spLocks noGrp="1"/>
          </p:cNvSpPr>
          <p:nvPr>
            <p:ph type="subTitle" idx="1"/>
          </p:nvPr>
        </p:nvSpPr>
        <p:spPr/>
        <p:txBody>
          <a:bodyPr/>
          <a:lstStyle/>
          <a:p>
            <a:endParaRPr lang="ru-RU"/>
          </a:p>
        </p:txBody>
      </p:sp>
    </p:spTree>
    <p:extLst>
      <p:ext uri="{BB962C8B-B14F-4D97-AF65-F5344CB8AC3E}">
        <p14:creationId xmlns:p14="http://schemas.microsoft.com/office/powerpoint/2010/main" val="30384822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AFF55F-46BB-48D3-A57B-A10C814F07C5}"/>
              </a:ext>
            </a:extLst>
          </p:cNvPr>
          <p:cNvSpPr txBox="1"/>
          <p:nvPr/>
        </p:nvSpPr>
        <p:spPr>
          <a:xfrm>
            <a:off x="590550" y="408712"/>
            <a:ext cx="6096000" cy="1754326"/>
          </a:xfrm>
          <a:prstGeom prst="rect">
            <a:avLst/>
          </a:prstGeom>
          <a:noFill/>
        </p:spPr>
        <p:txBody>
          <a:bodyPr wrap="square">
            <a:spAutoFit/>
          </a:bodyPr>
          <a:lstStyle/>
          <a:p>
            <a:r>
              <a:rPr lang="ru-RU" dirty="0"/>
              <a:t>Первое упоминание</a:t>
            </a:r>
            <a:br>
              <a:rPr lang="ru-RU" dirty="0"/>
            </a:br>
            <a:r>
              <a:rPr lang="en-US" dirty="0"/>
              <a:t>The opportunity to automatically improve tactical price decisions was first recognized and seized by the airline industry at the beginning of the 1980s and can be partially attributed to the advancement of digital reservation systems that enabled dynamic and agile resource and price management.</a:t>
            </a:r>
            <a:endParaRPr lang="ru-RU" dirty="0"/>
          </a:p>
        </p:txBody>
      </p:sp>
      <p:sp>
        <p:nvSpPr>
          <p:cNvPr id="5" name="TextBox 4">
            <a:extLst>
              <a:ext uri="{FF2B5EF4-FFF2-40B4-BE49-F238E27FC236}">
                <a16:creationId xmlns:a16="http://schemas.microsoft.com/office/drawing/2014/main" id="{204BE4FA-013C-4CD7-98A1-C8D26BEB7297}"/>
              </a:ext>
            </a:extLst>
          </p:cNvPr>
          <p:cNvSpPr txBox="1"/>
          <p:nvPr/>
        </p:nvSpPr>
        <p:spPr>
          <a:xfrm>
            <a:off x="591876" y="2949647"/>
            <a:ext cx="6094674" cy="923330"/>
          </a:xfrm>
          <a:prstGeom prst="rect">
            <a:avLst/>
          </a:prstGeom>
          <a:noFill/>
        </p:spPr>
        <p:txBody>
          <a:bodyPr wrap="square">
            <a:spAutoFit/>
          </a:bodyPr>
          <a:lstStyle/>
          <a:p>
            <a:r>
              <a:rPr lang="ru-RU" dirty="0"/>
              <a:t>Создание новых профессии </a:t>
            </a:r>
            <a:br>
              <a:rPr lang="ru-RU" dirty="0"/>
            </a:br>
            <a:r>
              <a:rPr lang="en-US" dirty="0"/>
              <a:t>This new, truly algorithmic, approach, commonly referred to as revenue management or yield management</a:t>
            </a:r>
            <a:endParaRPr lang="ru-RU" dirty="0"/>
          </a:p>
        </p:txBody>
      </p:sp>
      <p:sp>
        <p:nvSpPr>
          <p:cNvPr id="7" name="TextBox 6">
            <a:extLst>
              <a:ext uri="{FF2B5EF4-FFF2-40B4-BE49-F238E27FC236}">
                <a16:creationId xmlns:a16="http://schemas.microsoft.com/office/drawing/2014/main" id="{52DCEF84-1823-48DB-8960-E4D41363374C}"/>
              </a:ext>
            </a:extLst>
          </p:cNvPr>
          <p:cNvSpPr txBox="1"/>
          <p:nvPr/>
        </p:nvSpPr>
        <p:spPr>
          <a:xfrm>
            <a:off x="591876" y="4496622"/>
            <a:ext cx="6094674" cy="1477328"/>
          </a:xfrm>
          <a:prstGeom prst="rect">
            <a:avLst/>
          </a:prstGeom>
          <a:noFill/>
        </p:spPr>
        <p:txBody>
          <a:bodyPr wrap="square">
            <a:spAutoFit/>
          </a:bodyPr>
          <a:lstStyle/>
          <a:p>
            <a:r>
              <a:rPr lang="ru-RU" dirty="0"/>
              <a:t>Применяется для</a:t>
            </a:r>
            <a:br>
              <a:rPr lang="ru-RU" dirty="0"/>
            </a:br>
            <a:r>
              <a:rPr lang="en-US" dirty="0"/>
              <a:t>promotions and advertisements. Price management methods can be used both to optimize discount values of promotions and to price advertising and media resources sold to service clients</a:t>
            </a:r>
            <a:endParaRPr lang="ru-RU" dirty="0"/>
          </a:p>
        </p:txBody>
      </p:sp>
    </p:spTree>
    <p:extLst>
      <p:ext uri="{BB962C8B-B14F-4D97-AF65-F5344CB8AC3E}">
        <p14:creationId xmlns:p14="http://schemas.microsoft.com/office/powerpoint/2010/main" val="17055720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92DFDBE0-2592-42D7-9974-C2AF42D6376A}"/>
              </a:ext>
            </a:extLst>
          </p:cNvPr>
          <p:cNvPicPr>
            <a:picLocks noChangeAspect="1"/>
          </p:cNvPicPr>
          <p:nvPr/>
        </p:nvPicPr>
        <p:blipFill>
          <a:blip r:embed="rId2"/>
          <a:stretch>
            <a:fillRect/>
          </a:stretch>
        </p:blipFill>
        <p:spPr>
          <a:xfrm>
            <a:off x="911377" y="643475"/>
            <a:ext cx="3228975" cy="704850"/>
          </a:xfrm>
          <a:prstGeom prst="rect">
            <a:avLst/>
          </a:prstGeom>
        </p:spPr>
      </p:pic>
      <p:sp>
        <p:nvSpPr>
          <p:cNvPr id="8" name="TextBox 7">
            <a:extLst>
              <a:ext uri="{FF2B5EF4-FFF2-40B4-BE49-F238E27FC236}">
                <a16:creationId xmlns:a16="http://schemas.microsoft.com/office/drawing/2014/main" id="{EC5B9773-09B2-4CC9-9A38-86355A822D8A}"/>
              </a:ext>
            </a:extLst>
          </p:cNvPr>
          <p:cNvSpPr txBox="1"/>
          <p:nvPr/>
        </p:nvSpPr>
        <p:spPr>
          <a:xfrm>
            <a:off x="911377" y="2133787"/>
            <a:ext cx="6094674" cy="923330"/>
          </a:xfrm>
          <a:prstGeom prst="rect">
            <a:avLst/>
          </a:prstGeom>
          <a:noFill/>
        </p:spPr>
        <p:txBody>
          <a:bodyPr wrap="square">
            <a:spAutoFit/>
          </a:bodyPr>
          <a:lstStyle/>
          <a:p>
            <a:r>
              <a:rPr lang="ru-RU" dirty="0"/>
              <a:t>Цена может быть сложена из более сложных </a:t>
            </a:r>
            <a:r>
              <a:rPr lang="ru-RU" dirty="0" err="1"/>
              <a:t>варианто</a:t>
            </a:r>
            <a:endParaRPr lang="en-US" dirty="0"/>
          </a:p>
          <a:p>
            <a:r>
              <a:rPr lang="en-US" dirty="0"/>
              <a:t>or many dimensions, such as customer segments, store locations, seasons, classes of service, and so forth</a:t>
            </a:r>
            <a:endParaRPr lang="ru-RU" dirty="0"/>
          </a:p>
        </p:txBody>
      </p:sp>
      <p:sp>
        <p:nvSpPr>
          <p:cNvPr id="10" name="TextBox 9">
            <a:extLst>
              <a:ext uri="{FF2B5EF4-FFF2-40B4-BE49-F238E27FC236}">
                <a16:creationId xmlns:a16="http://schemas.microsoft.com/office/drawing/2014/main" id="{730C906A-934A-407F-969E-D06AB56BEBA6}"/>
              </a:ext>
            </a:extLst>
          </p:cNvPr>
          <p:cNvSpPr txBox="1"/>
          <p:nvPr/>
        </p:nvSpPr>
        <p:spPr>
          <a:xfrm>
            <a:off x="911377" y="3951309"/>
            <a:ext cx="6094674" cy="923330"/>
          </a:xfrm>
          <a:prstGeom prst="rect">
            <a:avLst/>
          </a:prstGeom>
          <a:noFill/>
        </p:spPr>
        <p:txBody>
          <a:bodyPr wrap="square">
            <a:spAutoFit/>
          </a:bodyPr>
          <a:lstStyle/>
          <a:p>
            <a:r>
              <a:rPr lang="en-US" dirty="0"/>
              <a:t>The demand is a function of price and other variables that range from competitor prices to weather. In the most basic case, the revenue management system can optimize prices</a:t>
            </a:r>
            <a:endParaRPr lang="ru-RU" dirty="0"/>
          </a:p>
        </p:txBody>
      </p:sp>
      <p:pic>
        <p:nvPicPr>
          <p:cNvPr id="14" name="Рисунок 13">
            <a:extLst>
              <a:ext uri="{FF2B5EF4-FFF2-40B4-BE49-F238E27FC236}">
                <a16:creationId xmlns:a16="http://schemas.microsoft.com/office/drawing/2014/main" id="{9BC98D25-A3F1-41DC-9FDB-C8AB5313504F}"/>
              </a:ext>
            </a:extLst>
          </p:cNvPr>
          <p:cNvPicPr>
            <a:picLocks noChangeAspect="1"/>
          </p:cNvPicPr>
          <p:nvPr/>
        </p:nvPicPr>
        <p:blipFill>
          <a:blip r:embed="rId3"/>
          <a:stretch>
            <a:fillRect/>
          </a:stretch>
        </p:blipFill>
        <p:spPr>
          <a:xfrm>
            <a:off x="1011473" y="5062658"/>
            <a:ext cx="4953000" cy="828675"/>
          </a:xfrm>
          <a:prstGeom prst="rect">
            <a:avLst/>
          </a:prstGeom>
        </p:spPr>
      </p:pic>
      <p:sp>
        <p:nvSpPr>
          <p:cNvPr id="16" name="TextBox 15">
            <a:extLst>
              <a:ext uri="{FF2B5EF4-FFF2-40B4-BE49-F238E27FC236}">
                <a16:creationId xmlns:a16="http://schemas.microsoft.com/office/drawing/2014/main" id="{F50B3BA1-3D03-4AE6-9ED0-3F3BE04D69FF}"/>
              </a:ext>
            </a:extLst>
          </p:cNvPr>
          <p:cNvSpPr txBox="1"/>
          <p:nvPr/>
        </p:nvSpPr>
        <p:spPr>
          <a:xfrm>
            <a:off x="6704607" y="1966150"/>
            <a:ext cx="6448508" cy="3970318"/>
          </a:xfrm>
          <a:prstGeom prst="rect">
            <a:avLst/>
          </a:prstGeom>
          <a:noFill/>
        </p:spPr>
        <p:txBody>
          <a:bodyPr wrap="square">
            <a:spAutoFit/>
          </a:bodyPr>
          <a:lstStyle/>
          <a:p>
            <a:r>
              <a:rPr lang="en-US" dirty="0"/>
              <a:t>One notable example is stock level constraint – if a seller has a limited stock of a product, the quantity sold Q is the minimum of the demand and the stock level. </a:t>
            </a:r>
            <a:br>
              <a:rPr lang="ru-RU" dirty="0"/>
            </a:br>
            <a:br>
              <a:rPr lang="ru-RU" dirty="0"/>
            </a:br>
            <a:r>
              <a:rPr lang="en-US" dirty="0"/>
              <a:t>– Another important factor is dependent demands – because products in one category are often substitutable, a change in the price of one product can make customers switch to another product. This makes the optimization problem more complex because product prices have to be optimized jointly, not individually</a:t>
            </a:r>
            <a:br>
              <a:rPr lang="ru-RU" dirty="0"/>
            </a:br>
            <a:br>
              <a:rPr lang="ru-RU" dirty="0"/>
            </a:br>
            <a:r>
              <a:rPr lang="en-US" dirty="0"/>
              <a:t>Finally, a seller can pursue additional goals that translate into additional constraints. For example, a fashion retailer can aim at selling out the inventory by the end of the season.</a:t>
            </a:r>
            <a:endParaRPr lang="ru-RU" dirty="0"/>
          </a:p>
        </p:txBody>
      </p:sp>
    </p:spTree>
    <p:extLst>
      <p:ext uri="{BB962C8B-B14F-4D97-AF65-F5344CB8AC3E}">
        <p14:creationId xmlns:p14="http://schemas.microsoft.com/office/powerpoint/2010/main" val="32327406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9000424-1DA6-4F95-BDCC-769A9FE6EC4A}"/>
              </a:ext>
            </a:extLst>
          </p:cNvPr>
          <p:cNvSpPr txBox="1"/>
          <p:nvPr/>
        </p:nvSpPr>
        <p:spPr>
          <a:xfrm>
            <a:off x="630141" y="715127"/>
            <a:ext cx="6094674" cy="923330"/>
          </a:xfrm>
          <a:prstGeom prst="rect">
            <a:avLst/>
          </a:prstGeom>
          <a:noFill/>
        </p:spPr>
        <p:txBody>
          <a:bodyPr wrap="square">
            <a:spAutoFit/>
          </a:bodyPr>
          <a:lstStyle/>
          <a:p>
            <a:r>
              <a:rPr lang="en-US" dirty="0"/>
              <a:t>One of the reasons is that the price determines how the product or service is positioned on the market and perceived by customer</a:t>
            </a:r>
            <a:endParaRPr lang="ru-RU" dirty="0"/>
          </a:p>
        </p:txBody>
      </p:sp>
      <p:pic>
        <p:nvPicPr>
          <p:cNvPr id="8" name="Рисунок 7">
            <a:extLst>
              <a:ext uri="{FF2B5EF4-FFF2-40B4-BE49-F238E27FC236}">
                <a16:creationId xmlns:a16="http://schemas.microsoft.com/office/drawing/2014/main" id="{4A684F44-417A-4889-805F-FA342E8AAF0A}"/>
              </a:ext>
            </a:extLst>
          </p:cNvPr>
          <p:cNvPicPr>
            <a:picLocks noChangeAspect="1"/>
          </p:cNvPicPr>
          <p:nvPr/>
        </p:nvPicPr>
        <p:blipFill>
          <a:blip r:embed="rId2"/>
          <a:stretch>
            <a:fillRect/>
          </a:stretch>
        </p:blipFill>
        <p:spPr>
          <a:xfrm>
            <a:off x="955936" y="1940283"/>
            <a:ext cx="8753475" cy="3390900"/>
          </a:xfrm>
          <a:prstGeom prst="rect">
            <a:avLst/>
          </a:prstGeom>
        </p:spPr>
      </p:pic>
      <p:sp>
        <p:nvSpPr>
          <p:cNvPr id="10" name="TextBox 9">
            <a:extLst>
              <a:ext uri="{FF2B5EF4-FFF2-40B4-BE49-F238E27FC236}">
                <a16:creationId xmlns:a16="http://schemas.microsoft.com/office/drawing/2014/main" id="{69E10A1B-418E-415E-BF74-E1C879E591AF}"/>
              </a:ext>
            </a:extLst>
          </p:cNvPr>
          <p:cNvSpPr txBox="1"/>
          <p:nvPr/>
        </p:nvSpPr>
        <p:spPr>
          <a:xfrm>
            <a:off x="5917759" y="5265710"/>
            <a:ext cx="6094674" cy="1754326"/>
          </a:xfrm>
          <a:prstGeom prst="rect">
            <a:avLst/>
          </a:prstGeom>
          <a:noFill/>
        </p:spPr>
        <p:txBody>
          <a:bodyPr wrap="square">
            <a:spAutoFit/>
          </a:bodyPr>
          <a:lstStyle/>
          <a:p>
            <a:r>
              <a:rPr lang="en-US" dirty="0"/>
              <a:t>For example, a study by McKinsey and Associates analyzes the profits of 2,463 companies and comes to the conclusion that a 1% change in price results in 11.1% profit improvement, whereas a 1% improvement in sales volume, variable cost, or fixed costs yields improvements of 3.3%, 7.8%, and 2.3%, </a:t>
            </a:r>
            <a:r>
              <a:rPr lang="en-US" dirty="0" err="1"/>
              <a:t>respectiv</a:t>
            </a:r>
            <a:endParaRPr lang="ru-RU" dirty="0"/>
          </a:p>
        </p:txBody>
      </p:sp>
    </p:spTree>
    <p:extLst>
      <p:ext uri="{BB962C8B-B14F-4D97-AF65-F5344CB8AC3E}">
        <p14:creationId xmlns:p14="http://schemas.microsoft.com/office/powerpoint/2010/main" val="244984714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FB82A3F-A5B7-4D36-976E-8FE044EA5C97}"/>
              </a:ext>
            </a:extLst>
          </p:cNvPr>
          <p:cNvSpPr txBox="1"/>
          <p:nvPr/>
        </p:nvSpPr>
        <p:spPr>
          <a:xfrm>
            <a:off x="351845" y="204214"/>
            <a:ext cx="6094674" cy="1754326"/>
          </a:xfrm>
          <a:prstGeom prst="rect">
            <a:avLst/>
          </a:prstGeom>
          <a:noFill/>
        </p:spPr>
        <p:txBody>
          <a:bodyPr wrap="square">
            <a:spAutoFit/>
          </a:bodyPr>
          <a:lstStyle/>
          <a:p>
            <a:r>
              <a:rPr lang="en-US" dirty="0"/>
              <a:t>Economic theory argues that price is determined by the interplay of supply and demand on the market. Although every product or service has its production cost, which can sometimes be considered as a “fair” baseline for the price, pricing requires us to delve into the valuation logic of both the seller and the buyer</a:t>
            </a:r>
            <a:endParaRPr lang="ru-RU" dirty="0"/>
          </a:p>
        </p:txBody>
      </p:sp>
      <p:pic>
        <p:nvPicPr>
          <p:cNvPr id="4" name="Рисунок 3">
            <a:extLst>
              <a:ext uri="{FF2B5EF4-FFF2-40B4-BE49-F238E27FC236}">
                <a16:creationId xmlns:a16="http://schemas.microsoft.com/office/drawing/2014/main" id="{347F6D7D-AEC0-4CDC-9A2A-05D4EECEC8B8}"/>
              </a:ext>
            </a:extLst>
          </p:cNvPr>
          <p:cNvPicPr>
            <a:picLocks noChangeAspect="1"/>
          </p:cNvPicPr>
          <p:nvPr/>
        </p:nvPicPr>
        <p:blipFill>
          <a:blip r:embed="rId2"/>
          <a:stretch>
            <a:fillRect/>
          </a:stretch>
        </p:blipFill>
        <p:spPr>
          <a:xfrm>
            <a:off x="2203920" y="2233489"/>
            <a:ext cx="8324850" cy="4076700"/>
          </a:xfrm>
          <a:prstGeom prst="rect">
            <a:avLst/>
          </a:prstGeom>
        </p:spPr>
      </p:pic>
    </p:spTree>
    <p:extLst>
      <p:ext uri="{BB962C8B-B14F-4D97-AF65-F5344CB8AC3E}">
        <p14:creationId xmlns:p14="http://schemas.microsoft.com/office/powerpoint/2010/main" val="368034317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31A133-9A59-42FE-8753-A8AFB13BD626}"/>
              </a:ext>
            </a:extLst>
          </p:cNvPr>
          <p:cNvSpPr txBox="1"/>
          <p:nvPr/>
        </p:nvSpPr>
        <p:spPr>
          <a:xfrm>
            <a:off x="1465028" y="949044"/>
            <a:ext cx="6094674" cy="369332"/>
          </a:xfrm>
          <a:prstGeom prst="rect">
            <a:avLst/>
          </a:prstGeom>
          <a:noFill/>
        </p:spPr>
        <p:txBody>
          <a:bodyPr wrap="square">
            <a:spAutoFit/>
          </a:bodyPr>
          <a:lstStyle/>
          <a:p>
            <a:r>
              <a:rPr lang="en-US" dirty="0" err="1"/>
              <a:t>Willegnes</a:t>
            </a:r>
            <a:r>
              <a:rPr lang="en-US" dirty="0"/>
              <a:t> to pay </a:t>
            </a:r>
            <a:r>
              <a:rPr lang="ru-RU" dirty="0"/>
              <a:t>расчет</a:t>
            </a:r>
          </a:p>
        </p:txBody>
      </p:sp>
      <p:sp>
        <p:nvSpPr>
          <p:cNvPr id="8" name="TextBox 7">
            <a:extLst>
              <a:ext uri="{FF2B5EF4-FFF2-40B4-BE49-F238E27FC236}">
                <a16:creationId xmlns:a16="http://schemas.microsoft.com/office/drawing/2014/main" id="{0B479214-71C9-4BC9-9088-3E81E881E1E2}"/>
              </a:ext>
            </a:extLst>
          </p:cNvPr>
          <p:cNvSpPr txBox="1"/>
          <p:nvPr/>
        </p:nvSpPr>
        <p:spPr>
          <a:xfrm>
            <a:off x="1099268" y="2343849"/>
            <a:ext cx="6094674" cy="369332"/>
          </a:xfrm>
          <a:prstGeom prst="rect">
            <a:avLst/>
          </a:prstGeom>
          <a:noFill/>
        </p:spPr>
        <p:txBody>
          <a:bodyPr wrap="square">
            <a:spAutoFit/>
          </a:bodyPr>
          <a:lstStyle/>
          <a:p>
            <a:r>
              <a:rPr lang="ru-RU" dirty="0"/>
              <a:t>https://github.com/jbonfardeci/conjoint-analysis</a:t>
            </a:r>
          </a:p>
        </p:txBody>
      </p:sp>
      <p:sp>
        <p:nvSpPr>
          <p:cNvPr id="6" name="TextBox 5">
            <a:extLst>
              <a:ext uri="{FF2B5EF4-FFF2-40B4-BE49-F238E27FC236}">
                <a16:creationId xmlns:a16="http://schemas.microsoft.com/office/drawing/2014/main" id="{66A4766E-9F39-47BC-B25C-B0ECE3D0D490}"/>
              </a:ext>
            </a:extLst>
          </p:cNvPr>
          <p:cNvSpPr txBox="1"/>
          <p:nvPr/>
        </p:nvSpPr>
        <p:spPr>
          <a:xfrm>
            <a:off x="5854148" y="139698"/>
            <a:ext cx="6094674" cy="6463308"/>
          </a:xfrm>
          <a:prstGeom prst="rect">
            <a:avLst/>
          </a:prstGeom>
          <a:noFill/>
        </p:spPr>
        <p:txBody>
          <a:bodyPr wrap="square">
            <a:spAutoFit/>
          </a:bodyPr>
          <a:lstStyle/>
          <a:p>
            <a:r>
              <a:rPr lang="en-US" dirty="0"/>
              <a:t>point of reference The potential gains and losses associated with a deal are evaluated by comparison with some point of reference. The point of reference is based on past experience (e.g., the last observed price for a given or similar product) or judgement and tends to be persistent once it is set. diminishing sensitivity Changes in gains or losses are sharply perceived in the zone around the reference point but become less noticeable as the magnitudes of gain or loss increase. The difference between $9 and $19 discounts appears to be substantial, but the same ten dollar difference is not perceived equally valuable for discounts of $719 and $729. loss aversion Losses are generally perceived more sharply than gains of the same magnitude. A loss of $100 is typically perceived more important than a gain of $100. risk aversion for gains Guaranteed gains are preferred to opportunistic gains of the same magnitude. A prospect who has the choice of getting a guaranteed $450 or of winning $1000 with a 50% chance (and a 50% chance of winning nothing) generally prefers the first option. risk seeking for losses In contrast to gains, potential losses are preferred to guaranteed losses. A prospect who has the choice of definitely losing $450 or of losing $1000 with a 50% chance (and a 50% chance of losing nothing) generally prefers the second alternative. </a:t>
            </a:r>
            <a:endParaRPr lang="ru-RU" dirty="0"/>
          </a:p>
        </p:txBody>
      </p:sp>
    </p:spTree>
    <p:extLst>
      <p:ext uri="{BB962C8B-B14F-4D97-AF65-F5344CB8AC3E}">
        <p14:creationId xmlns:p14="http://schemas.microsoft.com/office/powerpoint/2010/main" val="158088915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3E08A0-C5D4-4E44-8877-FA32A9D0D131}"/>
              </a:ext>
            </a:extLst>
          </p:cNvPr>
          <p:cNvSpPr txBox="1"/>
          <p:nvPr/>
        </p:nvSpPr>
        <p:spPr>
          <a:xfrm>
            <a:off x="463164" y="444783"/>
            <a:ext cx="6094674" cy="923330"/>
          </a:xfrm>
          <a:prstGeom prst="rect">
            <a:avLst/>
          </a:prstGeom>
          <a:noFill/>
        </p:spPr>
        <p:txBody>
          <a:bodyPr wrap="square">
            <a:spAutoFit/>
          </a:bodyPr>
          <a:lstStyle/>
          <a:p>
            <a:r>
              <a:rPr lang="en-US" dirty="0"/>
              <a:t>Utility, value exchange models, and other valuation methods help us to predict the expected willingness to pay for a given product</a:t>
            </a:r>
            <a:endParaRPr lang="ru-RU" dirty="0"/>
          </a:p>
        </p:txBody>
      </p:sp>
      <p:pic>
        <p:nvPicPr>
          <p:cNvPr id="6" name="Рисунок 5">
            <a:extLst>
              <a:ext uri="{FF2B5EF4-FFF2-40B4-BE49-F238E27FC236}">
                <a16:creationId xmlns:a16="http://schemas.microsoft.com/office/drawing/2014/main" id="{72ED4647-1FAD-4E1A-AE40-4F57C54C5339}"/>
              </a:ext>
            </a:extLst>
          </p:cNvPr>
          <p:cNvPicPr>
            <a:picLocks noChangeAspect="1"/>
          </p:cNvPicPr>
          <p:nvPr/>
        </p:nvPicPr>
        <p:blipFill>
          <a:blip r:embed="rId2"/>
          <a:stretch>
            <a:fillRect/>
          </a:stretch>
        </p:blipFill>
        <p:spPr>
          <a:xfrm>
            <a:off x="629767" y="1887358"/>
            <a:ext cx="3076575" cy="1047750"/>
          </a:xfrm>
          <a:prstGeom prst="rect">
            <a:avLst/>
          </a:prstGeom>
        </p:spPr>
      </p:pic>
      <p:sp>
        <p:nvSpPr>
          <p:cNvPr id="9" name="TextBox 8">
            <a:extLst>
              <a:ext uri="{FF2B5EF4-FFF2-40B4-BE49-F238E27FC236}">
                <a16:creationId xmlns:a16="http://schemas.microsoft.com/office/drawing/2014/main" id="{6ADB151D-310B-47A9-8693-5AE48FD92F92}"/>
              </a:ext>
            </a:extLst>
          </p:cNvPr>
          <p:cNvSpPr txBox="1"/>
          <p:nvPr/>
        </p:nvSpPr>
        <p:spPr>
          <a:xfrm>
            <a:off x="534726" y="3559665"/>
            <a:ext cx="6094674" cy="1754326"/>
          </a:xfrm>
          <a:prstGeom prst="rect">
            <a:avLst/>
          </a:prstGeom>
          <a:noFill/>
        </p:spPr>
        <p:txBody>
          <a:bodyPr wrap="square">
            <a:spAutoFit/>
          </a:bodyPr>
          <a:lstStyle/>
          <a:p>
            <a:r>
              <a:rPr lang="en-US" dirty="0"/>
              <a:t>The demand function can be viewed not only as an aggregate market metric determined by variance of willingness to pay but also as a model of a single customer behavior, in the sense that a given consumer might be willing to buy different quantities of product at different prices. In the latter case, willingness to pay should be considered as willingness to pay per unit</a:t>
            </a:r>
            <a:endParaRPr lang="ru-RU" dirty="0"/>
          </a:p>
        </p:txBody>
      </p:sp>
      <p:pic>
        <p:nvPicPr>
          <p:cNvPr id="11" name="Рисунок 10">
            <a:extLst>
              <a:ext uri="{FF2B5EF4-FFF2-40B4-BE49-F238E27FC236}">
                <a16:creationId xmlns:a16="http://schemas.microsoft.com/office/drawing/2014/main" id="{7FFB8A2D-75E2-4636-8CE3-F08EB305ECEA}"/>
              </a:ext>
            </a:extLst>
          </p:cNvPr>
          <p:cNvPicPr>
            <a:picLocks noChangeAspect="1"/>
          </p:cNvPicPr>
          <p:nvPr/>
        </p:nvPicPr>
        <p:blipFill>
          <a:blip r:embed="rId3"/>
          <a:stretch>
            <a:fillRect/>
          </a:stretch>
        </p:blipFill>
        <p:spPr>
          <a:xfrm>
            <a:off x="5132860" y="1973083"/>
            <a:ext cx="3352800" cy="876300"/>
          </a:xfrm>
          <a:prstGeom prst="rect">
            <a:avLst/>
          </a:prstGeom>
        </p:spPr>
      </p:pic>
    </p:spTree>
    <p:extLst>
      <p:ext uri="{BB962C8B-B14F-4D97-AF65-F5344CB8AC3E}">
        <p14:creationId xmlns:p14="http://schemas.microsoft.com/office/powerpoint/2010/main" val="1713093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09F77D-7C5F-4039-AE16-A33B515BFD0D}"/>
              </a:ext>
            </a:extLst>
          </p:cNvPr>
          <p:cNvSpPr>
            <a:spLocks noGrp="1"/>
          </p:cNvSpPr>
          <p:nvPr>
            <p:ph type="title"/>
          </p:nvPr>
        </p:nvSpPr>
        <p:spPr/>
        <p:txBody>
          <a:bodyPr/>
          <a:lstStyle/>
          <a:p>
            <a:pPr algn="ctr"/>
            <a:r>
              <a:rPr lang="ru-RU" dirty="0">
                <a:solidFill>
                  <a:schemeClr val="tx1">
                    <a:lumMod val="65000"/>
                    <a:lumOff val="35000"/>
                  </a:schemeClr>
                </a:solidFill>
                <a:latin typeface="Verdana" panose="020B0604030504040204" pitchFamily="34" charset="0"/>
                <a:ea typeface="Verdana" panose="020B0604030504040204" pitchFamily="34" charset="0"/>
              </a:rPr>
              <a:t>МЫ ТОЧНО НЕ ПОГОВОРИМ О…</a:t>
            </a:r>
          </a:p>
        </p:txBody>
      </p:sp>
      <p:graphicFrame>
        <p:nvGraphicFramePr>
          <p:cNvPr id="3" name="Таблица 2">
            <a:extLst>
              <a:ext uri="{FF2B5EF4-FFF2-40B4-BE49-F238E27FC236}">
                <a16:creationId xmlns:a16="http://schemas.microsoft.com/office/drawing/2014/main" id="{F9E1EA78-3D09-4D48-801C-15A3C80C15E6}"/>
              </a:ext>
            </a:extLst>
          </p:cNvPr>
          <p:cNvGraphicFramePr>
            <a:graphicFrameLocks noGrp="1"/>
          </p:cNvGraphicFramePr>
          <p:nvPr/>
        </p:nvGraphicFramePr>
        <p:xfrm>
          <a:off x="528097" y="2481882"/>
          <a:ext cx="5467182" cy="1894236"/>
        </p:xfrm>
        <a:graphic>
          <a:graphicData uri="http://schemas.openxmlformats.org/drawingml/2006/table">
            <a:tbl>
              <a:tblPr>
                <a:tableStyleId>{85BE263C-DBD7-4A20-BB59-AAB30ACAA65A}</a:tableStyleId>
              </a:tblPr>
              <a:tblGrid>
                <a:gridCol w="781026">
                  <a:extLst>
                    <a:ext uri="{9D8B030D-6E8A-4147-A177-3AD203B41FA5}">
                      <a16:colId xmlns:a16="http://schemas.microsoft.com/office/drawing/2014/main" val="2548012238"/>
                    </a:ext>
                  </a:extLst>
                </a:gridCol>
                <a:gridCol w="781026">
                  <a:extLst>
                    <a:ext uri="{9D8B030D-6E8A-4147-A177-3AD203B41FA5}">
                      <a16:colId xmlns:a16="http://schemas.microsoft.com/office/drawing/2014/main" val="492610670"/>
                    </a:ext>
                  </a:extLst>
                </a:gridCol>
                <a:gridCol w="781026">
                  <a:extLst>
                    <a:ext uri="{9D8B030D-6E8A-4147-A177-3AD203B41FA5}">
                      <a16:colId xmlns:a16="http://schemas.microsoft.com/office/drawing/2014/main" val="3278367459"/>
                    </a:ext>
                  </a:extLst>
                </a:gridCol>
                <a:gridCol w="781026">
                  <a:extLst>
                    <a:ext uri="{9D8B030D-6E8A-4147-A177-3AD203B41FA5}">
                      <a16:colId xmlns:a16="http://schemas.microsoft.com/office/drawing/2014/main" val="3351062857"/>
                    </a:ext>
                  </a:extLst>
                </a:gridCol>
                <a:gridCol w="781026">
                  <a:extLst>
                    <a:ext uri="{9D8B030D-6E8A-4147-A177-3AD203B41FA5}">
                      <a16:colId xmlns:a16="http://schemas.microsoft.com/office/drawing/2014/main" val="1909986436"/>
                    </a:ext>
                  </a:extLst>
                </a:gridCol>
                <a:gridCol w="781026">
                  <a:extLst>
                    <a:ext uri="{9D8B030D-6E8A-4147-A177-3AD203B41FA5}">
                      <a16:colId xmlns:a16="http://schemas.microsoft.com/office/drawing/2014/main" val="1874834745"/>
                    </a:ext>
                  </a:extLst>
                </a:gridCol>
                <a:gridCol w="781026">
                  <a:extLst>
                    <a:ext uri="{9D8B030D-6E8A-4147-A177-3AD203B41FA5}">
                      <a16:colId xmlns:a16="http://schemas.microsoft.com/office/drawing/2014/main" val="1624539015"/>
                    </a:ext>
                  </a:extLst>
                </a:gridCol>
              </a:tblGrid>
              <a:tr h="315706">
                <a:tc>
                  <a:txBody>
                    <a:bodyPr/>
                    <a:lstStyle/>
                    <a:p>
                      <a:pPr algn="ctr" fontAlgn="ctr"/>
                      <a:endParaRPr lang="ru-RU" sz="1400" b="1" i="0" u="none" strike="noStrike">
                        <a:solidFill>
                          <a:srgbClr val="C00000"/>
                        </a:solidFill>
                        <a:effectLst/>
                        <a:latin typeface="Calibri" panose="020F0502020204030204" pitchFamily="34" charset="0"/>
                      </a:endParaRPr>
                    </a:p>
                  </a:txBody>
                  <a:tcPr marL="6350" marR="6350" marT="6350" marB="0" anchor="ctr"/>
                </a:tc>
                <a:tc>
                  <a:txBody>
                    <a:bodyPr/>
                    <a:lstStyle/>
                    <a:p>
                      <a:pPr algn="ctr" fontAlgn="ctr"/>
                      <a:r>
                        <a:rPr lang="en-US" sz="1400" u="none" strike="noStrike">
                          <a:solidFill>
                            <a:srgbClr val="C00000"/>
                          </a:solidFill>
                          <a:effectLst/>
                        </a:rPr>
                        <a:t>f1</a:t>
                      </a:r>
                      <a:endParaRPr lang="en-US" sz="1400" b="1" i="0" u="none" strike="noStrike">
                        <a:solidFill>
                          <a:srgbClr val="C00000"/>
                        </a:solidFill>
                        <a:effectLst/>
                        <a:latin typeface="Calibri" panose="020F0502020204030204" pitchFamily="34" charset="0"/>
                      </a:endParaRPr>
                    </a:p>
                  </a:txBody>
                  <a:tcPr marL="6350" marR="6350" marT="6350" marB="0" anchor="ctr"/>
                </a:tc>
                <a:tc>
                  <a:txBody>
                    <a:bodyPr/>
                    <a:lstStyle/>
                    <a:p>
                      <a:pPr algn="ctr" fontAlgn="ctr"/>
                      <a:r>
                        <a:rPr lang="en-US" sz="1400" u="none" strike="noStrike">
                          <a:solidFill>
                            <a:srgbClr val="C00000"/>
                          </a:solidFill>
                          <a:effectLst/>
                        </a:rPr>
                        <a:t>f2</a:t>
                      </a:r>
                      <a:endParaRPr lang="en-US" sz="1400" b="1" i="0" u="none" strike="noStrike">
                        <a:solidFill>
                          <a:srgbClr val="C00000"/>
                        </a:solidFill>
                        <a:effectLst/>
                        <a:latin typeface="Calibri" panose="020F0502020204030204" pitchFamily="34" charset="0"/>
                      </a:endParaRPr>
                    </a:p>
                  </a:txBody>
                  <a:tcPr marL="6350" marR="6350" marT="6350" marB="0" anchor="ctr"/>
                </a:tc>
                <a:tc>
                  <a:txBody>
                    <a:bodyPr/>
                    <a:lstStyle/>
                    <a:p>
                      <a:pPr algn="ctr" fontAlgn="ctr"/>
                      <a:r>
                        <a:rPr lang="en-US" sz="1400" u="none" strike="noStrike">
                          <a:solidFill>
                            <a:srgbClr val="C00000"/>
                          </a:solidFill>
                          <a:effectLst/>
                        </a:rPr>
                        <a:t>f3</a:t>
                      </a:r>
                      <a:endParaRPr lang="en-US" sz="1400" b="1" i="0" u="none" strike="noStrike">
                        <a:solidFill>
                          <a:srgbClr val="C00000"/>
                        </a:solidFill>
                        <a:effectLst/>
                        <a:latin typeface="Calibri" panose="020F0502020204030204" pitchFamily="34" charset="0"/>
                      </a:endParaRPr>
                    </a:p>
                  </a:txBody>
                  <a:tcPr marL="6350" marR="6350" marT="6350" marB="0" anchor="ctr"/>
                </a:tc>
                <a:tc>
                  <a:txBody>
                    <a:bodyPr/>
                    <a:lstStyle/>
                    <a:p>
                      <a:pPr algn="ctr" fontAlgn="ctr"/>
                      <a:r>
                        <a:rPr lang="en-US" sz="1400" u="none" strike="noStrike">
                          <a:solidFill>
                            <a:srgbClr val="C00000"/>
                          </a:solidFill>
                          <a:effectLst/>
                        </a:rPr>
                        <a:t>f4</a:t>
                      </a:r>
                      <a:endParaRPr lang="en-US" sz="1400" b="1" i="0" u="none" strike="noStrike">
                        <a:solidFill>
                          <a:srgbClr val="C00000"/>
                        </a:solidFill>
                        <a:effectLst/>
                        <a:latin typeface="Calibri" panose="020F0502020204030204" pitchFamily="34" charset="0"/>
                      </a:endParaRPr>
                    </a:p>
                  </a:txBody>
                  <a:tcPr marL="6350" marR="6350" marT="6350" marB="0" anchor="ctr"/>
                </a:tc>
                <a:tc>
                  <a:txBody>
                    <a:bodyPr/>
                    <a:lstStyle/>
                    <a:p>
                      <a:pPr algn="ctr" fontAlgn="ctr"/>
                      <a:r>
                        <a:rPr lang="en-US" sz="1400" u="none" strike="noStrike">
                          <a:solidFill>
                            <a:srgbClr val="C00000"/>
                          </a:solidFill>
                          <a:effectLst/>
                        </a:rPr>
                        <a:t>f5</a:t>
                      </a:r>
                      <a:endParaRPr lang="en-US" sz="1400" b="1" i="0" u="none" strike="noStrike">
                        <a:solidFill>
                          <a:srgbClr val="C00000"/>
                        </a:solidFill>
                        <a:effectLst/>
                        <a:latin typeface="Calibri" panose="020F0502020204030204" pitchFamily="34" charset="0"/>
                      </a:endParaRPr>
                    </a:p>
                  </a:txBody>
                  <a:tcPr marL="6350" marR="6350" marT="6350" marB="0" anchor="ctr"/>
                </a:tc>
                <a:tc>
                  <a:txBody>
                    <a:bodyPr/>
                    <a:lstStyle/>
                    <a:p>
                      <a:pPr algn="ctr" fontAlgn="ctr"/>
                      <a:r>
                        <a:rPr lang="en-US" sz="1400" u="none" strike="noStrike" dirty="0" err="1">
                          <a:solidFill>
                            <a:srgbClr val="C00000"/>
                          </a:solidFill>
                          <a:effectLst/>
                        </a:rPr>
                        <a:t>fN</a:t>
                      </a:r>
                      <a:endParaRPr lang="en-US" sz="1400" b="1" i="0" u="none" strike="noStrike" dirty="0">
                        <a:solidFill>
                          <a:srgbClr val="C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885031906"/>
                  </a:ext>
                </a:extLst>
              </a:tr>
              <a:tr h="315706">
                <a:tc>
                  <a:txBody>
                    <a:bodyPr/>
                    <a:lstStyle/>
                    <a:p>
                      <a:pPr algn="ctr" fontAlgn="ctr"/>
                      <a:r>
                        <a:rPr lang="ru-RU" sz="1400" u="none" strike="noStrike">
                          <a:solidFill>
                            <a:srgbClr val="C00000"/>
                          </a:solidFill>
                          <a:effectLst/>
                        </a:rPr>
                        <a:t>1</a:t>
                      </a:r>
                      <a:endParaRPr lang="ru-RU" sz="1400" b="1" i="0" u="none" strike="noStrike">
                        <a:solidFill>
                          <a:srgbClr val="C00000"/>
                        </a:solidFill>
                        <a:effectLst/>
                        <a:latin typeface="Calibri" panose="020F0502020204030204" pitchFamily="34" charset="0"/>
                      </a:endParaRPr>
                    </a:p>
                  </a:txBody>
                  <a:tcPr marL="6350" marR="6350" marT="6350" marB="0" anchor="ctr"/>
                </a:tc>
                <a:tc>
                  <a:txBody>
                    <a:bodyPr/>
                    <a:lstStyle/>
                    <a:p>
                      <a:pPr algn="ctr" fontAlgn="ct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tc>
                  <a:txBody>
                    <a:bodyPr/>
                    <a:lstStyle/>
                    <a:p>
                      <a:pPr algn="ctr" fontAlgn="ct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tc>
                  <a:txBody>
                    <a:bodyPr/>
                    <a:lstStyle/>
                    <a:p>
                      <a:pPr algn="ctr" fontAlgn="ct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tc>
                  <a:txBody>
                    <a:bodyPr/>
                    <a:lstStyle/>
                    <a:p>
                      <a:pPr algn="ctr" fontAlgn="ct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tc>
                  <a:txBody>
                    <a:bodyPr/>
                    <a:lstStyle/>
                    <a:p>
                      <a:pPr algn="ctr" fontAlgn="ct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tc>
                  <a:txBody>
                    <a:bodyPr/>
                    <a:lstStyle/>
                    <a:p>
                      <a:pPr algn="ctr" fontAlgn="ct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915436109"/>
                  </a:ext>
                </a:extLst>
              </a:tr>
              <a:tr h="315706">
                <a:tc>
                  <a:txBody>
                    <a:bodyPr/>
                    <a:lstStyle/>
                    <a:p>
                      <a:pPr algn="ctr" fontAlgn="ctr"/>
                      <a:r>
                        <a:rPr lang="ru-RU" sz="1400" u="none" strike="noStrike">
                          <a:solidFill>
                            <a:srgbClr val="C00000"/>
                          </a:solidFill>
                          <a:effectLst/>
                        </a:rPr>
                        <a:t>2</a:t>
                      </a:r>
                      <a:endParaRPr lang="ru-RU" sz="1400" b="1" i="0" u="none" strike="noStrike">
                        <a:solidFill>
                          <a:srgbClr val="C00000"/>
                        </a:solidFill>
                        <a:effectLst/>
                        <a:latin typeface="Calibri" panose="020F0502020204030204" pitchFamily="34" charset="0"/>
                      </a:endParaRP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594086786"/>
                  </a:ext>
                </a:extLst>
              </a:tr>
              <a:tr h="315706">
                <a:tc>
                  <a:txBody>
                    <a:bodyPr/>
                    <a:lstStyle/>
                    <a:p>
                      <a:pPr algn="ctr" fontAlgn="ctr"/>
                      <a:r>
                        <a:rPr lang="ru-RU" sz="1400" u="none" strike="noStrike">
                          <a:solidFill>
                            <a:srgbClr val="C00000"/>
                          </a:solidFill>
                          <a:effectLst/>
                        </a:rPr>
                        <a:t>3</a:t>
                      </a:r>
                      <a:endParaRPr lang="ru-RU" sz="1400" b="1" i="0" u="none" strike="noStrike">
                        <a:solidFill>
                          <a:srgbClr val="C00000"/>
                        </a:solidFill>
                        <a:effectLst/>
                        <a:latin typeface="Calibri" panose="020F0502020204030204" pitchFamily="34" charset="0"/>
                      </a:endParaRP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4113103744"/>
                  </a:ext>
                </a:extLst>
              </a:tr>
              <a:tr h="315706">
                <a:tc>
                  <a:txBody>
                    <a:bodyPr/>
                    <a:lstStyle/>
                    <a:p>
                      <a:pPr algn="ctr" fontAlgn="ctr"/>
                      <a:r>
                        <a:rPr lang="ru-RU" sz="1400" u="none" strike="noStrike">
                          <a:solidFill>
                            <a:srgbClr val="C00000"/>
                          </a:solidFill>
                          <a:effectLst/>
                        </a:rPr>
                        <a:t>…</a:t>
                      </a:r>
                      <a:endParaRPr lang="ru-RU" sz="1400" b="1" i="0" u="none" strike="noStrike">
                        <a:solidFill>
                          <a:srgbClr val="C00000"/>
                        </a:solidFill>
                        <a:effectLst/>
                        <a:latin typeface="Calibri" panose="020F0502020204030204" pitchFamily="34" charset="0"/>
                      </a:endParaRP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946348261"/>
                  </a:ext>
                </a:extLst>
              </a:tr>
              <a:tr h="315706">
                <a:tc>
                  <a:txBody>
                    <a:bodyPr/>
                    <a:lstStyle/>
                    <a:p>
                      <a:pPr algn="ctr" fontAlgn="ctr"/>
                      <a:r>
                        <a:rPr lang="en-US" sz="1400" u="none" strike="noStrike">
                          <a:solidFill>
                            <a:srgbClr val="C00000"/>
                          </a:solidFill>
                          <a:effectLst/>
                        </a:rPr>
                        <a:t>N</a:t>
                      </a:r>
                      <a:endParaRPr lang="en-US" sz="1400" b="1" i="0" u="none" strike="noStrike">
                        <a:solidFill>
                          <a:srgbClr val="C00000"/>
                        </a:solidFill>
                        <a:effectLst/>
                        <a:latin typeface="Calibri" panose="020F0502020204030204" pitchFamily="34" charset="0"/>
                      </a:endParaRP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812690249"/>
                  </a:ext>
                </a:extLst>
              </a:tr>
            </a:tbl>
          </a:graphicData>
        </a:graphic>
      </p:graphicFrame>
      <p:graphicFrame>
        <p:nvGraphicFramePr>
          <p:cNvPr id="4" name="Таблица 3">
            <a:extLst>
              <a:ext uri="{FF2B5EF4-FFF2-40B4-BE49-F238E27FC236}">
                <a16:creationId xmlns:a16="http://schemas.microsoft.com/office/drawing/2014/main" id="{44FE527E-188F-4261-88AF-1666FD2F7C3F}"/>
              </a:ext>
            </a:extLst>
          </p:cNvPr>
          <p:cNvGraphicFramePr>
            <a:graphicFrameLocks noGrp="1"/>
          </p:cNvGraphicFramePr>
          <p:nvPr/>
        </p:nvGraphicFramePr>
        <p:xfrm>
          <a:off x="6355749" y="2481882"/>
          <a:ext cx="781026" cy="1894236"/>
        </p:xfrm>
        <a:graphic>
          <a:graphicData uri="http://schemas.openxmlformats.org/drawingml/2006/table">
            <a:tbl>
              <a:tblPr>
                <a:tableStyleId>{85BE263C-DBD7-4A20-BB59-AAB30ACAA65A}</a:tableStyleId>
              </a:tblPr>
              <a:tblGrid>
                <a:gridCol w="781026">
                  <a:extLst>
                    <a:ext uri="{9D8B030D-6E8A-4147-A177-3AD203B41FA5}">
                      <a16:colId xmlns:a16="http://schemas.microsoft.com/office/drawing/2014/main" val="617079402"/>
                    </a:ext>
                  </a:extLst>
                </a:gridCol>
              </a:tblGrid>
              <a:tr h="315706">
                <a:tc>
                  <a:txBody>
                    <a:bodyPr/>
                    <a:lstStyle/>
                    <a:p>
                      <a:pPr algn="ctr" fontAlgn="ctr"/>
                      <a:r>
                        <a:rPr lang="en-US" sz="1400" u="none" strike="noStrike" dirty="0">
                          <a:solidFill>
                            <a:srgbClr val="C00000"/>
                          </a:solidFill>
                          <a:effectLst/>
                        </a:rPr>
                        <a:t>TARGET</a:t>
                      </a:r>
                      <a:endParaRPr lang="en-US" sz="1400" b="1" i="0" u="none" strike="noStrike" dirty="0">
                        <a:solidFill>
                          <a:srgbClr val="C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910638272"/>
                  </a:ext>
                </a:extLst>
              </a:tr>
              <a:tr h="315706">
                <a:tc>
                  <a:txBody>
                    <a:bodyPr/>
                    <a:lstStyle/>
                    <a:p>
                      <a:pPr algn="ctr" fontAlgn="ct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960101512"/>
                  </a:ext>
                </a:extLst>
              </a:tr>
              <a:tr h="315706">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756514762"/>
                  </a:ext>
                </a:extLst>
              </a:tr>
              <a:tr h="315706">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294674874"/>
                  </a:ext>
                </a:extLst>
              </a:tr>
              <a:tr h="315706">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583566916"/>
                  </a:ext>
                </a:extLst>
              </a:tr>
              <a:tr h="315706">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chemeClr val="bg1">
                              <a:lumMod val="50000"/>
                            </a:schemeClr>
                          </a:solidFill>
                          <a:effectLst/>
                          <a:latin typeface="Calibri" panose="020F0502020204030204" pitchFamily="34" charset="0"/>
                        </a:rPr>
                        <a:t>…</a:t>
                      </a:r>
                      <a:endParaRPr lang="ru-RU" sz="1400" b="1" i="0" u="none" strike="noStrike" dirty="0">
                        <a:solidFill>
                          <a:schemeClr val="bg1">
                            <a:lumMod val="50000"/>
                          </a:schemeClr>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365904734"/>
                  </a:ext>
                </a:extLst>
              </a:tr>
            </a:tbl>
          </a:graphicData>
        </a:graphic>
      </p:graphicFrame>
      <p:sp>
        <p:nvSpPr>
          <p:cNvPr id="5" name="Знак ''плюс'' 4">
            <a:extLst>
              <a:ext uri="{FF2B5EF4-FFF2-40B4-BE49-F238E27FC236}">
                <a16:creationId xmlns:a16="http://schemas.microsoft.com/office/drawing/2014/main" id="{2335AF0A-0533-4554-A58C-5B85F671BF5D}"/>
              </a:ext>
            </a:extLst>
          </p:cNvPr>
          <p:cNvSpPr/>
          <p:nvPr/>
        </p:nvSpPr>
        <p:spPr>
          <a:xfrm>
            <a:off x="6012518" y="3250096"/>
            <a:ext cx="368410" cy="357808"/>
          </a:xfrm>
          <a:prstGeom prst="mathPl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Знак ''плюс'' 5">
            <a:extLst>
              <a:ext uri="{FF2B5EF4-FFF2-40B4-BE49-F238E27FC236}">
                <a16:creationId xmlns:a16="http://schemas.microsoft.com/office/drawing/2014/main" id="{D35C15E8-79AE-4BF7-ACF2-6F2805FBF00F}"/>
              </a:ext>
            </a:extLst>
          </p:cNvPr>
          <p:cNvSpPr/>
          <p:nvPr/>
        </p:nvSpPr>
        <p:spPr>
          <a:xfrm>
            <a:off x="7136775" y="3250096"/>
            <a:ext cx="368410" cy="357808"/>
          </a:xfrm>
          <a:prstGeom prst="mathPl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5124" name="Picture 4" descr="Black Box Icon #280102 - Free Icons Library">
            <a:extLst>
              <a:ext uri="{FF2B5EF4-FFF2-40B4-BE49-F238E27FC236}">
                <a16:creationId xmlns:a16="http://schemas.microsoft.com/office/drawing/2014/main" id="{F6B1CCBA-8EE3-4F9F-BC92-5D5E308DF6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7590" y="1664846"/>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Линейная регрессия: как найти расстояние между точками и линией  предсказания? - CodeRoad">
            <a:extLst>
              <a:ext uri="{FF2B5EF4-FFF2-40B4-BE49-F238E27FC236}">
                <a16:creationId xmlns:a16="http://schemas.microsoft.com/office/drawing/2014/main" id="{9B1BE8C3-9815-4027-A363-6387E02A78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9086" y="3538329"/>
            <a:ext cx="2127057" cy="1464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5007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09F77D-7C5F-4039-AE16-A33B515BFD0D}"/>
              </a:ext>
            </a:extLst>
          </p:cNvPr>
          <p:cNvSpPr>
            <a:spLocks noGrp="1"/>
          </p:cNvSpPr>
          <p:nvPr>
            <p:ph type="title"/>
          </p:nvPr>
        </p:nvSpPr>
        <p:spPr>
          <a:xfrm>
            <a:off x="511865" y="404882"/>
            <a:ext cx="11056952" cy="1325563"/>
          </a:xfrm>
        </p:spPr>
        <p:txBody>
          <a:bodyPr/>
          <a:lstStyle/>
          <a:p>
            <a:pPr algn="ctr"/>
            <a:r>
              <a:rPr lang="ru-RU" dirty="0">
                <a:solidFill>
                  <a:schemeClr val="tx1">
                    <a:lumMod val="65000"/>
                    <a:lumOff val="35000"/>
                  </a:schemeClr>
                </a:solidFill>
                <a:latin typeface="Verdana" panose="020B0604030504040204" pitchFamily="34" charset="0"/>
                <a:ea typeface="Verdana" panose="020B0604030504040204" pitchFamily="34" charset="0"/>
              </a:rPr>
              <a:t>«ОДНА ЗАДАЧА ДАТА АНАЛИТИКА»</a:t>
            </a:r>
          </a:p>
        </p:txBody>
      </p:sp>
      <p:pic>
        <p:nvPicPr>
          <p:cNvPr id="6152" name="Picture 8" descr="22,590 Analyst Stock Illustrations, Cliparts and Royalty Free Analyst  Vectors">
            <a:extLst>
              <a:ext uri="{FF2B5EF4-FFF2-40B4-BE49-F238E27FC236}">
                <a16:creationId xmlns:a16="http://schemas.microsoft.com/office/drawing/2014/main" id="{76B7A86F-025A-468C-A1C7-E96E58CDCB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486" y="2063984"/>
            <a:ext cx="5095709" cy="3566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1635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09F77D-7C5F-4039-AE16-A33B515BFD0D}"/>
              </a:ext>
            </a:extLst>
          </p:cNvPr>
          <p:cNvSpPr>
            <a:spLocks noGrp="1"/>
          </p:cNvSpPr>
          <p:nvPr>
            <p:ph type="title"/>
          </p:nvPr>
        </p:nvSpPr>
        <p:spPr>
          <a:xfrm>
            <a:off x="511865" y="404882"/>
            <a:ext cx="11056952" cy="1325563"/>
          </a:xfrm>
        </p:spPr>
        <p:txBody>
          <a:bodyPr/>
          <a:lstStyle/>
          <a:p>
            <a:pPr algn="ctr"/>
            <a:r>
              <a:rPr lang="ru-RU" dirty="0">
                <a:solidFill>
                  <a:schemeClr val="tx1">
                    <a:lumMod val="65000"/>
                    <a:lumOff val="35000"/>
                  </a:schemeClr>
                </a:solidFill>
                <a:latin typeface="Verdana" panose="020B0604030504040204" pitchFamily="34" charset="0"/>
                <a:ea typeface="Verdana" panose="020B0604030504040204" pitchFamily="34" charset="0"/>
              </a:rPr>
              <a:t>ОПТИМИЗАЦИЯ ЦЕНЫ?</a:t>
            </a:r>
          </a:p>
        </p:txBody>
      </p:sp>
      <p:sp>
        <p:nvSpPr>
          <p:cNvPr id="5" name="TextBox 4">
            <a:extLst>
              <a:ext uri="{FF2B5EF4-FFF2-40B4-BE49-F238E27FC236}">
                <a16:creationId xmlns:a16="http://schemas.microsoft.com/office/drawing/2014/main" id="{04A2D601-E62A-4CE2-9C7E-BB0172C4DED0}"/>
              </a:ext>
            </a:extLst>
          </p:cNvPr>
          <p:cNvSpPr txBox="1"/>
          <p:nvPr/>
        </p:nvSpPr>
        <p:spPr>
          <a:xfrm>
            <a:off x="511865" y="3105834"/>
            <a:ext cx="11211008" cy="646331"/>
          </a:xfrm>
          <a:prstGeom prst="rect">
            <a:avLst/>
          </a:prstGeom>
          <a:noFill/>
        </p:spPr>
        <p:txBody>
          <a:bodyPr wrap="square">
            <a:spAutoFit/>
          </a:bodyPr>
          <a:lstStyle/>
          <a:p>
            <a:r>
              <a:rPr lang="ru-RU" sz="3600" dirty="0">
                <a:solidFill>
                  <a:schemeClr val="tx1">
                    <a:lumMod val="65000"/>
                    <a:lumOff val="35000"/>
                  </a:schemeClr>
                </a:solidFill>
                <a:latin typeface="Verdana" panose="020B0604030504040204" pitchFamily="34" charset="0"/>
                <a:ea typeface="Verdana" panose="020B0604030504040204" pitchFamily="34" charset="0"/>
              </a:rPr>
              <a:t>Когда появилась данная задача? _________</a:t>
            </a:r>
          </a:p>
        </p:txBody>
      </p:sp>
    </p:spTree>
    <p:extLst>
      <p:ext uri="{BB962C8B-B14F-4D97-AF65-F5344CB8AC3E}">
        <p14:creationId xmlns:p14="http://schemas.microsoft.com/office/powerpoint/2010/main" val="537490278"/>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865</TotalTime>
  <Words>1719</Words>
  <Application>Microsoft Office PowerPoint</Application>
  <PresentationFormat>Широкоэкранный</PresentationFormat>
  <Paragraphs>434</Paragraphs>
  <Slides>66</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66</vt:i4>
      </vt:variant>
    </vt:vector>
  </HeadingPairs>
  <TitlesOfParts>
    <vt:vector size="71" baseType="lpstr">
      <vt:lpstr>Arial</vt:lpstr>
      <vt:lpstr>Calibri</vt:lpstr>
      <vt:lpstr>Calibri Light</vt:lpstr>
      <vt:lpstr>Verdana</vt:lpstr>
      <vt:lpstr>Тема Office</vt:lpstr>
      <vt:lpstr>КАК ОПТИМИЗИРОВАТЬ ЦЕНУ ПРОДУКТА</vt:lpstr>
      <vt:lpstr>В КАЧЕСТВЕ  ВСТУПЛЕНИЯ</vt:lpstr>
      <vt:lpstr>Презентация PowerPoint</vt:lpstr>
      <vt:lpstr>Презентация PowerPoint</vt:lpstr>
      <vt:lpstr>МЫ ТОЧНО НЕ ПОГОВОРИМ О…</vt:lpstr>
      <vt:lpstr>МЫ ТОЧНО НЕ ПОГОВОРИМ О…</vt:lpstr>
      <vt:lpstr>МЫ ТОЧНО НЕ ПОГОВОРИМ О…</vt:lpstr>
      <vt:lpstr>«ОДНА ЗАДАЧА ДАТА АНАЛИТИКА»</vt:lpstr>
      <vt:lpstr>ОПТИМИЗАЦИЯ ЦЕНЫ?</vt:lpstr>
      <vt:lpstr>ОПТИМИЗАЦИЯ ЦЕНЫ?</vt:lpstr>
      <vt:lpstr>ОПТИМИЗАЦИЯ ЦЕНЫ?</vt:lpstr>
      <vt:lpstr>ОПТИМИЗАЦИЯ ЦЕНЫ?</vt:lpstr>
      <vt:lpstr>«ОДНА ЗАДАЧА ДАТА АНАЛИТИКА»</vt:lpstr>
      <vt:lpstr>«ОДНА ЗАДАЧА ДАТА АНАЛИТИКА»</vt:lpstr>
      <vt:lpstr>«ОДНА ЗАДАЧА ДАТА АНАЛИТИКА»</vt:lpstr>
      <vt:lpstr>«ОДНА ЗАДАЧА ДАТА АНАЛИТИКА»</vt:lpstr>
      <vt:lpstr>«ОДНА ЗАДАЧА ДАТА АНАЛИТИКА»</vt:lpstr>
      <vt:lpstr>ЦЕНА И ЕЁ ЦЕННОСТЬ</vt:lpstr>
      <vt:lpstr>ЦЕНА ПРОДУКТА</vt:lpstr>
      <vt:lpstr>ЦЕНА ПРОДУКТА</vt:lpstr>
      <vt:lpstr>ЦЕНА ПРОДУКТА</vt:lpstr>
      <vt:lpstr>ЦЕНА ПРОДУКТА</vt:lpstr>
      <vt:lpstr>ЦЕНА ПРОДУКТА</vt:lpstr>
      <vt:lpstr>ЦЕНА ПРОДУКТА</vt:lpstr>
      <vt:lpstr>ЦЕНА ПРОДУКТА</vt:lpstr>
      <vt:lpstr>ЦЕНА ПРОДУКТА</vt:lpstr>
      <vt:lpstr>ЦЕНА ПРОДУКТА</vt:lpstr>
      <vt:lpstr>ЦЕНА И ЕЁ ГРАНИЦЫ</vt:lpstr>
      <vt:lpstr>ГРАНИЦЫ ЦЕНЫ</vt:lpstr>
      <vt:lpstr>ГРАНИЦЫ ЦЕНЫ</vt:lpstr>
      <vt:lpstr>ГРАНИЦЫ ЦЕНЫ</vt:lpstr>
      <vt:lpstr>ГРАНИЦЫ ЦЕНЫ</vt:lpstr>
      <vt:lpstr>ГРАНИЦЫ ЦЕНЫ</vt:lpstr>
      <vt:lpstr>АНАЛИЗ СОЧЕТАНИЙ</vt:lpstr>
      <vt:lpstr>ОСОЗНАННОСТЬ ЦЕНЫ</vt:lpstr>
      <vt:lpstr>Презентация PowerPoint</vt:lpstr>
      <vt:lpstr>Презентация PowerPoint</vt:lpstr>
      <vt:lpstr>ГОТОВНОСТЬ ЗАПЛАТИТЬ ЗА ТОВАР?</vt:lpstr>
      <vt:lpstr>ГОТОВНОСТЬ ЗАПЛАТИТЬ ЗА ТОВАР?</vt:lpstr>
      <vt:lpstr>Презентация PowerPoint</vt:lpstr>
      <vt:lpstr>ЦЕНА И ЗАВИСИМОСТИ</vt:lpstr>
      <vt:lpstr>Презентация PowerPoint</vt:lpstr>
      <vt:lpstr>Презентация PowerPoint</vt:lpstr>
      <vt:lpstr>БАЗОВАЯ СТРУКТУРА ЦЕНЫ</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ОПТИМИЗАЦИЯ</vt:lpstr>
      <vt:lpstr>Презентация PowerPoint</vt:lpstr>
      <vt:lpstr>ИТОГИ</vt:lpstr>
      <vt:lpstr>И ТАК КАЖДЫЙ ДЕНЬ</vt:lpstr>
      <vt:lpstr>Презентация PowerPoint</vt:lpstr>
      <vt:lpstr>Оптимизация цены</vt:lpstr>
      <vt:lpstr>Презентация PowerPoint</vt:lpstr>
      <vt:lpstr>Отработанные</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вступление</dc:title>
  <dc:creator>Артем Селезнев</dc:creator>
  <cp:lastModifiedBy>Артем Селезнев</cp:lastModifiedBy>
  <cp:revision>6</cp:revision>
  <dcterms:created xsi:type="dcterms:W3CDTF">2021-09-28T16:54:22Z</dcterms:created>
  <dcterms:modified xsi:type="dcterms:W3CDTF">2021-11-12T16:27:15Z</dcterms:modified>
</cp:coreProperties>
</file>