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59" r:id="rId3"/>
    <p:sldId id="360" r:id="rId4"/>
    <p:sldId id="361" r:id="rId5"/>
    <p:sldId id="362" r:id="rId6"/>
    <p:sldId id="363" r:id="rId7"/>
    <p:sldId id="364" r:id="rId8"/>
    <p:sldId id="387" r:id="rId9"/>
    <p:sldId id="365" r:id="rId10"/>
    <p:sldId id="366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50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56" r:id="rId30"/>
    <p:sldId id="385" r:id="rId31"/>
    <p:sldId id="3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6F11E-3939-441B-B6C8-0C2FE9D2F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C41E7A-1DDE-402F-A42C-6BB8A943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BB736D-4204-4868-A476-1E2DFC75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F6F6B2-AF27-4A21-95E7-1377222B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61071-DAEB-4E07-B04C-D10954B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E3E30-1567-4148-B4A5-87E75D70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8C9988-2AA6-4E28-96B5-9982ADB2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A29200-EDC6-4FE0-ABEF-EE6B1EF8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2532E-CB37-4C48-845E-1C60FA8E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4743B-8670-4322-A92C-D09D1C0A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87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A9821C-CC5E-499F-9F72-F578ADB46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F15290-8EB3-40DD-970C-D0C24201B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A2F79E-C7BA-425E-8FEC-BD93598C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3A69E-041E-4394-9EFE-802E75F3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718D2-6FF4-4DBE-997B-B8572DE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EC549-5D8B-457F-BCA6-6A04EF9F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1A06F-EAAA-4BBB-BFE7-446DB4B3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40738-7B5C-409A-8ED1-DE9AA955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D83ECF-8ED5-43BA-861A-DF19456B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7BE61-A945-4A36-9576-71C0B124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C528B-3D7C-44F8-93E1-9CCE6E6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CE473D-8F0D-40C5-9C8F-4086438FB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1E1F2-8D2C-44E2-8046-4A63C0E3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EE965-3418-45D2-B470-CAC2D66A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15C35-8C58-4EF2-B409-6D1BE319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6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9D07E-34A5-4EC6-93D2-26C9A104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E4A7D-F1AF-4FBF-A053-FE5F0F1BA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FA89E5-DB0C-4781-A60E-E2ACBA8AD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CAA5EF-6E47-4C26-80AA-BBDD8D6D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39CA4E-D65B-451D-A845-5F97C44B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516AB-90B1-4BC0-A66D-A9C21CEC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41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1E76-2686-4B0A-9502-85B804E6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B05A19-E68B-4500-B893-13F7A3D2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1BE632-6FBC-4ACC-83FE-5B35661C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843FAF-62A1-4678-AD03-5E08B3F92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F425EC-8D3D-4F14-AE6B-4A10A37A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FC8E7A-03DC-41DA-8384-12E557BD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2045E1-F047-4EC5-8C02-052E4E76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CB4768-EF26-4AB8-9443-24C3D2D2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8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FA0B1-2C0B-4D4D-8CC1-E91E753F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DFCA7B-6B33-4384-9054-F8EEE551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4A2860-20CC-4333-8CE9-3E081D27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8C42B-2A15-4A4E-9592-74BEAED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08ACA7-5150-4B43-B5DE-7072D95D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38F044-E819-4284-A7FE-709CE8CF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DCA4DB-9032-4E7F-BDC5-28DBEB96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B4A4F-E0B9-4AD9-98F1-BDF174B6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3B135-8A49-422F-ABB4-2E404B6A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431A21-175C-443E-ADB2-BFC1C824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E7842-291C-42A8-8442-CCF45594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6ABAF9-D309-461F-96E4-1E10A7FB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3C442-849A-41BB-A492-EC833493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1952A-BA2B-4752-A130-E44FFB14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0F0D18-E2A8-426C-B395-C37834E1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CD151-8B04-4FD4-A056-3907D0EC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18F63D-C3BC-463E-B69E-D8A66F8B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290A0-EDED-49BE-855F-B5644DC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381A6-C6CB-4FD4-A9B0-30CB67FF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5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D2DED-1A0C-4FAC-A250-54D2B17E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87E0D1-6370-4922-8BCE-125322E2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71C3F-CB09-4C39-A770-4A4833CBF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4907-CE3E-4EBE-9EEB-98E8759CF11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C829F-C3D2-41B7-AF7E-4A6ACCA27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F9107C-AA7A-48BA-88EB-C8C86313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92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D383DA-CB5A-465D-AADC-5D25A440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24" y="3509963"/>
            <a:ext cx="3910788" cy="32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5D23-ED5F-4A33-8FF5-9893CFAF0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506" y="1100932"/>
            <a:ext cx="1125855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ПРОМО И РЕКЛАМА</a:t>
            </a:r>
            <a:b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(ПОДБОР И ТАРГЕТИРОВАНИЕ)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03F0A5-785C-4DE9-812B-2FE744EFF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768" y="3509963"/>
            <a:ext cx="6862763" cy="1655762"/>
          </a:xfrm>
        </p:spPr>
        <p:txBody>
          <a:bodyPr>
            <a:normAutofit/>
          </a:bodyPr>
          <a:lstStyle/>
          <a:p>
            <a:endParaRPr lang="ru-RU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HEAD OF CVM </a:t>
            </a: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MAGNIT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SELEZNEV A.A.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5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ОТКЛИК И ОЦЕНКА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D8535B4-C315-429B-A9CE-E97DC6803B0A}"/>
              </a:ext>
            </a:extLst>
          </p:cNvPr>
          <p:cNvCxnSpPr>
            <a:cxnSpLocks/>
          </p:cNvCxnSpPr>
          <p:nvPr/>
        </p:nvCxnSpPr>
        <p:spPr>
          <a:xfrm>
            <a:off x="5757862" y="2085975"/>
            <a:ext cx="0" cy="30861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E1AC615-F094-4A25-8ADD-06E6854C6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18" y="1730445"/>
            <a:ext cx="2642427" cy="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6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ОТКЛИК И ОЦЕНКА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D8535B4-C315-429B-A9CE-E97DC6803B0A}"/>
              </a:ext>
            </a:extLst>
          </p:cNvPr>
          <p:cNvCxnSpPr>
            <a:cxnSpLocks/>
          </p:cNvCxnSpPr>
          <p:nvPr/>
        </p:nvCxnSpPr>
        <p:spPr>
          <a:xfrm>
            <a:off x="5757862" y="2085975"/>
            <a:ext cx="0" cy="30861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E1AC615-F094-4A25-8ADD-06E6854C6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18" y="1730445"/>
            <a:ext cx="2642427" cy="6810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3DFA4-330F-4B0F-9AEB-2D83EF2A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83" y="1918563"/>
            <a:ext cx="3210299" cy="492920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B5E779D-3CB4-4436-9371-2E7531B44B75}"/>
              </a:ext>
            </a:extLst>
          </p:cNvPr>
          <p:cNvSpPr/>
          <p:nvPr/>
        </p:nvSpPr>
        <p:spPr>
          <a:xfrm>
            <a:off x="6945733" y="2599601"/>
            <a:ext cx="3827042" cy="2922518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8870C3-7CB8-423A-BA84-00F5FC1DC00A}"/>
              </a:ext>
            </a:extLst>
          </p:cNvPr>
          <p:cNvSpPr/>
          <p:nvPr/>
        </p:nvSpPr>
        <p:spPr>
          <a:xfrm>
            <a:off x="7281489" y="2900362"/>
            <a:ext cx="1522417" cy="1047388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Покупатели выбранные для </a:t>
            </a:r>
            <a:r>
              <a:rPr lang="ru-RU" sz="1400" dirty="0" err="1">
                <a:solidFill>
                  <a:schemeClr val="tx1"/>
                </a:solidFill>
              </a:rPr>
              <a:t>тагретирования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(с </a:t>
            </a:r>
            <a:r>
              <a:rPr lang="ru-RU" sz="1400" dirty="0" err="1">
                <a:solidFill>
                  <a:schemeClr val="tx1"/>
                </a:solidFill>
              </a:rPr>
              <a:t>оффером</a:t>
            </a:r>
            <a:r>
              <a:rPr lang="ru-RU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D39EF84-EF6E-4560-8FB4-38097A0BE76A}"/>
              </a:ext>
            </a:extLst>
          </p:cNvPr>
          <p:cNvSpPr/>
          <p:nvPr/>
        </p:nvSpPr>
        <p:spPr>
          <a:xfrm>
            <a:off x="7281489" y="4140812"/>
            <a:ext cx="1522417" cy="1047388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Покупатели выбранные для </a:t>
            </a:r>
            <a:r>
              <a:rPr lang="ru-RU" sz="1400" dirty="0" err="1">
                <a:solidFill>
                  <a:schemeClr val="tx1"/>
                </a:solidFill>
              </a:rPr>
              <a:t>тагретирования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(без </a:t>
            </a:r>
            <a:r>
              <a:rPr lang="ru-RU" sz="1400" dirty="0" err="1">
                <a:solidFill>
                  <a:schemeClr val="tx1"/>
                </a:solidFill>
              </a:rPr>
              <a:t>оффера</a:t>
            </a:r>
            <a:r>
              <a:rPr lang="ru-RU" sz="1400">
                <a:solidFill>
                  <a:schemeClr val="tx1"/>
                </a:solidFill>
              </a:rPr>
              <a:t>)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D0EFE4D-1041-4E47-AD5E-2CC4AB8CADA6}"/>
              </a:ext>
            </a:extLst>
          </p:cNvPr>
          <p:cNvSpPr/>
          <p:nvPr/>
        </p:nvSpPr>
        <p:spPr>
          <a:xfrm>
            <a:off x="8969373" y="2900362"/>
            <a:ext cx="1522417" cy="1047388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Покупатели выбранные случайно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(с </a:t>
            </a:r>
            <a:r>
              <a:rPr lang="ru-RU" sz="1400" dirty="0" err="1">
                <a:solidFill>
                  <a:schemeClr val="tx1"/>
                </a:solidFill>
              </a:rPr>
              <a:t>оффером</a:t>
            </a:r>
            <a:r>
              <a:rPr lang="ru-RU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27DD7DE-9E31-414A-AC97-4D481EF6044F}"/>
              </a:ext>
            </a:extLst>
          </p:cNvPr>
          <p:cNvSpPr/>
          <p:nvPr/>
        </p:nvSpPr>
        <p:spPr>
          <a:xfrm>
            <a:off x="8969373" y="4140812"/>
            <a:ext cx="1522417" cy="1047388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Покупатели выбранные случайно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(без </a:t>
            </a:r>
            <a:r>
              <a:rPr lang="ru-RU" sz="1400" dirty="0" err="1">
                <a:solidFill>
                  <a:schemeClr val="tx1"/>
                </a:solidFill>
              </a:rPr>
              <a:t>оффера</a:t>
            </a:r>
            <a:r>
              <a:rPr lang="ru-RU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947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ПОКУПАТЕЛЕЙ?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RFM?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163EF30-D190-4975-9167-34DDE47A83B2}"/>
              </a:ext>
            </a:extLst>
          </p:cNvPr>
          <p:cNvCxnSpPr>
            <a:cxnSpLocks/>
          </p:cNvCxnSpPr>
          <p:nvPr/>
        </p:nvCxnSpPr>
        <p:spPr>
          <a:xfrm flipV="1">
            <a:off x="2959004" y="5895383"/>
            <a:ext cx="6162674" cy="1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5E66A6E-6508-4A42-8FCA-9300583A2ABD}"/>
              </a:ext>
            </a:extLst>
          </p:cNvPr>
          <p:cNvCxnSpPr>
            <a:cxnSpLocks/>
          </p:cNvCxnSpPr>
          <p:nvPr/>
        </p:nvCxnSpPr>
        <p:spPr>
          <a:xfrm flipV="1">
            <a:off x="3139979" y="2264571"/>
            <a:ext cx="0" cy="3804645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A81CB3-848D-4492-86A5-421DE24CD1A7}"/>
              </a:ext>
            </a:extLst>
          </p:cNvPr>
          <p:cNvSpPr txBox="1"/>
          <p:nvPr/>
        </p:nvSpPr>
        <p:spPr>
          <a:xfrm>
            <a:off x="4979936" y="6005150"/>
            <a:ext cx="2232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Вероятность отклика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F5077-2065-4E6B-BCEA-F9DD782166DF}"/>
              </a:ext>
            </a:extLst>
          </p:cNvPr>
          <p:cNvSpPr txBox="1"/>
          <p:nvPr/>
        </p:nvSpPr>
        <p:spPr>
          <a:xfrm rot="16200000">
            <a:off x="1603927" y="3733952"/>
            <a:ext cx="243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Вероятность покупки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2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ПОКУПАТЕЛЕЙ?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RFM?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163EF30-D190-4975-9167-34DDE47A83B2}"/>
              </a:ext>
            </a:extLst>
          </p:cNvPr>
          <p:cNvCxnSpPr>
            <a:cxnSpLocks/>
          </p:cNvCxnSpPr>
          <p:nvPr/>
        </p:nvCxnSpPr>
        <p:spPr>
          <a:xfrm flipV="1">
            <a:off x="2959004" y="5895383"/>
            <a:ext cx="6162674" cy="1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5E66A6E-6508-4A42-8FCA-9300583A2ABD}"/>
              </a:ext>
            </a:extLst>
          </p:cNvPr>
          <p:cNvCxnSpPr>
            <a:cxnSpLocks/>
          </p:cNvCxnSpPr>
          <p:nvPr/>
        </p:nvCxnSpPr>
        <p:spPr>
          <a:xfrm flipV="1">
            <a:off x="3139979" y="2264571"/>
            <a:ext cx="0" cy="3804645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A81CB3-848D-4492-86A5-421DE24CD1A7}"/>
              </a:ext>
            </a:extLst>
          </p:cNvPr>
          <p:cNvSpPr txBox="1"/>
          <p:nvPr/>
        </p:nvSpPr>
        <p:spPr>
          <a:xfrm>
            <a:off x="4979936" y="6005150"/>
            <a:ext cx="2232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</a:rPr>
              <a:t>Вероятность отклика (модель отклика)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F5077-2065-4E6B-BCEA-F9DD782166DF}"/>
              </a:ext>
            </a:extLst>
          </p:cNvPr>
          <p:cNvSpPr txBox="1"/>
          <p:nvPr/>
        </p:nvSpPr>
        <p:spPr>
          <a:xfrm rot="16200000">
            <a:off x="1603927" y="3733952"/>
            <a:ext cx="243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Вероятность покупки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E67E81-42E1-440B-AA94-E5EDF87D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1" y="3802855"/>
            <a:ext cx="1838325" cy="45720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803D6D0-9C86-4AE3-A580-B4C105921F4A}"/>
              </a:ext>
            </a:extLst>
          </p:cNvPr>
          <p:cNvCxnSpPr>
            <a:cxnSpLocks/>
          </p:cNvCxnSpPr>
          <p:nvPr/>
        </p:nvCxnSpPr>
        <p:spPr>
          <a:xfrm flipV="1">
            <a:off x="3139979" y="2264571"/>
            <a:ext cx="3889471" cy="209252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96C09B2-AEFC-4922-8FB5-4A8E4651EFAE}"/>
              </a:ext>
            </a:extLst>
          </p:cNvPr>
          <p:cNvCxnSpPr>
            <a:cxnSpLocks/>
          </p:cNvCxnSpPr>
          <p:nvPr/>
        </p:nvCxnSpPr>
        <p:spPr>
          <a:xfrm flipV="1">
            <a:off x="5232207" y="3802855"/>
            <a:ext cx="3889471" cy="209252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3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67524" y="3005207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ТАРГЕТ?</a:t>
            </a:r>
          </a:p>
        </p:txBody>
      </p:sp>
    </p:spTree>
    <p:extLst>
      <p:ext uri="{BB962C8B-B14F-4D97-AF65-F5344CB8AC3E}">
        <p14:creationId xmlns:p14="http://schemas.microsoft.com/office/powerpoint/2010/main" val="276742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67524" y="3005207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СКОЛЬКО ВООБЩЕ МОДЕЛЕЙ?</a:t>
            </a:r>
          </a:p>
        </p:txBody>
      </p:sp>
    </p:spTree>
    <p:extLst>
      <p:ext uri="{BB962C8B-B14F-4D97-AF65-F5344CB8AC3E}">
        <p14:creationId xmlns:p14="http://schemas.microsoft.com/office/powerpoint/2010/main" val="23407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СКОЛЬКО ВООБЩЕ МОДЕЛЕЙ?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DB93762-D018-4CB6-B1CC-A6C0D90050A3}"/>
              </a:ext>
            </a:extLst>
          </p:cNvPr>
          <p:cNvSpPr/>
          <p:nvPr/>
        </p:nvSpPr>
        <p:spPr>
          <a:xfrm>
            <a:off x="3578458" y="4763468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RFM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67EF35D-B2CC-45A3-B7AC-CBE40B89B0AC}"/>
              </a:ext>
            </a:extLst>
          </p:cNvPr>
          <p:cNvSpPr/>
          <p:nvPr/>
        </p:nvSpPr>
        <p:spPr>
          <a:xfrm>
            <a:off x="7624762" y="3534192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LVT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(только по промо)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D403F77-F49F-42CE-A4F1-B7162C27FE81}"/>
              </a:ext>
            </a:extLst>
          </p:cNvPr>
          <p:cNvSpPr/>
          <p:nvPr/>
        </p:nvSpPr>
        <p:spPr>
          <a:xfrm>
            <a:off x="2418230" y="3534193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вероятности покупки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D0C4B91-5AF6-457F-9042-0E0CF93AE49C}"/>
              </a:ext>
            </a:extLst>
          </p:cNvPr>
          <p:cNvSpPr/>
          <p:nvPr/>
        </p:nvSpPr>
        <p:spPr>
          <a:xfrm>
            <a:off x="5021496" y="3534193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Время коммуникации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73C7E3-39DF-4DD9-BC56-783CD130934C}"/>
              </a:ext>
            </a:extLst>
          </p:cNvPr>
          <p:cNvSpPr/>
          <p:nvPr/>
        </p:nvSpPr>
        <p:spPr>
          <a:xfrm>
            <a:off x="6181724" y="4763467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LVT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67831F0-3FCC-4C31-882D-D07626B0025E}"/>
              </a:ext>
            </a:extLst>
          </p:cNvPr>
          <p:cNvSpPr/>
          <p:nvPr/>
        </p:nvSpPr>
        <p:spPr>
          <a:xfrm>
            <a:off x="1258002" y="2304918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мотивации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(вкус, цвет, его стиль, демография)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475E27F-FE9D-4492-8A7C-B2974042E978}"/>
              </a:ext>
            </a:extLst>
          </p:cNvPr>
          <p:cNvSpPr/>
          <p:nvPr/>
        </p:nvSpPr>
        <p:spPr>
          <a:xfrm>
            <a:off x="3861268" y="2304918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драйвер к экспериментам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(попробуй сегодня)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0881137-C06F-4592-97FB-9BFB9A6E5F8D}"/>
              </a:ext>
            </a:extLst>
          </p:cNvPr>
          <p:cNvSpPr/>
          <p:nvPr/>
        </p:nvSpPr>
        <p:spPr>
          <a:xfrm>
            <a:off x="6464534" y="2304917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поведения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(что случилось когда купил?)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04ED346-60D8-4FFC-8B59-3ACF145B41CC}"/>
              </a:ext>
            </a:extLst>
          </p:cNvPr>
          <p:cNvSpPr/>
          <p:nvPr/>
        </p:nvSpPr>
        <p:spPr>
          <a:xfrm>
            <a:off x="9067800" y="2304916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финансового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138068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A4D827-8486-489B-BA32-BB19CA3C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5062084" y="2844381"/>
            <a:ext cx="8079477" cy="147757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ИГРЫ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СО СКОРИНГОМ</a:t>
            </a:r>
          </a:p>
        </p:txBody>
      </p:sp>
    </p:spTree>
    <p:extLst>
      <p:ext uri="{BB962C8B-B14F-4D97-AF65-F5344CB8AC3E}">
        <p14:creationId xmlns:p14="http://schemas.microsoft.com/office/powerpoint/2010/main" val="398715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369D152-2040-4258-82CC-465F331D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44915"/>
              </p:ext>
            </p:extLst>
          </p:nvPr>
        </p:nvGraphicFramePr>
        <p:xfrm>
          <a:off x="2904564" y="2464920"/>
          <a:ext cx="6382871" cy="1928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945940">
                  <a:extLst>
                    <a:ext uri="{9D8B030D-6E8A-4147-A177-3AD203B41FA5}">
                      <a16:colId xmlns:a16="http://schemas.microsoft.com/office/drawing/2014/main" val="1905404524"/>
                    </a:ext>
                  </a:extLst>
                </a:gridCol>
                <a:gridCol w="981980">
                  <a:extLst>
                    <a:ext uri="{9D8B030D-6E8A-4147-A177-3AD203B41FA5}">
                      <a16:colId xmlns:a16="http://schemas.microsoft.com/office/drawing/2014/main" val="863014372"/>
                    </a:ext>
                  </a:extLst>
                </a:gridCol>
                <a:gridCol w="981980">
                  <a:extLst>
                    <a:ext uri="{9D8B030D-6E8A-4147-A177-3AD203B41FA5}">
                      <a16:colId xmlns:a16="http://schemas.microsoft.com/office/drawing/2014/main" val="3277517450"/>
                    </a:ext>
                  </a:extLst>
                </a:gridCol>
                <a:gridCol w="1472971">
                  <a:extLst>
                    <a:ext uri="{9D8B030D-6E8A-4147-A177-3AD203B41FA5}">
                      <a16:colId xmlns:a16="http://schemas.microsoft.com/office/drawing/2014/main" val="2234542511"/>
                    </a:ext>
                  </a:extLst>
                </a:gridCol>
              </a:tblGrid>
              <a:tr h="3856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Прогноз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Факт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effectLst/>
                        </a:rPr>
                        <a:t>%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9468740"/>
                  </a:ext>
                </a:extLst>
              </a:tr>
              <a:tr h="3856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25044"/>
                  </a:ext>
                </a:extLst>
              </a:tr>
              <a:tr h="3856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770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250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75,5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17266155"/>
                  </a:ext>
                </a:extLst>
              </a:tr>
              <a:tr h="3856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224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1220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84,5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0949906"/>
                  </a:ext>
                </a:extLst>
              </a:tr>
              <a:tr h="385632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80,80%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1333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</p:spTree>
    <p:extLst>
      <p:ext uri="{BB962C8B-B14F-4D97-AF65-F5344CB8AC3E}">
        <p14:creationId xmlns:p14="http://schemas.microsoft.com/office/powerpoint/2010/main" val="78016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369D152-2040-4258-82CC-465F331DEBE2}"/>
              </a:ext>
            </a:extLst>
          </p:cNvPr>
          <p:cNvGraphicFramePr>
            <a:graphicFrameLocks noGrp="1"/>
          </p:cNvGraphicFramePr>
          <p:nvPr/>
        </p:nvGraphicFramePr>
        <p:xfrm>
          <a:off x="2904564" y="2464920"/>
          <a:ext cx="6382871" cy="1928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945940">
                  <a:extLst>
                    <a:ext uri="{9D8B030D-6E8A-4147-A177-3AD203B41FA5}">
                      <a16:colId xmlns:a16="http://schemas.microsoft.com/office/drawing/2014/main" val="1905404524"/>
                    </a:ext>
                  </a:extLst>
                </a:gridCol>
                <a:gridCol w="981980">
                  <a:extLst>
                    <a:ext uri="{9D8B030D-6E8A-4147-A177-3AD203B41FA5}">
                      <a16:colId xmlns:a16="http://schemas.microsoft.com/office/drawing/2014/main" val="863014372"/>
                    </a:ext>
                  </a:extLst>
                </a:gridCol>
                <a:gridCol w="981980">
                  <a:extLst>
                    <a:ext uri="{9D8B030D-6E8A-4147-A177-3AD203B41FA5}">
                      <a16:colId xmlns:a16="http://schemas.microsoft.com/office/drawing/2014/main" val="3277517450"/>
                    </a:ext>
                  </a:extLst>
                </a:gridCol>
                <a:gridCol w="1472971">
                  <a:extLst>
                    <a:ext uri="{9D8B030D-6E8A-4147-A177-3AD203B41FA5}">
                      <a16:colId xmlns:a16="http://schemas.microsoft.com/office/drawing/2014/main" val="2234542511"/>
                    </a:ext>
                  </a:extLst>
                </a:gridCol>
              </a:tblGrid>
              <a:tr h="3856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Прогноз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Факт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effectLst/>
                        </a:rPr>
                        <a:t>%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9468740"/>
                  </a:ext>
                </a:extLst>
              </a:tr>
              <a:tr h="3856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25044"/>
                  </a:ext>
                </a:extLst>
              </a:tr>
              <a:tr h="3856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770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250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75,5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17266155"/>
                  </a:ext>
                </a:extLst>
              </a:tr>
              <a:tr h="3856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224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1220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84,5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0949906"/>
                  </a:ext>
                </a:extLst>
              </a:tr>
              <a:tr h="385632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80,80%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1333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EE7121D-777B-4941-A229-E25C3AB5E9F9}"/>
              </a:ext>
            </a:extLst>
          </p:cNvPr>
          <p:cNvCxnSpPr>
            <a:cxnSpLocks/>
          </p:cNvCxnSpPr>
          <p:nvPr/>
        </p:nvCxnSpPr>
        <p:spPr>
          <a:xfrm>
            <a:off x="2904564" y="3250406"/>
            <a:ext cx="638287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0E6730F-D2D0-4B72-8113-A52170BADC0E}"/>
              </a:ext>
            </a:extLst>
          </p:cNvPr>
          <p:cNvCxnSpPr>
            <a:cxnSpLocks/>
          </p:cNvCxnSpPr>
          <p:nvPr/>
        </p:nvCxnSpPr>
        <p:spPr>
          <a:xfrm>
            <a:off x="5693569" y="3250406"/>
            <a:ext cx="0" cy="114267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5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mera Moves Along the Synthwave : vidéo de stock (100 % libre de droit)  1046490064 | Shutterstock">
            <a:extLst>
              <a:ext uri="{FF2B5EF4-FFF2-40B4-BE49-F238E27FC236}">
                <a16:creationId xmlns:a16="http://schemas.microsoft.com/office/drawing/2014/main" id="{19EB9593-CBED-4B8E-80CE-F9D79151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9" y="308333"/>
            <a:ext cx="11639303" cy="654966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В КАЧЕСТВЕ 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ВСТУПЛЕНИЯ</a:t>
            </a:r>
          </a:p>
        </p:txBody>
      </p:sp>
    </p:spTree>
    <p:extLst>
      <p:ext uri="{BB962C8B-B14F-4D97-AF65-F5344CB8AC3E}">
        <p14:creationId xmlns:p14="http://schemas.microsoft.com/office/powerpoint/2010/main" val="18208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C98B42-BFAA-4422-B01E-E3E6474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2" y="2883694"/>
            <a:ext cx="9268492" cy="3974306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369D152-2040-4258-82CC-465F331DEBE2}"/>
              </a:ext>
            </a:extLst>
          </p:cNvPr>
          <p:cNvGraphicFramePr>
            <a:graphicFrameLocks noGrp="1"/>
          </p:cNvGraphicFramePr>
          <p:nvPr/>
        </p:nvGraphicFramePr>
        <p:xfrm>
          <a:off x="2904564" y="2464920"/>
          <a:ext cx="6382871" cy="1928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945940">
                  <a:extLst>
                    <a:ext uri="{9D8B030D-6E8A-4147-A177-3AD203B41FA5}">
                      <a16:colId xmlns:a16="http://schemas.microsoft.com/office/drawing/2014/main" val="1905404524"/>
                    </a:ext>
                  </a:extLst>
                </a:gridCol>
                <a:gridCol w="981980">
                  <a:extLst>
                    <a:ext uri="{9D8B030D-6E8A-4147-A177-3AD203B41FA5}">
                      <a16:colId xmlns:a16="http://schemas.microsoft.com/office/drawing/2014/main" val="863014372"/>
                    </a:ext>
                  </a:extLst>
                </a:gridCol>
                <a:gridCol w="981980">
                  <a:extLst>
                    <a:ext uri="{9D8B030D-6E8A-4147-A177-3AD203B41FA5}">
                      <a16:colId xmlns:a16="http://schemas.microsoft.com/office/drawing/2014/main" val="3277517450"/>
                    </a:ext>
                  </a:extLst>
                </a:gridCol>
                <a:gridCol w="1472971">
                  <a:extLst>
                    <a:ext uri="{9D8B030D-6E8A-4147-A177-3AD203B41FA5}">
                      <a16:colId xmlns:a16="http://schemas.microsoft.com/office/drawing/2014/main" val="2234542511"/>
                    </a:ext>
                  </a:extLst>
                </a:gridCol>
              </a:tblGrid>
              <a:tr h="3856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Прогноз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Факт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effectLst/>
                        </a:rPr>
                        <a:t>%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9468740"/>
                  </a:ext>
                </a:extLst>
              </a:tr>
              <a:tr h="3856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25044"/>
                  </a:ext>
                </a:extLst>
              </a:tr>
              <a:tr h="3856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770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250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75,5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17266155"/>
                  </a:ext>
                </a:extLst>
              </a:tr>
              <a:tr h="3856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224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1220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84,5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0949906"/>
                  </a:ext>
                </a:extLst>
              </a:tr>
              <a:tr h="385632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80,80%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1333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EE7121D-777B-4941-A229-E25C3AB5E9F9}"/>
              </a:ext>
            </a:extLst>
          </p:cNvPr>
          <p:cNvCxnSpPr>
            <a:cxnSpLocks/>
          </p:cNvCxnSpPr>
          <p:nvPr/>
        </p:nvCxnSpPr>
        <p:spPr>
          <a:xfrm>
            <a:off x="2904564" y="3250406"/>
            <a:ext cx="638287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0E6730F-D2D0-4B72-8113-A52170BADC0E}"/>
              </a:ext>
            </a:extLst>
          </p:cNvPr>
          <p:cNvCxnSpPr>
            <a:cxnSpLocks/>
          </p:cNvCxnSpPr>
          <p:nvPr/>
        </p:nvCxnSpPr>
        <p:spPr>
          <a:xfrm>
            <a:off x="5693569" y="3250406"/>
            <a:ext cx="0" cy="114267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B1593C-6CC1-4CB9-A5E7-99B9CA4AE443}"/>
              </a:ext>
            </a:extLst>
          </p:cNvPr>
          <p:cNvSpPr/>
          <p:nvPr/>
        </p:nvSpPr>
        <p:spPr>
          <a:xfrm>
            <a:off x="2836069" y="6260306"/>
            <a:ext cx="4150518" cy="685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38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B7249A9-23E7-45AD-9DCA-9863DFF9076C}"/>
              </a:ext>
            </a:extLst>
          </p:cNvPr>
          <p:cNvSpPr/>
          <p:nvPr/>
        </p:nvSpPr>
        <p:spPr>
          <a:xfrm>
            <a:off x="939474" y="1851889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PRC/RECALL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98BA4E-45F6-4EA3-97BC-EE2E9916403A}"/>
              </a:ext>
            </a:extLst>
          </p:cNvPr>
          <p:cNvSpPr/>
          <p:nvPr/>
        </p:nvSpPr>
        <p:spPr>
          <a:xfrm>
            <a:off x="939474" y="3041274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ROC_AUC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FEF8FD2-E7AA-4F98-B9B6-D41B13AC447A}"/>
              </a:ext>
            </a:extLst>
          </p:cNvPr>
          <p:cNvSpPr/>
          <p:nvPr/>
        </p:nvSpPr>
        <p:spPr>
          <a:xfrm>
            <a:off x="939474" y="4159871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28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B7249A9-23E7-45AD-9DCA-9863DFF9076C}"/>
              </a:ext>
            </a:extLst>
          </p:cNvPr>
          <p:cNvSpPr/>
          <p:nvPr/>
        </p:nvSpPr>
        <p:spPr>
          <a:xfrm>
            <a:off x="939474" y="1851889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PRC/RECALL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98BA4E-45F6-4EA3-97BC-EE2E9916403A}"/>
              </a:ext>
            </a:extLst>
          </p:cNvPr>
          <p:cNvSpPr/>
          <p:nvPr/>
        </p:nvSpPr>
        <p:spPr>
          <a:xfrm>
            <a:off x="939474" y="3041274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ROC_AUC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FEF8FD2-E7AA-4F98-B9B6-D41B13AC447A}"/>
              </a:ext>
            </a:extLst>
          </p:cNvPr>
          <p:cNvSpPr/>
          <p:nvPr/>
        </p:nvSpPr>
        <p:spPr>
          <a:xfrm>
            <a:off x="939474" y="4159871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9DFD3-1CCC-4930-971F-7AB677B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16" y="4480886"/>
            <a:ext cx="1678671" cy="348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79F2BB-2045-4E47-99F9-0322DE275C80}"/>
              </a:ext>
            </a:extLst>
          </p:cNvPr>
          <p:cNvSpPr txBox="1"/>
          <p:nvPr/>
        </p:nvSpPr>
        <p:spPr>
          <a:xfrm>
            <a:off x="3627872" y="4281748"/>
            <a:ext cx="60971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Этот показатель переводит значение площади под кривой </a:t>
            </a:r>
          </a:p>
          <a:p>
            <a:pPr algn="ctr"/>
            <a:r>
              <a:rPr lang="ru-RU" sz="1400" dirty="0"/>
              <a:t>в диапазон от 0 до 1, чем выше его величина, </a:t>
            </a:r>
            <a:br>
              <a:rPr lang="en-US" sz="1400" dirty="0"/>
            </a:br>
            <a:r>
              <a:rPr lang="ru-RU" sz="1400" dirty="0"/>
              <a:t>тем выше дискриминирующая способность модели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AC2E47A-C0CC-4B1A-97B2-532A387E0219}"/>
              </a:ext>
            </a:extLst>
          </p:cNvPr>
          <p:cNvSpPr/>
          <p:nvPr/>
        </p:nvSpPr>
        <p:spPr>
          <a:xfrm>
            <a:off x="925186" y="5349255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2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B7249A9-23E7-45AD-9DCA-9863DFF9076C}"/>
              </a:ext>
            </a:extLst>
          </p:cNvPr>
          <p:cNvSpPr/>
          <p:nvPr/>
        </p:nvSpPr>
        <p:spPr>
          <a:xfrm>
            <a:off x="939474" y="1851889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PRC/RECALL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98BA4E-45F6-4EA3-97BC-EE2E9916403A}"/>
              </a:ext>
            </a:extLst>
          </p:cNvPr>
          <p:cNvSpPr/>
          <p:nvPr/>
        </p:nvSpPr>
        <p:spPr>
          <a:xfrm>
            <a:off x="939474" y="3041274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ROC_AUC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FEF8FD2-E7AA-4F98-B9B6-D41B13AC447A}"/>
              </a:ext>
            </a:extLst>
          </p:cNvPr>
          <p:cNvSpPr/>
          <p:nvPr/>
        </p:nvSpPr>
        <p:spPr>
          <a:xfrm>
            <a:off x="939474" y="4159871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9DFD3-1CCC-4930-971F-7AB677B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16" y="4480886"/>
            <a:ext cx="1678671" cy="348647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AC2E47A-C0CC-4B1A-97B2-532A387E0219}"/>
              </a:ext>
            </a:extLst>
          </p:cNvPr>
          <p:cNvSpPr/>
          <p:nvPr/>
        </p:nvSpPr>
        <p:spPr>
          <a:xfrm>
            <a:off x="925186" y="5349255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464BB9-B158-4405-8E4F-2048FEA5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4" y="5686423"/>
            <a:ext cx="2240119" cy="3714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80EB66-0F5F-4577-9923-6EE7FE7F8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269" y="2871304"/>
            <a:ext cx="6280198" cy="2577133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339549-BAFA-4785-B9A9-D6DF37A83F6F}"/>
              </a:ext>
            </a:extLst>
          </p:cNvPr>
          <p:cNvSpPr/>
          <p:nvPr/>
        </p:nvSpPr>
        <p:spPr>
          <a:xfrm>
            <a:off x="9648547" y="5256731"/>
            <a:ext cx="2320457" cy="383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7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B7249A9-23E7-45AD-9DCA-9863DFF9076C}"/>
              </a:ext>
            </a:extLst>
          </p:cNvPr>
          <p:cNvSpPr/>
          <p:nvPr/>
        </p:nvSpPr>
        <p:spPr>
          <a:xfrm>
            <a:off x="939474" y="1851889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PRC/RECALL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98BA4E-45F6-4EA3-97BC-EE2E9916403A}"/>
              </a:ext>
            </a:extLst>
          </p:cNvPr>
          <p:cNvSpPr/>
          <p:nvPr/>
        </p:nvSpPr>
        <p:spPr>
          <a:xfrm>
            <a:off x="939474" y="3041274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ROC_AUC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FEF8FD2-E7AA-4F98-B9B6-D41B13AC447A}"/>
              </a:ext>
            </a:extLst>
          </p:cNvPr>
          <p:cNvSpPr/>
          <p:nvPr/>
        </p:nvSpPr>
        <p:spPr>
          <a:xfrm>
            <a:off x="939474" y="4159871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9DFD3-1CCC-4930-971F-7AB677B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16" y="4480886"/>
            <a:ext cx="1678671" cy="348647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AC2E47A-C0CC-4B1A-97B2-532A387E0219}"/>
              </a:ext>
            </a:extLst>
          </p:cNvPr>
          <p:cNvSpPr/>
          <p:nvPr/>
        </p:nvSpPr>
        <p:spPr>
          <a:xfrm>
            <a:off x="925186" y="5349255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464BB9-B158-4405-8E4F-2048FEA5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4" y="5686423"/>
            <a:ext cx="2240119" cy="37147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339549-BAFA-4785-B9A9-D6DF37A83F6F}"/>
              </a:ext>
            </a:extLst>
          </p:cNvPr>
          <p:cNvSpPr/>
          <p:nvPr/>
        </p:nvSpPr>
        <p:spPr>
          <a:xfrm>
            <a:off x="9648547" y="5256731"/>
            <a:ext cx="2320457" cy="383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87936FB-3DF0-4976-931D-89AAF397F344}"/>
              </a:ext>
            </a:extLst>
          </p:cNvPr>
          <p:cNvSpPr/>
          <p:nvPr/>
        </p:nvSpPr>
        <p:spPr>
          <a:xfrm>
            <a:off x="7585543" y="1846500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B7249A9-23E7-45AD-9DCA-9863DFF9076C}"/>
              </a:ext>
            </a:extLst>
          </p:cNvPr>
          <p:cNvSpPr/>
          <p:nvPr/>
        </p:nvSpPr>
        <p:spPr>
          <a:xfrm>
            <a:off x="939474" y="1851889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PRC/RECALL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98BA4E-45F6-4EA3-97BC-EE2E9916403A}"/>
              </a:ext>
            </a:extLst>
          </p:cNvPr>
          <p:cNvSpPr/>
          <p:nvPr/>
        </p:nvSpPr>
        <p:spPr>
          <a:xfrm>
            <a:off x="939474" y="3041274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ROC_AUC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FEF8FD2-E7AA-4F98-B9B6-D41B13AC447A}"/>
              </a:ext>
            </a:extLst>
          </p:cNvPr>
          <p:cNvSpPr/>
          <p:nvPr/>
        </p:nvSpPr>
        <p:spPr>
          <a:xfrm>
            <a:off x="939474" y="4159871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9DFD3-1CCC-4930-971F-7AB677B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16" y="4480886"/>
            <a:ext cx="1678671" cy="348647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AC2E47A-C0CC-4B1A-97B2-532A387E0219}"/>
              </a:ext>
            </a:extLst>
          </p:cNvPr>
          <p:cNvSpPr/>
          <p:nvPr/>
        </p:nvSpPr>
        <p:spPr>
          <a:xfrm>
            <a:off x="925186" y="5349255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464BB9-B158-4405-8E4F-2048FEA5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4" y="5686423"/>
            <a:ext cx="2240119" cy="37147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339549-BAFA-4785-B9A9-D6DF37A83F6F}"/>
              </a:ext>
            </a:extLst>
          </p:cNvPr>
          <p:cNvSpPr/>
          <p:nvPr/>
        </p:nvSpPr>
        <p:spPr>
          <a:xfrm>
            <a:off x="9648547" y="5256731"/>
            <a:ext cx="2320457" cy="383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87936FB-3DF0-4976-931D-89AAF397F344}"/>
              </a:ext>
            </a:extLst>
          </p:cNvPr>
          <p:cNvSpPr/>
          <p:nvPr/>
        </p:nvSpPr>
        <p:spPr>
          <a:xfrm>
            <a:off x="7585543" y="1846500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CFCC59-7987-406F-B0B9-68EE4267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658" y="1979001"/>
            <a:ext cx="1088792" cy="614847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5144CF-9266-4A81-81C8-D67639DDD10E}"/>
              </a:ext>
            </a:extLst>
          </p:cNvPr>
          <p:cNvSpPr/>
          <p:nvPr/>
        </p:nvSpPr>
        <p:spPr>
          <a:xfrm>
            <a:off x="7610826" y="3041273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5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B7249A9-23E7-45AD-9DCA-9863DFF9076C}"/>
              </a:ext>
            </a:extLst>
          </p:cNvPr>
          <p:cNvSpPr/>
          <p:nvPr/>
        </p:nvSpPr>
        <p:spPr>
          <a:xfrm>
            <a:off x="939474" y="1851889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PRC/RECALL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98BA4E-45F6-4EA3-97BC-EE2E9916403A}"/>
              </a:ext>
            </a:extLst>
          </p:cNvPr>
          <p:cNvSpPr/>
          <p:nvPr/>
        </p:nvSpPr>
        <p:spPr>
          <a:xfrm>
            <a:off x="939474" y="3041274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ROC_AUC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FEF8FD2-E7AA-4F98-B9B6-D41B13AC447A}"/>
              </a:ext>
            </a:extLst>
          </p:cNvPr>
          <p:cNvSpPr/>
          <p:nvPr/>
        </p:nvSpPr>
        <p:spPr>
          <a:xfrm>
            <a:off x="939474" y="4159871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9DFD3-1CCC-4930-971F-7AB677B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16" y="4480886"/>
            <a:ext cx="1678671" cy="348647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AC2E47A-C0CC-4B1A-97B2-532A387E0219}"/>
              </a:ext>
            </a:extLst>
          </p:cNvPr>
          <p:cNvSpPr/>
          <p:nvPr/>
        </p:nvSpPr>
        <p:spPr>
          <a:xfrm>
            <a:off x="925186" y="5349255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464BB9-B158-4405-8E4F-2048FEA5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4" y="5686423"/>
            <a:ext cx="2240119" cy="37147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339549-BAFA-4785-B9A9-D6DF37A83F6F}"/>
              </a:ext>
            </a:extLst>
          </p:cNvPr>
          <p:cNvSpPr/>
          <p:nvPr/>
        </p:nvSpPr>
        <p:spPr>
          <a:xfrm>
            <a:off x="9648547" y="5256731"/>
            <a:ext cx="2320457" cy="383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87936FB-3DF0-4976-931D-89AAF397F344}"/>
              </a:ext>
            </a:extLst>
          </p:cNvPr>
          <p:cNvSpPr/>
          <p:nvPr/>
        </p:nvSpPr>
        <p:spPr>
          <a:xfrm>
            <a:off x="7585543" y="1846500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CFCC59-7987-406F-B0B9-68EE4267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658" y="1979001"/>
            <a:ext cx="1088792" cy="614847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5144CF-9266-4A81-81C8-D67639DDD10E}"/>
              </a:ext>
            </a:extLst>
          </p:cNvPr>
          <p:cNvSpPr/>
          <p:nvPr/>
        </p:nvSpPr>
        <p:spPr>
          <a:xfrm>
            <a:off x="7610826" y="3041273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5A78393-2E6A-41CD-A2CF-E9782168B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489" y="3172063"/>
            <a:ext cx="1444809" cy="6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46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B7249A9-23E7-45AD-9DCA-9863DFF9076C}"/>
              </a:ext>
            </a:extLst>
          </p:cNvPr>
          <p:cNvSpPr/>
          <p:nvPr/>
        </p:nvSpPr>
        <p:spPr>
          <a:xfrm>
            <a:off x="939474" y="1851889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PRC/RECALL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98BA4E-45F6-4EA3-97BC-EE2E9916403A}"/>
              </a:ext>
            </a:extLst>
          </p:cNvPr>
          <p:cNvSpPr/>
          <p:nvPr/>
        </p:nvSpPr>
        <p:spPr>
          <a:xfrm>
            <a:off x="939474" y="3041274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ROC_AUC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FEF8FD2-E7AA-4F98-B9B6-D41B13AC447A}"/>
              </a:ext>
            </a:extLst>
          </p:cNvPr>
          <p:cNvSpPr/>
          <p:nvPr/>
        </p:nvSpPr>
        <p:spPr>
          <a:xfrm>
            <a:off x="939474" y="4159871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9DFD3-1CCC-4930-971F-7AB677B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16" y="4480886"/>
            <a:ext cx="1678671" cy="348647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AC2E47A-C0CC-4B1A-97B2-532A387E0219}"/>
              </a:ext>
            </a:extLst>
          </p:cNvPr>
          <p:cNvSpPr/>
          <p:nvPr/>
        </p:nvSpPr>
        <p:spPr>
          <a:xfrm>
            <a:off x="925186" y="5349255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464BB9-B158-4405-8E4F-2048FEA5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4" y="5686423"/>
            <a:ext cx="2240119" cy="371477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87936FB-3DF0-4976-931D-89AAF397F344}"/>
              </a:ext>
            </a:extLst>
          </p:cNvPr>
          <p:cNvSpPr/>
          <p:nvPr/>
        </p:nvSpPr>
        <p:spPr>
          <a:xfrm>
            <a:off x="7585543" y="1846500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CFCC59-7987-406F-B0B9-68EE4267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658" y="1979001"/>
            <a:ext cx="1088792" cy="614847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5144CF-9266-4A81-81C8-D67639DDD10E}"/>
              </a:ext>
            </a:extLst>
          </p:cNvPr>
          <p:cNvSpPr/>
          <p:nvPr/>
        </p:nvSpPr>
        <p:spPr>
          <a:xfrm>
            <a:off x="7610826" y="3041273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5A78393-2E6A-41CD-A2CF-E9782168B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489" y="3172063"/>
            <a:ext cx="1444809" cy="6577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1F14D8B-79C6-4D9D-AE3F-D10260276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399" y="4279266"/>
            <a:ext cx="2392987" cy="24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0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445A43-AEDD-459D-A8AB-1383474D460F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И СДЕЛАТЬ ВЫВОД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B7249A9-23E7-45AD-9DCA-9863DFF9076C}"/>
              </a:ext>
            </a:extLst>
          </p:cNvPr>
          <p:cNvSpPr/>
          <p:nvPr/>
        </p:nvSpPr>
        <p:spPr>
          <a:xfrm>
            <a:off x="939474" y="1851889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PRC/RECALL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98BA4E-45F6-4EA3-97BC-EE2E9916403A}"/>
              </a:ext>
            </a:extLst>
          </p:cNvPr>
          <p:cNvSpPr/>
          <p:nvPr/>
        </p:nvSpPr>
        <p:spPr>
          <a:xfrm>
            <a:off x="3546610" y="1846500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ROC_AUC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FEF8FD2-E7AA-4F98-B9B6-D41B13AC447A}"/>
              </a:ext>
            </a:extLst>
          </p:cNvPr>
          <p:cNvSpPr/>
          <p:nvPr/>
        </p:nvSpPr>
        <p:spPr>
          <a:xfrm>
            <a:off x="939474" y="3041273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9DFD3-1CCC-4930-971F-7AB677B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16" y="3362288"/>
            <a:ext cx="1678671" cy="348647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AC2E47A-C0CC-4B1A-97B2-532A387E0219}"/>
              </a:ext>
            </a:extLst>
          </p:cNvPr>
          <p:cNvSpPr/>
          <p:nvPr/>
        </p:nvSpPr>
        <p:spPr>
          <a:xfrm>
            <a:off x="925186" y="4230657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464BB9-B158-4405-8E4F-2048FEA5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4" y="4567825"/>
            <a:ext cx="2240119" cy="371477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87936FB-3DF0-4976-931D-89AAF397F344}"/>
              </a:ext>
            </a:extLst>
          </p:cNvPr>
          <p:cNvSpPr/>
          <p:nvPr/>
        </p:nvSpPr>
        <p:spPr>
          <a:xfrm>
            <a:off x="3546610" y="3041273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CFCC59-7987-406F-B0B9-68EE4267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725" y="3173774"/>
            <a:ext cx="1088792" cy="614847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5144CF-9266-4A81-81C8-D67639DDD10E}"/>
              </a:ext>
            </a:extLst>
          </p:cNvPr>
          <p:cNvSpPr/>
          <p:nvPr/>
        </p:nvSpPr>
        <p:spPr>
          <a:xfrm>
            <a:off x="3571893" y="4236046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5A78393-2E6A-41CD-A2CF-E9782168B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556" y="4366836"/>
            <a:ext cx="1444809" cy="657799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E677802-F07A-4780-94E7-9A879A85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03562"/>
              </p:ext>
            </p:extLst>
          </p:nvPr>
        </p:nvGraphicFramePr>
        <p:xfrm>
          <a:off x="5979322" y="2675073"/>
          <a:ext cx="5934075" cy="171481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2906818772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961087375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98649801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Распределение баллов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 Колмогорова-Смирнова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Коэф.дивергенции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68055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Симметричны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Подходит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Подходит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2164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Скошены внутрь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Подходит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Не походит (будет завышена)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855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Скошены наружу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Подходит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Не походит (будет завышена)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53511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Вложены друг в груга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Не походит (будет завышена)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Подходит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62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39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02B5CC-6AE9-49AA-828C-F014596BEAFC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WOE, IV =)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48C0917-8372-48B7-8D2C-85431FE9FB90}"/>
              </a:ext>
            </a:extLst>
          </p:cNvPr>
          <p:cNvCxnSpPr>
            <a:cxnSpLocks/>
          </p:cNvCxnSpPr>
          <p:nvPr/>
        </p:nvCxnSpPr>
        <p:spPr>
          <a:xfrm>
            <a:off x="5757862" y="2085975"/>
            <a:ext cx="0" cy="30861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8A6DDF-1A34-4C35-9C5B-77146EE6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31" y="2014538"/>
            <a:ext cx="24098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ПРОБЛЕМАТИКА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EEA4D8-8E0F-4EE5-984A-9441CDBEEC82}"/>
              </a:ext>
            </a:extLst>
          </p:cNvPr>
          <p:cNvSpPr/>
          <p:nvPr/>
        </p:nvSpPr>
        <p:spPr>
          <a:xfrm>
            <a:off x="7256228" y="3864767"/>
            <a:ext cx="2428316" cy="87153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Правильные покупателя для предложения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556AB1F-3500-4107-B15E-4870D9A6A656}"/>
              </a:ext>
            </a:extLst>
          </p:cNvPr>
          <p:cNvSpPr/>
          <p:nvPr/>
        </p:nvSpPr>
        <p:spPr>
          <a:xfrm>
            <a:off x="2507456" y="3864769"/>
            <a:ext cx="2428316" cy="871536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Правильное предложение для покупателя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99F8625-6A53-4C0B-80CA-B38EAE8AE510}"/>
              </a:ext>
            </a:extLst>
          </p:cNvPr>
          <p:cNvSpPr/>
          <p:nvPr/>
        </p:nvSpPr>
        <p:spPr>
          <a:xfrm>
            <a:off x="4935772" y="2010813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ПРОБЛЕМА ТАРГЕТИРОВАНИЕ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A71D263-40B8-4092-A88C-1FC87984BE07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935772" y="2993232"/>
            <a:ext cx="1160228" cy="87153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1373A0E-F0AD-4502-B4D0-28D0E26BCC3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96000" y="2993232"/>
            <a:ext cx="1236428" cy="87153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260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02B5CC-6AE9-49AA-828C-F014596BEAFC}"/>
              </a:ext>
            </a:extLst>
          </p:cNvPr>
          <p:cNvSpPr txBox="1">
            <a:spLocks/>
          </p:cNvSpPr>
          <p:nvPr/>
        </p:nvSpPr>
        <p:spPr>
          <a:xfrm>
            <a:off x="567524" y="526326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WOE, IV =)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48C0917-8372-48B7-8D2C-85431FE9FB90}"/>
              </a:ext>
            </a:extLst>
          </p:cNvPr>
          <p:cNvCxnSpPr>
            <a:cxnSpLocks/>
          </p:cNvCxnSpPr>
          <p:nvPr/>
        </p:nvCxnSpPr>
        <p:spPr>
          <a:xfrm>
            <a:off x="5757862" y="2085975"/>
            <a:ext cx="0" cy="30861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8A6DDF-1A34-4C35-9C5B-77146EE6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31" y="2014538"/>
            <a:ext cx="2409825" cy="857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2B50A3-71EE-48B9-B3AE-2D25267B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085975"/>
            <a:ext cx="44481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52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ECB343-421A-4C29-985B-AAC6A9A7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44" y="661227"/>
            <a:ext cx="5093494" cy="58438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ФОРМИРУЕМ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СКОР.ТАБЛИЦУ</a:t>
            </a:r>
          </a:p>
        </p:txBody>
      </p:sp>
    </p:spTree>
    <p:extLst>
      <p:ext uri="{BB962C8B-B14F-4D97-AF65-F5344CB8AC3E}">
        <p14:creationId xmlns:p14="http://schemas.microsoft.com/office/powerpoint/2010/main" val="136718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ПРОБЛЕМАТИКА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EEA4D8-8E0F-4EE5-984A-9441CDBEEC82}"/>
              </a:ext>
            </a:extLst>
          </p:cNvPr>
          <p:cNvSpPr/>
          <p:nvPr/>
        </p:nvSpPr>
        <p:spPr>
          <a:xfrm>
            <a:off x="7256228" y="3864767"/>
            <a:ext cx="2428316" cy="87153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Правильные покупателя для предложения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556AB1F-3500-4107-B15E-4870D9A6A656}"/>
              </a:ext>
            </a:extLst>
          </p:cNvPr>
          <p:cNvSpPr/>
          <p:nvPr/>
        </p:nvSpPr>
        <p:spPr>
          <a:xfrm>
            <a:off x="2507456" y="3864769"/>
            <a:ext cx="2428316" cy="871536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Правильное предложение для покупателя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99F8625-6A53-4C0B-80CA-B38EAE8AE510}"/>
              </a:ext>
            </a:extLst>
          </p:cNvPr>
          <p:cNvSpPr/>
          <p:nvPr/>
        </p:nvSpPr>
        <p:spPr>
          <a:xfrm>
            <a:off x="4935772" y="2010813"/>
            <a:ext cx="2320456" cy="9824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ПРОБЛЕМА ТАРГЕТИРОВАНИЕ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A71D263-40B8-4092-A88C-1FC87984BE07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935772" y="2993232"/>
            <a:ext cx="1160228" cy="87153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1373A0E-F0AD-4502-B4D0-28D0E26BCC3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96000" y="2993232"/>
            <a:ext cx="1236428" cy="87153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130DD18-0806-46C9-ABA0-8C30B5C68F86}"/>
              </a:ext>
            </a:extLst>
          </p:cNvPr>
          <p:cNvSpPr/>
          <p:nvPr/>
        </p:nvSpPr>
        <p:spPr>
          <a:xfrm>
            <a:off x="4881842" y="5453063"/>
            <a:ext cx="2428316" cy="871536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Сегментирование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5F5C06B-AF16-4D4F-A51D-1E85D6397219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3721614" y="4736305"/>
            <a:ext cx="2374386" cy="71675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8FFEE71-9955-457C-BE3F-E67926E586B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6000" y="4736302"/>
            <a:ext cx="2374386" cy="71676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7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1278CE4-5626-42D7-99A7-B5BC9234BC6B}"/>
              </a:ext>
            </a:extLst>
          </p:cNvPr>
          <p:cNvSpPr/>
          <p:nvPr/>
        </p:nvSpPr>
        <p:spPr>
          <a:xfrm>
            <a:off x="1583504" y="2136643"/>
            <a:ext cx="2381304" cy="2511857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«КРУПНЫМ ПЛАНОМ»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47DC7E-AD46-4558-9293-BDE7FEA6FA11}"/>
              </a:ext>
            </a:extLst>
          </p:cNvPr>
          <p:cNvSpPr/>
          <p:nvPr/>
        </p:nvSpPr>
        <p:spPr>
          <a:xfrm>
            <a:off x="4114189" y="3829051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Покупатели?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38ED14-958E-4FFA-BF99-F7B8DA5AA733}"/>
              </a:ext>
            </a:extLst>
          </p:cNvPr>
          <p:cNvSpPr/>
          <p:nvPr/>
        </p:nvSpPr>
        <p:spPr>
          <a:xfrm>
            <a:off x="4114188" y="4195296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Промо?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0BCAEFA-EB10-46A8-8E0C-D91831860982}"/>
              </a:ext>
            </a:extLst>
          </p:cNvPr>
          <p:cNvSpPr/>
          <p:nvPr/>
        </p:nvSpPr>
        <p:spPr>
          <a:xfrm>
            <a:off x="4114187" y="4561541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Время?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8B56667-44EA-4987-9A91-70C3A28300BF}"/>
              </a:ext>
            </a:extLst>
          </p:cNvPr>
          <p:cNvSpPr/>
          <p:nvPr/>
        </p:nvSpPr>
        <p:spPr>
          <a:xfrm>
            <a:off x="4114186" y="4927786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Канал?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2A76821-441D-4943-98E9-82341AC016BC}"/>
              </a:ext>
            </a:extLst>
          </p:cNvPr>
          <p:cNvSpPr/>
          <p:nvPr/>
        </p:nvSpPr>
        <p:spPr>
          <a:xfrm>
            <a:off x="7924189" y="2895961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Покупка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B1E1784-B00A-480C-98BC-2992B72CB3B6}"/>
              </a:ext>
            </a:extLst>
          </p:cNvPr>
          <p:cNvSpPr/>
          <p:nvPr/>
        </p:nvSpPr>
        <p:spPr>
          <a:xfrm>
            <a:off x="1819715" y="2290915"/>
            <a:ext cx="1904117" cy="359417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Клиентские данные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7B464ED-DC81-471F-977A-91E0D7E527D6}"/>
              </a:ext>
            </a:extLst>
          </p:cNvPr>
          <p:cNvSpPr/>
          <p:nvPr/>
        </p:nvSpPr>
        <p:spPr>
          <a:xfrm>
            <a:off x="7924189" y="3303984"/>
            <a:ext cx="1493655" cy="62507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Покупка и использование баллов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7B35947-B70F-424E-B738-12AE1C23D79B}"/>
              </a:ext>
            </a:extLst>
          </p:cNvPr>
          <p:cNvSpPr/>
          <p:nvPr/>
        </p:nvSpPr>
        <p:spPr>
          <a:xfrm>
            <a:off x="7924189" y="4079082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Нет покупки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0FA186E-BE9F-462C-825B-459F034BB78F}"/>
              </a:ext>
            </a:extLst>
          </p:cNvPr>
          <p:cNvCxnSpPr>
            <a:cxnSpLocks/>
            <a:endCxn id="2" idx="2"/>
          </p:cNvCxnSpPr>
          <p:nvPr/>
        </p:nvCxnSpPr>
        <p:spPr>
          <a:xfrm rot="10800000" flipV="1">
            <a:off x="2774156" y="3596836"/>
            <a:ext cx="7436646" cy="1051664"/>
          </a:xfrm>
          <a:prstGeom prst="bentConnector4">
            <a:avLst>
              <a:gd name="adj1" fmla="val 400"/>
              <a:gd name="adj2" fmla="val 163852"/>
            </a:avLst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1EE6E1F-FFAF-4D4E-8727-CA7128F8944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417844" y="3020977"/>
            <a:ext cx="792957" cy="57564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E634D78-F66B-4B98-A47B-731305C0F9C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417844" y="3596623"/>
            <a:ext cx="792957" cy="1990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9041D69-F7C5-463D-8AAD-EA05EFED4AD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9417844" y="3603129"/>
            <a:ext cx="792957" cy="60096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B81A0B-C83D-4725-A4BD-B624E744102E}"/>
              </a:ext>
            </a:extLst>
          </p:cNvPr>
          <p:cNvSpPr txBox="1"/>
          <p:nvPr/>
        </p:nvSpPr>
        <p:spPr>
          <a:xfrm>
            <a:off x="3498651" y="5339806"/>
            <a:ext cx="6097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Обратная связь</a:t>
            </a:r>
          </a:p>
        </p:txBody>
      </p:sp>
      <p:pic>
        <p:nvPicPr>
          <p:cNvPr id="27" name="Picture 2" descr="https://portal.corp.tander.ru/download/attachments/1016070877/%D0%9A%D0%BE%D0%BC%D0%B0%D0%BD%D0%B4%D0%B0.png">
            <a:extLst>
              <a:ext uri="{FF2B5EF4-FFF2-40B4-BE49-F238E27FC236}">
                <a16:creationId xmlns:a16="http://schemas.microsoft.com/office/drawing/2014/main" id="{273F1221-2DBE-4EDA-A2B1-DF9FD1F7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94" y="2770256"/>
            <a:ext cx="1473850" cy="12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portal.corp.tander.ru/download/attachments/1016070877/%D0%9A%D0%BB%D0%B0%D1%81%D1%82%D0%B5%D1%80%D0%B8%D0%B7%D0%B0%D1%86%D0%B8%D1%8F.png">
            <a:extLst>
              <a:ext uri="{FF2B5EF4-FFF2-40B4-BE49-F238E27FC236}">
                <a16:creationId xmlns:a16="http://schemas.microsoft.com/office/drawing/2014/main" id="{ECCDA47A-2CCC-4C20-888A-414478821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44" y="3009264"/>
            <a:ext cx="1174717" cy="11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1278CE4-5626-42D7-99A7-B5BC9234BC6B}"/>
              </a:ext>
            </a:extLst>
          </p:cNvPr>
          <p:cNvSpPr/>
          <p:nvPr/>
        </p:nvSpPr>
        <p:spPr>
          <a:xfrm>
            <a:off x="1142999" y="1971675"/>
            <a:ext cx="3257551" cy="3436143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«КРУПНЫМ ПЛАНОМ»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47DC7E-AD46-4558-9293-BDE7FEA6FA11}"/>
              </a:ext>
            </a:extLst>
          </p:cNvPr>
          <p:cNvSpPr/>
          <p:nvPr/>
        </p:nvSpPr>
        <p:spPr>
          <a:xfrm>
            <a:off x="4114189" y="3829051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Покупатели?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38ED14-958E-4FFA-BF99-F7B8DA5AA733}"/>
              </a:ext>
            </a:extLst>
          </p:cNvPr>
          <p:cNvSpPr/>
          <p:nvPr/>
        </p:nvSpPr>
        <p:spPr>
          <a:xfrm>
            <a:off x="4114188" y="4195296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Промо?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0BCAEFA-EB10-46A8-8E0C-D91831860982}"/>
              </a:ext>
            </a:extLst>
          </p:cNvPr>
          <p:cNvSpPr/>
          <p:nvPr/>
        </p:nvSpPr>
        <p:spPr>
          <a:xfrm>
            <a:off x="4114187" y="4561541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Время?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8B56667-44EA-4987-9A91-70C3A28300BF}"/>
              </a:ext>
            </a:extLst>
          </p:cNvPr>
          <p:cNvSpPr/>
          <p:nvPr/>
        </p:nvSpPr>
        <p:spPr>
          <a:xfrm>
            <a:off x="4114186" y="4927786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Канал?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2A76821-441D-4943-98E9-82341AC016BC}"/>
              </a:ext>
            </a:extLst>
          </p:cNvPr>
          <p:cNvSpPr/>
          <p:nvPr/>
        </p:nvSpPr>
        <p:spPr>
          <a:xfrm>
            <a:off x="7924189" y="2895961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Покупка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B1E1784-B00A-480C-98BC-2992B72CB3B6}"/>
              </a:ext>
            </a:extLst>
          </p:cNvPr>
          <p:cNvSpPr/>
          <p:nvPr/>
        </p:nvSpPr>
        <p:spPr>
          <a:xfrm>
            <a:off x="1819715" y="2290915"/>
            <a:ext cx="1904117" cy="359417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Клиентские данные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7B464ED-DC81-471F-977A-91E0D7E527D6}"/>
              </a:ext>
            </a:extLst>
          </p:cNvPr>
          <p:cNvSpPr/>
          <p:nvPr/>
        </p:nvSpPr>
        <p:spPr>
          <a:xfrm>
            <a:off x="7924189" y="3303984"/>
            <a:ext cx="1493655" cy="62507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Покупка и использование баллов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7B35947-B70F-424E-B738-12AE1C23D79B}"/>
              </a:ext>
            </a:extLst>
          </p:cNvPr>
          <p:cNvSpPr/>
          <p:nvPr/>
        </p:nvSpPr>
        <p:spPr>
          <a:xfrm>
            <a:off x="7924189" y="4079082"/>
            <a:ext cx="1493655" cy="25003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Нет покупки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0FA186E-BE9F-462C-825B-459F034BB78F}"/>
              </a:ext>
            </a:extLst>
          </p:cNvPr>
          <p:cNvCxnSpPr>
            <a:cxnSpLocks/>
            <a:endCxn id="2" idx="2"/>
          </p:cNvCxnSpPr>
          <p:nvPr/>
        </p:nvCxnSpPr>
        <p:spPr>
          <a:xfrm rot="10800000" flipV="1">
            <a:off x="2771775" y="3616522"/>
            <a:ext cx="7439026" cy="1791296"/>
          </a:xfrm>
          <a:prstGeom prst="bentConnector4">
            <a:avLst>
              <a:gd name="adj1" fmla="val -129"/>
              <a:gd name="adj2" fmla="val 112762"/>
            </a:avLst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1EE6E1F-FFAF-4D4E-8727-CA7128F8944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417844" y="3020977"/>
            <a:ext cx="792957" cy="57564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E634D78-F66B-4B98-A47B-731305C0F9C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417844" y="3596623"/>
            <a:ext cx="792957" cy="1990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9041D69-F7C5-463D-8AAD-EA05EFED4AD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9417844" y="3603129"/>
            <a:ext cx="792957" cy="60096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B81A0B-C83D-4725-A4BD-B624E744102E}"/>
              </a:ext>
            </a:extLst>
          </p:cNvPr>
          <p:cNvSpPr txBox="1"/>
          <p:nvPr/>
        </p:nvSpPr>
        <p:spPr>
          <a:xfrm>
            <a:off x="3541513" y="5736388"/>
            <a:ext cx="6097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C00000"/>
                </a:solidFill>
              </a:rPr>
              <a:t>Обратная связь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6C44B1-C982-4AA3-B092-3755F4032C43}"/>
              </a:ext>
            </a:extLst>
          </p:cNvPr>
          <p:cNvSpPr txBox="1"/>
          <p:nvPr/>
        </p:nvSpPr>
        <p:spPr>
          <a:xfrm>
            <a:off x="8748814" y="1743039"/>
            <a:ext cx="305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BOGO – Buy one, get one</a:t>
            </a:r>
          </a:p>
          <a:p>
            <a:pPr algn="ctr"/>
            <a:r>
              <a:rPr lang="ru-RU" sz="1400" dirty="0"/>
              <a:t>Баллы – 1 балл == 1 руб.</a:t>
            </a:r>
          </a:p>
        </p:txBody>
      </p:sp>
      <p:pic>
        <p:nvPicPr>
          <p:cNvPr id="18" name="Picture 2" descr="https://portal.corp.tander.ru/download/attachments/1016070877/%D0%9A%D0%BE%D0%BC%D0%B0%D0%BD%D0%B4%D0%B0.png">
            <a:extLst>
              <a:ext uri="{FF2B5EF4-FFF2-40B4-BE49-F238E27FC236}">
                <a16:creationId xmlns:a16="http://schemas.microsoft.com/office/drawing/2014/main" id="{4CBBB59D-F543-467C-86DD-77E2E755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05" y="2837939"/>
            <a:ext cx="1473850" cy="12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portal.corp.tander.ru/download/attachments/1016070877/%D0%9A%D0%BB%D0%B0%D1%81%D1%82%D0%B5%D1%80%D0%B8%D0%B7%D0%B0%D1%86%D0%B8%D1%8F.png">
            <a:extLst>
              <a:ext uri="{FF2B5EF4-FFF2-40B4-BE49-F238E27FC236}">
                <a16:creationId xmlns:a16="http://schemas.microsoft.com/office/drawing/2014/main" id="{A2D70F6E-B6DB-447C-9EE9-4883AD41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14" y="3386824"/>
            <a:ext cx="1174717" cy="11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8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ЦИКЛ ЛОЯЛЬНОСТИ – СТРАТЕГИЯ</a:t>
            </a:r>
          </a:p>
        </p:txBody>
      </p:sp>
      <p:pic>
        <p:nvPicPr>
          <p:cNvPr id="23" name="Рисунок 6" descr="image006">
            <a:extLst>
              <a:ext uri="{FF2B5EF4-FFF2-40B4-BE49-F238E27FC236}">
                <a16:creationId xmlns:a16="http://schemas.microsoft.com/office/drawing/2014/main" id="{2E4BCEC9-7C81-457A-AB74-0B766DF1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60" y="2062489"/>
            <a:ext cx="9277351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41B40B2-E4F9-4F4A-8602-3A9B7B67CDBC}"/>
              </a:ext>
            </a:extLst>
          </p:cNvPr>
          <p:cNvSpPr/>
          <p:nvPr/>
        </p:nvSpPr>
        <p:spPr>
          <a:xfrm>
            <a:off x="7065168" y="1696964"/>
            <a:ext cx="4150518" cy="685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81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553032-89D7-4F13-A404-B0392FEAD6B7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ЦИКЛ ЛОЯЛЬНОСТИ – СТРАТЕГИЯ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6A8F74-90C4-48C5-B31D-D4CD9841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82" y="1527407"/>
            <a:ext cx="2956672" cy="6648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4406BCC-A701-4C53-A795-AA1CB1DC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349" y="1527407"/>
            <a:ext cx="3167491" cy="660703"/>
          </a:xfrm>
          <a:prstGeom prst="rect">
            <a:avLst/>
          </a:prstGeom>
        </p:spPr>
      </p:pic>
      <p:pic>
        <p:nvPicPr>
          <p:cNvPr id="23" name="Рисунок 6" descr="image006">
            <a:extLst>
              <a:ext uri="{FF2B5EF4-FFF2-40B4-BE49-F238E27FC236}">
                <a16:creationId xmlns:a16="http://schemas.microsoft.com/office/drawing/2014/main" id="{2E4BCEC9-7C81-457A-AB74-0B766DF1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79" y="2479754"/>
            <a:ext cx="9277351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41B40B2-E4F9-4F4A-8602-3A9B7B67CDBC}"/>
              </a:ext>
            </a:extLst>
          </p:cNvPr>
          <p:cNvSpPr/>
          <p:nvPr/>
        </p:nvSpPr>
        <p:spPr>
          <a:xfrm>
            <a:off x="6686550" y="2052406"/>
            <a:ext cx="4150518" cy="685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0D5C29A-00F4-4C9F-B7C6-95BE29FA1D3A}"/>
              </a:ext>
            </a:extLst>
          </p:cNvPr>
          <p:cNvCxnSpPr>
            <a:cxnSpLocks/>
          </p:cNvCxnSpPr>
          <p:nvPr/>
        </p:nvCxnSpPr>
        <p:spPr>
          <a:xfrm>
            <a:off x="6265068" y="1609493"/>
            <a:ext cx="0" cy="7050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5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89062A2-11F2-45A7-9D4D-13003AF81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2120">
            <a:off x="3792413" y="1313220"/>
            <a:ext cx="9710704" cy="606919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МОДЕЛЬ ОТКЛИКА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FRAMEWORK</a:t>
            </a:r>
            <a:endParaRPr lang="ru-RU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02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465</Words>
  <Application>Microsoft Office PowerPoint</Application>
  <PresentationFormat>Широкоэкранный</PresentationFormat>
  <Paragraphs>156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Verdana</vt:lpstr>
      <vt:lpstr>Тема Office</vt:lpstr>
      <vt:lpstr>ПРОМО И РЕКЛАМА (ПОДБОР И ТАРГЕТИРОВАНИЕ)</vt:lpstr>
      <vt:lpstr>В КАЧЕСТВЕ  ВСТУПЛЕНИЯ</vt:lpstr>
      <vt:lpstr>ПРОБЛЕМАТИКА</vt:lpstr>
      <vt:lpstr>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МОДЕЛЬ ОТКЛИКА FRAMEWORK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ИГРЫ СО СКОРИНГОМ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ФОРМИРУЕМ СКОР.ТАБЛИЦУ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Артем Селезнев</dc:creator>
  <cp:lastModifiedBy>Артем Селезнев</cp:lastModifiedBy>
  <cp:revision>13</cp:revision>
  <dcterms:created xsi:type="dcterms:W3CDTF">2021-09-28T16:54:22Z</dcterms:created>
  <dcterms:modified xsi:type="dcterms:W3CDTF">2021-12-06T20:40:36Z</dcterms:modified>
</cp:coreProperties>
</file>