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93" r:id="rId17"/>
    <p:sldId id="296" r:id="rId18"/>
    <p:sldId id="294" r:id="rId19"/>
    <p:sldId id="295" r:id="rId20"/>
    <p:sldId id="297" r:id="rId21"/>
    <p:sldId id="298" r:id="rId22"/>
    <p:sldId id="299" r:id="rId23"/>
    <p:sldId id="300" r:id="rId24"/>
    <p:sldId id="302" r:id="rId25"/>
    <p:sldId id="301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66" r:id="rId37"/>
    <p:sldId id="313" r:id="rId38"/>
    <p:sldId id="316" r:id="rId39"/>
    <p:sldId id="318" r:id="rId40"/>
    <p:sldId id="314" r:id="rId41"/>
    <p:sldId id="315" r:id="rId42"/>
    <p:sldId id="319" r:id="rId43"/>
    <p:sldId id="321" r:id="rId44"/>
    <p:sldId id="322" r:id="rId45"/>
    <p:sldId id="323" r:id="rId46"/>
    <p:sldId id="326" r:id="rId47"/>
    <p:sldId id="328" r:id="rId48"/>
    <p:sldId id="331" r:id="rId49"/>
    <p:sldId id="329" r:id="rId50"/>
    <p:sldId id="330" r:id="rId51"/>
    <p:sldId id="332" r:id="rId52"/>
    <p:sldId id="333" r:id="rId53"/>
    <p:sldId id="334" r:id="rId54"/>
    <p:sldId id="338" r:id="rId55"/>
    <p:sldId id="335" r:id="rId56"/>
    <p:sldId id="336" r:id="rId57"/>
    <p:sldId id="337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6F11E-3939-441B-B6C8-0C2FE9D2F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C41E7A-1DDE-402F-A42C-6BB8A943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BB736D-4204-4868-A476-1E2DFC75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F6F6B2-AF27-4A21-95E7-1377222B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61071-DAEB-4E07-B04C-D10954B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E3E30-1567-4148-B4A5-87E75D70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8C9988-2AA6-4E28-96B5-9982ADB2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A29200-EDC6-4FE0-ABEF-EE6B1EF8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2532E-CB37-4C48-845E-1C60FA8E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4743B-8670-4322-A92C-D09D1C0A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87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A9821C-CC5E-499F-9F72-F578ADB46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F15290-8EB3-40DD-970C-D0C24201B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A2F79E-C7BA-425E-8FEC-BD93598C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3A69E-041E-4394-9EFE-802E75F3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718D2-6FF4-4DBE-997B-B8572DE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EC549-5D8B-457F-BCA6-6A04EF9F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1A06F-EAAA-4BBB-BFE7-446DB4B3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40738-7B5C-409A-8ED1-DE9AA955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D83ECF-8ED5-43BA-861A-DF19456B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7BE61-A945-4A36-9576-71C0B124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C528B-3D7C-44F8-93E1-9CCE6E6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CE473D-8F0D-40C5-9C8F-4086438FB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1E1F2-8D2C-44E2-8046-4A63C0E3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EE965-3418-45D2-B470-CAC2D66A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15C35-8C58-4EF2-B409-6D1BE319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6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9D07E-34A5-4EC6-93D2-26C9A104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E4A7D-F1AF-4FBF-A053-FE5F0F1BA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FA89E5-DB0C-4781-A60E-E2ACBA8AD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CAA5EF-6E47-4C26-80AA-BBDD8D6D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39CA4E-D65B-451D-A845-5F97C44B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516AB-90B1-4BC0-A66D-A9C21CEC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41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1E76-2686-4B0A-9502-85B804E6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B05A19-E68B-4500-B893-13F7A3D2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1BE632-6FBC-4ACC-83FE-5B35661C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843FAF-62A1-4678-AD03-5E08B3F92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F425EC-8D3D-4F14-AE6B-4A10A37A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FC8E7A-03DC-41DA-8384-12E557BD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2045E1-F047-4EC5-8C02-052E4E76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CB4768-EF26-4AB8-9443-24C3D2D2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8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FA0B1-2C0B-4D4D-8CC1-E91E753F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DFCA7B-6B33-4384-9054-F8EEE551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4A2860-20CC-4333-8CE9-3E081D27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8C42B-2A15-4A4E-9592-74BEAED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08ACA7-5150-4B43-B5DE-7072D95D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38F044-E819-4284-A7FE-709CE8CF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DCA4DB-9032-4E7F-BDC5-28DBEB96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B4A4F-E0B9-4AD9-98F1-BDF174B6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3B135-8A49-422F-ABB4-2E404B6A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431A21-175C-443E-ADB2-BFC1C824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E7842-291C-42A8-8442-CCF45594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6ABAF9-D309-461F-96E4-1E10A7FB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3C442-849A-41BB-A492-EC833493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1952A-BA2B-4752-A130-E44FFB14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0F0D18-E2A8-426C-B395-C37834E1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CD151-8B04-4FD4-A056-3907D0EC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18F63D-C3BC-463E-B69E-D8A66F8B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290A0-EDED-49BE-855F-B5644DC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381A6-C6CB-4FD4-A9B0-30CB67FF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5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D2DED-1A0C-4FAC-A250-54D2B17E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87E0D1-6370-4922-8BCE-125322E2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71C3F-CB09-4C39-A770-4A4833CBF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4907-CE3E-4EBE-9EEB-98E8759CF112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C829F-C3D2-41B7-AF7E-4A6ACCA27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F9107C-AA7A-48BA-88EB-C8C86313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3640-4B2C-4A53-8EA9-2506DFD3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92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Цена, ценник PNG">
            <a:extLst>
              <a:ext uri="{FF2B5EF4-FFF2-40B4-BE49-F238E27FC236}">
                <a16:creationId xmlns:a16="http://schemas.microsoft.com/office/drawing/2014/main" id="{F981AA7F-F31F-4754-A807-2A891643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79" y="2970492"/>
            <a:ext cx="2195023" cy="195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5D23-ED5F-4A33-8FF5-9893CFAF0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К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 ОПТИМИЗИРОВАТЬ ЦЕНУ ПРОДУКТА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03F0A5-785C-4DE9-812B-2FE744EFF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HEAD OF CVM </a:t>
            </a: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MAGNIT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SELEZNEV A.A.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5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2D601-E62A-4CE2-9C7E-BB0172C4DED0}"/>
              </a:ext>
            </a:extLst>
          </p:cNvPr>
          <p:cNvSpPr txBox="1"/>
          <p:nvPr/>
        </p:nvSpPr>
        <p:spPr>
          <a:xfrm>
            <a:off x="511865" y="3105834"/>
            <a:ext cx="11211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появилась данная задача? </a:t>
            </a:r>
            <a:r>
              <a:rPr lang="ru-RU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1980х</a:t>
            </a:r>
          </a:p>
        </p:txBody>
      </p:sp>
    </p:spTree>
    <p:extLst>
      <p:ext uri="{BB962C8B-B14F-4D97-AF65-F5344CB8AC3E}">
        <p14:creationId xmlns:p14="http://schemas.microsoft.com/office/powerpoint/2010/main" val="428079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3407E-C4CE-48E5-AFB7-A516D0077501}"/>
              </a:ext>
            </a:extLst>
          </p:cNvPr>
          <p:cNvSpPr txBox="1"/>
          <p:nvPr/>
        </p:nvSpPr>
        <p:spPr>
          <a:xfrm>
            <a:off x="2920117" y="2875001"/>
            <a:ext cx="55241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Revenue management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Yield management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C0C8C-DD43-4A59-A470-78A6E3656714}"/>
              </a:ext>
            </a:extLst>
          </p:cNvPr>
          <p:cNvSpPr txBox="1"/>
          <p:nvPr/>
        </p:nvSpPr>
        <p:spPr>
          <a:xfrm>
            <a:off x="749411" y="3428999"/>
            <a:ext cx="179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1980х</a:t>
            </a:r>
            <a:endParaRPr lang="ru-R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785CD-0803-4E7A-A547-18709AC19384}"/>
              </a:ext>
            </a:extLst>
          </p:cNvPr>
          <p:cNvSpPr txBox="1"/>
          <p:nvPr/>
        </p:nvSpPr>
        <p:spPr>
          <a:xfrm>
            <a:off x="8994581" y="2265234"/>
            <a:ext cx="2821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Промо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Реклама 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68AB73A-735B-47D9-BD0B-0A67F6C62A6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44418" y="3428999"/>
            <a:ext cx="375699" cy="32316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8435AFE-8F7E-45F1-8B9B-E1F790952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44418" y="3752165"/>
            <a:ext cx="375699" cy="32316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35B0A15-76A6-4464-969E-E07CDD736BF4}"/>
              </a:ext>
            </a:extLst>
          </p:cNvPr>
          <p:cNvCxnSpPr>
            <a:cxnSpLocks/>
          </p:cNvCxnSpPr>
          <p:nvPr/>
        </p:nvCxnSpPr>
        <p:spPr>
          <a:xfrm flipV="1">
            <a:off x="8444284" y="2713418"/>
            <a:ext cx="375699" cy="32316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65B2482-78F8-41AA-9EC5-B6238A2F7326}"/>
              </a:ext>
            </a:extLst>
          </p:cNvPr>
          <p:cNvCxnSpPr>
            <a:cxnSpLocks/>
          </p:cNvCxnSpPr>
          <p:nvPr/>
        </p:nvCxnSpPr>
        <p:spPr>
          <a:xfrm>
            <a:off x="8444284" y="4467745"/>
            <a:ext cx="375699" cy="32316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9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toon businessman or manager meditating doing yoga on the workplace  Clipart Image">
            <a:extLst>
              <a:ext uri="{FF2B5EF4-FFF2-40B4-BE49-F238E27FC236}">
                <a16:creationId xmlns:a16="http://schemas.microsoft.com/office/drawing/2014/main" id="{4AF26102-D35D-4B74-B787-465B3351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36" y="4419252"/>
            <a:ext cx="2033866" cy="203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3407E-C4CE-48E5-AFB7-A516D0077501}"/>
              </a:ext>
            </a:extLst>
          </p:cNvPr>
          <p:cNvSpPr txBox="1"/>
          <p:nvPr/>
        </p:nvSpPr>
        <p:spPr>
          <a:xfrm>
            <a:off x="2920117" y="2875001"/>
            <a:ext cx="55241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Revenue management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Yield management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C0C8C-DD43-4A59-A470-78A6E3656714}"/>
              </a:ext>
            </a:extLst>
          </p:cNvPr>
          <p:cNvSpPr txBox="1"/>
          <p:nvPr/>
        </p:nvSpPr>
        <p:spPr>
          <a:xfrm>
            <a:off x="749411" y="3428999"/>
            <a:ext cx="179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1980х</a:t>
            </a:r>
            <a:endParaRPr lang="ru-R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785CD-0803-4E7A-A547-18709AC19384}"/>
              </a:ext>
            </a:extLst>
          </p:cNvPr>
          <p:cNvSpPr txBox="1"/>
          <p:nvPr/>
        </p:nvSpPr>
        <p:spPr>
          <a:xfrm>
            <a:off x="8994581" y="2265234"/>
            <a:ext cx="2821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Промо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Реклама 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68AB73A-735B-47D9-BD0B-0A67F6C62A6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44418" y="3428999"/>
            <a:ext cx="375699" cy="32316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8435AFE-8F7E-45F1-8B9B-E1F790952A9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44418" y="3752165"/>
            <a:ext cx="375699" cy="32316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35B0A15-76A6-4464-969E-E07CDD736BF4}"/>
              </a:ext>
            </a:extLst>
          </p:cNvPr>
          <p:cNvCxnSpPr>
            <a:cxnSpLocks/>
          </p:cNvCxnSpPr>
          <p:nvPr/>
        </p:nvCxnSpPr>
        <p:spPr>
          <a:xfrm flipV="1">
            <a:off x="8444284" y="2713418"/>
            <a:ext cx="375699" cy="32316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65B2482-78F8-41AA-9EC5-B6238A2F7326}"/>
              </a:ext>
            </a:extLst>
          </p:cNvPr>
          <p:cNvCxnSpPr>
            <a:cxnSpLocks/>
          </p:cNvCxnSpPr>
          <p:nvPr/>
        </p:nvCxnSpPr>
        <p:spPr>
          <a:xfrm>
            <a:off x="8444284" y="4467745"/>
            <a:ext cx="375699" cy="32316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1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C0D05-61BD-4C9B-A32D-43EC828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0" y="2022323"/>
            <a:ext cx="2000750" cy="2335324"/>
          </a:xfrm>
          <a:prstGeom prst="rect">
            <a:avLst/>
          </a:prstGeom>
        </p:spPr>
      </p:pic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62852FA8-B059-4632-ACE0-4F0647ECA8D4}"/>
              </a:ext>
            </a:extLst>
          </p:cNvPr>
          <p:cNvSpPr/>
          <p:nvPr/>
        </p:nvSpPr>
        <p:spPr>
          <a:xfrm>
            <a:off x="1809790" y="4291717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8486-DFA9-4F36-BE4C-D63C511CEC7A}"/>
              </a:ext>
            </a:extLst>
          </p:cNvPr>
          <p:cNvSpPr txBox="1"/>
          <p:nvPr/>
        </p:nvSpPr>
        <p:spPr>
          <a:xfrm>
            <a:off x="1090360" y="4481225"/>
            <a:ext cx="2107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150584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C0D05-61BD-4C9B-A32D-43EC828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0" y="2022323"/>
            <a:ext cx="2000750" cy="2335324"/>
          </a:xfrm>
          <a:prstGeom prst="rect">
            <a:avLst/>
          </a:prstGeom>
        </p:spPr>
      </p:pic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62852FA8-B059-4632-ACE0-4F0647ECA8D4}"/>
              </a:ext>
            </a:extLst>
          </p:cNvPr>
          <p:cNvSpPr/>
          <p:nvPr/>
        </p:nvSpPr>
        <p:spPr>
          <a:xfrm>
            <a:off x="1809790" y="4291717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8486-DFA9-4F36-BE4C-D63C511CEC7A}"/>
              </a:ext>
            </a:extLst>
          </p:cNvPr>
          <p:cNvSpPr txBox="1"/>
          <p:nvPr/>
        </p:nvSpPr>
        <p:spPr>
          <a:xfrm>
            <a:off x="1090360" y="4481225"/>
            <a:ext cx="2107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Задача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48" y="2064067"/>
            <a:ext cx="3524008" cy="28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D21715B-C1C8-4D8D-8AAC-D13FA0D39EC2}"/>
              </a:ext>
            </a:extLst>
          </p:cNvPr>
          <p:cNvCxnSpPr>
            <a:cxnSpLocks/>
          </p:cNvCxnSpPr>
          <p:nvPr/>
        </p:nvCxnSpPr>
        <p:spPr>
          <a:xfrm>
            <a:off x="3514700" y="3783995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3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C0D05-61BD-4C9B-A32D-43EC828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0" y="2022323"/>
            <a:ext cx="2000750" cy="2335324"/>
          </a:xfrm>
          <a:prstGeom prst="rect">
            <a:avLst/>
          </a:prstGeom>
        </p:spPr>
      </p:pic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62852FA8-B059-4632-ACE0-4F0647ECA8D4}"/>
              </a:ext>
            </a:extLst>
          </p:cNvPr>
          <p:cNvSpPr/>
          <p:nvPr/>
        </p:nvSpPr>
        <p:spPr>
          <a:xfrm>
            <a:off x="1809790" y="4291717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8486-DFA9-4F36-BE4C-D63C511CEC7A}"/>
              </a:ext>
            </a:extLst>
          </p:cNvPr>
          <p:cNvSpPr txBox="1"/>
          <p:nvPr/>
        </p:nvSpPr>
        <p:spPr>
          <a:xfrm>
            <a:off x="1090360" y="4481225"/>
            <a:ext cx="2107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Задача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48" y="2064067"/>
            <a:ext cx="3524008" cy="28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D21715B-C1C8-4D8D-8AAC-D13FA0D39EC2}"/>
              </a:ext>
            </a:extLst>
          </p:cNvPr>
          <p:cNvCxnSpPr>
            <a:cxnSpLocks/>
          </p:cNvCxnSpPr>
          <p:nvPr/>
        </p:nvCxnSpPr>
        <p:spPr>
          <a:xfrm>
            <a:off x="3514700" y="3783995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Successful Businessman or Business Consultant is Standing Near a Stack of  Money. Happy Investor or Entrepreneur Stock Vector - Illustration of fund,  consulting: 163838550">
            <a:extLst>
              <a:ext uri="{FF2B5EF4-FFF2-40B4-BE49-F238E27FC236}">
                <a16:creationId xmlns:a16="http://schemas.microsoft.com/office/drawing/2014/main" id="{DF90C75A-EA6D-469F-B44E-E6E81E3B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70" y="2128828"/>
            <a:ext cx="2846236" cy="28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09FE1CF-544B-4795-BB50-1EAF5A3D9157}"/>
              </a:ext>
            </a:extLst>
          </p:cNvPr>
          <p:cNvCxnSpPr>
            <a:cxnSpLocks/>
          </p:cNvCxnSpPr>
          <p:nvPr/>
        </p:nvCxnSpPr>
        <p:spPr>
          <a:xfrm>
            <a:off x="7959256" y="3760640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C0D05-61BD-4C9B-A32D-43EC828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60" y="2022323"/>
            <a:ext cx="2000750" cy="2335324"/>
          </a:xfrm>
          <a:prstGeom prst="rect">
            <a:avLst/>
          </a:prstGeom>
        </p:spPr>
      </p:pic>
      <p:sp>
        <p:nvSpPr>
          <p:cNvPr id="12" name="Знак ''плюс'' 11">
            <a:extLst>
              <a:ext uri="{FF2B5EF4-FFF2-40B4-BE49-F238E27FC236}">
                <a16:creationId xmlns:a16="http://schemas.microsoft.com/office/drawing/2014/main" id="{62852FA8-B059-4632-ACE0-4F0647ECA8D4}"/>
              </a:ext>
            </a:extLst>
          </p:cNvPr>
          <p:cNvSpPr/>
          <p:nvPr/>
        </p:nvSpPr>
        <p:spPr>
          <a:xfrm>
            <a:off x="1809790" y="4291717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8486-DFA9-4F36-BE4C-D63C511CEC7A}"/>
              </a:ext>
            </a:extLst>
          </p:cNvPr>
          <p:cNvSpPr txBox="1"/>
          <p:nvPr/>
        </p:nvSpPr>
        <p:spPr>
          <a:xfrm>
            <a:off x="1090360" y="4481225"/>
            <a:ext cx="2107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Задача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48" y="2064067"/>
            <a:ext cx="3524008" cy="28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D21715B-C1C8-4D8D-8AAC-D13FA0D39EC2}"/>
              </a:ext>
            </a:extLst>
          </p:cNvPr>
          <p:cNvCxnSpPr>
            <a:cxnSpLocks/>
          </p:cNvCxnSpPr>
          <p:nvPr/>
        </p:nvCxnSpPr>
        <p:spPr>
          <a:xfrm>
            <a:off x="3514700" y="3783995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Successful Businessman or Business Consultant is Standing Near a Stack of  Money. Happy Investor or Entrepreneur Stock Vector - Illustration of fund,  consulting: 163838550">
            <a:extLst>
              <a:ext uri="{FF2B5EF4-FFF2-40B4-BE49-F238E27FC236}">
                <a16:creationId xmlns:a16="http://schemas.microsoft.com/office/drawing/2014/main" id="{DF90C75A-EA6D-469F-B44E-E6E81E3B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70" y="2128828"/>
            <a:ext cx="2846236" cy="28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09FE1CF-544B-4795-BB50-1EAF5A3D9157}"/>
              </a:ext>
            </a:extLst>
          </p:cNvPr>
          <p:cNvCxnSpPr>
            <a:cxnSpLocks/>
          </p:cNvCxnSpPr>
          <p:nvPr/>
        </p:nvCxnSpPr>
        <p:spPr>
          <a:xfrm>
            <a:off x="7959256" y="3760640"/>
            <a:ext cx="643832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B2663900-2422-4F20-9C44-61C108D2BDB7}"/>
              </a:ext>
            </a:extLst>
          </p:cNvPr>
          <p:cNvSpPr/>
          <p:nvPr/>
        </p:nvSpPr>
        <p:spPr>
          <a:xfrm>
            <a:off x="4355390" y="1940118"/>
            <a:ext cx="3481219" cy="3481219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8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06" y="3117018"/>
            <a:ext cx="1940978" cy="156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B2663900-2422-4F20-9C44-61C108D2BDB7}"/>
              </a:ext>
            </a:extLst>
          </p:cNvPr>
          <p:cNvSpPr/>
          <p:nvPr/>
        </p:nvSpPr>
        <p:spPr>
          <a:xfrm>
            <a:off x="1674606" y="3045456"/>
            <a:ext cx="1940978" cy="1940978"/>
          </a:xfrm>
          <a:prstGeom prst="ellipse">
            <a:avLst/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EEA4D8-8E0F-4EE5-984A-9441CDBEEC82}"/>
              </a:ext>
            </a:extLst>
          </p:cNvPr>
          <p:cNvSpPr/>
          <p:nvPr/>
        </p:nvSpPr>
        <p:spPr>
          <a:xfrm>
            <a:off x="6424654" y="4609008"/>
            <a:ext cx="155845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Цена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25F635-2764-4FA3-B5BD-07E83A63E40B}"/>
              </a:ext>
            </a:extLst>
          </p:cNvPr>
          <p:cNvSpPr/>
          <p:nvPr/>
        </p:nvSpPr>
        <p:spPr>
          <a:xfrm>
            <a:off x="6424654" y="5206681"/>
            <a:ext cx="155845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 «О»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1C8195C-89E1-4449-A77D-35A8830C1DDF}"/>
              </a:ext>
            </a:extLst>
          </p:cNvPr>
          <p:cNvSpPr/>
          <p:nvPr/>
        </p:nvSpPr>
        <p:spPr>
          <a:xfrm>
            <a:off x="6424654" y="5804354"/>
            <a:ext cx="155845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Продажи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556AB1F-3500-4107-B15E-4870D9A6A656}"/>
              </a:ext>
            </a:extLst>
          </p:cNvPr>
          <p:cNvSpPr/>
          <p:nvPr/>
        </p:nvSpPr>
        <p:spPr>
          <a:xfrm>
            <a:off x="6424654" y="4015945"/>
            <a:ext cx="155845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«П»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99F8625-6A53-4C0B-80CA-B38EAE8AE510}"/>
              </a:ext>
            </a:extLst>
          </p:cNvPr>
          <p:cNvSpPr/>
          <p:nvPr/>
        </p:nvSpPr>
        <p:spPr>
          <a:xfrm>
            <a:off x="6354417" y="2066559"/>
            <a:ext cx="2320456" cy="1700840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АНАЛИТИЧЕСКИЙ КАЛЬКУЛЯТОР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C010137-CF99-4F51-B93E-06A8E6441BA3}"/>
              </a:ext>
            </a:extLst>
          </p:cNvPr>
          <p:cNvSpPr/>
          <p:nvPr/>
        </p:nvSpPr>
        <p:spPr>
          <a:xfrm>
            <a:off x="8875975" y="3798379"/>
            <a:ext cx="2692842" cy="1973790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46E8DD0-EB9B-4553-9D14-0A1D96F1DFA0}"/>
              </a:ext>
            </a:extLst>
          </p:cNvPr>
          <p:cNvSpPr/>
          <p:nvPr/>
        </p:nvSpPr>
        <p:spPr>
          <a:xfrm>
            <a:off x="9017116" y="3943021"/>
            <a:ext cx="1205280" cy="883442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500 </a:t>
            </a:r>
            <a:r>
              <a:rPr lang="ru-RU" dirty="0" err="1">
                <a:solidFill>
                  <a:srgbClr val="C00000"/>
                </a:solidFill>
              </a:rPr>
              <a:t>руб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80373B9-F236-44A7-A12E-9751C0CE9656}"/>
              </a:ext>
            </a:extLst>
          </p:cNvPr>
          <p:cNvSpPr/>
          <p:nvPr/>
        </p:nvSpPr>
        <p:spPr>
          <a:xfrm>
            <a:off x="10222396" y="3943021"/>
            <a:ext cx="1205280" cy="883442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-15%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A3E61AC-245C-4847-886D-C6ACB772FE07}"/>
              </a:ext>
            </a:extLst>
          </p:cNvPr>
          <p:cNvSpPr/>
          <p:nvPr/>
        </p:nvSpPr>
        <p:spPr>
          <a:xfrm>
            <a:off x="9017116" y="4826463"/>
            <a:ext cx="1205280" cy="883442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-30%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8128FEE5-CBFD-4E14-881D-0C1F4C37A72A}"/>
              </a:ext>
            </a:extLst>
          </p:cNvPr>
          <p:cNvSpPr/>
          <p:nvPr/>
        </p:nvSpPr>
        <p:spPr>
          <a:xfrm>
            <a:off x="10222396" y="4826463"/>
            <a:ext cx="1205280" cy="883442"/>
          </a:xfrm>
          <a:prstGeom prst="roundRect">
            <a:avLst/>
          </a:prstGeom>
          <a:noFill/>
          <a:ln w="952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2 по 1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F464CB6-3094-4AB1-990A-F5DDFF9BDC7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222396" y="2914937"/>
            <a:ext cx="0" cy="88344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A71D263-40B8-4092-A88C-1FC87984BE0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8674873" y="2914937"/>
            <a:ext cx="1547523" cy="204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63AE936-F5A7-4BDE-8140-C6B97739AFE1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7203882" y="5638800"/>
            <a:ext cx="0" cy="16555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8F1A54A-DE0C-4688-84E3-0A9650A92AEF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7203882" y="5041127"/>
            <a:ext cx="0" cy="16555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AFA5BB26-CAA8-4848-AB3C-32070C382A2B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7203882" y="4448064"/>
            <a:ext cx="0" cy="16094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958BE91-B610-407C-ACC4-08F7A2967B5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514315" y="3767399"/>
            <a:ext cx="330" cy="24854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4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Цена картинки, стоковые фото Цена | Depositphotos">
            <a:extLst>
              <a:ext uri="{FF2B5EF4-FFF2-40B4-BE49-F238E27FC236}">
                <a16:creationId xmlns:a16="http://schemas.microsoft.com/office/drawing/2014/main" id="{63060748-EC18-40DE-B9E4-2915C6A2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16" y="929860"/>
            <a:ext cx="8892209" cy="592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ЦЕНА И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ЕЁ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5062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62" y="2537874"/>
            <a:ext cx="4082320" cy="8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9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mera Moves Along the Synthwave : vidéo de stock (100 % libre de droit)  1046490064 | Shutterstock">
            <a:extLst>
              <a:ext uri="{FF2B5EF4-FFF2-40B4-BE49-F238E27FC236}">
                <a16:creationId xmlns:a16="http://schemas.microsoft.com/office/drawing/2014/main" id="{19EB9593-CBED-4B8E-80CE-F9D79151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9" y="308333"/>
            <a:ext cx="11639303" cy="654966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В КАЧЕСТВЕ 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ВСТУПЛЕНИЯ</a:t>
            </a:r>
          </a:p>
        </p:txBody>
      </p:sp>
    </p:spTree>
    <p:extLst>
      <p:ext uri="{BB962C8B-B14F-4D97-AF65-F5344CB8AC3E}">
        <p14:creationId xmlns:p14="http://schemas.microsoft.com/office/powerpoint/2010/main" val="291784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62" y="2537874"/>
            <a:ext cx="4082320" cy="891126"/>
          </a:xfrm>
          <a:prstGeom prst="rect">
            <a:avLst/>
          </a:prstGeom>
        </p:spPr>
      </p:pic>
      <p:pic>
        <p:nvPicPr>
          <p:cNvPr id="12290" name="Picture 2" descr="Количество и качество Рекомендуемые - Психология просветления">
            <a:extLst>
              <a:ext uri="{FF2B5EF4-FFF2-40B4-BE49-F238E27FC236}">
                <a16:creationId xmlns:a16="http://schemas.microsoft.com/office/drawing/2014/main" id="{B6FA0FA6-AFD4-48AB-A5E7-2B99D5EC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26" y="4498906"/>
            <a:ext cx="1788050" cy="11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6992D-2BB6-4E4A-9732-C35085D6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224" y="4425313"/>
            <a:ext cx="1484408" cy="1484408"/>
          </a:xfrm>
          <a:prstGeom prst="rect">
            <a:avLst/>
          </a:prstGeom>
        </p:spPr>
      </p:pic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A2A83C7F-3A39-4F50-8EE5-D5E2FD233D6C}"/>
              </a:ext>
            </a:extLst>
          </p:cNvPr>
          <p:cNvSpPr/>
          <p:nvPr/>
        </p:nvSpPr>
        <p:spPr>
          <a:xfrm>
            <a:off x="5077032" y="4948856"/>
            <a:ext cx="580445" cy="437322"/>
          </a:xfrm>
          <a:prstGeom prst="mathMultipl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C03BCA1E-8B44-4178-9667-A1916AAEA62B}"/>
              </a:ext>
            </a:extLst>
          </p:cNvPr>
          <p:cNvSpPr/>
          <p:nvPr/>
        </p:nvSpPr>
        <p:spPr>
          <a:xfrm>
            <a:off x="7423276" y="5003686"/>
            <a:ext cx="564877" cy="327661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48086A-A3EC-4E33-AB4F-6FA48532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337" y="4538866"/>
            <a:ext cx="1338263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62" y="2537874"/>
            <a:ext cx="4082320" cy="891126"/>
          </a:xfrm>
          <a:prstGeom prst="rect">
            <a:avLst/>
          </a:prstGeom>
        </p:spPr>
      </p:pic>
      <p:pic>
        <p:nvPicPr>
          <p:cNvPr id="12290" name="Picture 2" descr="Количество и качество Рекомендуемые - Психология просветления">
            <a:extLst>
              <a:ext uri="{FF2B5EF4-FFF2-40B4-BE49-F238E27FC236}">
                <a16:creationId xmlns:a16="http://schemas.microsoft.com/office/drawing/2014/main" id="{B6FA0FA6-AFD4-48AB-A5E7-2B99D5EC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20" y="4458945"/>
            <a:ext cx="1788050" cy="11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6992D-2BB6-4E4A-9732-C35085D6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052" y="3288276"/>
            <a:ext cx="1484408" cy="1484408"/>
          </a:xfrm>
          <a:prstGeom prst="rect">
            <a:avLst/>
          </a:prstGeom>
        </p:spPr>
      </p:pic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A2A83C7F-3A39-4F50-8EE5-D5E2FD233D6C}"/>
              </a:ext>
            </a:extLst>
          </p:cNvPr>
          <p:cNvSpPr/>
          <p:nvPr/>
        </p:nvSpPr>
        <p:spPr>
          <a:xfrm>
            <a:off x="2906326" y="4908895"/>
            <a:ext cx="580445" cy="437322"/>
          </a:xfrm>
          <a:prstGeom prst="mathMultipl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C03BCA1E-8B44-4178-9667-A1916AAEA62B}"/>
              </a:ext>
            </a:extLst>
          </p:cNvPr>
          <p:cNvSpPr/>
          <p:nvPr/>
        </p:nvSpPr>
        <p:spPr>
          <a:xfrm>
            <a:off x="9570085" y="4963726"/>
            <a:ext cx="564877" cy="327661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48086A-A3EC-4E33-AB4F-6FA48532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146" y="4498906"/>
            <a:ext cx="1338263" cy="1257300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9147B2D-402D-4544-AA6A-760B58E90D10}"/>
              </a:ext>
            </a:extLst>
          </p:cNvPr>
          <p:cNvSpPr/>
          <p:nvPr/>
        </p:nvSpPr>
        <p:spPr>
          <a:xfrm>
            <a:off x="4694376" y="4780255"/>
            <a:ext cx="3063962" cy="1131924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Сегменты покупателей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Гео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Сезонность 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301525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62" y="2537874"/>
            <a:ext cx="4082320" cy="891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4A986-783D-49B0-A2A7-B4CF3A25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75" y="4458698"/>
            <a:ext cx="4239461" cy="75864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86D2CA-C5AF-4FC7-B89C-72C4D821045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6220522" y="3429000"/>
            <a:ext cx="14684" cy="102969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88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6" y="2448092"/>
            <a:ext cx="4082320" cy="891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4A986-783D-49B0-A2A7-B4CF3A25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39" y="4368916"/>
            <a:ext cx="4239461" cy="75864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86D2CA-C5AF-4FC7-B89C-72C4D821045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1586" y="3339218"/>
            <a:ext cx="14684" cy="102969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07A423-0688-4A47-9C65-19788D1EE629}"/>
              </a:ext>
            </a:extLst>
          </p:cNvPr>
          <p:cNvSpPr/>
          <p:nvPr/>
        </p:nvSpPr>
        <p:spPr>
          <a:xfrm>
            <a:off x="7975158" y="3429000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Количество товара</a:t>
            </a:r>
          </a:p>
        </p:txBody>
      </p:sp>
    </p:spTree>
    <p:extLst>
      <p:ext uri="{BB962C8B-B14F-4D97-AF65-F5344CB8AC3E}">
        <p14:creationId xmlns:p14="http://schemas.microsoft.com/office/powerpoint/2010/main" val="389590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6" y="2448092"/>
            <a:ext cx="4082320" cy="891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4A986-783D-49B0-A2A7-B4CF3A25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39" y="4368916"/>
            <a:ext cx="4239461" cy="75864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86D2CA-C5AF-4FC7-B89C-72C4D821045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1586" y="3339218"/>
            <a:ext cx="14684" cy="102969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07A423-0688-4A47-9C65-19788D1EE629}"/>
              </a:ext>
            </a:extLst>
          </p:cNvPr>
          <p:cNvSpPr/>
          <p:nvPr/>
        </p:nvSpPr>
        <p:spPr>
          <a:xfrm>
            <a:off x="7975158" y="3429000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Количество товара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61F094-C00C-4703-A2A8-49999D3F017B}"/>
              </a:ext>
            </a:extLst>
          </p:cNvPr>
          <p:cNvSpPr/>
          <p:nvPr/>
        </p:nvSpPr>
        <p:spPr>
          <a:xfrm>
            <a:off x="7975158" y="4002819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Зависимые продукты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93E387-946B-408E-A31E-86144F0BC0A6}"/>
              </a:ext>
            </a:extLst>
          </p:cNvPr>
          <p:cNvSpPr/>
          <p:nvPr/>
        </p:nvSpPr>
        <p:spPr>
          <a:xfrm>
            <a:off x="7975158" y="4576638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«Переключатели»</a:t>
            </a:r>
          </a:p>
        </p:txBody>
      </p:sp>
    </p:spTree>
    <p:extLst>
      <p:ext uri="{BB962C8B-B14F-4D97-AF65-F5344CB8AC3E}">
        <p14:creationId xmlns:p14="http://schemas.microsoft.com/office/powerpoint/2010/main" val="409565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9DA5DB-4A7B-4B2E-9883-C4E0722F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6" y="2448092"/>
            <a:ext cx="4082320" cy="8911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4A986-783D-49B0-A2A7-B4CF3A25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39" y="4368916"/>
            <a:ext cx="4239461" cy="75864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86D2CA-C5AF-4FC7-B89C-72C4D8210453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1586" y="3339218"/>
            <a:ext cx="14684" cy="1029698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07A423-0688-4A47-9C65-19788D1EE629}"/>
              </a:ext>
            </a:extLst>
          </p:cNvPr>
          <p:cNvSpPr/>
          <p:nvPr/>
        </p:nvSpPr>
        <p:spPr>
          <a:xfrm>
            <a:off x="7975158" y="3429000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Количество товара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61F094-C00C-4703-A2A8-49999D3F017B}"/>
              </a:ext>
            </a:extLst>
          </p:cNvPr>
          <p:cNvSpPr/>
          <p:nvPr/>
        </p:nvSpPr>
        <p:spPr>
          <a:xfrm>
            <a:off x="7975158" y="4002819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Зависимые продукты 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93E387-946B-408E-A31E-86144F0BC0A6}"/>
              </a:ext>
            </a:extLst>
          </p:cNvPr>
          <p:cNvSpPr/>
          <p:nvPr/>
        </p:nvSpPr>
        <p:spPr>
          <a:xfrm>
            <a:off x="7975158" y="4576638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«Переключатели»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878790-2C91-489B-A4C2-A9B7A590825A}"/>
              </a:ext>
            </a:extLst>
          </p:cNvPr>
          <p:cNvSpPr/>
          <p:nvPr/>
        </p:nvSpPr>
        <p:spPr>
          <a:xfrm>
            <a:off x="7975158" y="5150457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Цели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424224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990DB5C-EF2A-49FB-9A63-FA83979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9043"/>
              </p:ext>
            </p:extLst>
          </p:nvPr>
        </p:nvGraphicFramePr>
        <p:xfrm>
          <a:off x="1070306" y="2402537"/>
          <a:ext cx="8095368" cy="338338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156328">
                  <a:extLst>
                    <a:ext uri="{9D8B030D-6E8A-4147-A177-3AD203B41FA5}">
                      <a16:colId xmlns:a16="http://schemas.microsoft.com/office/drawing/2014/main" val="185835447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656486848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474527566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447586053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3828733556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576707675"/>
                    </a:ext>
                  </a:extLst>
                </a:gridCol>
              </a:tblGrid>
              <a:tr h="467884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Факт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V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C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4241657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Кол-во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5572136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Цена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1261590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Закупочная цена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25,25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38447576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Фиксированные затраты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4040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8832490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Доход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750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960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1295170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 Дохода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-25%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-4%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4474781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8E2A82-5934-40E6-9349-DAC89EBA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74" y="4741610"/>
            <a:ext cx="2326491" cy="507848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81CD797-E611-4CE2-AF0C-14BA3C060E6E}"/>
              </a:ext>
            </a:extLst>
          </p:cNvPr>
          <p:cNvCxnSpPr/>
          <p:nvPr/>
        </p:nvCxnSpPr>
        <p:spPr>
          <a:xfrm>
            <a:off x="1070306" y="5263763"/>
            <a:ext cx="1065786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3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ЦЕНА ПРОДУКТА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990DB5C-EF2A-49FB-9A63-FA83979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08101"/>
              </p:ext>
            </p:extLst>
          </p:nvPr>
        </p:nvGraphicFramePr>
        <p:xfrm>
          <a:off x="1070306" y="2402537"/>
          <a:ext cx="8095368" cy="338338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156328">
                  <a:extLst>
                    <a:ext uri="{9D8B030D-6E8A-4147-A177-3AD203B41FA5}">
                      <a16:colId xmlns:a16="http://schemas.microsoft.com/office/drawing/2014/main" val="185835447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656486848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474527566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447586053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3828733556"/>
                    </a:ext>
                  </a:extLst>
                </a:gridCol>
                <a:gridCol w="1187808">
                  <a:extLst>
                    <a:ext uri="{9D8B030D-6E8A-4147-A177-3AD203B41FA5}">
                      <a16:colId xmlns:a16="http://schemas.microsoft.com/office/drawing/2014/main" val="2576707675"/>
                    </a:ext>
                  </a:extLst>
                </a:gridCol>
              </a:tblGrid>
              <a:tr h="467884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Факт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`+1% 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`-1% V</a:t>
                      </a:r>
                      <a:endParaRPr 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`-1% C</a:t>
                      </a:r>
                      <a:endParaRPr lang="en-US" sz="14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4241657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Кол-во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1010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5572136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Цена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30,3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1261590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Закупочная цена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</a:t>
                      </a:r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38447576"/>
                  </a:ext>
                </a:extLst>
              </a:tr>
              <a:tr h="5016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Фиксированные затраты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3960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8832490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Доход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1250</a:t>
                      </a:r>
                      <a:endParaRPr lang="ru-RU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1040</a:t>
                      </a:r>
                      <a:endParaRPr lang="ru-RU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1295170"/>
                  </a:ext>
                </a:extLst>
              </a:tr>
              <a:tr h="4780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% Дохода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4474781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8E2A82-5934-40E6-9349-DAC89EBA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74" y="4741610"/>
            <a:ext cx="2326491" cy="507848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81CD797-E611-4CE2-AF0C-14BA3C060E6E}"/>
              </a:ext>
            </a:extLst>
          </p:cNvPr>
          <p:cNvCxnSpPr/>
          <p:nvPr/>
        </p:nvCxnSpPr>
        <p:spPr>
          <a:xfrm>
            <a:off x="1070306" y="5263763"/>
            <a:ext cx="1065786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1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Личные границы человека">
            <a:extLst>
              <a:ext uri="{FF2B5EF4-FFF2-40B4-BE49-F238E27FC236}">
                <a16:creationId xmlns:a16="http://schemas.microsoft.com/office/drawing/2014/main" id="{FDA036E3-DBCD-46DF-A87A-5BB8E8B1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28942" y="1761336"/>
            <a:ext cx="12965303" cy="531497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ЦЕНА И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ЕЁ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148135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7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687F0-A060-43B2-BC8B-8FDDC170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5" y="2043112"/>
            <a:ext cx="2914650" cy="277177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9BA1EB6-5A90-4E10-990E-70AA4307730F}"/>
              </a:ext>
            </a:extLst>
          </p:cNvPr>
          <p:cNvSpPr txBox="1">
            <a:spLocks/>
          </p:cNvSpPr>
          <p:nvPr/>
        </p:nvSpPr>
        <p:spPr>
          <a:xfrm>
            <a:off x="1152938" y="5001468"/>
            <a:ext cx="3350150" cy="54854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 OF CVM </a:t>
            </a: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MAGNIT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SELEZNEV A.A.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3686F4-0D88-4ADD-B373-C43C004F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91" y="4365638"/>
            <a:ext cx="449249" cy="44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legram — мессенджер для iPhone, Android и Windows Phone">
            <a:extLst>
              <a:ext uri="{FF2B5EF4-FFF2-40B4-BE49-F238E27FC236}">
                <a16:creationId xmlns:a16="http://schemas.microsoft.com/office/drawing/2014/main" id="{47249172-3BEF-45F3-859E-1E47E2D8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0" y="2230932"/>
            <a:ext cx="522860" cy="52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AEF7B0-FAC3-4705-AFAD-E0660FFA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40" y="33311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E5617-A62F-440C-A5D7-16F745EFE304}"/>
              </a:ext>
            </a:extLst>
          </p:cNvPr>
          <p:cNvSpPr txBox="1"/>
          <p:nvPr/>
        </p:nvSpPr>
        <p:spPr>
          <a:xfrm>
            <a:off x="6975283" y="3405826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/seleznev.artem.info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FB9A1-A720-4C32-BB95-1991B3C6276D}"/>
              </a:ext>
            </a:extLst>
          </p:cNvPr>
          <p:cNvSpPr txBox="1"/>
          <p:nvPr/>
        </p:nvSpPr>
        <p:spPr>
          <a:xfrm>
            <a:off x="6975283" y="4436373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nameartem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34478-AA10-4648-B6C1-38FAA3FFA31D}"/>
              </a:ext>
            </a:extLst>
          </p:cNvPr>
          <p:cNvSpPr txBox="1"/>
          <p:nvPr/>
        </p:nvSpPr>
        <p:spPr>
          <a:xfrm>
            <a:off x="6975283" y="2338473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@SeleznevArtem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9893D-FD63-46D7-84C7-DC6F24670B36}"/>
              </a:ext>
            </a:extLst>
          </p:cNvPr>
          <p:cNvSpPr txBox="1"/>
          <p:nvPr/>
        </p:nvSpPr>
        <p:spPr>
          <a:xfrm>
            <a:off x="1328843" y="4219867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b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без маржи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05A4B-38C8-410B-B327-DE9CFD501F4F}"/>
              </a:ext>
            </a:extLst>
          </p:cNvPr>
          <p:cNvSpPr txBox="1"/>
          <p:nvPr/>
        </p:nvSpPr>
        <p:spPr>
          <a:xfrm>
            <a:off x="7905460" y="4227817"/>
            <a:ext cx="219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Максимальная 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86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9893D-FD63-46D7-84C7-DC6F24670B36}"/>
              </a:ext>
            </a:extLst>
          </p:cNvPr>
          <p:cNvSpPr txBox="1"/>
          <p:nvPr/>
        </p:nvSpPr>
        <p:spPr>
          <a:xfrm>
            <a:off x="1328843" y="4219867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b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без маржи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05A4B-38C8-410B-B327-DE9CFD501F4F}"/>
              </a:ext>
            </a:extLst>
          </p:cNvPr>
          <p:cNvSpPr txBox="1"/>
          <p:nvPr/>
        </p:nvSpPr>
        <p:spPr>
          <a:xfrm>
            <a:off x="7905460" y="4227817"/>
            <a:ext cx="219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Максимальная 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89A29-D257-4581-A7F9-F7BAF15902E1}"/>
              </a:ext>
            </a:extLst>
          </p:cNvPr>
          <p:cNvSpPr txBox="1"/>
          <p:nvPr/>
        </p:nvSpPr>
        <p:spPr>
          <a:xfrm>
            <a:off x="3637804" y="3853858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Минусы продукта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E4FE3-A438-48AE-A2C0-9CED28F701A6}"/>
              </a:ext>
            </a:extLst>
          </p:cNvPr>
          <p:cNvSpPr txBox="1"/>
          <p:nvPr/>
        </p:nvSpPr>
        <p:spPr>
          <a:xfrm>
            <a:off x="3594787" y="4635315"/>
            <a:ext cx="379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Плюсы продукта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8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9893D-FD63-46D7-84C7-DC6F24670B36}"/>
              </a:ext>
            </a:extLst>
          </p:cNvPr>
          <p:cNvSpPr txBox="1"/>
          <p:nvPr/>
        </p:nvSpPr>
        <p:spPr>
          <a:xfrm>
            <a:off x="1328843" y="4219867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b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без маржи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05A4B-38C8-410B-B327-DE9CFD501F4F}"/>
              </a:ext>
            </a:extLst>
          </p:cNvPr>
          <p:cNvSpPr txBox="1"/>
          <p:nvPr/>
        </p:nvSpPr>
        <p:spPr>
          <a:xfrm>
            <a:off x="7905460" y="4227817"/>
            <a:ext cx="219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Максимальная 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89A29-D257-4581-A7F9-F7BAF15902E1}"/>
              </a:ext>
            </a:extLst>
          </p:cNvPr>
          <p:cNvSpPr txBox="1"/>
          <p:nvPr/>
        </p:nvSpPr>
        <p:spPr>
          <a:xfrm>
            <a:off x="3637804" y="3853858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Минусы продукта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E4FE3-A438-48AE-A2C0-9CED28F701A6}"/>
              </a:ext>
            </a:extLst>
          </p:cNvPr>
          <p:cNvSpPr txBox="1"/>
          <p:nvPr/>
        </p:nvSpPr>
        <p:spPr>
          <a:xfrm>
            <a:off x="3872718" y="4644132"/>
            <a:ext cx="379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Плюсы продукта (2)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521C82-C46D-4904-9CE0-7D89592DF1DA}"/>
              </a:ext>
            </a:extLst>
          </p:cNvPr>
          <p:cNvSpPr txBox="1"/>
          <p:nvPr/>
        </p:nvSpPr>
        <p:spPr>
          <a:xfrm>
            <a:off x="5408562" y="5173271"/>
            <a:ext cx="38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B5237D-A7B4-4AA2-80D5-52065389FCD7}"/>
              </a:ext>
            </a:extLst>
          </p:cNvPr>
          <p:cNvSpPr txBox="1"/>
          <p:nvPr/>
        </p:nvSpPr>
        <p:spPr>
          <a:xfrm>
            <a:off x="7371169" y="5179187"/>
            <a:ext cx="38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1A105C-9D89-49CC-B8A0-2E190EC9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16" y="2265294"/>
            <a:ext cx="8324850" cy="40767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3EA6F-B042-4484-9E6F-A0319F8173E1}"/>
              </a:ext>
            </a:extLst>
          </p:cNvPr>
          <p:cNvSpPr/>
          <p:nvPr/>
        </p:nvSpPr>
        <p:spPr>
          <a:xfrm>
            <a:off x="4333461" y="209119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19DCC9-77FE-4614-9F4F-D8EE764658E7}"/>
              </a:ext>
            </a:extLst>
          </p:cNvPr>
          <p:cNvSpPr/>
          <p:nvPr/>
        </p:nvSpPr>
        <p:spPr>
          <a:xfrm>
            <a:off x="4867524" y="2750323"/>
            <a:ext cx="3228229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F06B2F-B8BB-41BB-ABCA-D4A1BBCEDA2E}"/>
              </a:ext>
            </a:extLst>
          </p:cNvPr>
          <p:cNvSpPr/>
          <p:nvPr/>
        </p:nvSpPr>
        <p:spPr>
          <a:xfrm>
            <a:off x="3739764" y="4311594"/>
            <a:ext cx="1555805" cy="48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49BFE6-D00C-4147-8015-367950DAC2EB}"/>
              </a:ext>
            </a:extLst>
          </p:cNvPr>
          <p:cNvSpPr/>
          <p:nvPr/>
        </p:nvSpPr>
        <p:spPr>
          <a:xfrm>
            <a:off x="1933575" y="4303644"/>
            <a:ext cx="1334411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78745F9-78CC-4EB5-862B-486A84609814}"/>
              </a:ext>
            </a:extLst>
          </p:cNvPr>
          <p:cNvSpPr/>
          <p:nvPr/>
        </p:nvSpPr>
        <p:spPr>
          <a:xfrm>
            <a:off x="3562184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B4CD91-74BB-4976-AF40-228C45B40DCD}"/>
              </a:ext>
            </a:extLst>
          </p:cNvPr>
          <p:cNvSpPr/>
          <p:nvPr/>
        </p:nvSpPr>
        <p:spPr>
          <a:xfrm>
            <a:off x="4716448" y="5702410"/>
            <a:ext cx="3926620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5E677C-87AB-414B-9099-0F7FBFD97A8A}"/>
              </a:ext>
            </a:extLst>
          </p:cNvPr>
          <p:cNvSpPr/>
          <p:nvPr/>
        </p:nvSpPr>
        <p:spPr>
          <a:xfrm>
            <a:off x="5758069" y="5139856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39958E3-5AE9-4D0F-ADF3-8CE773686C3E}"/>
              </a:ext>
            </a:extLst>
          </p:cNvPr>
          <p:cNvSpPr/>
          <p:nvPr/>
        </p:nvSpPr>
        <p:spPr>
          <a:xfrm>
            <a:off x="8635738" y="4311594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0D3E53-86DB-418B-99DB-3E03332057A3}"/>
              </a:ext>
            </a:extLst>
          </p:cNvPr>
          <p:cNvSpPr/>
          <p:nvPr/>
        </p:nvSpPr>
        <p:spPr>
          <a:xfrm>
            <a:off x="9328204" y="3895747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DA23-927E-42EF-ACA8-53546EEB655F}"/>
              </a:ext>
            </a:extLst>
          </p:cNvPr>
          <p:cNvSpPr txBox="1"/>
          <p:nvPr/>
        </p:nvSpPr>
        <p:spPr>
          <a:xfrm>
            <a:off x="2900238" y="21770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Согласие на покупку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36341-2FF9-4D82-8F48-475CEB12829E}"/>
              </a:ext>
            </a:extLst>
          </p:cNvPr>
          <p:cNvSpPr txBox="1"/>
          <p:nvPr/>
        </p:nvSpPr>
        <p:spPr>
          <a:xfrm>
            <a:off x="9107203" y="3592079"/>
            <a:ext cx="206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9893D-FD63-46D7-84C7-DC6F24670B36}"/>
              </a:ext>
            </a:extLst>
          </p:cNvPr>
          <p:cNvSpPr txBox="1"/>
          <p:nvPr/>
        </p:nvSpPr>
        <p:spPr>
          <a:xfrm>
            <a:off x="1328843" y="4219867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Цена</a:t>
            </a:r>
            <a:b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без маржи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05A4B-38C8-410B-B327-DE9CFD501F4F}"/>
              </a:ext>
            </a:extLst>
          </p:cNvPr>
          <p:cNvSpPr txBox="1"/>
          <p:nvPr/>
        </p:nvSpPr>
        <p:spPr>
          <a:xfrm>
            <a:off x="7905460" y="4227817"/>
            <a:ext cx="2190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Максимальная цена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89A29-D257-4581-A7F9-F7BAF15902E1}"/>
              </a:ext>
            </a:extLst>
          </p:cNvPr>
          <p:cNvSpPr txBox="1"/>
          <p:nvPr/>
        </p:nvSpPr>
        <p:spPr>
          <a:xfrm>
            <a:off x="3637804" y="3853858"/>
            <a:ext cx="206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Минусы продукта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E4FE3-A438-48AE-A2C0-9CED28F701A6}"/>
              </a:ext>
            </a:extLst>
          </p:cNvPr>
          <p:cNvSpPr txBox="1"/>
          <p:nvPr/>
        </p:nvSpPr>
        <p:spPr>
          <a:xfrm>
            <a:off x="3872718" y="4644132"/>
            <a:ext cx="379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Плюсы продукта (2)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521C82-C46D-4904-9CE0-7D89592DF1DA}"/>
              </a:ext>
            </a:extLst>
          </p:cNvPr>
          <p:cNvSpPr txBox="1"/>
          <p:nvPr/>
        </p:nvSpPr>
        <p:spPr>
          <a:xfrm>
            <a:off x="5408562" y="5173271"/>
            <a:ext cx="38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B5237D-A7B4-4AA2-80D5-52065389FCD7}"/>
              </a:ext>
            </a:extLst>
          </p:cNvPr>
          <p:cNvSpPr txBox="1"/>
          <p:nvPr/>
        </p:nvSpPr>
        <p:spPr>
          <a:xfrm>
            <a:off x="7371169" y="5179187"/>
            <a:ext cx="381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BDC292-3E39-47F8-B02F-AD15A814CD6A}"/>
              </a:ext>
            </a:extLst>
          </p:cNvPr>
          <p:cNvSpPr txBox="1"/>
          <p:nvPr/>
        </p:nvSpPr>
        <p:spPr>
          <a:xfrm>
            <a:off x="4536672" y="2852971"/>
            <a:ext cx="379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i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Возможная цена</a:t>
            </a:r>
            <a:endParaRPr lang="ru-RU" sz="1800" b="1" i="0" u="none" strike="noStrike" dirty="0">
              <a:solidFill>
                <a:srgbClr val="C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6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СОЧЕТАНИЙ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27B934-7B95-432E-B24B-DF4B9F44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5" y="2999947"/>
            <a:ext cx="4008725" cy="1718517"/>
          </a:xfrm>
          <a:prstGeom prst="rect">
            <a:avLst/>
          </a:prstGeom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E8DF159-8792-491C-A008-C08028965F16}"/>
              </a:ext>
            </a:extLst>
          </p:cNvPr>
          <p:cNvCxnSpPr>
            <a:cxnSpLocks/>
          </p:cNvCxnSpPr>
          <p:nvPr/>
        </p:nvCxnSpPr>
        <p:spPr>
          <a:xfrm>
            <a:off x="5263763" y="3859205"/>
            <a:ext cx="186855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26D410-CC05-493F-A82C-AE1A1B22BA9D}"/>
              </a:ext>
            </a:extLst>
          </p:cNvPr>
          <p:cNvSpPr txBox="1"/>
          <p:nvPr/>
        </p:nvSpPr>
        <p:spPr>
          <a:xfrm>
            <a:off x="7774115" y="3610929"/>
            <a:ext cx="246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ConJoin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(Python)</a:t>
            </a:r>
            <a:endParaRPr lang="ru-RU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2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Личные границы человека">
            <a:extLst>
              <a:ext uri="{FF2B5EF4-FFF2-40B4-BE49-F238E27FC236}">
                <a16:creationId xmlns:a16="http://schemas.microsoft.com/office/drawing/2014/main" id="{FDA036E3-DBCD-46DF-A87A-5BB8E8B1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28942" y="1761336"/>
            <a:ext cx="12965303" cy="531497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ОСОЗНАННОСТЬ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ЦЕНЫ</a:t>
            </a:r>
          </a:p>
        </p:txBody>
      </p:sp>
    </p:spTree>
    <p:extLst>
      <p:ext uri="{BB962C8B-B14F-4D97-AF65-F5344CB8AC3E}">
        <p14:creationId xmlns:p14="http://schemas.microsoft.com/office/powerpoint/2010/main" val="965757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CAC58B-376A-4310-B78B-F2DFDE00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66" y="352135"/>
            <a:ext cx="7315200" cy="58197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B4B302-C09F-4378-81E3-2CC15083088E}"/>
              </a:ext>
            </a:extLst>
          </p:cNvPr>
          <p:cNvSpPr/>
          <p:nvPr/>
        </p:nvSpPr>
        <p:spPr>
          <a:xfrm>
            <a:off x="6159610" y="593513"/>
            <a:ext cx="1879158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2239A0-24DA-48C9-82E1-1835EDFEB0B6}"/>
              </a:ext>
            </a:extLst>
          </p:cNvPr>
          <p:cNvSpPr/>
          <p:nvPr/>
        </p:nvSpPr>
        <p:spPr>
          <a:xfrm>
            <a:off x="6159610" y="5369968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655F760-4552-4EF7-9AF5-3514938A439B}"/>
              </a:ext>
            </a:extLst>
          </p:cNvPr>
          <p:cNvSpPr/>
          <p:nvPr/>
        </p:nvSpPr>
        <p:spPr>
          <a:xfrm>
            <a:off x="8102379" y="3429000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86D932B-585C-40CE-A43A-4D718496B126}"/>
              </a:ext>
            </a:extLst>
          </p:cNvPr>
          <p:cNvSpPr/>
          <p:nvPr/>
        </p:nvSpPr>
        <p:spPr>
          <a:xfrm>
            <a:off x="2083243" y="3429000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AE4CD-9A93-4A6A-B610-124B64869D9B}"/>
              </a:ext>
            </a:extLst>
          </p:cNvPr>
          <p:cNvSpPr txBox="1"/>
          <p:nvPr/>
        </p:nvSpPr>
        <p:spPr>
          <a:xfrm>
            <a:off x="8267369" y="3429000"/>
            <a:ext cx="136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Доход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57774-6B4D-444D-BEEA-5C82D8899231}"/>
              </a:ext>
            </a:extLst>
          </p:cNvPr>
          <p:cNvSpPr txBox="1"/>
          <p:nvPr/>
        </p:nvSpPr>
        <p:spPr>
          <a:xfrm>
            <a:off x="2405601" y="3368573"/>
            <a:ext cx="136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Потери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A626-5E34-4DC9-A96B-7C83CD5D595B}"/>
              </a:ext>
            </a:extLst>
          </p:cNvPr>
          <p:cNvSpPr txBox="1"/>
          <p:nvPr/>
        </p:nvSpPr>
        <p:spPr>
          <a:xfrm>
            <a:off x="6037359" y="593513"/>
            <a:ext cx="248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Предполагаемый Доход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AE3C2-A6BA-4DFE-8F16-A97F402ABDED}"/>
              </a:ext>
            </a:extLst>
          </p:cNvPr>
          <p:cNvSpPr txBox="1"/>
          <p:nvPr/>
        </p:nvSpPr>
        <p:spPr>
          <a:xfrm>
            <a:off x="6127640" y="5423643"/>
            <a:ext cx="248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Предполагаемые Потери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71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CAC58B-376A-4310-B78B-F2DFDE00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3" y="272623"/>
            <a:ext cx="7315200" cy="58197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B4B302-C09F-4378-81E3-2CC15083088E}"/>
              </a:ext>
            </a:extLst>
          </p:cNvPr>
          <p:cNvSpPr/>
          <p:nvPr/>
        </p:nvSpPr>
        <p:spPr>
          <a:xfrm>
            <a:off x="4076367" y="514001"/>
            <a:ext cx="1879158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2239A0-24DA-48C9-82E1-1835EDFEB0B6}"/>
              </a:ext>
            </a:extLst>
          </p:cNvPr>
          <p:cNvSpPr/>
          <p:nvPr/>
        </p:nvSpPr>
        <p:spPr>
          <a:xfrm>
            <a:off x="4076367" y="5290456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655F760-4552-4EF7-9AF5-3514938A439B}"/>
              </a:ext>
            </a:extLst>
          </p:cNvPr>
          <p:cNvSpPr/>
          <p:nvPr/>
        </p:nvSpPr>
        <p:spPr>
          <a:xfrm>
            <a:off x="6019136" y="3349488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86D932B-585C-40CE-A43A-4D718496B126}"/>
              </a:ext>
            </a:extLst>
          </p:cNvPr>
          <p:cNvSpPr/>
          <p:nvPr/>
        </p:nvSpPr>
        <p:spPr>
          <a:xfrm>
            <a:off x="0" y="3349488"/>
            <a:ext cx="2006379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AE4CD-9A93-4A6A-B610-124B64869D9B}"/>
              </a:ext>
            </a:extLst>
          </p:cNvPr>
          <p:cNvSpPr txBox="1"/>
          <p:nvPr/>
        </p:nvSpPr>
        <p:spPr>
          <a:xfrm>
            <a:off x="6184126" y="3349488"/>
            <a:ext cx="136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Доход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57774-6B4D-444D-BEEA-5C82D8899231}"/>
              </a:ext>
            </a:extLst>
          </p:cNvPr>
          <p:cNvSpPr txBox="1"/>
          <p:nvPr/>
        </p:nvSpPr>
        <p:spPr>
          <a:xfrm>
            <a:off x="322358" y="3289061"/>
            <a:ext cx="136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sz="1800" b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Потери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A626-5E34-4DC9-A96B-7C83CD5D595B}"/>
              </a:ext>
            </a:extLst>
          </p:cNvPr>
          <p:cNvSpPr txBox="1"/>
          <p:nvPr/>
        </p:nvSpPr>
        <p:spPr>
          <a:xfrm>
            <a:off x="3954116" y="514001"/>
            <a:ext cx="248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Предполагаемый Доход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AE3C2-A6BA-4DFE-8F16-A97F402ABDED}"/>
              </a:ext>
            </a:extLst>
          </p:cNvPr>
          <p:cNvSpPr txBox="1"/>
          <p:nvPr/>
        </p:nvSpPr>
        <p:spPr>
          <a:xfrm>
            <a:off x="4044397" y="5344131"/>
            <a:ext cx="248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Предполагаемые Потери</a:t>
            </a:r>
            <a:endParaRPr lang="ru-RU" sz="1800" b="1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364" name="Picture 4" descr="Что такое логистическая регрессия?">
            <a:extLst>
              <a:ext uri="{FF2B5EF4-FFF2-40B4-BE49-F238E27FC236}">
                <a16:creationId xmlns:a16="http://schemas.microsoft.com/office/drawing/2014/main" id="{3848528D-4856-4FE9-895A-27C4184A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51" y="2720838"/>
            <a:ext cx="32956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42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ГОТОВНОСТЬ ЗАПЛАТИТЬ ЗА ТОВАР?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0FC5F3-8497-47AC-A053-2AD3287C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45" y="2753432"/>
            <a:ext cx="2759927" cy="2286000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3CB194F-F6EE-4A17-AAA1-0D7D93725580}"/>
              </a:ext>
            </a:extLst>
          </p:cNvPr>
          <p:cNvCxnSpPr>
            <a:cxnSpLocks/>
          </p:cNvCxnSpPr>
          <p:nvPr/>
        </p:nvCxnSpPr>
        <p:spPr>
          <a:xfrm>
            <a:off x="5550693" y="2486025"/>
            <a:ext cx="0" cy="30861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89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ГОТОВНОСТЬ ЗАПЛАТИТЬ ЗА ТОВАР?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0FC5F3-8497-47AC-A053-2AD3287C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45" y="2753432"/>
            <a:ext cx="2759927" cy="2286000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3CB194F-F6EE-4A17-AAA1-0D7D93725580}"/>
              </a:ext>
            </a:extLst>
          </p:cNvPr>
          <p:cNvCxnSpPr>
            <a:cxnSpLocks/>
          </p:cNvCxnSpPr>
          <p:nvPr/>
        </p:nvCxnSpPr>
        <p:spPr>
          <a:xfrm>
            <a:off x="5550693" y="2486025"/>
            <a:ext cx="0" cy="30861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86965-D08B-4596-9F53-841DCD69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367" y="2587744"/>
            <a:ext cx="3076575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B4038-07E4-4E12-8FD9-9D11F14FD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255" y="4251256"/>
            <a:ext cx="3352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2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687F0-A060-43B2-BC8B-8FDDC170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75" y="2043112"/>
            <a:ext cx="2914650" cy="277177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9BA1EB6-5A90-4E10-990E-70AA4307730F}"/>
              </a:ext>
            </a:extLst>
          </p:cNvPr>
          <p:cNvSpPr txBox="1">
            <a:spLocks/>
          </p:cNvSpPr>
          <p:nvPr/>
        </p:nvSpPr>
        <p:spPr>
          <a:xfrm>
            <a:off x="1152938" y="5001468"/>
            <a:ext cx="3350150" cy="54854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 OF CVM </a:t>
            </a: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MAGNIT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SELEZNEV A.A.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3686F4-0D88-4ADD-B373-C43C004F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91" y="4365638"/>
            <a:ext cx="449249" cy="44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legram — мессенджер для iPhone, Android и Windows Phone">
            <a:extLst>
              <a:ext uri="{FF2B5EF4-FFF2-40B4-BE49-F238E27FC236}">
                <a16:creationId xmlns:a16="http://schemas.microsoft.com/office/drawing/2014/main" id="{47249172-3BEF-45F3-859E-1E47E2D8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0" y="2230932"/>
            <a:ext cx="522860" cy="52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AEF7B0-FAC3-4705-AFAD-E0660FFA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40" y="333111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E5617-A62F-440C-A5D7-16F745EFE304}"/>
              </a:ext>
            </a:extLst>
          </p:cNvPr>
          <p:cNvSpPr txBox="1"/>
          <p:nvPr/>
        </p:nvSpPr>
        <p:spPr>
          <a:xfrm>
            <a:off x="6975283" y="3405826"/>
            <a:ext cx="2653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/seleznev.artem.info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FB9A1-A720-4C32-BB95-1991B3C6276D}"/>
              </a:ext>
            </a:extLst>
          </p:cNvPr>
          <p:cNvSpPr txBox="1"/>
          <p:nvPr/>
        </p:nvSpPr>
        <p:spPr>
          <a:xfrm>
            <a:off x="6975283" y="4436373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nameartem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34478-AA10-4648-B6C1-38FAA3FFA31D}"/>
              </a:ext>
            </a:extLst>
          </p:cNvPr>
          <p:cNvSpPr txBox="1"/>
          <p:nvPr/>
        </p:nvSpPr>
        <p:spPr>
          <a:xfrm>
            <a:off x="6975283" y="2338473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@SeleznevArtem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940C7FA4-9550-4A7B-8687-E281A68E277F}"/>
              </a:ext>
            </a:extLst>
          </p:cNvPr>
          <p:cNvCxnSpPr>
            <a:cxnSpLocks/>
          </p:cNvCxnSpPr>
          <p:nvPr/>
        </p:nvCxnSpPr>
        <p:spPr>
          <a:xfrm flipH="1">
            <a:off x="8430371" y="4590261"/>
            <a:ext cx="944216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357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DDF533-0E35-4B72-9B62-DFC2EB2F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99" y="2286000"/>
            <a:ext cx="2759927" cy="22860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4DD90DB-7CC1-49FB-BA6D-DCABCC5FEA15}"/>
              </a:ext>
            </a:extLst>
          </p:cNvPr>
          <p:cNvCxnSpPr>
            <a:cxnSpLocks/>
          </p:cNvCxnSpPr>
          <p:nvPr/>
        </p:nvCxnSpPr>
        <p:spPr>
          <a:xfrm>
            <a:off x="5161721" y="3493445"/>
            <a:ext cx="186855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0A6934-771C-4EC7-BBA7-FE32AF609C2C}"/>
              </a:ext>
            </a:extLst>
          </p:cNvPr>
          <p:cNvSpPr txBox="1"/>
          <p:nvPr/>
        </p:nvSpPr>
        <p:spPr>
          <a:xfrm>
            <a:off x="7672073" y="3245169"/>
            <a:ext cx="246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WTP  (Python)</a:t>
            </a:r>
            <a:endParaRPr lang="ru-RU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ГОТОВНОСТЬ ЗАПЛАТИТЬ ЗА ТОВАР?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17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к избавиться от зависимости и любых вредных привычек?">
            <a:extLst>
              <a:ext uri="{FF2B5EF4-FFF2-40B4-BE49-F238E27FC236}">
                <a16:creationId xmlns:a16="http://schemas.microsoft.com/office/drawing/2014/main" id="{6F009305-E307-4CDC-8921-B479E8D7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2" y="1128713"/>
            <a:ext cx="7729538" cy="448373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ЦЕНА И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482563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ЭЛАСТИЧНОСТЬ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DBBE31-9726-4A0E-B4E3-B86CE838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55" y="2402566"/>
            <a:ext cx="5552641" cy="27980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95A1AF-A25A-4865-BE35-C9384C57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901" y="3413056"/>
            <a:ext cx="2228850" cy="762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48A0F7-0E84-4977-B062-B5FFE8B0A14E}"/>
              </a:ext>
            </a:extLst>
          </p:cNvPr>
          <p:cNvSpPr/>
          <p:nvPr/>
        </p:nvSpPr>
        <p:spPr>
          <a:xfrm>
            <a:off x="8539310" y="2963418"/>
            <a:ext cx="1622687" cy="562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25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ЭЛАСТИЧНОСТЬ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DBBE31-9726-4A0E-B4E3-B86CE838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6" y="2058265"/>
            <a:ext cx="4200653" cy="21167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95A1AF-A25A-4865-BE35-C9384C57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95" y="4660527"/>
            <a:ext cx="1249235" cy="42708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48A0F7-0E84-4977-B062-B5FFE8B0A14E}"/>
              </a:ext>
            </a:extLst>
          </p:cNvPr>
          <p:cNvSpPr/>
          <p:nvPr/>
        </p:nvSpPr>
        <p:spPr>
          <a:xfrm>
            <a:off x="2115395" y="4502876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CF43D-494C-432A-A2A1-FE4A0C13513D}"/>
              </a:ext>
            </a:extLst>
          </p:cNvPr>
          <p:cNvCxnSpPr>
            <a:cxnSpLocks/>
          </p:cNvCxnSpPr>
          <p:nvPr/>
        </p:nvCxnSpPr>
        <p:spPr>
          <a:xfrm>
            <a:off x="5672709" y="3677276"/>
            <a:ext cx="186855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91158B-5FB5-437E-9DCB-1F8D71E8412E}"/>
              </a:ext>
            </a:extLst>
          </p:cNvPr>
          <p:cNvSpPr txBox="1"/>
          <p:nvPr/>
        </p:nvSpPr>
        <p:spPr>
          <a:xfrm>
            <a:off x="8183061" y="3429000"/>
            <a:ext cx="246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Elasticity (Python)</a:t>
            </a:r>
            <a:endParaRPr lang="ru-RU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30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равильная структура веб сайта под SEO: примеры, виды и 15+ рекомендации по  разработке структуры - Блог Impulse-design">
            <a:extLst>
              <a:ext uri="{FF2B5EF4-FFF2-40B4-BE49-F238E27FC236}">
                <a16:creationId xmlns:a16="http://schemas.microsoft.com/office/drawing/2014/main" id="{8368843C-A33D-4473-AEBC-B37505F9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94" y="1685924"/>
            <a:ext cx="9073120" cy="405698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БАЗОВАЯ</a:t>
            </a:r>
            <a:br>
              <a:rPr lang="ru-RU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СТРУКТУРА ЦЕНЫ</a:t>
            </a:r>
          </a:p>
        </p:txBody>
      </p:sp>
    </p:spTree>
    <p:extLst>
      <p:ext uri="{BB962C8B-B14F-4D97-AF65-F5344CB8AC3E}">
        <p14:creationId xmlns:p14="http://schemas.microsoft.com/office/powerpoint/2010/main" val="277608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09" y="2163427"/>
            <a:ext cx="4005582" cy="28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9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09" y="2163427"/>
            <a:ext cx="4005582" cy="28652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9A6C8F-4C4C-4399-9937-2501F689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127556"/>
            <a:ext cx="2809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5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09" y="2163427"/>
            <a:ext cx="4005582" cy="28652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9A6C8F-4C4C-4399-9937-2501F689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127556"/>
            <a:ext cx="2809875" cy="781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E535BE-EAB6-4FCD-8F9A-40A43FFE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465" y="2538784"/>
            <a:ext cx="2038350" cy="10858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58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09" y="2163427"/>
            <a:ext cx="4005582" cy="28652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9A6C8F-4C4C-4399-9937-2501F689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5127556"/>
            <a:ext cx="2809875" cy="781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E535BE-EAB6-4FCD-8F9A-40A43FFE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465" y="2538784"/>
            <a:ext cx="2038350" cy="10858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EAE404-0FEC-47B6-A20C-382E5703A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541" y="3620935"/>
            <a:ext cx="2009668" cy="658137"/>
          </a:xfrm>
          <a:prstGeom prst="rect">
            <a:avLst/>
          </a:prstGeom>
        </p:spPr>
      </p:pic>
      <p:sp>
        <p:nvSpPr>
          <p:cNvPr id="9" name="Дуга 8">
            <a:extLst>
              <a:ext uri="{FF2B5EF4-FFF2-40B4-BE49-F238E27FC236}">
                <a16:creationId xmlns:a16="http://schemas.microsoft.com/office/drawing/2014/main" id="{81543970-2042-4985-91AA-679E762BA6E4}"/>
              </a:ext>
            </a:extLst>
          </p:cNvPr>
          <p:cNvSpPr/>
          <p:nvPr/>
        </p:nvSpPr>
        <p:spPr>
          <a:xfrm rot="15082701">
            <a:off x="1621092" y="3260688"/>
            <a:ext cx="1523326" cy="975907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6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" y="2320958"/>
            <a:ext cx="3598439" cy="257402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6CFA-83E2-41CF-B7B1-E154CD63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87" y="2235146"/>
            <a:ext cx="3679534" cy="2659840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E5CF647-5FC9-4F7E-86D2-C093DFD9AD43}"/>
              </a:ext>
            </a:extLst>
          </p:cNvPr>
          <p:cNvCxnSpPr>
            <a:cxnSpLocks/>
          </p:cNvCxnSpPr>
          <p:nvPr/>
        </p:nvCxnSpPr>
        <p:spPr>
          <a:xfrm>
            <a:off x="3436715" y="3491538"/>
            <a:ext cx="59236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8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МЫ ТОЧНО НЕ ПОГОВОРИМ О…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9E1EA78-3D09-4D48-801C-15A3C80C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67789"/>
              </p:ext>
            </p:extLst>
          </p:nvPr>
        </p:nvGraphicFramePr>
        <p:xfrm>
          <a:off x="528097" y="2481882"/>
          <a:ext cx="5467182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2548012238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492610670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278367459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351062857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909986436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874834745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624539015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f1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f2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f3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f4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f5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fN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03190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5436109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408678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310374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…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6348261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69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46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" y="2320958"/>
            <a:ext cx="3598439" cy="257402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6CFA-83E2-41CF-B7B1-E154CD63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905" y="2278052"/>
            <a:ext cx="3679534" cy="2659840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E5CF647-5FC9-4F7E-86D2-C093DFD9AD43}"/>
              </a:ext>
            </a:extLst>
          </p:cNvPr>
          <p:cNvCxnSpPr>
            <a:cxnSpLocks/>
          </p:cNvCxnSpPr>
          <p:nvPr/>
        </p:nvCxnSpPr>
        <p:spPr>
          <a:xfrm>
            <a:off x="3436715" y="3491538"/>
            <a:ext cx="59236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45F00B-79AA-4F29-AFA3-31B658FFC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60" y="2292455"/>
            <a:ext cx="3735194" cy="2545221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BEA3252-277D-41C4-A5E3-C62178352ABB}"/>
              </a:ext>
            </a:extLst>
          </p:cNvPr>
          <p:cNvCxnSpPr>
            <a:cxnSpLocks/>
          </p:cNvCxnSpPr>
          <p:nvPr/>
        </p:nvCxnSpPr>
        <p:spPr>
          <a:xfrm>
            <a:off x="7499500" y="3491538"/>
            <a:ext cx="59236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65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85" y="1549434"/>
            <a:ext cx="1938506" cy="138664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3DCEBD-8E7D-4600-BC54-A79F0E42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82" y="2039261"/>
            <a:ext cx="1795515" cy="588005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904F132-FF5A-4012-8CA8-64C055A4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49038"/>
              </p:ext>
            </p:extLst>
          </p:nvPr>
        </p:nvGraphicFramePr>
        <p:xfrm>
          <a:off x="3591396" y="3921919"/>
          <a:ext cx="5095402" cy="79295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15144">
                  <a:extLst>
                    <a:ext uri="{9D8B030D-6E8A-4147-A177-3AD203B41FA5}">
                      <a16:colId xmlns:a16="http://schemas.microsoft.com/office/drawing/2014/main" val="1867253207"/>
                    </a:ext>
                  </a:extLst>
                </a:gridCol>
                <a:gridCol w="804538">
                  <a:extLst>
                    <a:ext uri="{9D8B030D-6E8A-4147-A177-3AD203B41FA5}">
                      <a16:colId xmlns:a16="http://schemas.microsoft.com/office/drawing/2014/main" val="3960515487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390568869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587998401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2425507384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08005651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122010630"/>
                    </a:ext>
                  </a:extLst>
                </a:gridCol>
              </a:tblGrid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1,05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1,3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1,5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1,7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7180741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1995424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210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43,33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24,29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21,11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858857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6E6FE07-4686-43F3-9BDE-F946DD968B1F}"/>
              </a:ext>
            </a:extLst>
          </p:cNvPr>
          <p:cNvCxnSpPr>
            <a:cxnSpLocks/>
          </p:cNvCxnSpPr>
          <p:nvPr/>
        </p:nvCxnSpPr>
        <p:spPr>
          <a:xfrm flipH="1">
            <a:off x="4050506" y="2514600"/>
            <a:ext cx="178595" cy="2007394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4B4842B-3102-4B93-91E9-A9EBD453C0D7}"/>
              </a:ext>
            </a:extLst>
          </p:cNvPr>
          <p:cNvCxnSpPr>
            <a:cxnSpLocks/>
          </p:cNvCxnSpPr>
          <p:nvPr/>
        </p:nvCxnSpPr>
        <p:spPr>
          <a:xfrm>
            <a:off x="3591396" y="4442232"/>
            <a:ext cx="503111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14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ИНДИВИДУАЛЬНАЯ ЦЕНА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59BAF8-A435-4CD9-9E39-39925F7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985" y="1549434"/>
            <a:ext cx="1938506" cy="138664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9D9840-1821-4EA2-B243-0EE3E9FC2F3C}"/>
              </a:ext>
            </a:extLst>
          </p:cNvPr>
          <p:cNvSpPr/>
          <p:nvPr/>
        </p:nvSpPr>
        <p:spPr>
          <a:xfrm>
            <a:off x="1991429" y="2455561"/>
            <a:ext cx="909490" cy="315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3DCEBD-8E7D-4600-BC54-A79F0E42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82" y="2039261"/>
            <a:ext cx="1795515" cy="588005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904F132-FF5A-4012-8CA8-64C055A49A41}"/>
              </a:ext>
            </a:extLst>
          </p:cNvPr>
          <p:cNvGraphicFramePr>
            <a:graphicFrameLocks noGrp="1"/>
          </p:cNvGraphicFramePr>
          <p:nvPr/>
        </p:nvGraphicFramePr>
        <p:xfrm>
          <a:off x="3591396" y="3921919"/>
          <a:ext cx="5095402" cy="79295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15144">
                  <a:extLst>
                    <a:ext uri="{9D8B030D-6E8A-4147-A177-3AD203B41FA5}">
                      <a16:colId xmlns:a16="http://schemas.microsoft.com/office/drawing/2014/main" val="1867253207"/>
                    </a:ext>
                  </a:extLst>
                </a:gridCol>
                <a:gridCol w="804538">
                  <a:extLst>
                    <a:ext uri="{9D8B030D-6E8A-4147-A177-3AD203B41FA5}">
                      <a16:colId xmlns:a16="http://schemas.microsoft.com/office/drawing/2014/main" val="3960515487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390568869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587998401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2425507384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08005651"/>
                    </a:ext>
                  </a:extLst>
                </a:gridCol>
                <a:gridCol w="715144">
                  <a:extLst>
                    <a:ext uri="{9D8B030D-6E8A-4147-A177-3AD203B41FA5}">
                      <a16:colId xmlns:a16="http://schemas.microsoft.com/office/drawing/2014/main" val="1122010630"/>
                    </a:ext>
                  </a:extLst>
                </a:gridCol>
              </a:tblGrid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1,05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1,3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1,5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1,7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7180741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1995424"/>
                  </a:ext>
                </a:extLst>
              </a:tr>
              <a:tr h="264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210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110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43,33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30</a:t>
                      </a:r>
                      <a:endParaRPr lang="ru-RU" sz="1400" b="0" i="0" u="none" strike="noStrike" dirty="0">
                        <a:solidFill>
                          <a:srgbClr val="C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24,29</a:t>
                      </a:r>
                      <a:endParaRPr lang="ru-RU" sz="1400" b="0" i="0" u="none" strike="noStrike" dirty="0">
                        <a:solidFill>
                          <a:srgbClr val="00B05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21,11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9858857"/>
                  </a:ext>
                </a:extLst>
              </a:tr>
            </a:tbl>
          </a:graphicData>
        </a:graphic>
      </p:graphicFrame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4B4842B-3102-4B93-91E9-A9EBD453C0D7}"/>
              </a:ext>
            </a:extLst>
          </p:cNvPr>
          <p:cNvCxnSpPr>
            <a:cxnSpLocks/>
          </p:cNvCxnSpPr>
          <p:nvPr/>
        </p:nvCxnSpPr>
        <p:spPr>
          <a:xfrm>
            <a:off x="3591396" y="4442232"/>
            <a:ext cx="503111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4F77B1-02E2-4D0B-B6C5-5C5E83A8B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781" y="5127556"/>
            <a:ext cx="4008725" cy="1718517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6E6FE07-4686-43F3-9BDE-F946DD968B1F}"/>
              </a:ext>
            </a:extLst>
          </p:cNvPr>
          <p:cNvCxnSpPr>
            <a:cxnSpLocks/>
          </p:cNvCxnSpPr>
          <p:nvPr/>
        </p:nvCxnSpPr>
        <p:spPr>
          <a:xfrm flipV="1">
            <a:off x="7362238" y="4500563"/>
            <a:ext cx="574468" cy="113585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E5798AA-5215-4CF6-841C-A14780B6DCC3}"/>
              </a:ext>
            </a:extLst>
          </p:cNvPr>
          <p:cNvCxnSpPr>
            <a:cxnSpLocks/>
          </p:cNvCxnSpPr>
          <p:nvPr/>
        </p:nvCxnSpPr>
        <p:spPr>
          <a:xfrm flipH="1" flipV="1">
            <a:off x="5747740" y="4500563"/>
            <a:ext cx="495898" cy="113585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65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ijdmanagement, planningsevenementen, bedrijfsorganisatie, optimalisatie |  Premium Vector">
            <a:extLst>
              <a:ext uri="{FF2B5EF4-FFF2-40B4-BE49-F238E27FC236}">
                <a16:creationId xmlns:a16="http://schemas.microsoft.com/office/drawing/2014/main" id="{35811602-3DEC-4140-96C7-756D26DF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49" y="40276"/>
            <a:ext cx="9263499" cy="67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969769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620BE7-8CE9-45C0-8000-EDEDE2B66D5C}"/>
              </a:ext>
            </a:extLst>
          </p:cNvPr>
          <p:cNvSpPr txBox="1">
            <a:spLocks/>
          </p:cNvSpPr>
          <p:nvPr/>
        </p:nvSpPr>
        <p:spPr>
          <a:xfrm>
            <a:off x="511865" y="404882"/>
            <a:ext cx="110569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1158B-5FB5-437E-9DCB-1F8D71E8412E}"/>
              </a:ext>
            </a:extLst>
          </p:cNvPr>
          <p:cNvSpPr txBox="1"/>
          <p:nvPr/>
        </p:nvSpPr>
        <p:spPr>
          <a:xfrm>
            <a:off x="4547250" y="3244334"/>
            <a:ext cx="298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(Python)</a:t>
            </a:r>
            <a:endParaRPr lang="ru-RU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65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mera Moves Along the Synthwave : vidéo de stock (100 % libre de droit)  1046490064 | Shutterstock">
            <a:extLst>
              <a:ext uri="{FF2B5EF4-FFF2-40B4-BE49-F238E27FC236}">
                <a16:creationId xmlns:a16="http://schemas.microsoft.com/office/drawing/2014/main" id="{19EB9593-CBED-4B8E-80CE-F9D79151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9" y="308333"/>
            <a:ext cx="11639303" cy="654966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9A126B-BC5E-4A4E-8704-D89391087A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FB83C628-5A15-4ABD-8916-2F3A2FBA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2818515"/>
            <a:ext cx="9144000" cy="1529301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bg2">
                    <a:lumMod val="90000"/>
                  </a:schemeClr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412456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ТАК КАЖДЫЙ ДЕНЬ</a:t>
            </a:r>
          </a:p>
        </p:txBody>
      </p:sp>
      <p:pic>
        <p:nvPicPr>
          <p:cNvPr id="8204" name="Picture 12" descr="Coworkers Happy Stock Illustrations – 2,723 Coworkers Happy Stock  Illustrations, Vectors &amp;amp; Clipart - Dreamstime">
            <a:extLst>
              <a:ext uri="{FF2B5EF4-FFF2-40B4-BE49-F238E27FC236}">
                <a16:creationId xmlns:a16="http://schemas.microsoft.com/office/drawing/2014/main" id="{DA57FBFE-C93C-46E2-818B-FBD64289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80" y="2142648"/>
            <a:ext cx="3524008" cy="284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EB5DF5A-8471-4249-ACBF-660E38AB6356}"/>
              </a:ext>
            </a:extLst>
          </p:cNvPr>
          <p:cNvSpPr/>
          <p:nvPr/>
        </p:nvSpPr>
        <p:spPr>
          <a:xfrm>
            <a:off x="8682390" y="2406966"/>
            <a:ext cx="2397566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Каннибализация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7B77640-15CB-4AB9-AE45-17847D36CF17}"/>
              </a:ext>
            </a:extLst>
          </p:cNvPr>
          <p:cNvSpPr/>
          <p:nvPr/>
        </p:nvSpPr>
        <p:spPr>
          <a:xfrm>
            <a:off x="8682390" y="3035228"/>
            <a:ext cx="2397566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Ценообразование набора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53A9590-5F45-4A46-951E-33EF88186824}"/>
              </a:ext>
            </a:extLst>
          </p:cNvPr>
          <p:cNvSpPr/>
          <p:nvPr/>
        </p:nvSpPr>
        <p:spPr>
          <a:xfrm>
            <a:off x="8682390" y="3803736"/>
            <a:ext cx="2397566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Эконометрика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1DCBC1E-0688-4FC5-AFCC-18AF27848019}"/>
              </a:ext>
            </a:extLst>
          </p:cNvPr>
          <p:cNvSpPr/>
          <p:nvPr/>
        </p:nvSpPr>
        <p:spPr>
          <a:xfrm>
            <a:off x="8682389" y="4569228"/>
            <a:ext cx="2397565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Сегментация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7E7D786-5217-4D73-B04A-D2D1590CED84}"/>
              </a:ext>
            </a:extLst>
          </p:cNvPr>
          <p:cNvSpPr/>
          <p:nvPr/>
        </p:nvSpPr>
        <p:spPr>
          <a:xfrm>
            <a:off x="8682390" y="5347347"/>
            <a:ext cx="2397564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многое другое …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36E8C0B-F821-485E-9746-2ACC7267983D}"/>
              </a:ext>
            </a:extLst>
          </p:cNvPr>
          <p:cNvSpPr/>
          <p:nvPr/>
        </p:nvSpPr>
        <p:spPr>
          <a:xfrm>
            <a:off x="5655822" y="2406966"/>
            <a:ext cx="2305878" cy="432119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Состав цены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0A95713-F8D8-40F0-8F47-5D464E9DD5F8}"/>
              </a:ext>
            </a:extLst>
          </p:cNvPr>
          <p:cNvSpPr/>
          <p:nvPr/>
        </p:nvSpPr>
        <p:spPr>
          <a:xfrm>
            <a:off x="5655822" y="3035228"/>
            <a:ext cx="2305878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Границы цены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313681C-8E1A-455F-BA30-98D2AA5627BA}"/>
              </a:ext>
            </a:extLst>
          </p:cNvPr>
          <p:cNvSpPr/>
          <p:nvPr/>
        </p:nvSpPr>
        <p:spPr>
          <a:xfrm>
            <a:off x="5655822" y="3803736"/>
            <a:ext cx="2305878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WTP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4C5D1D9-E956-434E-B964-445FD35C6570}"/>
              </a:ext>
            </a:extLst>
          </p:cNvPr>
          <p:cNvSpPr/>
          <p:nvPr/>
        </p:nvSpPr>
        <p:spPr>
          <a:xfrm>
            <a:off x="5655822" y="4569228"/>
            <a:ext cx="2305878" cy="572365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Эластичность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8B72366-B74D-4CF6-BB83-4C73170993CD}"/>
              </a:ext>
            </a:extLst>
          </p:cNvPr>
          <p:cNvSpPr/>
          <p:nvPr/>
        </p:nvSpPr>
        <p:spPr>
          <a:xfrm>
            <a:off x="5655822" y="5347347"/>
            <a:ext cx="2305878" cy="889147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Расчет индивидуальной цены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2D11DA-A8C4-4BB1-B3AB-D378E883439C}"/>
              </a:ext>
            </a:extLst>
          </p:cNvPr>
          <p:cNvSpPr txBox="1"/>
          <p:nvPr/>
        </p:nvSpPr>
        <p:spPr>
          <a:xfrm>
            <a:off x="6040341" y="1884039"/>
            <a:ext cx="126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Узнали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4F48F-FE17-444C-B085-B7522CB5EE05}"/>
              </a:ext>
            </a:extLst>
          </p:cNvPr>
          <p:cNvSpPr txBox="1"/>
          <p:nvPr/>
        </p:nvSpPr>
        <p:spPr>
          <a:xfrm>
            <a:off x="9249928" y="1923572"/>
            <a:ext cx="126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Узнать</a:t>
            </a:r>
          </a:p>
        </p:txBody>
      </p:sp>
    </p:spTree>
    <p:extLst>
      <p:ext uri="{BB962C8B-B14F-4D97-AF65-F5344CB8AC3E}">
        <p14:creationId xmlns:p14="http://schemas.microsoft.com/office/powerpoint/2010/main" val="2043078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687F0-A060-43B2-BC8B-8FDDC170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81" y="407193"/>
            <a:ext cx="2914650" cy="277177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9BA1EB6-5A90-4E10-990E-70AA4307730F}"/>
              </a:ext>
            </a:extLst>
          </p:cNvPr>
          <p:cNvSpPr txBox="1">
            <a:spLocks/>
          </p:cNvSpPr>
          <p:nvPr/>
        </p:nvSpPr>
        <p:spPr>
          <a:xfrm>
            <a:off x="974344" y="3365549"/>
            <a:ext cx="3350150" cy="54854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 OF CVM </a:t>
            </a: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MAGNIT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SELEZNEV A.A.</a:t>
            </a:r>
            <a:endParaRPr lang="ru-RU" sz="1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3686F4-0D88-4ADD-B373-C43C004F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84" y="5633354"/>
            <a:ext cx="449249" cy="44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legram — мессенджер для iPhone, Android и Windows Phone">
            <a:extLst>
              <a:ext uri="{FF2B5EF4-FFF2-40B4-BE49-F238E27FC236}">
                <a16:creationId xmlns:a16="http://schemas.microsoft.com/office/drawing/2014/main" id="{47249172-3BEF-45F3-859E-1E47E2D8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03" y="4338338"/>
            <a:ext cx="522860" cy="52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AEF7B0-FAC3-4705-AFAD-E0660FFA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3" y="496291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E5617-A62F-440C-A5D7-16F745EFE304}"/>
              </a:ext>
            </a:extLst>
          </p:cNvPr>
          <p:cNvSpPr txBox="1"/>
          <p:nvPr/>
        </p:nvSpPr>
        <p:spPr>
          <a:xfrm>
            <a:off x="2155776" y="5037628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/seleznev.artem.info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FB9A1-A720-4C32-BB95-1991B3C6276D}"/>
              </a:ext>
            </a:extLst>
          </p:cNvPr>
          <p:cNvSpPr txBox="1"/>
          <p:nvPr/>
        </p:nvSpPr>
        <p:spPr>
          <a:xfrm>
            <a:off x="2155776" y="5704089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nameartem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34478-AA10-4648-B6C1-38FAA3FFA31D}"/>
              </a:ext>
            </a:extLst>
          </p:cNvPr>
          <p:cNvSpPr txBox="1"/>
          <p:nvPr/>
        </p:nvSpPr>
        <p:spPr>
          <a:xfrm>
            <a:off x="2155776" y="4445879"/>
            <a:ext cx="2168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@SeleznevArtem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D069341-7CE7-4772-93A7-9DFE443D444B}"/>
              </a:ext>
            </a:extLst>
          </p:cNvPr>
          <p:cNvSpPr txBox="1">
            <a:spLocks/>
          </p:cNvSpPr>
          <p:nvPr/>
        </p:nvSpPr>
        <p:spPr>
          <a:xfrm>
            <a:off x="3592771" y="3178968"/>
            <a:ext cx="9144000" cy="11293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ОПТИМИЗИРОВАТЬ ЦЕНУ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9722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МЫ ТОЧНО НЕ ПОГОВОРИМ О…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9E1EA78-3D09-4D48-801C-15A3C80C15E6}"/>
              </a:ext>
            </a:extLst>
          </p:cNvPr>
          <p:cNvGraphicFramePr>
            <a:graphicFrameLocks noGrp="1"/>
          </p:cNvGraphicFramePr>
          <p:nvPr/>
        </p:nvGraphicFramePr>
        <p:xfrm>
          <a:off x="528097" y="2481882"/>
          <a:ext cx="5467182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2548012238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492610670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278367459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351062857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909986436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874834745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624539015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f1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f2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f3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f4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f5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fN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03190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5436109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408678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310374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…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6348261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690249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4FE527E-188F-4261-88AF-1666FD2F7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5077"/>
              </p:ext>
            </p:extLst>
          </p:nvPr>
        </p:nvGraphicFramePr>
        <p:xfrm>
          <a:off x="6355749" y="2481882"/>
          <a:ext cx="781026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617079402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063827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010151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651476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467487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356691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5904734"/>
                  </a:ext>
                </a:extLst>
              </a:tr>
            </a:tbl>
          </a:graphicData>
        </a:graphic>
      </p:graphicFrame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2335AF0A-0533-4554-A58C-5B85F671BF5D}"/>
              </a:ext>
            </a:extLst>
          </p:cNvPr>
          <p:cNvSpPr/>
          <p:nvPr/>
        </p:nvSpPr>
        <p:spPr>
          <a:xfrm>
            <a:off x="6012518" y="3250096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3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МЫ ТОЧНО НЕ ПОГОВОРИМ О…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9E1EA78-3D09-4D48-801C-15A3C80C15E6}"/>
              </a:ext>
            </a:extLst>
          </p:cNvPr>
          <p:cNvGraphicFramePr>
            <a:graphicFrameLocks noGrp="1"/>
          </p:cNvGraphicFramePr>
          <p:nvPr/>
        </p:nvGraphicFramePr>
        <p:xfrm>
          <a:off x="528097" y="2481882"/>
          <a:ext cx="5467182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2548012238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492610670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278367459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3351062857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909986436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874834745"/>
                    </a:ext>
                  </a:extLst>
                </a:gridCol>
                <a:gridCol w="781026">
                  <a:extLst>
                    <a:ext uri="{9D8B030D-6E8A-4147-A177-3AD203B41FA5}">
                      <a16:colId xmlns:a16="http://schemas.microsoft.com/office/drawing/2014/main" val="1624539015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f1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f2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f3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f4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f5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fN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03190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5436109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408678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310374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solidFill>
                            <a:srgbClr val="C00000"/>
                          </a:solidFill>
                          <a:effectLst/>
                        </a:rPr>
                        <a:t>…</a:t>
                      </a:r>
                      <a:endParaRPr lang="ru-RU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6348261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690249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4FE527E-188F-4261-88AF-1666FD2F7C3F}"/>
              </a:ext>
            </a:extLst>
          </p:cNvPr>
          <p:cNvGraphicFramePr>
            <a:graphicFrameLocks noGrp="1"/>
          </p:cNvGraphicFramePr>
          <p:nvPr/>
        </p:nvGraphicFramePr>
        <p:xfrm>
          <a:off x="6355749" y="2481882"/>
          <a:ext cx="781026" cy="189423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81026">
                  <a:extLst>
                    <a:ext uri="{9D8B030D-6E8A-4147-A177-3AD203B41FA5}">
                      <a16:colId xmlns:a16="http://schemas.microsoft.com/office/drawing/2014/main" val="617079402"/>
                    </a:ext>
                  </a:extLst>
                </a:gridCol>
              </a:tblGrid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063827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010151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6514762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4674874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3566916"/>
                  </a:ext>
                </a:extLst>
              </a:tr>
              <a:tr h="315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5904734"/>
                  </a:ext>
                </a:extLst>
              </a:tr>
            </a:tbl>
          </a:graphicData>
        </a:graphic>
      </p:graphicFrame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2335AF0A-0533-4554-A58C-5B85F671BF5D}"/>
              </a:ext>
            </a:extLst>
          </p:cNvPr>
          <p:cNvSpPr/>
          <p:nvPr/>
        </p:nvSpPr>
        <p:spPr>
          <a:xfrm>
            <a:off x="6012518" y="3250096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D35C15E8-79AE-4BF7-ACF2-6F2805FBF00F}"/>
              </a:ext>
            </a:extLst>
          </p:cNvPr>
          <p:cNvSpPr/>
          <p:nvPr/>
        </p:nvSpPr>
        <p:spPr>
          <a:xfrm>
            <a:off x="7136775" y="3250096"/>
            <a:ext cx="368410" cy="357808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4" name="Picture 4" descr="Black Box Icon #280102 - Free Icons Library">
            <a:extLst>
              <a:ext uri="{FF2B5EF4-FFF2-40B4-BE49-F238E27FC236}">
                <a16:creationId xmlns:a16="http://schemas.microsoft.com/office/drawing/2014/main" id="{F6B1CCBA-8EE3-4F9F-BC92-5D5E308D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590" y="166484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Линейная регрессия: как найти расстояние между точками и линией  предсказания? - CodeRoad">
            <a:extLst>
              <a:ext uri="{FF2B5EF4-FFF2-40B4-BE49-F238E27FC236}">
                <a16:creationId xmlns:a16="http://schemas.microsoft.com/office/drawing/2014/main" id="{9B1BE8C3-9815-4027-A363-6387E02A7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86" y="3538329"/>
            <a:ext cx="2127057" cy="14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0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«ОДНА ЗАДАЧА ДАТА АНАЛИТИКА»</a:t>
            </a:r>
          </a:p>
        </p:txBody>
      </p:sp>
      <p:pic>
        <p:nvPicPr>
          <p:cNvPr id="6152" name="Picture 8" descr="22,590 Analyst Stock Illustrations, Cliparts and Royalty Free Analyst  Vectors">
            <a:extLst>
              <a:ext uri="{FF2B5EF4-FFF2-40B4-BE49-F238E27FC236}">
                <a16:creationId xmlns:a16="http://schemas.microsoft.com/office/drawing/2014/main" id="{76B7A86F-025A-468C-A1C7-E96E58CD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86" y="2063984"/>
            <a:ext cx="5095709" cy="356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3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9F77D-7C5F-4039-AE16-A33B515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65" y="404882"/>
            <a:ext cx="11056952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ОПТИМИЗАЦИЯ ЦЕНЫ?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2D601-E62A-4CE2-9C7E-BB0172C4DED0}"/>
              </a:ext>
            </a:extLst>
          </p:cNvPr>
          <p:cNvSpPr txBox="1"/>
          <p:nvPr/>
        </p:nvSpPr>
        <p:spPr>
          <a:xfrm>
            <a:off x="511865" y="3105834"/>
            <a:ext cx="11211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Когда появилась данная задача? _________</a:t>
            </a:r>
          </a:p>
        </p:txBody>
      </p:sp>
    </p:spTree>
    <p:extLst>
      <p:ext uri="{BB962C8B-B14F-4D97-AF65-F5344CB8AC3E}">
        <p14:creationId xmlns:p14="http://schemas.microsoft.com/office/powerpoint/2010/main" val="537490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754</Words>
  <Application>Microsoft Office PowerPoint</Application>
  <PresentationFormat>Широкоэкранный</PresentationFormat>
  <Paragraphs>415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Verdana</vt:lpstr>
      <vt:lpstr>Тема Office</vt:lpstr>
      <vt:lpstr>КАК ОПТИМИЗИРОВАТЬ ЦЕНУ ПРОДУКТА</vt:lpstr>
      <vt:lpstr>В КАЧЕСТВЕ  ВСТУПЛЕНИЯ</vt:lpstr>
      <vt:lpstr>Презентация PowerPoint</vt:lpstr>
      <vt:lpstr>Презентация PowerPoint</vt:lpstr>
      <vt:lpstr>МЫ ТОЧНО НЕ ПОГОВОРИМ О…</vt:lpstr>
      <vt:lpstr>МЫ ТОЧНО НЕ ПОГОВОРИМ О…</vt:lpstr>
      <vt:lpstr>МЫ ТОЧНО НЕ ПОГОВОРИМ О…</vt:lpstr>
      <vt:lpstr>«ОДНА ЗАДАЧА ДАТА АНАЛИТИКА»</vt:lpstr>
      <vt:lpstr>ОПТИМИЗАЦИЯ ЦЕНЫ?</vt:lpstr>
      <vt:lpstr>ОПТИМИЗАЦИЯ ЦЕНЫ?</vt:lpstr>
      <vt:lpstr>ОПТИМИЗАЦИЯ ЦЕНЫ?</vt:lpstr>
      <vt:lpstr>ОПТИМИЗАЦИЯ ЦЕНЫ?</vt:lpstr>
      <vt:lpstr>«ОДНА ЗАДАЧА ДАТА АНАЛИТИКА»</vt:lpstr>
      <vt:lpstr>«ОДНА ЗАДАЧА ДАТА АНАЛИТИКА»</vt:lpstr>
      <vt:lpstr>«ОДНА ЗАДАЧА ДАТА АНАЛИТИКА»</vt:lpstr>
      <vt:lpstr>«ОДНА ЗАДАЧА ДАТА АНАЛИТИКА»</vt:lpstr>
      <vt:lpstr>«ОДНА ЗАДАЧА ДАТА АНАЛИТИКА»</vt:lpstr>
      <vt:lpstr>ЦЕНА И ЕЁ ЦЕННОСТЬ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ПРОДУКТА</vt:lpstr>
      <vt:lpstr>ЦЕНА И ЕЁ ГРАНИЦЫ</vt:lpstr>
      <vt:lpstr>ГРАНИЦЫ ЦЕНЫ</vt:lpstr>
      <vt:lpstr>ГРАНИЦЫ ЦЕНЫ</vt:lpstr>
      <vt:lpstr>ГРАНИЦЫ ЦЕНЫ</vt:lpstr>
      <vt:lpstr>ГРАНИЦЫ ЦЕНЫ</vt:lpstr>
      <vt:lpstr>ГРАНИЦЫ ЦЕНЫ</vt:lpstr>
      <vt:lpstr>АНАЛИЗ СОЧЕТАНИЙ</vt:lpstr>
      <vt:lpstr>ОСОЗНАННОСТЬ ЦЕНЫ</vt:lpstr>
      <vt:lpstr>Презентация PowerPoint</vt:lpstr>
      <vt:lpstr>Презентация PowerPoint</vt:lpstr>
      <vt:lpstr>ГОТОВНОСТЬ ЗАПЛАТИТЬ ЗА ТОВАР?</vt:lpstr>
      <vt:lpstr>ГОТОВНОСТЬ ЗАПЛАТИТЬ ЗА ТОВАР?</vt:lpstr>
      <vt:lpstr>Презентация PowerPoint</vt:lpstr>
      <vt:lpstr>ЦЕНА И ЗАВИСИМОСТИ</vt:lpstr>
      <vt:lpstr>Презентация PowerPoint</vt:lpstr>
      <vt:lpstr>Презентация PowerPoint</vt:lpstr>
      <vt:lpstr>БАЗОВАЯ СТРУКТУРА ЦЕНЫ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ОПТИМИЗАЦИЯ</vt:lpstr>
      <vt:lpstr>Презентация PowerPoint</vt:lpstr>
      <vt:lpstr>ИТОГИ</vt:lpstr>
      <vt:lpstr>И ТАК КАЖДЫЙ ДЕНЬ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Артем Селезнев</dc:creator>
  <cp:lastModifiedBy>Артем Селезнев</cp:lastModifiedBy>
  <cp:revision>7</cp:revision>
  <dcterms:created xsi:type="dcterms:W3CDTF">2021-09-28T16:54:22Z</dcterms:created>
  <dcterms:modified xsi:type="dcterms:W3CDTF">2021-12-10T18:37:19Z</dcterms:modified>
</cp:coreProperties>
</file>