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8"/>
  </p:notesMasterIdLst>
  <p:handoutMasterIdLst>
    <p:handoutMasterId r:id="rId9"/>
  </p:handoutMasterIdLst>
  <p:sldIdLst>
    <p:sldId id="374" r:id="rId2"/>
    <p:sldId id="360" r:id="rId3"/>
    <p:sldId id="354" r:id="rId4"/>
    <p:sldId id="359" r:id="rId5"/>
    <p:sldId id="361" r:id="rId6"/>
    <p:sldId id="376" r:id="rId7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 Options" id="{7B6B4EC7-FC6D-4749-B97F-A2DEF9F32144}">
          <p14:sldIdLst>
            <p14:sldId id="374"/>
          </p14:sldIdLst>
        </p14:section>
        <p14:section name="Content Pages" id="{3C68DE92-C1C6-714A-8AF4-15E21920A072}">
          <p14:sldIdLst>
            <p14:sldId id="360"/>
            <p14:sldId id="354"/>
            <p14:sldId id="359"/>
            <p14:sldId id="361"/>
          </p14:sldIdLst>
        </p14:section>
        <p14:section name="End Page" id="{2F30834D-CDFD-E940-8841-26779747EFEF}">
          <p14:sldIdLst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pos="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0" autoAdjust="0"/>
    <p:restoredTop sz="96210" autoAdjust="0"/>
  </p:normalViewPr>
  <p:slideViewPr>
    <p:cSldViewPr>
      <p:cViewPr varScale="1">
        <p:scale>
          <a:sx n="117" d="100"/>
          <a:sy n="117" d="100"/>
        </p:scale>
        <p:origin x="1422" y="102"/>
      </p:cViewPr>
      <p:guideLst>
        <p:guide orient="horz" pos="677"/>
        <p:guide pos="5469"/>
        <p:guide orient="horz" pos="903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671513"/>
            <a:ext cx="1371600" cy="76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3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223705"/>
            <a:ext cx="833750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332740" cy="422275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4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6" y="939030"/>
            <a:ext cx="4575735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439864"/>
            <a:ext cx="3810584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7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9144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0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_footer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6" r:id="rId8"/>
    <p:sldLayoutId id="2147483777" r:id="rId9"/>
    <p:sldLayoutId id="2147483778" r:id="rId10"/>
    <p:sldLayoutId id="214748378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6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r="20421" b="3797"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09600" y="2553947"/>
            <a:ext cx="6910388" cy="595035"/>
          </a:xfrm>
        </p:spPr>
        <p:txBody>
          <a:bodyPr/>
          <a:lstStyle/>
          <a:p>
            <a:r>
              <a:rPr lang="en-US" dirty="0" smtClean="0"/>
              <a:t>BOOKIT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CROWD PROGRAMMING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SEPTEMBER 1, 2015</a:t>
            </a:r>
            <a:endParaRPr lang="en-US" dirty="0"/>
          </a:p>
        </p:txBody>
      </p:sp>
      <p:pic>
        <p:nvPicPr>
          <p:cNvPr id="8" name="Picture Placeholder 7" descr="EPAM_LOGO_gray_blue.png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862" b="-2086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BOOKIT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228600" y="1078992"/>
            <a:ext cx="3381327" cy="4712208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BookIt</a:t>
            </a:r>
            <a:r>
              <a:rPr lang="en-US" dirty="0" smtClean="0">
                <a:latin typeface="Trebuchet MS"/>
                <a:cs typeface="Trebuchet MS"/>
              </a:rPr>
              <a:t> is an internal system to reserve office services and equipment. </a:t>
            </a:r>
          </a:p>
          <a:p>
            <a:endParaRPr lang="en-US" b="1" dirty="0" smtClean="0">
              <a:latin typeface="Trebuchet MS"/>
              <a:cs typeface="Trebuchet MS"/>
            </a:endParaRPr>
          </a:p>
          <a:p>
            <a:r>
              <a:rPr lang="en-US" sz="1800" b="1" dirty="0">
                <a:solidFill>
                  <a:schemeClr val="tx2"/>
                </a:solidFill>
                <a:cs typeface="SimSun"/>
              </a:rPr>
              <a:t>What can we book?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wimming </a:t>
            </a:r>
            <a:r>
              <a:rPr lang="en-US" dirty="0"/>
              <a:t>pool </a:t>
            </a:r>
            <a:r>
              <a:rPr lang="en-US" dirty="0" smtClean="0"/>
              <a:t>subscription 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Parking lots 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Books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Sport equipment</a:t>
            </a:r>
            <a:r>
              <a:rPr lang="en-US" dirty="0" smtClean="0"/>
              <a:t>	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etc.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078992"/>
            <a:ext cx="5257800" cy="509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50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849598"/>
              </p:ext>
            </p:extLst>
          </p:nvPr>
        </p:nvGraphicFramePr>
        <p:xfrm>
          <a:off x="152400" y="1828800"/>
          <a:ext cx="9095509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5772201" imgH="1885950" progId="Visio.Drawing.15">
                  <p:embed/>
                </p:oleObj>
              </mc:Choice>
              <mc:Fallback>
                <p:oleObj name="Visio" r:id="rId3" imgW="5772201" imgH="188595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9095509" cy="297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4931" y="1468154"/>
            <a:ext cx="7715243" cy="348437"/>
            <a:chOff x="448467" y="1385345"/>
            <a:chExt cx="10286989" cy="464582"/>
          </a:xfrm>
        </p:grpSpPr>
        <p:sp>
          <p:nvSpPr>
            <p:cNvPr id="6" name="TextBox 5"/>
            <p:cNvSpPr txBox="1"/>
            <p:nvPr/>
          </p:nvSpPr>
          <p:spPr>
            <a:xfrm>
              <a:off x="991816" y="1417581"/>
              <a:ext cx="974364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BookIt.UI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– Html-client. </a:t>
              </a:r>
              <a:r>
                <a:rPr lang="en-US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Technologies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: HTML5, CSS3, JQuery, AngularJS.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14931" y="2234002"/>
            <a:ext cx="6519007" cy="348437"/>
            <a:chOff x="448467" y="2074215"/>
            <a:chExt cx="8692008" cy="464582"/>
          </a:xfrm>
        </p:grpSpPr>
        <p:sp>
          <p:nvSpPr>
            <p:cNvPr id="11" name="TextBox 10"/>
            <p:cNvSpPr txBox="1"/>
            <p:nvPr/>
          </p:nvSpPr>
          <p:spPr>
            <a:xfrm>
              <a:off x="991816" y="2106451"/>
              <a:ext cx="814865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BookIt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– provides data services. </a:t>
              </a:r>
              <a:r>
                <a:rPr lang="en-US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Technologies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: ASP.NET Web API.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14931" y="3003398"/>
            <a:ext cx="5455763" cy="348437"/>
            <a:chOff x="448467" y="2763085"/>
            <a:chExt cx="7274350" cy="464582"/>
          </a:xfrm>
        </p:grpSpPr>
        <p:sp>
          <p:nvSpPr>
            <p:cNvPr id="16" name="TextBox 15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BookIt.BLL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– object data model. </a:t>
              </a:r>
              <a:r>
                <a:rPr lang="en-US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Technologies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: .NET.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431410" y="3796971"/>
            <a:ext cx="8348069" cy="348437"/>
            <a:chOff x="448467" y="3451955"/>
            <a:chExt cx="11130758" cy="464582"/>
          </a:xfrm>
        </p:grpSpPr>
        <p:sp>
          <p:nvSpPr>
            <p:cNvPr id="21" name="TextBox 20"/>
            <p:cNvSpPr txBox="1"/>
            <p:nvPr/>
          </p:nvSpPr>
          <p:spPr>
            <a:xfrm>
              <a:off x="991818" y="3484191"/>
              <a:ext cx="1058740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BookIt.Repository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– separates business logic from data access layer. </a:t>
              </a:r>
              <a:r>
                <a:rPr lang="en-US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Technologies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: .NET.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31410" y="4586996"/>
            <a:ext cx="8003341" cy="348437"/>
            <a:chOff x="448467" y="4140826"/>
            <a:chExt cx="10671120" cy="464582"/>
          </a:xfrm>
        </p:grpSpPr>
        <p:sp>
          <p:nvSpPr>
            <p:cNvPr id="26" name="TextBox 25"/>
            <p:cNvSpPr txBox="1"/>
            <p:nvPr/>
          </p:nvSpPr>
          <p:spPr>
            <a:xfrm>
              <a:off x="991816" y="4173062"/>
              <a:ext cx="10127771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BookIt.DAL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– data access layer. </a:t>
              </a:r>
              <a:r>
                <a:rPr lang="en-US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Technologies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: Entity Framework (Code First)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22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SEQUENCE DIAGRAM OF BOOKING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06720"/>
            <a:ext cx="7543800" cy="539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5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2" y="3197413"/>
            <a:ext cx="7574494" cy="702308"/>
          </a:xfrm>
        </p:spPr>
        <p:txBody>
          <a:bodyPr>
            <a:spAutoFit/>
          </a:bodyPr>
          <a:lstStyle/>
          <a:p>
            <a:r>
              <a:rPr lang="en-US" sz="4800" dirty="0" smtClean="0"/>
              <a:t>BOOKIT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65010" y="5651500"/>
            <a:ext cx="753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all" dirty="0" smtClean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PROJECT OVERVIEW</a:t>
            </a:r>
            <a:br>
              <a:rPr lang="en-US" sz="1200" cap="all" dirty="0" smtClean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</a:br>
            <a:r>
              <a:rPr lang="en-US" sz="1200" cap="all" dirty="0" smtClean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BY</a:t>
            </a:r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/>
            </a:r>
            <a:b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</a:br>
            <a:r>
              <a:rPr lang="en-US" sz="1200" cap="all" dirty="0" smtClean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Andrey Virakhovsky</a:t>
            </a:r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/>
            </a:r>
            <a:b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</a:br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Software Engineering Manager</a:t>
            </a:r>
            <a:endParaRPr lang="en-US" sz="1400" b="1" dirty="0" smtClean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1542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21112</TotalTime>
  <Words>117</Words>
  <Application>Microsoft Office PowerPoint</Application>
  <PresentationFormat>On-screen Show (4:3)</PresentationFormat>
  <Paragraphs>29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SimSun</vt:lpstr>
      <vt:lpstr>Arial</vt:lpstr>
      <vt:lpstr>Arial Black</vt:lpstr>
      <vt:lpstr>Calibri</vt:lpstr>
      <vt:lpstr>Trebuchet MS</vt:lpstr>
      <vt:lpstr>1_Content Slides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Roman Komlyk</dc:creator>
  <cp:lastModifiedBy>Elena Ilyina</cp:lastModifiedBy>
  <cp:revision>605</cp:revision>
  <cp:lastPrinted>2011-12-05T22:59:34Z</cp:lastPrinted>
  <dcterms:created xsi:type="dcterms:W3CDTF">2011-09-13T23:33:50Z</dcterms:created>
  <dcterms:modified xsi:type="dcterms:W3CDTF">2015-08-31T13:41:22Z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