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51" d="100"/>
          <a:sy n="151" d="100"/>
        </p:scale>
        <p:origin x="22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6BB4C1-BA70-4F20-A81D-E05E0D5FB5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D00762C-1EE4-4AD9-857C-5BD728389CAC}">
      <dgm:prSet/>
      <dgm:spPr/>
      <dgm:t>
        <a:bodyPr/>
        <a:lstStyle/>
        <a:p>
          <a:r>
            <a:rPr lang="de-DE"/>
            <a:t>Der SAW ist ein Zufallsgenerator, der eine Kette an verbundenen Punkten generiert.</a:t>
          </a:r>
          <a:endParaRPr lang="en-US"/>
        </a:p>
      </dgm:t>
    </dgm:pt>
    <dgm:pt modelId="{8FFCC7D7-79AD-4ACF-8617-0F367601CAFC}" type="parTrans" cxnId="{6FED71FA-B5FC-4D3B-AE3B-89239714B73A}">
      <dgm:prSet/>
      <dgm:spPr/>
      <dgm:t>
        <a:bodyPr/>
        <a:lstStyle/>
        <a:p>
          <a:endParaRPr lang="en-US"/>
        </a:p>
      </dgm:t>
    </dgm:pt>
    <dgm:pt modelId="{A27F3C21-7AC7-4EC9-AACC-D18F712B30F9}" type="sibTrans" cxnId="{6FED71FA-B5FC-4D3B-AE3B-89239714B73A}">
      <dgm:prSet/>
      <dgm:spPr/>
      <dgm:t>
        <a:bodyPr/>
        <a:lstStyle/>
        <a:p>
          <a:endParaRPr lang="en-US"/>
        </a:p>
      </dgm:t>
    </dgm:pt>
    <dgm:pt modelId="{FE14D212-BBED-463C-8F20-CE081672261E}">
      <dgm:prSet/>
      <dgm:spPr/>
      <dgm:t>
        <a:bodyPr/>
        <a:lstStyle/>
        <a:p>
          <a:r>
            <a:rPr lang="de-DE"/>
            <a:t>Diese Kette kann als Näherung von Polymeren verwendet werden</a:t>
          </a:r>
          <a:endParaRPr lang="en-US"/>
        </a:p>
      </dgm:t>
    </dgm:pt>
    <dgm:pt modelId="{59B50605-7260-4EFF-980E-99D2A011958F}" type="parTrans" cxnId="{3E205760-DB4A-444D-8EE0-74FFF62D9FAC}">
      <dgm:prSet/>
      <dgm:spPr/>
      <dgm:t>
        <a:bodyPr/>
        <a:lstStyle/>
        <a:p>
          <a:endParaRPr lang="en-US"/>
        </a:p>
      </dgm:t>
    </dgm:pt>
    <dgm:pt modelId="{DB24D7A4-E5F5-4231-A46E-8AC42BD1F5A6}" type="sibTrans" cxnId="{3E205760-DB4A-444D-8EE0-74FFF62D9FAC}">
      <dgm:prSet/>
      <dgm:spPr/>
      <dgm:t>
        <a:bodyPr/>
        <a:lstStyle/>
        <a:p>
          <a:endParaRPr lang="en-US"/>
        </a:p>
      </dgm:t>
    </dgm:pt>
    <dgm:pt modelId="{FBA849C0-288D-48A8-95C8-30D0031A8A8E}">
      <dgm:prSet/>
      <dgm:spPr/>
      <dgm:t>
        <a:bodyPr/>
        <a:lstStyle/>
        <a:p>
          <a:r>
            <a:rPr lang="de-DE"/>
            <a:t>Der Kettenstart findet im Nullpunkt des Walks statt, das Kettenwachstum wird durch die Generierung neuere Punkte dargestellt, und der Kettenabbruch findet statt, wenn eine Kette auf einen bereits gewählten Punkt zurückfällt.</a:t>
          </a:r>
          <a:endParaRPr lang="en-US"/>
        </a:p>
      </dgm:t>
    </dgm:pt>
    <dgm:pt modelId="{99F366DF-A307-4E82-B2F4-F378BB924173}" type="parTrans" cxnId="{546C36B7-6241-46C5-91D8-F4A8E734103E}">
      <dgm:prSet/>
      <dgm:spPr/>
      <dgm:t>
        <a:bodyPr/>
        <a:lstStyle/>
        <a:p>
          <a:endParaRPr lang="en-US"/>
        </a:p>
      </dgm:t>
    </dgm:pt>
    <dgm:pt modelId="{BB71D9AA-2640-49B6-BEF8-FA65F8EFCF5F}" type="sibTrans" cxnId="{546C36B7-6241-46C5-91D8-F4A8E734103E}">
      <dgm:prSet/>
      <dgm:spPr/>
      <dgm:t>
        <a:bodyPr/>
        <a:lstStyle/>
        <a:p>
          <a:endParaRPr lang="en-US"/>
        </a:p>
      </dgm:t>
    </dgm:pt>
    <dgm:pt modelId="{6A43E9FB-686F-46A2-A419-9296D0C444D8}">
      <dgm:prSet/>
      <dgm:spPr/>
      <dgm:t>
        <a:bodyPr/>
        <a:lstStyle/>
        <a:p>
          <a:r>
            <a:rPr lang="de-DE"/>
            <a:t>Der Walk darf weder zurück, noch sich selbst überschneiden.</a:t>
          </a:r>
          <a:endParaRPr lang="en-US"/>
        </a:p>
      </dgm:t>
    </dgm:pt>
    <dgm:pt modelId="{67F2D83C-A6CD-4A02-84F2-018A8E8A62C0}" type="parTrans" cxnId="{7206860C-334C-4354-9230-CE8F07AAC3F0}">
      <dgm:prSet/>
      <dgm:spPr/>
      <dgm:t>
        <a:bodyPr/>
        <a:lstStyle/>
        <a:p>
          <a:endParaRPr lang="en-US"/>
        </a:p>
      </dgm:t>
    </dgm:pt>
    <dgm:pt modelId="{BCB9B84A-3E78-46E5-A319-A094252898EE}" type="sibTrans" cxnId="{7206860C-334C-4354-9230-CE8F07AAC3F0}">
      <dgm:prSet/>
      <dgm:spPr/>
      <dgm:t>
        <a:bodyPr/>
        <a:lstStyle/>
        <a:p>
          <a:endParaRPr lang="en-US"/>
        </a:p>
      </dgm:t>
    </dgm:pt>
    <dgm:pt modelId="{FE0E1A7E-FFED-4238-989E-444DF3AF7545}">
      <dgm:prSet/>
      <dgm:spPr/>
      <dgm:t>
        <a:bodyPr/>
        <a:lstStyle/>
        <a:p>
          <a:r>
            <a:rPr lang="de-DE"/>
            <a:t>Die Länge der Kette entspricht dem Polymerisationsgrad, wobei jeder Punkt ein Grundbaustein des Polymers darstellt</a:t>
          </a:r>
          <a:endParaRPr lang="en-US"/>
        </a:p>
      </dgm:t>
    </dgm:pt>
    <dgm:pt modelId="{2DA076A7-B463-4F6E-91BB-2693541AA7A9}" type="parTrans" cxnId="{1AE5B4F5-2D5E-429B-86F5-83B19F723253}">
      <dgm:prSet/>
      <dgm:spPr/>
      <dgm:t>
        <a:bodyPr/>
        <a:lstStyle/>
        <a:p>
          <a:endParaRPr lang="en-US"/>
        </a:p>
      </dgm:t>
    </dgm:pt>
    <dgm:pt modelId="{41399D60-5F1B-4622-9F92-F6BA59BFA98D}" type="sibTrans" cxnId="{1AE5B4F5-2D5E-429B-86F5-83B19F723253}">
      <dgm:prSet/>
      <dgm:spPr/>
      <dgm:t>
        <a:bodyPr/>
        <a:lstStyle/>
        <a:p>
          <a:endParaRPr lang="en-US"/>
        </a:p>
      </dgm:t>
    </dgm:pt>
    <dgm:pt modelId="{6BB3503D-20A9-4307-8356-56C1EB65630F}" type="pres">
      <dgm:prSet presAssocID="{AE6BB4C1-BA70-4F20-A81D-E05E0D5FB59F}" presName="vert0" presStyleCnt="0">
        <dgm:presLayoutVars>
          <dgm:dir/>
          <dgm:animOne val="branch"/>
          <dgm:animLvl val="lvl"/>
        </dgm:presLayoutVars>
      </dgm:prSet>
      <dgm:spPr/>
    </dgm:pt>
    <dgm:pt modelId="{A33DDF04-FC65-4EB6-ABC0-BD538A69F609}" type="pres">
      <dgm:prSet presAssocID="{3D00762C-1EE4-4AD9-857C-5BD728389CAC}" presName="thickLine" presStyleLbl="alignNode1" presStyleIdx="0" presStyleCnt="5"/>
      <dgm:spPr/>
    </dgm:pt>
    <dgm:pt modelId="{1D3DDB56-9F0D-4434-AD45-F96F9D7D73D6}" type="pres">
      <dgm:prSet presAssocID="{3D00762C-1EE4-4AD9-857C-5BD728389CAC}" presName="horz1" presStyleCnt="0"/>
      <dgm:spPr/>
    </dgm:pt>
    <dgm:pt modelId="{3952A9BA-88E2-41D0-A74E-02BA5D901FCD}" type="pres">
      <dgm:prSet presAssocID="{3D00762C-1EE4-4AD9-857C-5BD728389CAC}" presName="tx1" presStyleLbl="revTx" presStyleIdx="0" presStyleCnt="5"/>
      <dgm:spPr/>
    </dgm:pt>
    <dgm:pt modelId="{E9EAF54C-A82B-44BE-A9BD-5EB4A30921FC}" type="pres">
      <dgm:prSet presAssocID="{3D00762C-1EE4-4AD9-857C-5BD728389CAC}" presName="vert1" presStyleCnt="0"/>
      <dgm:spPr/>
    </dgm:pt>
    <dgm:pt modelId="{46769709-1E7C-43EF-9C27-356FEA266609}" type="pres">
      <dgm:prSet presAssocID="{FE14D212-BBED-463C-8F20-CE081672261E}" presName="thickLine" presStyleLbl="alignNode1" presStyleIdx="1" presStyleCnt="5"/>
      <dgm:spPr/>
    </dgm:pt>
    <dgm:pt modelId="{0AB4C12D-87C5-4566-99FF-E8C20182FBD3}" type="pres">
      <dgm:prSet presAssocID="{FE14D212-BBED-463C-8F20-CE081672261E}" presName="horz1" presStyleCnt="0"/>
      <dgm:spPr/>
    </dgm:pt>
    <dgm:pt modelId="{0D53A4B6-FA5A-4588-ADC8-20AA83D4CDC2}" type="pres">
      <dgm:prSet presAssocID="{FE14D212-BBED-463C-8F20-CE081672261E}" presName="tx1" presStyleLbl="revTx" presStyleIdx="1" presStyleCnt="5"/>
      <dgm:spPr/>
    </dgm:pt>
    <dgm:pt modelId="{9A400EE1-269C-4956-970D-68EAE34FCA92}" type="pres">
      <dgm:prSet presAssocID="{FE14D212-BBED-463C-8F20-CE081672261E}" presName="vert1" presStyleCnt="0"/>
      <dgm:spPr/>
    </dgm:pt>
    <dgm:pt modelId="{0354F954-7C40-41C5-9336-98E7F1796960}" type="pres">
      <dgm:prSet presAssocID="{FBA849C0-288D-48A8-95C8-30D0031A8A8E}" presName="thickLine" presStyleLbl="alignNode1" presStyleIdx="2" presStyleCnt="5"/>
      <dgm:spPr/>
    </dgm:pt>
    <dgm:pt modelId="{129843B3-D05C-44D4-83AB-FC7512DA74F6}" type="pres">
      <dgm:prSet presAssocID="{FBA849C0-288D-48A8-95C8-30D0031A8A8E}" presName="horz1" presStyleCnt="0"/>
      <dgm:spPr/>
    </dgm:pt>
    <dgm:pt modelId="{CB59B831-B1D5-4523-9891-463CF60357D7}" type="pres">
      <dgm:prSet presAssocID="{FBA849C0-288D-48A8-95C8-30D0031A8A8E}" presName="tx1" presStyleLbl="revTx" presStyleIdx="2" presStyleCnt="5"/>
      <dgm:spPr/>
    </dgm:pt>
    <dgm:pt modelId="{970AD5F6-C4E5-43C8-AC34-2B490B9C73B1}" type="pres">
      <dgm:prSet presAssocID="{FBA849C0-288D-48A8-95C8-30D0031A8A8E}" presName="vert1" presStyleCnt="0"/>
      <dgm:spPr/>
    </dgm:pt>
    <dgm:pt modelId="{013411F1-84D7-4B28-B26B-70D1E2763B69}" type="pres">
      <dgm:prSet presAssocID="{6A43E9FB-686F-46A2-A419-9296D0C444D8}" presName="thickLine" presStyleLbl="alignNode1" presStyleIdx="3" presStyleCnt="5"/>
      <dgm:spPr/>
    </dgm:pt>
    <dgm:pt modelId="{F4E4EE80-F397-492C-B137-A5BD76081BE4}" type="pres">
      <dgm:prSet presAssocID="{6A43E9FB-686F-46A2-A419-9296D0C444D8}" presName="horz1" presStyleCnt="0"/>
      <dgm:spPr/>
    </dgm:pt>
    <dgm:pt modelId="{8FCDF903-3BA6-4C4F-8B6E-748B1BC75B84}" type="pres">
      <dgm:prSet presAssocID="{6A43E9FB-686F-46A2-A419-9296D0C444D8}" presName="tx1" presStyleLbl="revTx" presStyleIdx="3" presStyleCnt="5"/>
      <dgm:spPr/>
    </dgm:pt>
    <dgm:pt modelId="{24B778F2-91FE-4DD5-A6CF-CC14CF2FC2DC}" type="pres">
      <dgm:prSet presAssocID="{6A43E9FB-686F-46A2-A419-9296D0C444D8}" presName="vert1" presStyleCnt="0"/>
      <dgm:spPr/>
    </dgm:pt>
    <dgm:pt modelId="{DEC1170B-6EAA-441A-A0B2-FEF4B5DA627B}" type="pres">
      <dgm:prSet presAssocID="{FE0E1A7E-FFED-4238-989E-444DF3AF7545}" presName="thickLine" presStyleLbl="alignNode1" presStyleIdx="4" presStyleCnt="5"/>
      <dgm:spPr/>
    </dgm:pt>
    <dgm:pt modelId="{3A917353-D6FB-40A0-A6AF-65D8CC83C132}" type="pres">
      <dgm:prSet presAssocID="{FE0E1A7E-FFED-4238-989E-444DF3AF7545}" presName="horz1" presStyleCnt="0"/>
      <dgm:spPr/>
    </dgm:pt>
    <dgm:pt modelId="{E2BB6694-B12B-43B0-A8AA-076CCF175961}" type="pres">
      <dgm:prSet presAssocID="{FE0E1A7E-FFED-4238-989E-444DF3AF7545}" presName="tx1" presStyleLbl="revTx" presStyleIdx="4" presStyleCnt="5"/>
      <dgm:spPr/>
    </dgm:pt>
    <dgm:pt modelId="{C3957238-E303-4BE6-A8A9-82B83B0C6953}" type="pres">
      <dgm:prSet presAssocID="{FE0E1A7E-FFED-4238-989E-444DF3AF7545}" presName="vert1" presStyleCnt="0"/>
      <dgm:spPr/>
    </dgm:pt>
  </dgm:ptLst>
  <dgm:cxnLst>
    <dgm:cxn modelId="{7206860C-334C-4354-9230-CE8F07AAC3F0}" srcId="{AE6BB4C1-BA70-4F20-A81D-E05E0D5FB59F}" destId="{6A43E9FB-686F-46A2-A419-9296D0C444D8}" srcOrd="3" destOrd="0" parTransId="{67F2D83C-A6CD-4A02-84F2-018A8E8A62C0}" sibTransId="{BCB9B84A-3E78-46E5-A319-A094252898EE}"/>
    <dgm:cxn modelId="{30B2F91D-EC73-4737-9783-453D8BCFFFC1}" type="presOf" srcId="{AE6BB4C1-BA70-4F20-A81D-E05E0D5FB59F}" destId="{6BB3503D-20A9-4307-8356-56C1EB65630F}" srcOrd="0" destOrd="0" presId="urn:microsoft.com/office/officeart/2008/layout/LinedList"/>
    <dgm:cxn modelId="{EEEFAA3E-3F10-40B3-A8B6-8E169CD7ABC8}" type="presOf" srcId="{FBA849C0-288D-48A8-95C8-30D0031A8A8E}" destId="{CB59B831-B1D5-4523-9891-463CF60357D7}" srcOrd="0" destOrd="0" presId="urn:microsoft.com/office/officeart/2008/layout/LinedList"/>
    <dgm:cxn modelId="{3E205760-DB4A-444D-8EE0-74FFF62D9FAC}" srcId="{AE6BB4C1-BA70-4F20-A81D-E05E0D5FB59F}" destId="{FE14D212-BBED-463C-8F20-CE081672261E}" srcOrd="1" destOrd="0" parTransId="{59B50605-7260-4EFF-980E-99D2A011958F}" sibTransId="{DB24D7A4-E5F5-4231-A46E-8AC42BD1F5A6}"/>
    <dgm:cxn modelId="{38F2A468-4458-48CE-AFD4-B0B3EFF69D5F}" type="presOf" srcId="{FE14D212-BBED-463C-8F20-CE081672261E}" destId="{0D53A4B6-FA5A-4588-ADC8-20AA83D4CDC2}" srcOrd="0" destOrd="0" presId="urn:microsoft.com/office/officeart/2008/layout/LinedList"/>
    <dgm:cxn modelId="{E831587D-D15E-49E7-885F-56390C3A6CDB}" type="presOf" srcId="{FE0E1A7E-FFED-4238-989E-444DF3AF7545}" destId="{E2BB6694-B12B-43B0-A8AA-076CCF175961}" srcOrd="0" destOrd="0" presId="urn:microsoft.com/office/officeart/2008/layout/LinedList"/>
    <dgm:cxn modelId="{8ADEB297-E3DA-4B96-9F04-B05045ACBF4F}" type="presOf" srcId="{3D00762C-1EE4-4AD9-857C-5BD728389CAC}" destId="{3952A9BA-88E2-41D0-A74E-02BA5D901FCD}" srcOrd="0" destOrd="0" presId="urn:microsoft.com/office/officeart/2008/layout/LinedList"/>
    <dgm:cxn modelId="{546C36B7-6241-46C5-91D8-F4A8E734103E}" srcId="{AE6BB4C1-BA70-4F20-A81D-E05E0D5FB59F}" destId="{FBA849C0-288D-48A8-95C8-30D0031A8A8E}" srcOrd="2" destOrd="0" parTransId="{99F366DF-A307-4E82-B2F4-F378BB924173}" sibTransId="{BB71D9AA-2640-49B6-BEF8-FA65F8EFCF5F}"/>
    <dgm:cxn modelId="{0DADA7BF-E90D-4E33-BD76-7622254451CD}" type="presOf" srcId="{6A43E9FB-686F-46A2-A419-9296D0C444D8}" destId="{8FCDF903-3BA6-4C4F-8B6E-748B1BC75B84}" srcOrd="0" destOrd="0" presId="urn:microsoft.com/office/officeart/2008/layout/LinedList"/>
    <dgm:cxn modelId="{1AE5B4F5-2D5E-429B-86F5-83B19F723253}" srcId="{AE6BB4C1-BA70-4F20-A81D-E05E0D5FB59F}" destId="{FE0E1A7E-FFED-4238-989E-444DF3AF7545}" srcOrd="4" destOrd="0" parTransId="{2DA076A7-B463-4F6E-91BB-2693541AA7A9}" sibTransId="{41399D60-5F1B-4622-9F92-F6BA59BFA98D}"/>
    <dgm:cxn modelId="{6FED71FA-B5FC-4D3B-AE3B-89239714B73A}" srcId="{AE6BB4C1-BA70-4F20-A81D-E05E0D5FB59F}" destId="{3D00762C-1EE4-4AD9-857C-5BD728389CAC}" srcOrd="0" destOrd="0" parTransId="{8FFCC7D7-79AD-4ACF-8617-0F367601CAFC}" sibTransId="{A27F3C21-7AC7-4EC9-AACC-D18F712B30F9}"/>
    <dgm:cxn modelId="{DC08D85D-DC68-49B0-A675-7ADCBB1E7786}" type="presParOf" srcId="{6BB3503D-20A9-4307-8356-56C1EB65630F}" destId="{A33DDF04-FC65-4EB6-ABC0-BD538A69F609}" srcOrd="0" destOrd="0" presId="urn:microsoft.com/office/officeart/2008/layout/LinedList"/>
    <dgm:cxn modelId="{F6E79359-D2F8-4F40-9FAB-521ED05FDFEC}" type="presParOf" srcId="{6BB3503D-20A9-4307-8356-56C1EB65630F}" destId="{1D3DDB56-9F0D-4434-AD45-F96F9D7D73D6}" srcOrd="1" destOrd="0" presId="urn:microsoft.com/office/officeart/2008/layout/LinedList"/>
    <dgm:cxn modelId="{04731CC1-A4C4-4404-97D1-7A9782EB733F}" type="presParOf" srcId="{1D3DDB56-9F0D-4434-AD45-F96F9D7D73D6}" destId="{3952A9BA-88E2-41D0-A74E-02BA5D901FCD}" srcOrd="0" destOrd="0" presId="urn:microsoft.com/office/officeart/2008/layout/LinedList"/>
    <dgm:cxn modelId="{30F0E76C-65FF-4018-8D2F-30AA26388D59}" type="presParOf" srcId="{1D3DDB56-9F0D-4434-AD45-F96F9D7D73D6}" destId="{E9EAF54C-A82B-44BE-A9BD-5EB4A30921FC}" srcOrd="1" destOrd="0" presId="urn:microsoft.com/office/officeart/2008/layout/LinedList"/>
    <dgm:cxn modelId="{8227BFEC-43B2-4F48-82B8-10DB32215CB9}" type="presParOf" srcId="{6BB3503D-20A9-4307-8356-56C1EB65630F}" destId="{46769709-1E7C-43EF-9C27-356FEA266609}" srcOrd="2" destOrd="0" presId="urn:microsoft.com/office/officeart/2008/layout/LinedList"/>
    <dgm:cxn modelId="{640B9363-19DC-4A56-AD97-948D4E6B26A6}" type="presParOf" srcId="{6BB3503D-20A9-4307-8356-56C1EB65630F}" destId="{0AB4C12D-87C5-4566-99FF-E8C20182FBD3}" srcOrd="3" destOrd="0" presId="urn:microsoft.com/office/officeart/2008/layout/LinedList"/>
    <dgm:cxn modelId="{D69A2426-DDC1-4B2D-AE46-19D7AA716989}" type="presParOf" srcId="{0AB4C12D-87C5-4566-99FF-E8C20182FBD3}" destId="{0D53A4B6-FA5A-4588-ADC8-20AA83D4CDC2}" srcOrd="0" destOrd="0" presId="urn:microsoft.com/office/officeart/2008/layout/LinedList"/>
    <dgm:cxn modelId="{01508678-7752-4490-B659-4B7F7BC5E971}" type="presParOf" srcId="{0AB4C12D-87C5-4566-99FF-E8C20182FBD3}" destId="{9A400EE1-269C-4956-970D-68EAE34FCA92}" srcOrd="1" destOrd="0" presId="urn:microsoft.com/office/officeart/2008/layout/LinedList"/>
    <dgm:cxn modelId="{5252491F-9A20-4D4C-A2EF-8B18220182C8}" type="presParOf" srcId="{6BB3503D-20A9-4307-8356-56C1EB65630F}" destId="{0354F954-7C40-41C5-9336-98E7F1796960}" srcOrd="4" destOrd="0" presId="urn:microsoft.com/office/officeart/2008/layout/LinedList"/>
    <dgm:cxn modelId="{3BD1FB41-3CF7-403D-8245-231354D1D3FB}" type="presParOf" srcId="{6BB3503D-20A9-4307-8356-56C1EB65630F}" destId="{129843B3-D05C-44D4-83AB-FC7512DA74F6}" srcOrd="5" destOrd="0" presId="urn:microsoft.com/office/officeart/2008/layout/LinedList"/>
    <dgm:cxn modelId="{403975B3-1683-417C-87F3-44BAF33B7F75}" type="presParOf" srcId="{129843B3-D05C-44D4-83AB-FC7512DA74F6}" destId="{CB59B831-B1D5-4523-9891-463CF60357D7}" srcOrd="0" destOrd="0" presId="urn:microsoft.com/office/officeart/2008/layout/LinedList"/>
    <dgm:cxn modelId="{D4007349-3388-4A67-99BB-E4F02FC6AB65}" type="presParOf" srcId="{129843B3-D05C-44D4-83AB-FC7512DA74F6}" destId="{970AD5F6-C4E5-43C8-AC34-2B490B9C73B1}" srcOrd="1" destOrd="0" presId="urn:microsoft.com/office/officeart/2008/layout/LinedList"/>
    <dgm:cxn modelId="{FBD61B25-AB8E-4B06-88C1-8282528DB09A}" type="presParOf" srcId="{6BB3503D-20A9-4307-8356-56C1EB65630F}" destId="{013411F1-84D7-4B28-B26B-70D1E2763B69}" srcOrd="6" destOrd="0" presId="urn:microsoft.com/office/officeart/2008/layout/LinedList"/>
    <dgm:cxn modelId="{E0A0E35C-9DD8-48C7-88A0-8B75313EEEC0}" type="presParOf" srcId="{6BB3503D-20A9-4307-8356-56C1EB65630F}" destId="{F4E4EE80-F397-492C-B137-A5BD76081BE4}" srcOrd="7" destOrd="0" presId="urn:microsoft.com/office/officeart/2008/layout/LinedList"/>
    <dgm:cxn modelId="{E80E9920-BA7A-4D1D-9540-F8163F1E1AD7}" type="presParOf" srcId="{F4E4EE80-F397-492C-B137-A5BD76081BE4}" destId="{8FCDF903-3BA6-4C4F-8B6E-748B1BC75B84}" srcOrd="0" destOrd="0" presId="urn:microsoft.com/office/officeart/2008/layout/LinedList"/>
    <dgm:cxn modelId="{B38001AE-B014-4F8F-8AE3-FC9B79AB99BE}" type="presParOf" srcId="{F4E4EE80-F397-492C-B137-A5BD76081BE4}" destId="{24B778F2-91FE-4DD5-A6CF-CC14CF2FC2DC}" srcOrd="1" destOrd="0" presId="urn:microsoft.com/office/officeart/2008/layout/LinedList"/>
    <dgm:cxn modelId="{0677FAAF-7DC2-49A7-8A43-EAC2B8BB9DAE}" type="presParOf" srcId="{6BB3503D-20A9-4307-8356-56C1EB65630F}" destId="{DEC1170B-6EAA-441A-A0B2-FEF4B5DA627B}" srcOrd="8" destOrd="0" presId="urn:microsoft.com/office/officeart/2008/layout/LinedList"/>
    <dgm:cxn modelId="{D458989D-9BF6-4939-ABF3-54DDA9B170AF}" type="presParOf" srcId="{6BB3503D-20A9-4307-8356-56C1EB65630F}" destId="{3A917353-D6FB-40A0-A6AF-65D8CC83C132}" srcOrd="9" destOrd="0" presId="urn:microsoft.com/office/officeart/2008/layout/LinedList"/>
    <dgm:cxn modelId="{A739C968-B684-4307-8D92-F3B930D7B4D8}" type="presParOf" srcId="{3A917353-D6FB-40A0-A6AF-65D8CC83C132}" destId="{E2BB6694-B12B-43B0-A8AA-076CCF175961}" srcOrd="0" destOrd="0" presId="urn:microsoft.com/office/officeart/2008/layout/LinedList"/>
    <dgm:cxn modelId="{EC295905-BD54-4DC2-800F-AFF7A08214DB}" type="presParOf" srcId="{3A917353-D6FB-40A0-A6AF-65D8CC83C132}" destId="{C3957238-E303-4BE6-A8A9-82B83B0C69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4C9A9-2467-48EA-8E79-52EEA29558B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C50FC6F-6CC2-43D1-944C-4CD4669E949D}">
      <dgm:prSet/>
      <dgm:spPr/>
      <dgm:t>
        <a:bodyPr/>
        <a:lstStyle/>
        <a:p>
          <a:r>
            <a:rPr lang="de-DE"/>
            <a:t>Je nach Dimensionalität können dem Walk mehrere Bewegungsrichtungen zugesprochen werden</a:t>
          </a:r>
          <a:endParaRPr lang="en-US"/>
        </a:p>
      </dgm:t>
    </dgm:pt>
    <dgm:pt modelId="{484226B0-1E45-4A6D-BDBA-80BA383ADF25}" type="parTrans" cxnId="{F5C9D959-0F72-42E3-8D7B-91E907CA2E38}">
      <dgm:prSet/>
      <dgm:spPr/>
      <dgm:t>
        <a:bodyPr/>
        <a:lstStyle/>
        <a:p>
          <a:endParaRPr lang="en-US"/>
        </a:p>
      </dgm:t>
    </dgm:pt>
    <dgm:pt modelId="{58ECCD21-70E0-46A9-A77B-7A4DFC09BB0A}" type="sibTrans" cxnId="{F5C9D959-0F72-42E3-8D7B-91E907CA2E38}">
      <dgm:prSet/>
      <dgm:spPr/>
      <dgm:t>
        <a:bodyPr/>
        <a:lstStyle/>
        <a:p>
          <a:endParaRPr lang="en-US"/>
        </a:p>
      </dgm:t>
    </dgm:pt>
    <dgm:pt modelId="{DCA5F8C7-5C1E-4211-8F57-CE9C0A55A1A5}">
      <dgm:prSet/>
      <dgm:spPr/>
      <dgm:t>
        <a:bodyPr/>
        <a:lstStyle/>
        <a:p>
          <a:r>
            <a:rPr lang="de-DE"/>
            <a:t>Es können anhand von Bewegungsregeln (Movesets) Walks in Kristallgittern oder anderen Strukturen Simuliert werden</a:t>
          </a:r>
          <a:endParaRPr lang="en-US"/>
        </a:p>
      </dgm:t>
    </dgm:pt>
    <dgm:pt modelId="{EF2E0C67-55BB-420F-932D-1702B7F7294C}" type="parTrans" cxnId="{505EE71F-F481-41C9-BE49-1AC381838D40}">
      <dgm:prSet/>
      <dgm:spPr/>
      <dgm:t>
        <a:bodyPr/>
        <a:lstStyle/>
        <a:p>
          <a:endParaRPr lang="en-US"/>
        </a:p>
      </dgm:t>
    </dgm:pt>
    <dgm:pt modelId="{0C16F27A-481B-4989-8BF0-5A012ACD0205}" type="sibTrans" cxnId="{505EE71F-F481-41C9-BE49-1AC381838D40}">
      <dgm:prSet/>
      <dgm:spPr/>
      <dgm:t>
        <a:bodyPr/>
        <a:lstStyle/>
        <a:p>
          <a:endParaRPr lang="en-US"/>
        </a:p>
      </dgm:t>
    </dgm:pt>
    <dgm:pt modelId="{35761325-0CCD-4D30-A266-28F6156E8F92}">
      <dgm:prSet/>
      <dgm:spPr/>
      <dgm:t>
        <a:bodyPr/>
        <a:lstStyle/>
        <a:p>
          <a:r>
            <a:rPr lang="de-DE"/>
            <a:t>Bsp.: Tetraeder im Diamantgitter</a:t>
          </a:r>
          <a:endParaRPr lang="en-US"/>
        </a:p>
      </dgm:t>
    </dgm:pt>
    <dgm:pt modelId="{1172BFB5-54F0-47A0-9607-1DAA6C574883}" type="parTrans" cxnId="{BA8CDA74-4745-41EA-A8B7-D9E4A6D835A3}">
      <dgm:prSet/>
      <dgm:spPr/>
      <dgm:t>
        <a:bodyPr/>
        <a:lstStyle/>
        <a:p>
          <a:endParaRPr lang="en-US"/>
        </a:p>
      </dgm:t>
    </dgm:pt>
    <dgm:pt modelId="{FC51F795-ED65-4C39-AD1B-53A04AEE989D}" type="sibTrans" cxnId="{BA8CDA74-4745-41EA-A8B7-D9E4A6D835A3}">
      <dgm:prSet/>
      <dgm:spPr/>
      <dgm:t>
        <a:bodyPr/>
        <a:lstStyle/>
        <a:p>
          <a:endParaRPr lang="en-US"/>
        </a:p>
      </dgm:t>
    </dgm:pt>
    <dgm:pt modelId="{02EA672E-A018-4E15-B339-38205A5DBE8A}" type="pres">
      <dgm:prSet presAssocID="{3224C9A9-2467-48EA-8E79-52EEA29558BA}" presName="vert0" presStyleCnt="0">
        <dgm:presLayoutVars>
          <dgm:dir/>
          <dgm:animOne val="branch"/>
          <dgm:animLvl val="lvl"/>
        </dgm:presLayoutVars>
      </dgm:prSet>
      <dgm:spPr/>
    </dgm:pt>
    <dgm:pt modelId="{F1512044-C418-4C8D-B7A6-8F07BB750167}" type="pres">
      <dgm:prSet presAssocID="{DC50FC6F-6CC2-43D1-944C-4CD4669E949D}" presName="thickLine" presStyleLbl="alignNode1" presStyleIdx="0" presStyleCnt="3"/>
      <dgm:spPr/>
    </dgm:pt>
    <dgm:pt modelId="{F583EB73-882F-479C-8CCD-98F10934DE99}" type="pres">
      <dgm:prSet presAssocID="{DC50FC6F-6CC2-43D1-944C-4CD4669E949D}" presName="horz1" presStyleCnt="0"/>
      <dgm:spPr/>
    </dgm:pt>
    <dgm:pt modelId="{7116DDD2-0A18-49FB-976B-15BA40F1F67D}" type="pres">
      <dgm:prSet presAssocID="{DC50FC6F-6CC2-43D1-944C-4CD4669E949D}" presName="tx1" presStyleLbl="revTx" presStyleIdx="0" presStyleCnt="3"/>
      <dgm:spPr/>
    </dgm:pt>
    <dgm:pt modelId="{FC9A7873-A40D-4FF4-8A7B-23216766B813}" type="pres">
      <dgm:prSet presAssocID="{DC50FC6F-6CC2-43D1-944C-4CD4669E949D}" presName="vert1" presStyleCnt="0"/>
      <dgm:spPr/>
    </dgm:pt>
    <dgm:pt modelId="{604FEEAA-B972-4E87-A8CE-D8435D14DFF2}" type="pres">
      <dgm:prSet presAssocID="{DCA5F8C7-5C1E-4211-8F57-CE9C0A55A1A5}" presName="thickLine" presStyleLbl="alignNode1" presStyleIdx="1" presStyleCnt="3"/>
      <dgm:spPr/>
    </dgm:pt>
    <dgm:pt modelId="{EA1D8D69-93FA-483E-8CA5-D100D6899170}" type="pres">
      <dgm:prSet presAssocID="{DCA5F8C7-5C1E-4211-8F57-CE9C0A55A1A5}" presName="horz1" presStyleCnt="0"/>
      <dgm:spPr/>
    </dgm:pt>
    <dgm:pt modelId="{4791E997-C5D3-4048-B9E3-9624705F7315}" type="pres">
      <dgm:prSet presAssocID="{DCA5F8C7-5C1E-4211-8F57-CE9C0A55A1A5}" presName="tx1" presStyleLbl="revTx" presStyleIdx="1" presStyleCnt="3"/>
      <dgm:spPr/>
    </dgm:pt>
    <dgm:pt modelId="{DB998CA7-3AEA-4324-BF2A-2B85329553A8}" type="pres">
      <dgm:prSet presAssocID="{DCA5F8C7-5C1E-4211-8F57-CE9C0A55A1A5}" presName="vert1" presStyleCnt="0"/>
      <dgm:spPr/>
    </dgm:pt>
    <dgm:pt modelId="{BBEFCF43-AA92-49F7-BDF7-F7EA9805040D}" type="pres">
      <dgm:prSet presAssocID="{35761325-0CCD-4D30-A266-28F6156E8F92}" presName="thickLine" presStyleLbl="alignNode1" presStyleIdx="2" presStyleCnt="3"/>
      <dgm:spPr/>
    </dgm:pt>
    <dgm:pt modelId="{8759AD74-24DA-4D2B-B8CF-9CB12BAA1A9A}" type="pres">
      <dgm:prSet presAssocID="{35761325-0CCD-4D30-A266-28F6156E8F92}" presName="horz1" presStyleCnt="0"/>
      <dgm:spPr/>
    </dgm:pt>
    <dgm:pt modelId="{83989E7C-98F7-43A1-8707-470D1DD77CB3}" type="pres">
      <dgm:prSet presAssocID="{35761325-0CCD-4D30-A266-28F6156E8F92}" presName="tx1" presStyleLbl="revTx" presStyleIdx="2" presStyleCnt="3"/>
      <dgm:spPr/>
    </dgm:pt>
    <dgm:pt modelId="{002D8DEA-4350-4EDF-A1DB-ED896660D791}" type="pres">
      <dgm:prSet presAssocID="{35761325-0CCD-4D30-A266-28F6156E8F92}" presName="vert1" presStyleCnt="0"/>
      <dgm:spPr/>
    </dgm:pt>
  </dgm:ptLst>
  <dgm:cxnLst>
    <dgm:cxn modelId="{87C3C500-E8B3-450E-A328-3FCF5D787EFE}" type="presOf" srcId="{DC50FC6F-6CC2-43D1-944C-4CD4669E949D}" destId="{7116DDD2-0A18-49FB-976B-15BA40F1F67D}" srcOrd="0" destOrd="0" presId="urn:microsoft.com/office/officeart/2008/layout/LinedList"/>
    <dgm:cxn modelId="{3E4FDB0F-7B98-4C57-BBFD-0A0E0C48BBD7}" type="presOf" srcId="{3224C9A9-2467-48EA-8E79-52EEA29558BA}" destId="{02EA672E-A018-4E15-B339-38205A5DBE8A}" srcOrd="0" destOrd="0" presId="urn:microsoft.com/office/officeart/2008/layout/LinedList"/>
    <dgm:cxn modelId="{E4727C18-6010-460D-9626-15F2C4ADAF29}" type="presOf" srcId="{35761325-0CCD-4D30-A266-28F6156E8F92}" destId="{83989E7C-98F7-43A1-8707-470D1DD77CB3}" srcOrd="0" destOrd="0" presId="urn:microsoft.com/office/officeart/2008/layout/LinedList"/>
    <dgm:cxn modelId="{505EE71F-F481-41C9-BE49-1AC381838D40}" srcId="{3224C9A9-2467-48EA-8E79-52EEA29558BA}" destId="{DCA5F8C7-5C1E-4211-8F57-CE9C0A55A1A5}" srcOrd="1" destOrd="0" parTransId="{EF2E0C67-55BB-420F-932D-1702B7F7294C}" sibTransId="{0C16F27A-481B-4989-8BF0-5A012ACD0205}"/>
    <dgm:cxn modelId="{BA8CDA74-4745-41EA-A8B7-D9E4A6D835A3}" srcId="{3224C9A9-2467-48EA-8E79-52EEA29558BA}" destId="{35761325-0CCD-4D30-A266-28F6156E8F92}" srcOrd="2" destOrd="0" parTransId="{1172BFB5-54F0-47A0-9607-1DAA6C574883}" sibTransId="{FC51F795-ED65-4C39-AD1B-53A04AEE989D}"/>
    <dgm:cxn modelId="{F5C9D959-0F72-42E3-8D7B-91E907CA2E38}" srcId="{3224C9A9-2467-48EA-8E79-52EEA29558BA}" destId="{DC50FC6F-6CC2-43D1-944C-4CD4669E949D}" srcOrd="0" destOrd="0" parTransId="{484226B0-1E45-4A6D-BDBA-80BA383ADF25}" sibTransId="{58ECCD21-70E0-46A9-A77B-7A4DFC09BB0A}"/>
    <dgm:cxn modelId="{0D1EAADF-8A6A-4D9B-91EF-5F78BA5FFB57}" type="presOf" srcId="{DCA5F8C7-5C1E-4211-8F57-CE9C0A55A1A5}" destId="{4791E997-C5D3-4048-B9E3-9624705F7315}" srcOrd="0" destOrd="0" presId="urn:microsoft.com/office/officeart/2008/layout/LinedList"/>
    <dgm:cxn modelId="{91B11095-34EB-4372-B33B-27E1E319845F}" type="presParOf" srcId="{02EA672E-A018-4E15-B339-38205A5DBE8A}" destId="{F1512044-C418-4C8D-B7A6-8F07BB750167}" srcOrd="0" destOrd="0" presId="urn:microsoft.com/office/officeart/2008/layout/LinedList"/>
    <dgm:cxn modelId="{CE3155C7-00F9-4FC7-BDF0-71292822742C}" type="presParOf" srcId="{02EA672E-A018-4E15-B339-38205A5DBE8A}" destId="{F583EB73-882F-479C-8CCD-98F10934DE99}" srcOrd="1" destOrd="0" presId="urn:microsoft.com/office/officeart/2008/layout/LinedList"/>
    <dgm:cxn modelId="{0358399C-7C4E-45D0-9BD8-D97713B35B73}" type="presParOf" srcId="{F583EB73-882F-479C-8CCD-98F10934DE99}" destId="{7116DDD2-0A18-49FB-976B-15BA40F1F67D}" srcOrd="0" destOrd="0" presId="urn:microsoft.com/office/officeart/2008/layout/LinedList"/>
    <dgm:cxn modelId="{DD241C6C-1A89-4B82-8727-5CE7497D4D08}" type="presParOf" srcId="{F583EB73-882F-479C-8CCD-98F10934DE99}" destId="{FC9A7873-A40D-4FF4-8A7B-23216766B813}" srcOrd="1" destOrd="0" presId="urn:microsoft.com/office/officeart/2008/layout/LinedList"/>
    <dgm:cxn modelId="{D3198B24-78A6-4620-9D19-1F0957D8EE8F}" type="presParOf" srcId="{02EA672E-A018-4E15-B339-38205A5DBE8A}" destId="{604FEEAA-B972-4E87-A8CE-D8435D14DFF2}" srcOrd="2" destOrd="0" presId="urn:microsoft.com/office/officeart/2008/layout/LinedList"/>
    <dgm:cxn modelId="{AFD1D8A3-62CE-4D0E-A4AF-4DA18B2619C4}" type="presParOf" srcId="{02EA672E-A018-4E15-B339-38205A5DBE8A}" destId="{EA1D8D69-93FA-483E-8CA5-D100D6899170}" srcOrd="3" destOrd="0" presId="urn:microsoft.com/office/officeart/2008/layout/LinedList"/>
    <dgm:cxn modelId="{E3D9BC6E-C73D-4E52-90D5-ACEDD511AED4}" type="presParOf" srcId="{EA1D8D69-93FA-483E-8CA5-D100D6899170}" destId="{4791E997-C5D3-4048-B9E3-9624705F7315}" srcOrd="0" destOrd="0" presId="urn:microsoft.com/office/officeart/2008/layout/LinedList"/>
    <dgm:cxn modelId="{D8AB0E86-0F55-476B-8A1F-FA59A69A054B}" type="presParOf" srcId="{EA1D8D69-93FA-483E-8CA5-D100D6899170}" destId="{DB998CA7-3AEA-4324-BF2A-2B85329553A8}" srcOrd="1" destOrd="0" presId="urn:microsoft.com/office/officeart/2008/layout/LinedList"/>
    <dgm:cxn modelId="{11CCA44B-A1A5-40F8-8736-439E92CCCF41}" type="presParOf" srcId="{02EA672E-A018-4E15-B339-38205A5DBE8A}" destId="{BBEFCF43-AA92-49F7-BDF7-F7EA9805040D}" srcOrd="4" destOrd="0" presId="urn:microsoft.com/office/officeart/2008/layout/LinedList"/>
    <dgm:cxn modelId="{8F29388C-AC89-498C-9A33-F0D16C3CC16C}" type="presParOf" srcId="{02EA672E-A018-4E15-B339-38205A5DBE8A}" destId="{8759AD74-24DA-4D2B-B8CF-9CB12BAA1A9A}" srcOrd="5" destOrd="0" presId="urn:microsoft.com/office/officeart/2008/layout/LinedList"/>
    <dgm:cxn modelId="{92FB0EC6-79D6-4784-AA50-E51696E6616C}" type="presParOf" srcId="{8759AD74-24DA-4D2B-B8CF-9CB12BAA1A9A}" destId="{83989E7C-98F7-43A1-8707-470D1DD77CB3}" srcOrd="0" destOrd="0" presId="urn:microsoft.com/office/officeart/2008/layout/LinedList"/>
    <dgm:cxn modelId="{2072EEA0-695F-4BBB-A1CE-8C7914A18C3B}" type="presParOf" srcId="{8759AD74-24DA-4D2B-B8CF-9CB12BAA1A9A}" destId="{002D8DEA-4350-4EDF-A1DB-ED896660D7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A22002-3C7E-46D6-BE44-1B3DBBDD4A1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6F5B03B-769F-4CE2-A9FD-06A413494B6F}">
      <dgm:prSet/>
      <dgm:spPr/>
      <dgm:t>
        <a:bodyPr/>
        <a:lstStyle/>
        <a:p>
          <a:r>
            <a:rPr lang="de-DE"/>
            <a:t>Der Walk kann anhand von Parametern wie einer Steife oder einer maximalen Polymerlänge weiter angepasst werden um unterschiedliche Lösungsmittel oder Temperaturen widerzuspiegeln</a:t>
          </a:r>
          <a:endParaRPr lang="en-US"/>
        </a:p>
      </dgm:t>
    </dgm:pt>
    <dgm:pt modelId="{EAF7C48F-E2CE-4D5B-88B6-DE01FFE7AAD0}" type="parTrans" cxnId="{4BC0138E-657E-4EEA-88A7-17E1C3070D2E}">
      <dgm:prSet/>
      <dgm:spPr/>
      <dgm:t>
        <a:bodyPr/>
        <a:lstStyle/>
        <a:p>
          <a:endParaRPr lang="en-US"/>
        </a:p>
      </dgm:t>
    </dgm:pt>
    <dgm:pt modelId="{01BE89CF-E4FB-42A6-8E2D-AAB464D27BC2}" type="sibTrans" cxnId="{4BC0138E-657E-4EEA-88A7-17E1C3070D2E}">
      <dgm:prSet/>
      <dgm:spPr/>
      <dgm:t>
        <a:bodyPr/>
        <a:lstStyle/>
        <a:p>
          <a:endParaRPr lang="en-US"/>
        </a:p>
      </dgm:t>
    </dgm:pt>
    <dgm:pt modelId="{EA589F09-C33C-4BCE-9A36-34AA7060C760}">
      <dgm:prSet/>
      <dgm:spPr/>
      <dgm:t>
        <a:bodyPr/>
        <a:lstStyle/>
        <a:p>
          <a:r>
            <a:rPr lang="de-DE"/>
            <a:t>Bei einer hohen Steife des Walks, neigt der Walk dazu, lange, geradlinige und  ununterbrochene Ketten zu generieren. Was zu einem Höheren End-to-End Abstand (Abstand erster und letzter Baustein) führt, und ein besseres Lösungsmittel darstellen soll</a:t>
          </a:r>
          <a:endParaRPr lang="en-US"/>
        </a:p>
      </dgm:t>
    </dgm:pt>
    <dgm:pt modelId="{16AE0D40-E8A1-4675-A2EC-6CD42759C31E}" type="parTrans" cxnId="{1FD4E4E8-0211-4159-8D17-7C9ABC91096D}">
      <dgm:prSet/>
      <dgm:spPr/>
      <dgm:t>
        <a:bodyPr/>
        <a:lstStyle/>
        <a:p>
          <a:endParaRPr lang="en-US"/>
        </a:p>
      </dgm:t>
    </dgm:pt>
    <dgm:pt modelId="{87315D1A-3BAF-4112-BB6A-3CAE22F7C502}" type="sibTrans" cxnId="{1FD4E4E8-0211-4159-8D17-7C9ABC91096D}">
      <dgm:prSet/>
      <dgm:spPr/>
      <dgm:t>
        <a:bodyPr/>
        <a:lstStyle/>
        <a:p>
          <a:endParaRPr lang="en-US"/>
        </a:p>
      </dgm:t>
    </dgm:pt>
    <dgm:pt modelId="{E90E6A3F-5A05-4895-BF8D-BBF5ECBDD9CE}">
      <dgm:prSet/>
      <dgm:spPr/>
      <dgm:t>
        <a:bodyPr/>
        <a:lstStyle/>
        <a:p>
          <a:r>
            <a:rPr lang="de-DE"/>
            <a:t>Durch Warscheinlichkeitsverteilte maximale Kettenlängen sollen hohe Temperaturen dargestellt werden, bei denen es öfter zum Kettenabbruch oder Zerfall von Polymeren kommt.</a:t>
          </a:r>
          <a:endParaRPr lang="en-US"/>
        </a:p>
      </dgm:t>
    </dgm:pt>
    <dgm:pt modelId="{AF44E3DF-E85C-4243-B4B8-3B7B0B86C501}" type="parTrans" cxnId="{AEBB3561-9083-41B0-83C3-B882CE9C3738}">
      <dgm:prSet/>
      <dgm:spPr/>
      <dgm:t>
        <a:bodyPr/>
        <a:lstStyle/>
        <a:p>
          <a:endParaRPr lang="en-US"/>
        </a:p>
      </dgm:t>
    </dgm:pt>
    <dgm:pt modelId="{8267AAD5-6670-43BF-8F47-1692276A7460}" type="sibTrans" cxnId="{AEBB3561-9083-41B0-83C3-B882CE9C3738}">
      <dgm:prSet/>
      <dgm:spPr/>
      <dgm:t>
        <a:bodyPr/>
        <a:lstStyle/>
        <a:p>
          <a:endParaRPr lang="en-US"/>
        </a:p>
      </dgm:t>
    </dgm:pt>
    <dgm:pt modelId="{229FC1EA-9D8D-4B58-A985-BA22FF7E9391}" type="pres">
      <dgm:prSet presAssocID="{A1A22002-3C7E-46D6-BE44-1B3DBBDD4A17}" presName="vert0" presStyleCnt="0">
        <dgm:presLayoutVars>
          <dgm:dir/>
          <dgm:animOne val="branch"/>
          <dgm:animLvl val="lvl"/>
        </dgm:presLayoutVars>
      </dgm:prSet>
      <dgm:spPr/>
    </dgm:pt>
    <dgm:pt modelId="{3D185803-F130-43B2-B8E3-FCD637C600F2}" type="pres">
      <dgm:prSet presAssocID="{36F5B03B-769F-4CE2-A9FD-06A413494B6F}" presName="thickLine" presStyleLbl="alignNode1" presStyleIdx="0" presStyleCnt="3"/>
      <dgm:spPr/>
    </dgm:pt>
    <dgm:pt modelId="{364C8A51-1D7A-42D9-8C9D-8FEF6A2D38D2}" type="pres">
      <dgm:prSet presAssocID="{36F5B03B-769F-4CE2-A9FD-06A413494B6F}" presName="horz1" presStyleCnt="0"/>
      <dgm:spPr/>
    </dgm:pt>
    <dgm:pt modelId="{96A1591B-8722-44B4-8621-7262C9038E1D}" type="pres">
      <dgm:prSet presAssocID="{36F5B03B-769F-4CE2-A9FD-06A413494B6F}" presName="tx1" presStyleLbl="revTx" presStyleIdx="0" presStyleCnt="3"/>
      <dgm:spPr/>
    </dgm:pt>
    <dgm:pt modelId="{B5E7E24E-A3BB-4B8B-B4C8-B05F7A9B9FF8}" type="pres">
      <dgm:prSet presAssocID="{36F5B03B-769F-4CE2-A9FD-06A413494B6F}" presName="vert1" presStyleCnt="0"/>
      <dgm:spPr/>
    </dgm:pt>
    <dgm:pt modelId="{03C8DF36-1E7F-41B3-9B75-6D8CB43BCD72}" type="pres">
      <dgm:prSet presAssocID="{EA589F09-C33C-4BCE-9A36-34AA7060C760}" presName="thickLine" presStyleLbl="alignNode1" presStyleIdx="1" presStyleCnt="3"/>
      <dgm:spPr/>
    </dgm:pt>
    <dgm:pt modelId="{25A86514-1D5F-460A-A05C-07134E283A66}" type="pres">
      <dgm:prSet presAssocID="{EA589F09-C33C-4BCE-9A36-34AA7060C760}" presName="horz1" presStyleCnt="0"/>
      <dgm:spPr/>
    </dgm:pt>
    <dgm:pt modelId="{F7AABB7E-20F6-4645-8220-1D5F76FDD38A}" type="pres">
      <dgm:prSet presAssocID="{EA589F09-C33C-4BCE-9A36-34AA7060C760}" presName="tx1" presStyleLbl="revTx" presStyleIdx="1" presStyleCnt="3"/>
      <dgm:spPr/>
    </dgm:pt>
    <dgm:pt modelId="{18F77508-4BF4-420D-8BC2-FEDCA8F8D002}" type="pres">
      <dgm:prSet presAssocID="{EA589F09-C33C-4BCE-9A36-34AA7060C760}" presName="vert1" presStyleCnt="0"/>
      <dgm:spPr/>
    </dgm:pt>
    <dgm:pt modelId="{51A79874-CADA-4F05-A6AE-29F8BA4F467F}" type="pres">
      <dgm:prSet presAssocID="{E90E6A3F-5A05-4895-BF8D-BBF5ECBDD9CE}" presName="thickLine" presStyleLbl="alignNode1" presStyleIdx="2" presStyleCnt="3"/>
      <dgm:spPr/>
    </dgm:pt>
    <dgm:pt modelId="{D5FA31A6-F80E-44A7-AFCF-5852C2F4B802}" type="pres">
      <dgm:prSet presAssocID="{E90E6A3F-5A05-4895-BF8D-BBF5ECBDD9CE}" presName="horz1" presStyleCnt="0"/>
      <dgm:spPr/>
    </dgm:pt>
    <dgm:pt modelId="{5D1C5F09-2E6C-494B-86FE-7E1AB28AC978}" type="pres">
      <dgm:prSet presAssocID="{E90E6A3F-5A05-4895-BF8D-BBF5ECBDD9CE}" presName="tx1" presStyleLbl="revTx" presStyleIdx="2" presStyleCnt="3"/>
      <dgm:spPr/>
    </dgm:pt>
    <dgm:pt modelId="{8C66CAF5-2935-4597-BCF8-8D42FF754A68}" type="pres">
      <dgm:prSet presAssocID="{E90E6A3F-5A05-4895-BF8D-BBF5ECBDD9CE}" presName="vert1" presStyleCnt="0"/>
      <dgm:spPr/>
    </dgm:pt>
  </dgm:ptLst>
  <dgm:cxnLst>
    <dgm:cxn modelId="{7EE19C14-CF83-400D-9F16-19AC09582517}" type="presOf" srcId="{EA589F09-C33C-4BCE-9A36-34AA7060C760}" destId="{F7AABB7E-20F6-4645-8220-1D5F76FDD38A}" srcOrd="0" destOrd="0" presId="urn:microsoft.com/office/officeart/2008/layout/LinedList"/>
    <dgm:cxn modelId="{B709442E-BA18-4FCD-B2F2-5C98AB6A64CD}" type="presOf" srcId="{E90E6A3F-5A05-4895-BF8D-BBF5ECBDD9CE}" destId="{5D1C5F09-2E6C-494B-86FE-7E1AB28AC978}" srcOrd="0" destOrd="0" presId="urn:microsoft.com/office/officeart/2008/layout/LinedList"/>
    <dgm:cxn modelId="{D4035060-5190-4F0C-B1F6-073BEE67746D}" type="presOf" srcId="{36F5B03B-769F-4CE2-A9FD-06A413494B6F}" destId="{96A1591B-8722-44B4-8621-7262C9038E1D}" srcOrd="0" destOrd="0" presId="urn:microsoft.com/office/officeart/2008/layout/LinedList"/>
    <dgm:cxn modelId="{AEBB3561-9083-41B0-83C3-B882CE9C3738}" srcId="{A1A22002-3C7E-46D6-BE44-1B3DBBDD4A17}" destId="{E90E6A3F-5A05-4895-BF8D-BBF5ECBDD9CE}" srcOrd="2" destOrd="0" parTransId="{AF44E3DF-E85C-4243-B4B8-3B7B0B86C501}" sibTransId="{8267AAD5-6670-43BF-8F47-1692276A7460}"/>
    <dgm:cxn modelId="{4BC0138E-657E-4EEA-88A7-17E1C3070D2E}" srcId="{A1A22002-3C7E-46D6-BE44-1B3DBBDD4A17}" destId="{36F5B03B-769F-4CE2-A9FD-06A413494B6F}" srcOrd="0" destOrd="0" parTransId="{EAF7C48F-E2CE-4D5B-88B6-DE01FFE7AAD0}" sibTransId="{01BE89CF-E4FB-42A6-8E2D-AAB464D27BC2}"/>
    <dgm:cxn modelId="{30F828E1-FC03-45D2-A00D-6B8E208E91B3}" type="presOf" srcId="{A1A22002-3C7E-46D6-BE44-1B3DBBDD4A17}" destId="{229FC1EA-9D8D-4B58-A985-BA22FF7E9391}" srcOrd="0" destOrd="0" presId="urn:microsoft.com/office/officeart/2008/layout/LinedList"/>
    <dgm:cxn modelId="{1FD4E4E8-0211-4159-8D17-7C9ABC91096D}" srcId="{A1A22002-3C7E-46D6-BE44-1B3DBBDD4A17}" destId="{EA589F09-C33C-4BCE-9A36-34AA7060C760}" srcOrd="1" destOrd="0" parTransId="{16AE0D40-E8A1-4675-A2EC-6CD42759C31E}" sibTransId="{87315D1A-3BAF-4112-BB6A-3CAE22F7C502}"/>
    <dgm:cxn modelId="{B35C5A89-59D7-4252-8920-4D65A9413632}" type="presParOf" srcId="{229FC1EA-9D8D-4B58-A985-BA22FF7E9391}" destId="{3D185803-F130-43B2-B8E3-FCD637C600F2}" srcOrd="0" destOrd="0" presId="urn:microsoft.com/office/officeart/2008/layout/LinedList"/>
    <dgm:cxn modelId="{9C2BDD90-2D71-49B8-8010-25DF4AA2F0F2}" type="presParOf" srcId="{229FC1EA-9D8D-4B58-A985-BA22FF7E9391}" destId="{364C8A51-1D7A-42D9-8C9D-8FEF6A2D38D2}" srcOrd="1" destOrd="0" presId="urn:microsoft.com/office/officeart/2008/layout/LinedList"/>
    <dgm:cxn modelId="{B2B2CBA1-1EEF-4A37-99C6-EFE776CE0AB2}" type="presParOf" srcId="{364C8A51-1D7A-42D9-8C9D-8FEF6A2D38D2}" destId="{96A1591B-8722-44B4-8621-7262C9038E1D}" srcOrd="0" destOrd="0" presId="urn:microsoft.com/office/officeart/2008/layout/LinedList"/>
    <dgm:cxn modelId="{CD2AEE43-0F18-49E3-869C-300A65E13557}" type="presParOf" srcId="{364C8A51-1D7A-42D9-8C9D-8FEF6A2D38D2}" destId="{B5E7E24E-A3BB-4B8B-B4C8-B05F7A9B9FF8}" srcOrd="1" destOrd="0" presId="urn:microsoft.com/office/officeart/2008/layout/LinedList"/>
    <dgm:cxn modelId="{9D78A15E-9B58-4A85-948F-F25425EA8861}" type="presParOf" srcId="{229FC1EA-9D8D-4B58-A985-BA22FF7E9391}" destId="{03C8DF36-1E7F-41B3-9B75-6D8CB43BCD72}" srcOrd="2" destOrd="0" presId="urn:microsoft.com/office/officeart/2008/layout/LinedList"/>
    <dgm:cxn modelId="{4BCF1B8D-DD84-40B8-9AB3-BA8B69DF8D25}" type="presParOf" srcId="{229FC1EA-9D8D-4B58-A985-BA22FF7E9391}" destId="{25A86514-1D5F-460A-A05C-07134E283A66}" srcOrd="3" destOrd="0" presId="urn:microsoft.com/office/officeart/2008/layout/LinedList"/>
    <dgm:cxn modelId="{896DBDAA-47E9-4D36-BC7A-5D9AEF0F2968}" type="presParOf" srcId="{25A86514-1D5F-460A-A05C-07134E283A66}" destId="{F7AABB7E-20F6-4645-8220-1D5F76FDD38A}" srcOrd="0" destOrd="0" presId="urn:microsoft.com/office/officeart/2008/layout/LinedList"/>
    <dgm:cxn modelId="{3CD027AC-F945-4214-8A02-733F7C7835A8}" type="presParOf" srcId="{25A86514-1D5F-460A-A05C-07134E283A66}" destId="{18F77508-4BF4-420D-8BC2-FEDCA8F8D002}" srcOrd="1" destOrd="0" presId="urn:microsoft.com/office/officeart/2008/layout/LinedList"/>
    <dgm:cxn modelId="{E331892C-35BB-4DCD-B5C7-CC29D200FE57}" type="presParOf" srcId="{229FC1EA-9D8D-4B58-A985-BA22FF7E9391}" destId="{51A79874-CADA-4F05-A6AE-29F8BA4F467F}" srcOrd="4" destOrd="0" presId="urn:microsoft.com/office/officeart/2008/layout/LinedList"/>
    <dgm:cxn modelId="{6805F21B-1406-4D6C-9545-DDCB54D30F9A}" type="presParOf" srcId="{229FC1EA-9D8D-4B58-A985-BA22FF7E9391}" destId="{D5FA31A6-F80E-44A7-AFCF-5852C2F4B802}" srcOrd="5" destOrd="0" presId="urn:microsoft.com/office/officeart/2008/layout/LinedList"/>
    <dgm:cxn modelId="{29255A87-285A-4144-92BA-CC122A9DAC6F}" type="presParOf" srcId="{D5FA31A6-F80E-44A7-AFCF-5852C2F4B802}" destId="{5D1C5F09-2E6C-494B-86FE-7E1AB28AC978}" srcOrd="0" destOrd="0" presId="urn:microsoft.com/office/officeart/2008/layout/LinedList"/>
    <dgm:cxn modelId="{1B5CEAD4-2AD0-40E8-93C5-520059160A52}" type="presParOf" srcId="{D5FA31A6-F80E-44A7-AFCF-5852C2F4B802}" destId="{8C66CAF5-2935-4597-BCF8-8D42FF754A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DDF04-FC65-4EB6-ABC0-BD538A69F609}">
      <dsp:nvSpPr>
        <dsp:cNvPr id="0" name=""/>
        <dsp:cNvSpPr/>
      </dsp:nvSpPr>
      <dsp:spPr>
        <a:xfrm>
          <a:off x="0" y="581"/>
          <a:ext cx="7880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52A9BA-88E2-41D0-A74E-02BA5D901FCD}">
      <dsp:nvSpPr>
        <dsp:cNvPr id="0" name=""/>
        <dsp:cNvSpPr/>
      </dsp:nvSpPr>
      <dsp:spPr>
        <a:xfrm>
          <a:off x="0" y="581"/>
          <a:ext cx="7880423" cy="95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a:t>Der SAW ist ein Zufallsgenerator, der eine Kette an verbundenen Punkten generiert.</a:t>
          </a:r>
          <a:endParaRPr lang="en-US" sz="1700" kern="1200"/>
        </a:p>
      </dsp:txBody>
      <dsp:txXfrm>
        <a:off x="0" y="581"/>
        <a:ext cx="7880423" cy="952216"/>
      </dsp:txXfrm>
    </dsp:sp>
    <dsp:sp modelId="{46769709-1E7C-43EF-9C27-356FEA266609}">
      <dsp:nvSpPr>
        <dsp:cNvPr id="0" name=""/>
        <dsp:cNvSpPr/>
      </dsp:nvSpPr>
      <dsp:spPr>
        <a:xfrm>
          <a:off x="0" y="952797"/>
          <a:ext cx="7880423" cy="0"/>
        </a:xfrm>
        <a:prstGeom prst="line">
          <a:avLst/>
        </a:prstGeom>
        <a:solidFill>
          <a:schemeClr val="accent2">
            <a:hueOff val="373240"/>
            <a:satOff val="-2167"/>
            <a:lumOff val="687"/>
            <a:alphaOff val="0"/>
          </a:schemeClr>
        </a:solidFill>
        <a:ln w="12700" cap="flat" cmpd="sng" algn="ctr">
          <a:solidFill>
            <a:schemeClr val="accent2">
              <a:hueOff val="373240"/>
              <a:satOff val="-2167"/>
              <a:lumOff val="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3A4B6-FA5A-4588-ADC8-20AA83D4CDC2}">
      <dsp:nvSpPr>
        <dsp:cNvPr id="0" name=""/>
        <dsp:cNvSpPr/>
      </dsp:nvSpPr>
      <dsp:spPr>
        <a:xfrm>
          <a:off x="0" y="952797"/>
          <a:ext cx="7880423" cy="95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a:t>Diese Kette kann als Näherung von Polymeren verwendet werden</a:t>
          </a:r>
          <a:endParaRPr lang="en-US" sz="1700" kern="1200"/>
        </a:p>
      </dsp:txBody>
      <dsp:txXfrm>
        <a:off x="0" y="952797"/>
        <a:ext cx="7880423" cy="952216"/>
      </dsp:txXfrm>
    </dsp:sp>
    <dsp:sp modelId="{0354F954-7C40-41C5-9336-98E7F1796960}">
      <dsp:nvSpPr>
        <dsp:cNvPr id="0" name=""/>
        <dsp:cNvSpPr/>
      </dsp:nvSpPr>
      <dsp:spPr>
        <a:xfrm>
          <a:off x="0" y="1905013"/>
          <a:ext cx="7880423" cy="0"/>
        </a:xfrm>
        <a:prstGeom prst="line">
          <a:avLst/>
        </a:prstGeom>
        <a:solidFill>
          <a:schemeClr val="accent2">
            <a:hueOff val="746480"/>
            <a:satOff val="-4333"/>
            <a:lumOff val="1374"/>
            <a:alphaOff val="0"/>
          </a:schemeClr>
        </a:solidFill>
        <a:ln w="12700" cap="flat" cmpd="sng" algn="ctr">
          <a:solidFill>
            <a:schemeClr val="accent2">
              <a:hueOff val="746480"/>
              <a:satOff val="-4333"/>
              <a:lumOff val="13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9B831-B1D5-4523-9891-463CF60357D7}">
      <dsp:nvSpPr>
        <dsp:cNvPr id="0" name=""/>
        <dsp:cNvSpPr/>
      </dsp:nvSpPr>
      <dsp:spPr>
        <a:xfrm>
          <a:off x="0" y="1905013"/>
          <a:ext cx="7880423" cy="95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a:t>Der Kettenstart findet im Nullpunkt des Walks statt, das Kettenwachstum wird durch die Generierung neuere Punkte dargestellt, und der Kettenabbruch findet statt, wenn eine Kette auf einen bereits gewählten Punkt zurückfällt.</a:t>
          </a:r>
          <a:endParaRPr lang="en-US" sz="1700" kern="1200"/>
        </a:p>
      </dsp:txBody>
      <dsp:txXfrm>
        <a:off x="0" y="1905013"/>
        <a:ext cx="7880423" cy="952216"/>
      </dsp:txXfrm>
    </dsp:sp>
    <dsp:sp modelId="{013411F1-84D7-4B28-B26B-70D1E2763B69}">
      <dsp:nvSpPr>
        <dsp:cNvPr id="0" name=""/>
        <dsp:cNvSpPr/>
      </dsp:nvSpPr>
      <dsp:spPr>
        <a:xfrm>
          <a:off x="0" y="2857229"/>
          <a:ext cx="7880423" cy="0"/>
        </a:xfrm>
        <a:prstGeom prst="line">
          <a:avLst/>
        </a:prstGeom>
        <a:solidFill>
          <a:schemeClr val="accent2">
            <a:hueOff val="1119721"/>
            <a:satOff val="-6500"/>
            <a:lumOff val="2060"/>
            <a:alphaOff val="0"/>
          </a:schemeClr>
        </a:solidFill>
        <a:ln w="12700" cap="flat" cmpd="sng" algn="ctr">
          <a:solidFill>
            <a:schemeClr val="accent2">
              <a:hueOff val="1119721"/>
              <a:satOff val="-6500"/>
              <a:lumOff val="20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DF903-3BA6-4C4F-8B6E-748B1BC75B84}">
      <dsp:nvSpPr>
        <dsp:cNvPr id="0" name=""/>
        <dsp:cNvSpPr/>
      </dsp:nvSpPr>
      <dsp:spPr>
        <a:xfrm>
          <a:off x="0" y="2857229"/>
          <a:ext cx="7880423" cy="95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a:t>Der Walk darf weder zurück, noch sich selbst überschneiden.</a:t>
          </a:r>
          <a:endParaRPr lang="en-US" sz="1700" kern="1200"/>
        </a:p>
      </dsp:txBody>
      <dsp:txXfrm>
        <a:off x="0" y="2857229"/>
        <a:ext cx="7880423" cy="952216"/>
      </dsp:txXfrm>
    </dsp:sp>
    <dsp:sp modelId="{DEC1170B-6EAA-441A-A0B2-FEF4B5DA627B}">
      <dsp:nvSpPr>
        <dsp:cNvPr id="0" name=""/>
        <dsp:cNvSpPr/>
      </dsp:nvSpPr>
      <dsp:spPr>
        <a:xfrm>
          <a:off x="0" y="3809445"/>
          <a:ext cx="7880423" cy="0"/>
        </a:xfrm>
        <a:prstGeom prst="line">
          <a:avLst/>
        </a:prstGeom>
        <a:solidFill>
          <a:schemeClr val="accent2">
            <a:hueOff val="1492961"/>
            <a:satOff val="-8667"/>
            <a:lumOff val="2747"/>
            <a:alphaOff val="0"/>
          </a:schemeClr>
        </a:solidFill>
        <a:ln w="12700" cap="flat" cmpd="sng" algn="ctr">
          <a:solidFill>
            <a:schemeClr val="accent2">
              <a:hueOff val="1492961"/>
              <a:satOff val="-8667"/>
              <a:lumOff val="27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B6694-B12B-43B0-A8AA-076CCF175961}">
      <dsp:nvSpPr>
        <dsp:cNvPr id="0" name=""/>
        <dsp:cNvSpPr/>
      </dsp:nvSpPr>
      <dsp:spPr>
        <a:xfrm>
          <a:off x="0" y="3809445"/>
          <a:ext cx="7880423" cy="95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a:t>Die Länge der Kette entspricht dem Polymerisationsgrad, wobei jeder Punkt ein Grundbaustein des Polymers darstellt</a:t>
          </a:r>
          <a:endParaRPr lang="en-US" sz="1700" kern="1200"/>
        </a:p>
      </dsp:txBody>
      <dsp:txXfrm>
        <a:off x="0" y="3809445"/>
        <a:ext cx="7880423" cy="952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12044-C418-4C8D-B7A6-8F07BB750167}">
      <dsp:nvSpPr>
        <dsp:cNvPr id="0" name=""/>
        <dsp:cNvSpPr/>
      </dsp:nvSpPr>
      <dsp:spPr>
        <a:xfrm>
          <a:off x="0" y="2325"/>
          <a:ext cx="7880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6DDD2-0A18-49FB-976B-15BA40F1F67D}">
      <dsp:nvSpPr>
        <dsp:cNvPr id="0" name=""/>
        <dsp:cNvSpPr/>
      </dsp:nvSpPr>
      <dsp:spPr>
        <a:xfrm>
          <a:off x="0" y="2325"/>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Je nach Dimensionalität können dem Walk mehrere Bewegungsrichtungen zugesprochen werden</a:t>
          </a:r>
          <a:endParaRPr lang="en-US" sz="3200" kern="1200"/>
        </a:p>
      </dsp:txBody>
      <dsp:txXfrm>
        <a:off x="0" y="2325"/>
        <a:ext cx="7880423" cy="1585864"/>
      </dsp:txXfrm>
    </dsp:sp>
    <dsp:sp modelId="{604FEEAA-B972-4E87-A8CE-D8435D14DFF2}">
      <dsp:nvSpPr>
        <dsp:cNvPr id="0" name=""/>
        <dsp:cNvSpPr/>
      </dsp:nvSpPr>
      <dsp:spPr>
        <a:xfrm>
          <a:off x="0" y="1588189"/>
          <a:ext cx="7880423" cy="0"/>
        </a:xfrm>
        <a:prstGeom prst="line">
          <a:avLst/>
        </a:prstGeom>
        <a:solidFill>
          <a:schemeClr val="accent2">
            <a:hueOff val="746480"/>
            <a:satOff val="-4333"/>
            <a:lumOff val="1374"/>
            <a:alphaOff val="0"/>
          </a:schemeClr>
        </a:solidFill>
        <a:ln w="12700" cap="flat" cmpd="sng" algn="ctr">
          <a:solidFill>
            <a:schemeClr val="accent2">
              <a:hueOff val="746480"/>
              <a:satOff val="-4333"/>
              <a:lumOff val="13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1E997-C5D3-4048-B9E3-9624705F7315}">
      <dsp:nvSpPr>
        <dsp:cNvPr id="0" name=""/>
        <dsp:cNvSpPr/>
      </dsp:nvSpPr>
      <dsp:spPr>
        <a:xfrm>
          <a:off x="0" y="1588189"/>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Es können anhand von Bewegungsregeln (Movesets) Walks in Kristallgittern oder anderen Strukturen Simuliert werden</a:t>
          </a:r>
          <a:endParaRPr lang="en-US" sz="3200" kern="1200"/>
        </a:p>
      </dsp:txBody>
      <dsp:txXfrm>
        <a:off x="0" y="1588189"/>
        <a:ext cx="7880423" cy="1585864"/>
      </dsp:txXfrm>
    </dsp:sp>
    <dsp:sp modelId="{BBEFCF43-AA92-49F7-BDF7-F7EA9805040D}">
      <dsp:nvSpPr>
        <dsp:cNvPr id="0" name=""/>
        <dsp:cNvSpPr/>
      </dsp:nvSpPr>
      <dsp:spPr>
        <a:xfrm>
          <a:off x="0" y="3174053"/>
          <a:ext cx="7880423" cy="0"/>
        </a:xfrm>
        <a:prstGeom prst="line">
          <a:avLst/>
        </a:prstGeom>
        <a:solidFill>
          <a:schemeClr val="accent2">
            <a:hueOff val="1492961"/>
            <a:satOff val="-8667"/>
            <a:lumOff val="2747"/>
            <a:alphaOff val="0"/>
          </a:schemeClr>
        </a:solidFill>
        <a:ln w="12700" cap="flat" cmpd="sng" algn="ctr">
          <a:solidFill>
            <a:schemeClr val="accent2">
              <a:hueOff val="1492961"/>
              <a:satOff val="-8667"/>
              <a:lumOff val="27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89E7C-98F7-43A1-8707-470D1DD77CB3}">
      <dsp:nvSpPr>
        <dsp:cNvPr id="0" name=""/>
        <dsp:cNvSpPr/>
      </dsp:nvSpPr>
      <dsp:spPr>
        <a:xfrm>
          <a:off x="0" y="3174053"/>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Bsp.: Tetraeder im Diamantgitter</a:t>
          </a:r>
          <a:endParaRPr lang="en-US" sz="3200" kern="1200"/>
        </a:p>
      </dsp:txBody>
      <dsp:txXfrm>
        <a:off x="0" y="3174053"/>
        <a:ext cx="7880423" cy="1585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85803-F130-43B2-B8E3-FCD637C600F2}">
      <dsp:nvSpPr>
        <dsp:cNvPr id="0" name=""/>
        <dsp:cNvSpPr/>
      </dsp:nvSpPr>
      <dsp:spPr>
        <a:xfrm>
          <a:off x="0" y="2325"/>
          <a:ext cx="7880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A1591B-8722-44B4-8621-7262C9038E1D}">
      <dsp:nvSpPr>
        <dsp:cNvPr id="0" name=""/>
        <dsp:cNvSpPr/>
      </dsp:nvSpPr>
      <dsp:spPr>
        <a:xfrm>
          <a:off x="0" y="2325"/>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a:t>Der Walk kann anhand von Parametern wie einer Steife oder einer maximalen Polymerlänge weiter angepasst werden um unterschiedliche Lösungsmittel oder Temperaturen widerzuspiegeln</a:t>
          </a:r>
          <a:endParaRPr lang="en-US" sz="2100" kern="1200"/>
        </a:p>
      </dsp:txBody>
      <dsp:txXfrm>
        <a:off x="0" y="2325"/>
        <a:ext cx="7880423" cy="1585864"/>
      </dsp:txXfrm>
    </dsp:sp>
    <dsp:sp modelId="{03C8DF36-1E7F-41B3-9B75-6D8CB43BCD72}">
      <dsp:nvSpPr>
        <dsp:cNvPr id="0" name=""/>
        <dsp:cNvSpPr/>
      </dsp:nvSpPr>
      <dsp:spPr>
        <a:xfrm>
          <a:off x="0" y="1588189"/>
          <a:ext cx="7880423" cy="0"/>
        </a:xfrm>
        <a:prstGeom prst="line">
          <a:avLst/>
        </a:prstGeom>
        <a:solidFill>
          <a:schemeClr val="accent2">
            <a:hueOff val="746480"/>
            <a:satOff val="-4333"/>
            <a:lumOff val="1374"/>
            <a:alphaOff val="0"/>
          </a:schemeClr>
        </a:solidFill>
        <a:ln w="12700" cap="flat" cmpd="sng" algn="ctr">
          <a:solidFill>
            <a:schemeClr val="accent2">
              <a:hueOff val="746480"/>
              <a:satOff val="-4333"/>
              <a:lumOff val="13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ABB7E-20F6-4645-8220-1D5F76FDD38A}">
      <dsp:nvSpPr>
        <dsp:cNvPr id="0" name=""/>
        <dsp:cNvSpPr/>
      </dsp:nvSpPr>
      <dsp:spPr>
        <a:xfrm>
          <a:off x="0" y="1588189"/>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a:t>Bei einer hohen Steife des Walks, neigt der Walk dazu, lange, geradlinige und  ununterbrochene Ketten zu generieren. Was zu einem Höheren End-to-End Abstand (Abstand erster und letzter Baustein) führt, und ein besseres Lösungsmittel darstellen soll</a:t>
          </a:r>
          <a:endParaRPr lang="en-US" sz="2100" kern="1200"/>
        </a:p>
      </dsp:txBody>
      <dsp:txXfrm>
        <a:off x="0" y="1588189"/>
        <a:ext cx="7880423" cy="1585864"/>
      </dsp:txXfrm>
    </dsp:sp>
    <dsp:sp modelId="{51A79874-CADA-4F05-A6AE-29F8BA4F467F}">
      <dsp:nvSpPr>
        <dsp:cNvPr id="0" name=""/>
        <dsp:cNvSpPr/>
      </dsp:nvSpPr>
      <dsp:spPr>
        <a:xfrm>
          <a:off x="0" y="3174053"/>
          <a:ext cx="7880423" cy="0"/>
        </a:xfrm>
        <a:prstGeom prst="line">
          <a:avLst/>
        </a:prstGeom>
        <a:solidFill>
          <a:schemeClr val="accent2">
            <a:hueOff val="1492961"/>
            <a:satOff val="-8667"/>
            <a:lumOff val="2747"/>
            <a:alphaOff val="0"/>
          </a:schemeClr>
        </a:solidFill>
        <a:ln w="12700" cap="flat" cmpd="sng" algn="ctr">
          <a:solidFill>
            <a:schemeClr val="accent2">
              <a:hueOff val="1492961"/>
              <a:satOff val="-8667"/>
              <a:lumOff val="27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C5F09-2E6C-494B-86FE-7E1AB28AC978}">
      <dsp:nvSpPr>
        <dsp:cNvPr id="0" name=""/>
        <dsp:cNvSpPr/>
      </dsp:nvSpPr>
      <dsp:spPr>
        <a:xfrm>
          <a:off x="0" y="3174053"/>
          <a:ext cx="7880423" cy="158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kern="1200"/>
            <a:t>Durch Warscheinlichkeitsverteilte maximale Kettenlängen sollen hohe Temperaturen dargestellt werden, bei denen es öfter zum Kettenabbruch oder Zerfall von Polymeren kommt.</a:t>
          </a:r>
          <a:endParaRPr lang="en-US" sz="2100" kern="1200"/>
        </a:p>
      </dsp:txBody>
      <dsp:txXfrm>
        <a:off x="0" y="3174053"/>
        <a:ext cx="7880423" cy="15858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5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34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‹N°›</a:t>
            </a:fld>
            <a:endParaRPr lang="en-US"/>
          </a:p>
        </p:txBody>
      </p:sp>
    </p:spTree>
    <p:extLst>
      <p:ext uri="{BB962C8B-B14F-4D97-AF65-F5344CB8AC3E}">
        <p14:creationId xmlns:p14="http://schemas.microsoft.com/office/powerpoint/2010/main" val="154882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12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4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8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67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‹N°›</a:t>
            </a:fld>
            <a:endParaRPr lang="en-US"/>
          </a:p>
        </p:txBody>
      </p:sp>
    </p:spTree>
    <p:extLst>
      <p:ext uri="{BB962C8B-B14F-4D97-AF65-F5344CB8AC3E}">
        <p14:creationId xmlns:p14="http://schemas.microsoft.com/office/powerpoint/2010/main" val="100314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6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7/22/2024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‹N°›</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02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7/22/2024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‹N°›</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79535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D64467A-B69D-AE53-1298-BA2A660EA21A}"/>
              </a:ext>
            </a:extLst>
          </p:cNvPr>
          <p:cNvPicPr>
            <a:picLocks noChangeAspect="1"/>
          </p:cNvPicPr>
          <p:nvPr/>
        </p:nvPicPr>
        <p:blipFill>
          <a:blip r:embed="rId2">
            <a:alphaModFix amt="60000"/>
          </a:blip>
          <a:srcRect t="4811" r="-1" b="13940"/>
          <a:stretch/>
        </p:blipFill>
        <p:spPr>
          <a:xfrm>
            <a:off x="3048" y="10"/>
            <a:ext cx="12188952" cy="6857990"/>
          </a:xfrm>
          <a:prstGeom prst="rect">
            <a:avLst/>
          </a:prstGeom>
        </p:spPr>
      </p:pic>
      <p:sp>
        <p:nvSpPr>
          <p:cNvPr id="2" name="Titre 1">
            <a:extLst>
              <a:ext uri="{FF2B5EF4-FFF2-40B4-BE49-F238E27FC236}">
                <a16:creationId xmlns:a16="http://schemas.microsoft.com/office/drawing/2014/main" id="{D7E2DAAB-AAF3-B600-86E5-0D6DE30E6B00}"/>
              </a:ext>
            </a:extLst>
          </p:cNvPr>
          <p:cNvSpPr>
            <a:spLocks noGrp="1"/>
          </p:cNvSpPr>
          <p:nvPr>
            <p:ph type="ctrTitle"/>
          </p:nvPr>
        </p:nvSpPr>
        <p:spPr>
          <a:xfrm>
            <a:off x="521209" y="822960"/>
            <a:ext cx="7213092" cy="5015169"/>
          </a:xfrm>
        </p:spPr>
        <p:txBody>
          <a:bodyPr>
            <a:normAutofit/>
          </a:bodyPr>
          <a:lstStyle/>
          <a:p>
            <a:r>
              <a:rPr lang="de-DE" sz="6000" dirty="0">
                <a:solidFill>
                  <a:srgbClr val="FFFFFF"/>
                </a:solidFill>
              </a:rPr>
              <a:t>Simulieren von </a:t>
            </a:r>
            <a:r>
              <a:rPr lang="de-DE" sz="6000" dirty="0" err="1">
                <a:solidFill>
                  <a:srgbClr val="FFFFFF"/>
                </a:solidFill>
              </a:rPr>
              <a:t>Polymerisaton</a:t>
            </a:r>
            <a:r>
              <a:rPr lang="de-DE" sz="6000">
                <a:solidFill>
                  <a:srgbClr val="FFFFFF"/>
                </a:solidFill>
              </a:rPr>
              <a:t> durch einen Self-Avoiding Walk</a:t>
            </a:r>
            <a:endParaRPr lang="en-US" sz="6000">
              <a:solidFill>
                <a:srgbClr val="FFFFFF"/>
              </a:solidFill>
            </a:endParaRPr>
          </a:p>
        </p:txBody>
      </p:sp>
      <p:sp>
        <p:nvSpPr>
          <p:cNvPr id="3" name="Sous-titre 2">
            <a:extLst>
              <a:ext uri="{FF2B5EF4-FFF2-40B4-BE49-F238E27FC236}">
                <a16:creationId xmlns:a16="http://schemas.microsoft.com/office/drawing/2014/main" id="{A3253398-3CF3-5423-3DD3-DAA90627F679}"/>
              </a:ext>
            </a:extLst>
          </p:cNvPr>
          <p:cNvSpPr>
            <a:spLocks noGrp="1"/>
          </p:cNvSpPr>
          <p:nvPr>
            <p:ph type="subTitle" idx="1"/>
          </p:nvPr>
        </p:nvSpPr>
        <p:spPr>
          <a:xfrm>
            <a:off x="9261493" y="3041761"/>
            <a:ext cx="2429605" cy="2856204"/>
          </a:xfrm>
        </p:spPr>
        <p:txBody>
          <a:bodyPr>
            <a:normAutofit/>
          </a:bodyPr>
          <a:lstStyle/>
          <a:p>
            <a:r>
              <a:rPr lang="de-DE">
                <a:solidFill>
                  <a:srgbClr val="FFFFFF"/>
                </a:solidFill>
              </a:rPr>
              <a:t>WDV-1</a:t>
            </a:r>
          </a:p>
          <a:p>
            <a:r>
              <a:rPr lang="de-DE">
                <a:solidFill>
                  <a:srgbClr val="FFFFFF"/>
                </a:solidFill>
              </a:rPr>
              <a:t>Florian Leander Dapper, 7055237</a:t>
            </a:r>
          </a:p>
          <a:p>
            <a:r>
              <a:rPr lang="de-DE">
                <a:solidFill>
                  <a:srgbClr val="FFFFFF"/>
                </a:solidFill>
              </a:rPr>
              <a:t>SoSe 2024</a:t>
            </a:r>
            <a:endParaRPr lang="en-US">
              <a:solidFill>
                <a:srgbClr val="FFFFFF"/>
              </a:solidFill>
            </a:endParaRP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42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22878-4BEA-C843-AF94-AE0B251411E0}"/>
              </a:ext>
            </a:extLst>
          </p:cNvPr>
          <p:cNvSpPr>
            <a:spLocks noGrp="1"/>
          </p:cNvSpPr>
          <p:nvPr>
            <p:ph type="title"/>
          </p:nvPr>
        </p:nvSpPr>
        <p:spPr/>
        <p:txBody>
          <a:bodyPr>
            <a:normAutofit fontScale="90000"/>
          </a:bodyPr>
          <a:lstStyle/>
          <a:p>
            <a:r>
              <a:rPr lang="de-DE" dirty="0"/>
              <a:t>Vergleich des REE bei Unterschiedlichen Dimensionen</a:t>
            </a:r>
            <a:endParaRPr lang="en-US" dirty="0"/>
          </a:p>
        </p:txBody>
      </p:sp>
      <p:pic>
        <p:nvPicPr>
          <p:cNvPr id="5" name="Espace réservé du contenu 4" descr="Une image contenant diagramme&#10;&#10;Description générée automatiquement">
            <a:extLst>
              <a:ext uri="{FF2B5EF4-FFF2-40B4-BE49-F238E27FC236}">
                <a16:creationId xmlns:a16="http://schemas.microsoft.com/office/drawing/2014/main" id="{05890393-CBE2-F211-0D9B-97F51F070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830" y="2152650"/>
            <a:ext cx="7827853" cy="3910013"/>
          </a:xfrm>
        </p:spPr>
      </p:pic>
    </p:spTree>
    <p:extLst>
      <p:ext uri="{BB962C8B-B14F-4D97-AF65-F5344CB8AC3E}">
        <p14:creationId xmlns:p14="http://schemas.microsoft.com/office/powerpoint/2010/main" val="84825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75206-0E86-0AB8-5941-318F39CD8DC6}"/>
              </a:ext>
            </a:extLst>
          </p:cNvPr>
          <p:cNvSpPr>
            <a:spLocks noGrp="1"/>
          </p:cNvSpPr>
          <p:nvPr>
            <p:ph type="title"/>
          </p:nvPr>
        </p:nvSpPr>
        <p:spPr/>
        <p:txBody>
          <a:bodyPr>
            <a:normAutofit fontScale="90000"/>
          </a:bodyPr>
          <a:lstStyle/>
          <a:p>
            <a:r>
              <a:rPr lang="de-DE" dirty="0"/>
              <a:t>Vergleich des Polymerisationsgrads bei Unterschiedlichen Dimensionen</a:t>
            </a:r>
            <a:endParaRPr lang="en-US" dirty="0"/>
          </a:p>
        </p:txBody>
      </p:sp>
      <p:pic>
        <p:nvPicPr>
          <p:cNvPr id="5" name="Espace réservé du contenu 4" descr="Une image contenant diagramme, ligne, Plan, Parallèle&#10;&#10;Description générée automatiquement">
            <a:extLst>
              <a:ext uri="{FF2B5EF4-FFF2-40B4-BE49-F238E27FC236}">
                <a16:creationId xmlns:a16="http://schemas.microsoft.com/office/drawing/2014/main" id="{1C03656A-6B45-105B-B6D7-809DCD0D2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446" y="2076450"/>
            <a:ext cx="7812221" cy="3910013"/>
          </a:xfrm>
        </p:spPr>
      </p:pic>
    </p:spTree>
    <p:extLst>
      <p:ext uri="{BB962C8B-B14F-4D97-AF65-F5344CB8AC3E}">
        <p14:creationId xmlns:p14="http://schemas.microsoft.com/office/powerpoint/2010/main" val="46404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83FC1-39E8-900B-BFBE-145C141FF9EC}"/>
              </a:ext>
            </a:extLst>
          </p:cNvPr>
          <p:cNvSpPr>
            <a:spLocks noGrp="1"/>
          </p:cNvSpPr>
          <p:nvPr>
            <p:ph type="title"/>
          </p:nvPr>
        </p:nvSpPr>
        <p:spPr/>
        <p:txBody>
          <a:bodyPr/>
          <a:lstStyle/>
          <a:p>
            <a:r>
              <a:rPr lang="de-DE" dirty="0"/>
              <a:t>Walk im Diamantgitter</a:t>
            </a:r>
            <a:endParaRPr lang="en-US" dirty="0"/>
          </a:p>
        </p:txBody>
      </p:sp>
      <p:pic>
        <p:nvPicPr>
          <p:cNvPr id="5" name="Espace réservé du contenu 4" descr="Une image contenant diagramme, Rectangle, ligne, Plan&#10;&#10;Description générée automatiquement">
            <a:extLst>
              <a:ext uri="{FF2B5EF4-FFF2-40B4-BE49-F238E27FC236}">
                <a16:creationId xmlns:a16="http://schemas.microsoft.com/office/drawing/2014/main" id="{64D94B96-7093-7DB5-7A73-F9420647C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38" y="2076450"/>
            <a:ext cx="9958436" cy="3910013"/>
          </a:xfrm>
        </p:spPr>
      </p:pic>
    </p:spTree>
    <p:extLst>
      <p:ext uri="{BB962C8B-B14F-4D97-AF65-F5344CB8AC3E}">
        <p14:creationId xmlns:p14="http://schemas.microsoft.com/office/powerpoint/2010/main" val="59340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C4238-A422-315B-E0DB-07E424166B5C}"/>
              </a:ext>
            </a:extLst>
          </p:cNvPr>
          <p:cNvSpPr>
            <a:spLocks noGrp="1"/>
          </p:cNvSpPr>
          <p:nvPr>
            <p:ph type="title"/>
          </p:nvPr>
        </p:nvSpPr>
        <p:spPr/>
        <p:txBody>
          <a:bodyPr/>
          <a:lstStyle/>
          <a:p>
            <a:r>
              <a:rPr lang="de-DE" dirty="0"/>
              <a:t>Exponenten</a:t>
            </a:r>
            <a:endParaRPr lang="en-US" dirty="0"/>
          </a:p>
        </p:txBody>
      </p:sp>
      <p:sp>
        <p:nvSpPr>
          <p:cNvPr id="3" name="Espace réservé du contenu 2">
            <a:extLst>
              <a:ext uri="{FF2B5EF4-FFF2-40B4-BE49-F238E27FC236}">
                <a16:creationId xmlns:a16="http://schemas.microsoft.com/office/drawing/2014/main" id="{4710678A-3953-2C4A-6A7E-5C8FC384E93A}"/>
              </a:ext>
            </a:extLst>
          </p:cNvPr>
          <p:cNvSpPr>
            <a:spLocks noGrp="1"/>
          </p:cNvSpPr>
          <p:nvPr>
            <p:ph idx="1"/>
          </p:nvPr>
        </p:nvSpPr>
        <p:spPr/>
        <p:txBody>
          <a:bodyPr/>
          <a:lstStyle/>
          <a:p>
            <a:r>
              <a:rPr lang="de-DE" dirty="0"/>
              <a:t>Bei gleichem Lösungsmittel, nimmt mit aufsteigender Dimension der REE ab, da die Bewegungsmöglichkeiten zunehmen, damit der Polymerisationsgrad.</a:t>
            </a:r>
          </a:p>
          <a:p>
            <a:r>
              <a:rPr lang="de-DE" dirty="0"/>
              <a:t>Bsp.: in 3 Dimensionen bringt ein 30% ideales Lösungsmittel ein </a:t>
            </a:r>
            <a:r>
              <a:rPr lang="el-GR" dirty="0"/>
              <a:t>ν</a:t>
            </a:r>
            <a:r>
              <a:rPr lang="de-DE" dirty="0"/>
              <a:t> von etwa 0.554 – 0.583</a:t>
            </a:r>
          </a:p>
          <a:p>
            <a:pPr marL="0" indent="0">
              <a:buNone/>
            </a:pPr>
            <a:r>
              <a:rPr lang="de-DE" dirty="0"/>
              <a:t>             in 10 Dimensionen bringt das gleiche Lösungsmittel ein </a:t>
            </a:r>
            <a:r>
              <a:rPr lang="el-GR" dirty="0"/>
              <a:t>ν</a:t>
            </a:r>
            <a:r>
              <a:rPr lang="de-DE" dirty="0"/>
              <a:t> von etwa 0.532 – 0.546</a:t>
            </a:r>
          </a:p>
          <a:p>
            <a:pPr marL="0" indent="0">
              <a:buNone/>
            </a:pPr>
            <a:endParaRPr lang="de-DE" dirty="0"/>
          </a:p>
          <a:p>
            <a:r>
              <a:rPr lang="en-US" dirty="0"/>
              <a:t>Bei </a:t>
            </a:r>
            <a:r>
              <a:rPr lang="en-US" dirty="0" err="1"/>
              <a:t>aufsteigender</a:t>
            </a:r>
            <a:r>
              <a:rPr lang="en-US" dirty="0"/>
              <a:t> </a:t>
            </a:r>
            <a:r>
              <a:rPr lang="en-US" dirty="0" err="1"/>
              <a:t>Lösungsmittelqualität</a:t>
            </a:r>
            <a:r>
              <a:rPr lang="en-US" dirty="0"/>
              <a:t>, </a:t>
            </a:r>
            <a:r>
              <a:rPr lang="en-US" dirty="0" err="1"/>
              <a:t>nimmt</a:t>
            </a:r>
            <a:r>
              <a:rPr lang="en-US" dirty="0"/>
              <a:t> der REE </a:t>
            </a:r>
            <a:r>
              <a:rPr lang="en-US" dirty="0" err="1"/>
              <a:t>bei</a:t>
            </a:r>
            <a:r>
              <a:rPr lang="en-US" dirty="0"/>
              <a:t> </a:t>
            </a:r>
            <a:r>
              <a:rPr lang="en-US" dirty="0" err="1"/>
              <a:t>gleicher</a:t>
            </a:r>
            <a:r>
              <a:rPr lang="en-US" dirty="0"/>
              <a:t> Dimension </a:t>
            </a:r>
            <a:r>
              <a:rPr lang="en-US" dirty="0" err="1"/>
              <a:t>zu</a:t>
            </a:r>
            <a:r>
              <a:rPr lang="en-US" dirty="0"/>
              <a:t>.</a:t>
            </a:r>
          </a:p>
          <a:p>
            <a:r>
              <a:rPr lang="en-US" dirty="0"/>
              <a:t>In 5 </a:t>
            </a:r>
            <a:r>
              <a:rPr lang="en-US" dirty="0" err="1"/>
              <a:t>Dimensionen</a:t>
            </a:r>
            <a:r>
              <a:rPr lang="en-US" dirty="0"/>
              <a:t> </a:t>
            </a:r>
            <a:r>
              <a:rPr lang="en-US" dirty="0" err="1"/>
              <a:t>bei</a:t>
            </a:r>
            <a:r>
              <a:rPr lang="en-US" dirty="0"/>
              <a:t> 1%: 0.511-0.512, </a:t>
            </a:r>
            <a:r>
              <a:rPr lang="en-US" dirty="0" err="1"/>
              <a:t>bei</a:t>
            </a:r>
            <a:r>
              <a:rPr lang="en-US" dirty="0"/>
              <a:t> 40%: 0.584-0.612, </a:t>
            </a:r>
            <a:r>
              <a:rPr lang="en-US" dirty="0" err="1"/>
              <a:t>bei</a:t>
            </a:r>
            <a:r>
              <a:rPr lang="en-US" dirty="0"/>
              <a:t> 85%: 0.661-0.674</a:t>
            </a:r>
          </a:p>
        </p:txBody>
      </p:sp>
    </p:spTree>
    <p:extLst>
      <p:ext uri="{BB962C8B-B14F-4D97-AF65-F5344CB8AC3E}">
        <p14:creationId xmlns:p14="http://schemas.microsoft.com/office/powerpoint/2010/main" val="150515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DC71027-5D0D-AD54-26C1-9951D8E59D4F}"/>
              </a:ext>
            </a:extLst>
          </p:cNvPr>
          <p:cNvSpPr>
            <a:spLocks noGrp="1"/>
          </p:cNvSpPr>
          <p:nvPr>
            <p:ph type="title"/>
          </p:nvPr>
        </p:nvSpPr>
        <p:spPr>
          <a:xfrm>
            <a:off x="521208" y="822960"/>
            <a:ext cx="2483246" cy="5296270"/>
          </a:xfrm>
        </p:spPr>
        <p:txBody>
          <a:bodyPr anchor="t">
            <a:normAutofit/>
          </a:bodyPr>
          <a:lstStyle/>
          <a:p>
            <a:r>
              <a:rPr lang="de-DE" sz="3700"/>
              <a:t>Ziel und Idee der Simulation</a:t>
            </a:r>
            <a:endParaRPr lang="en-US" sz="3700"/>
          </a:p>
        </p:txBody>
      </p:sp>
      <p:cxnSp>
        <p:nvCxnSpPr>
          <p:cNvPr id="44" name="Straight Connector 43">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Espace réservé du contenu 2">
            <a:extLst>
              <a:ext uri="{FF2B5EF4-FFF2-40B4-BE49-F238E27FC236}">
                <a16:creationId xmlns:a16="http://schemas.microsoft.com/office/drawing/2014/main" id="{0106681B-0CA0-395D-ADEE-A18A2D995556}"/>
              </a:ext>
            </a:extLst>
          </p:cNvPr>
          <p:cNvGraphicFramePr>
            <a:graphicFrameLocks noGrp="1"/>
          </p:cNvGraphicFramePr>
          <p:nvPr>
            <p:ph idx="1"/>
            <p:extLst>
              <p:ext uri="{D42A27DB-BD31-4B8C-83A1-F6EECF244321}">
                <p14:modId xmlns:p14="http://schemas.microsoft.com/office/powerpoint/2010/main" val="206347824"/>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03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15BFD0-6A0D-6C35-94F2-5514E7F223FB}"/>
              </a:ext>
            </a:extLst>
          </p:cNvPr>
          <p:cNvSpPr>
            <a:spLocks noGrp="1"/>
          </p:cNvSpPr>
          <p:nvPr>
            <p:ph type="title"/>
          </p:nvPr>
        </p:nvSpPr>
        <p:spPr>
          <a:xfrm>
            <a:off x="521208" y="822960"/>
            <a:ext cx="2483246" cy="5296270"/>
          </a:xfrm>
        </p:spPr>
        <p:txBody>
          <a:bodyPr anchor="t">
            <a:normAutofit/>
          </a:bodyPr>
          <a:lstStyle/>
          <a:p>
            <a:r>
              <a:rPr lang="de-DE" sz="3100"/>
              <a:t>Dimensionen und Gitter</a:t>
            </a:r>
            <a:endParaRPr lang="en-US" sz="3100"/>
          </a:p>
        </p:txBody>
      </p:sp>
      <p:cxnSp>
        <p:nvCxnSpPr>
          <p:cNvPr id="59" name="Straight Connector 58">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Espace réservé du contenu 2">
            <a:extLst>
              <a:ext uri="{FF2B5EF4-FFF2-40B4-BE49-F238E27FC236}">
                <a16:creationId xmlns:a16="http://schemas.microsoft.com/office/drawing/2014/main" id="{1AFC6388-7494-C92A-F2A3-6FF0E6A89406}"/>
              </a:ext>
            </a:extLst>
          </p:cNvPr>
          <p:cNvGraphicFramePr>
            <a:graphicFrameLocks noGrp="1"/>
          </p:cNvGraphicFramePr>
          <p:nvPr>
            <p:ph idx="1"/>
            <p:extLst>
              <p:ext uri="{D42A27DB-BD31-4B8C-83A1-F6EECF244321}">
                <p14:modId xmlns:p14="http://schemas.microsoft.com/office/powerpoint/2010/main" val="1899027258"/>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78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41A29E-A165-C837-0255-77D89327FA09}"/>
              </a:ext>
            </a:extLst>
          </p:cNvPr>
          <p:cNvSpPr>
            <a:spLocks noGrp="1"/>
          </p:cNvSpPr>
          <p:nvPr>
            <p:ph type="title"/>
          </p:nvPr>
        </p:nvSpPr>
        <p:spPr>
          <a:xfrm>
            <a:off x="521208" y="822960"/>
            <a:ext cx="2483246" cy="5296270"/>
          </a:xfrm>
        </p:spPr>
        <p:txBody>
          <a:bodyPr anchor="t">
            <a:normAutofit/>
          </a:bodyPr>
          <a:lstStyle/>
          <a:p>
            <a:r>
              <a:rPr lang="de-DE" sz="3700"/>
              <a:t>Parameter und Statistik</a:t>
            </a:r>
            <a:endParaRPr lang="en-US" sz="3700"/>
          </a:p>
        </p:txBody>
      </p:sp>
      <p:cxnSp>
        <p:nvCxnSpPr>
          <p:cNvPr id="23" name="Straight Connector 22">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483E67A5-C6E3-8397-1322-51C5AC9AA88A}"/>
              </a:ext>
            </a:extLst>
          </p:cNvPr>
          <p:cNvGraphicFramePr>
            <a:graphicFrameLocks noGrp="1"/>
          </p:cNvGraphicFramePr>
          <p:nvPr>
            <p:ph idx="1"/>
            <p:extLst>
              <p:ext uri="{D42A27DB-BD31-4B8C-83A1-F6EECF244321}">
                <p14:modId xmlns:p14="http://schemas.microsoft.com/office/powerpoint/2010/main" val="1156537205"/>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90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415596-7C48-9E0E-3FE8-B3BC55B348B5}"/>
              </a:ext>
            </a:extLst>
          </p:cNvPr>
          <p:cNvSpPr>
            <a:spLocks noGrp="1"/>
          </p:cNvSpPr>
          <p:nvPr>
            <p:ph type="title"/>
          </p:nvPr>
        </p:nvSpPr>
        <p:spPr>
          <a:xfrm>
            <a:off x="521209" y="786384"/>
            <a:ext cx="3390158" cy="5105761"/>
          </a:xfrm>
        </p:spPr>
        <p:txBody>
          <a:bodyPr anchor="t">
            <a:normAutofit/>
          </a:bodyPr>
          <a:lstStyle/>
          <a:p>
            <a:r>
              <a:rPr lang="de-DE" dirty="0"/>
              <a:t>Flory Exponent</a:t>
            </a:r>
            <a:endParaRPr lang="en-US"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2">
            <a:extLst>
              <a:ext uri="{FF2B5EF4-FFF2-40B4-BE49-F238E27FC236}">
                <a16:creationId xmlns:a16="http://schemas.microsoft.com/office/drawing/2014/main" id="{B092E686-F1FC-9480-E8D6-284087881508}"/>
              </a:ext>
            </a:extLst>
          </p:cNvPr>
          <p:cNvSpPr>
            <a:spLocks noGrp="1"/>
          </p:cNvSpPr>
          <p:nvPr>
            <p:ph idx="1"/>
          </p:nvPr>
        </p:nvSpPr>
        <p:spPr>
          <a:xfrm>
            <a:off x="4927835" y="920376"/>
            <a:ext cx="6692666" cy="4971770"/>
          </a:xfrm>
        </p:spPr>
        <p:txBody>
          <a:bodyPr>
            <a:normAutofit/>
          </a:bodyPr>
          <a:lstStyle/>
          <a:p>
            <a:r>
              <a:rPr lang="de-DE" sz="1800"/>
              <a:t>Der Flory Exponent </a:t>
            </a:r>
            <a:r>
              <a:rPr lang="el-GR" sz="1800"/>
              <a:t>ν</a:t>
            </a:r>
            <a:r>
              <a:rPr lang="de-DE" sz="1800"/>
              <a:t> soll den Wachstum des End-to-End Abstands als Funktion des Polymeristaionsgrads darstellen:  </a:t>
            </a:r>
            <a:r>
              <a:rPr lang="en-US" sz="1800"/>
              <a:t>R∼N^</a:t>
            </a:r>
            <a:r>
              <a:rPr lang="el-GR" sz="1800"/>
              <a:t>ν</a:t>
            </a:r>
            <a:endParaRPr lang="de-DE" sz="1800"/>
          </a:p>
          <a:p>
            <a:r>
              <a:rPr lang="de-DE" sz="1800"/>
              <a:t>Der Exponent bewegt sich in guter Näherung zwischen 0.5 und 1, wobei er in gutem Lösungsmittel, in drei Dimensionen bei etwa 0.588 liegt</a:t>
            </a:r>
          </a:p>
          <a:p>
            <a:r>
              <a:rPr lang="de-DE" sz="1800"/>
              <a:t>Daran wird klar, dass der End-to-End Abstand direkt mit der Qualität des Lösungsmittel zusammenhängt, da längere, geradere Ketten typischerweise zu einem höheren R_E^E </a:t>
            </a:r>
            <a:r>
              <a:rPr lang="en-US" sz="1800"/>
              <a:t>führen. Während weniger gerade Ketten sich eher um den Startpunkt zusammenballen.</a:t>
            </a:r>
            <a:endParaRPr lang="de-DE" sz="1800"/>
          </a:p>
        </p:txBody>
      </p:sp>
    </p:spTree>
    <p:extLst>
      <p:ext uri="{BB962C8B-B14F-4D97-AF65-F5344CB8AC3E}">
        <p14:creationId xmlns:p14="http://schemas.microsoft.com/office/powerpoint/2010/main" val="25932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836A0-1104-2825-47E6-43F8976860BC}"/>
              </a:ext>
            </a:extLst>
          </p:cNvPr>
          <p:cNvSpPr>
            <a:spLocks noGrp="1"/>
          </p:cNvSpPr>
          <p:nvPr>
            <p:ph type="title"/>
          </p:nvPr>
        </p:nvSpPr>
        <p:spPr/>
        <p:txBody>
          <a:bodyPr/>
          <a:lstStyle/>
          <a:p>
            <a:r>
              <a:rPr lang="de-DE" dirty="0"/>
              <a:t>Visualisierung der </a:t>
            </a:r>
            <a:r>
              <a:rPr lang="de-DE" dirty="0" err="1"/>
              <a:t>Walks</a:t>
            </a:r>
            <a:r>
              <a:rPr lang="de-DE" dirty="0"/>
              <a:t> in 2 Dimensionen</a:t>
            </a:r>
            <a:endParaRPr lang="en-US" dirty="0"/>
          </a:p>
        </p:txBody>
      </p:sp>
      <p:pic>
        <p:nvPicPr>
          <p:cNvPr id="5" name="Espace réservé du contenu 4" descr="Une image contenant ligne, diagramme, texte, capture d’écran&#10;&#10;Description générée automatiquement">
            <a:extLst>
              <a:ext uri="{FF2B5EF4-FFF2-40B4-BE49-F238E27FC236}">
                <a16:creationId xmlns:a16="http://schemas.microsoft.com/office/drawing/2014/main" id="{BCA4B14A-9B72-304D-ECD2-FDC770510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661764"/>
            <a:ext cx="11060113" cy="2739384"/>
          </a:xfrm>
        </p:spPr>
      </p:pic>
    </p:spTree>
    <p:extLst>
      <p:ext uri="{BB962C8B-B14F-4D97-AF65-F5344CB8AC3E}">
        <p14:creationId xmlns:p14="http://schemas.microsoft.com/office/powerpoint/2010/main" val="98558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2D73A9-FE78-B78A-7457-996DF926CF42}"/>
              </a:ext>
            </a:extLst>
          </p:cNvPr>
          <p:cNvSpPr>
            <a:spLocks noGrp="1"/>
          </p:cNvSpPr>
          <p:nvPr>
            <p:ph type="title"/>
          </p:nvPr>
        </p:nvSpPr>
        <p:spPr/>
        <p:txBody>
          <a:bodyPr/>
          <a:lstStyle/>
          <a:p>
            <a:r>
              <a:rPr lang="de-DE" dirty="0"/>
              <a:t>Visualisierung der </a:t>
            </a:r>
            <a:r>
              <a:rPr lang="de-DE" dirty="0" err="1"/>
              <a:t>Walks</a:t>
            </a:r>
            <a:r>
              <a:rPr lang="de-DE" dirty="0"/>
              <a:t> in 3 Dimensionen</a:t>
            </a:r>
            <a:endParaRPr lang="en-US" dirty="0"/>
          </a:p>
        </p:txBody>
      </p:sp>
      <p:pic>
        <p:nvPicPr>
          <p:cNvPr id="5" name="Espace réservé du contenu 4" descr="Une image contenant croquis, diagramme, Plan, Dessin technique&#10;&#10;Description générée automatiquement">
            <a:extLst>
              <a:ext uri="{FF2B5EF4-FFF2-40B4-BE49-F238E27FC236}">
                <a16:creationId xmlns:a16="http://schemas.microsoft.com/office/drawing/2014/main" id="{D501D9DC-932D-DF42-2FCE-6D8E21218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236321"/>
            <a:ext cx="11060113" cy="3590271"/>
          </a:xfrm>
        </p:spPr>
      </p:pic>
    </p:spTree>
    <p:extLst>
      <p:ext uri="{BB962C8B-B14F-4D97-AF65-F5344CB8AC3E}">
        <p14:creationId xmlns:p14="http://schemas.microsoft.com/office/powerpoint/2010/main" val="151238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B85DC-5281-6037-AEF8-0646C80C23CD}"/>
              </a:ext>
            </a:extLst>
          </p:cNvPr>
          <p:cNvSpPr>
            <a:spLocks noGrp="1"/>
          </p:cNvSpPr>
          <p:nvPr>
            <p:ph type="title"/>
          </p:nvPr>
        </p:nvSpPr>
        <p:spPr/>
        <p:txBody>
          <a:bodyPr>
            <a:normAutofit fontScale="90000"/>
          </a:bodyPr>
          <a:lstStyle/>
          <a:p>
            <a:r>
              <a:rPr lang="de-DE" dirty="0"/>
              <a:t>Vergleich des REE bei unterschiedlichen  Lösungsmitteln</a:t>
            </a:r>
            <a:endParaRPr lang="en-US" dirty="0"/>
          </a:p>
        </p:txBody>
      </p:sp>
      <p:pic>
        <p:nvPicPr>
          <p:cNvPr id="5" name="Espace réservé du contenu 4" descr="Une image contenant diagramme, ligne, Plan, pixel&#10;&#10;Description générée automatiquement">
            <a:extLst>
              <a:ext uri="{FF2B5EF4-FFF2-40B4-BE49-F238E27FC236}">
                <a16:creationId xmlns:a16="http://schemas.microsoft.com/office/drawing/2014/main" id="{43ECCB38-FB78-7360-E497-CA121B220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650" y="2114550"/>
            <a:ext cx="7788808" cy="3910013"/>
          </a:xfrm>
        </p:spPr>
      </p:pic>
    </p:spTree>
    <p:extLst>
      <p:ext uri="{BB962C8B-B14F-4D97-AF65-F5344CB8AC3E}">
        <p14:creationId xmlns:p14="http://schemas.microsoft.com/office/powerpoint/2010/main" val="144169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72481-DB4A-E831-EAAD-5AE1515B8618}"/>
              </a:ext>
            </a:extLst>
          </p:cNvPr>
          <p:cNvSpPr>
            <a:spLocks noGrp="1"/>
          </p:cNvSpPr>
          <p:nvPr>
            <p:ph type="title"/>
          </p:nvPr>
        </p:nvSpPr>
        <p:spPr/>
        <p:txBody>
          <a:bodyPr>
            <a:normAutofit fontScale="90000"/>
          </a:bodyPr>
          <a:lstStyle/>
          <a:p>
            <a:r>
              <a:rPr lang="de-DE" dirty="0"/>
              <a:t>Vergleich des Polymerisationsgrads bei unterschiedlichen  Lösungsmitteln</a:t>
            </a:r>
            <a:endParaRPr lang="en-US" dirty="0"/>
          </a:p>
        </p:txBody>
      </p:sp>
      <p:pic>
        <p:nvPicPr>
          <p:cNvPr id="5" name="Espace réservé du contenu 4" descr="Une image contenant diagramme, ligne, Plan, Parallèle&#10;&#10;Description générée automatiquement">
            <a:extLst>
              <a:ext uri="{FF2B5EF4-FFF2-40B4-BE49-F238E27FC236}">
                <a16:creationId xmlns:a16="http://schemas.microsoft.com/office/drawing/2014/main" id="{28E3C43C-DA4C-CF0C-A95B-834807558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705" y="2209800"/>
            <a:ext cx="7796589" cy="3910013"/>
          </a:xfrm>
        </p:spPr>
      </p:pic>
    </p:spTree>
    <p:extLst>
      <p:ext uri="{BB962C8B-B14F-4D97-AF65-F5344CB8AC3E}">
        <p14:creationId xmlns:p14="http://schemas.microsoft.com/office/powerpoint/2010/main" val="2219264213"/>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1C2F31"/>
      </a:dk2>
      <a:lt2>
        <a:srgbClr val="F2F0F3"/>
      </a:lt2>
      <a:accent1>
        <a:srgbClr val="77B12B"/>
      </a:accent1>
      <a:accent2>
        <a:srgbClr val="37B720"/>
      </a:accent2>
      <a:accent3>
        <a:srgbClr val="2CB951"/>
      </a:accent3>
      <a:accent4>
        <a:srgbClr val="1FB484"/>
      </a:accent4>
      <a:accent5>
        <a:srgbClr val="2EB1BF"/>
      </a:accent5>
      <a:accent6>
        <a:srgbClr val="2374C9"/>
      </a:accent6>
      <a:hlink>
        <a:srgbClr val="8C5EC9"/>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65</TotalTime>
  <Words>442</Words>
  <Application>Microsoft Office PowerPoint</Application>
  <PresentationFormat>Grand écran</PresentationFormat>
  <Paragraphs>36</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Batang</vt:lpstr>
      <vt:lpstr>Arial</vt:lpstr>
      <vt:lpstr>Avenir Next LT Pro Light</vt:lpstr>
      <vt:lpstr>AlignmentVTI</vt:lpstr>
      <vt:lpstr>Simulieren von Polymerisaton durch einen Self-Avoiding Walk</vt:lpstr>
      <vt:lpstr>Ziel und Idee der Simulation</vt:lpstr>
      <vt:lpstr>Dimensionen und Gitter</vt:lpstr>
      <vt:lpstr>Parameter und Statistik</vt:lpstr>
      <vt:lpstr>Flory Exponent</vt:lpstr>
      <vt:lpstr>Visualisierung der Walks in 2 Dimensionen</vt:lpstr>
      <vt:lpstr>Visualisierung der Walks in 3 Dimensionen</vt:lpstr>
      <vt:lpstr>Vergleich des REE bei unterschiedlichen  Lösungsmitteln</vt:lpstr>
      <vt:lpstr>Vergleich des Polymerisationsgrads bei unterschiedlichen  Lösungsmitteln</vt:lpstr>
      <vt:lpstr>Vergleich des REE bei Unterschiedlichen Dimensionen</vt:lpstr>
      <vt:lpstr>Vergleich des Polymerisationsgrads bei Unterschiedlichen Dimensionen</vt:lpstr>
      <vt:lpstr>Walk im Diamantgitter</vt:lpstr>
      <vt:lpstr>Exponenten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Flo .</dc:creator>
  <cp:lastModifiedBy>Flo .</cp:lastModifiedBy>
  <cp:revision>2</cp:revision>
  <dcterms:created xsi:type="dcterms:W3CDTF">2024-07-22T15:36:35Z</dcterms:created>
  <dcterms:modified xsi:type="dcterms:W3CDTF">2024-07-22T16:44:01Z</dcterms:modified>
</cp:coreProperties>
</file>