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2F7B506-F6E5-4BE6-86EB-300138EBCF1C}" type="datetimeFigureOut">
              <a:rPr lang="en-US" smtClean="0"/>
              <a:t>19-Dec-17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0DD6432-2367-466D-9004-8B24B0D5F90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F7B506-F6E5-4BE6-86EB-300138EBCF1C}" type="datetimeFigureOut">
              <a:rPr lang="en-US" smtClean="0"/>
              <a:t>19-Dec-17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DD6432-2367-466D-9004-8B24B0D5F9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2F7B506-F6E5-4BE6-86EB-300138EBCF1C}" type="datetimeFigureOut">
              <a:rPr lang="en-US" smtClean="0"/>
              <a:t>19-Dec-17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0DD6432-2367-466D-9004-8B24B0D5F9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F7B506-F6E5-4BE6-86EB-300138EBCF1C}" type="datetimeFigureOut">
              <a:rPr lang="en-US" smtClean="0"/>
              <a:t>19-Dec-17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DD6432-2367-466D-9004-8B24B0D5F9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2F7B506-F6E5-4BE6-86EB-300138EBCF1C}" type="datetimeFigureOut">
              <a:rPr lang="en-US" smtClean="0"/>
              <a:t>19-Dec-17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0DD6432-2367-466D-9004-8B24B0D5F90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F7B506-F6E5-4BE6-86EB-300138EBCF1C}" type="datetimeFigureOut">
              <a:rPr lang="en-US" smtClean="0"/>
              <a:t>19-Dec-17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DD6432-2367-466D-9004-8B24B0D5F9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2F7B506-F6E5-4BE6-86EB-300138EBCF1C}" type="datetimeFigureOut">
              <a:rPr lang="en-US" smtClean="0"/>
              <a:t>19-Dec-17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0DD6432-2367-466D-9004-8B24B0D5F9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2F7B506-F6E5-4BE6-86EB-300138EBCF1C}" type="datetimeFigureOut">
              <a:rPr lang="en-US" smtClean="0"/>
              <a:t>19-Dec-17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0DD6432-2367-466D-9004-8B24B0D5F9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2F7B506-F6E5-4BE6-86EB-300138EBCF1C}" type="datetimeFigureOut">
              <a:rPr lang="en-US" smtClean="0"/>
              <a:t>19-Dec-17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60DD6432-2367-466D-9004-8B24B0D5F9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F7B506-F6E5-4BE6-86EB-300138EBCF1C}" type="datetimeFigureOut">
              <a:rPr lang="en-US" smtClean="0"/>
              <a:t>19-Dec-17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DD6432-2367-466D-9004-8B24B0D5F9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2F7B506-F6E5-4BE6-86EB-300138EBCF1C}" type="datetimeFigureOut">
              <a:rPr lang="en-US" smtClean="0"/>
              <a:t>19-Dec-17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DD6432-2367-466D-9004-8B24B0D5F90F}"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2F7B506-F6E5-4BE6-86EB-300138EBCF1C}" type="datetimeFigureOut">
              <a:rPr lang="en-US" smtClean="0"/>
              <a:t>19-Dec-17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0DD6432-2367-466D-9004-8B24B0D5F9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1144074">
            <a:off x="274739" y="483279"/>
            <a:ext cx="7696200" cy="4247317"/>
          </a:xfrm>
          <a:prstGeom prst="rect">
            <a:avLst/>
          </a:prstGeom>
          <a:noFill/>
          <a:effectLst>
            <a:innerShdw blurRad="63500" dist="50800" dir="8100000">
              <a:prstClr val="black">
                <a:alpha val="50000"/>
              </a:prstClr>
            </a:innerShdw>
          </a:effectLst>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rPr>
              <a:t>History – Part 2</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rPr>
              <a:t>Chapter – 10</a:t>
            </a:r>
          </a:p>
          <a:p>
            <a:pPr algn="ct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lgerian" pitchFamily="82" charset="0"/>
            </a:endParaRPr>
          </a:p>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lgerian" pitchFamily="82" charset="0"/>
              </a:rPr>
              <a:t>The Changing World of Visual Arts</a:t>
            </a: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lgerian" pitchFamily="82" charset="0"/>
            </a:endParaRPr>
          </a:p>
        </p:txBody>
      </p:sp>
      <p:sp>
        <p:nvSpPr>
          <p:cNvPr id="7" name="TextBox 6"/>
          <p:cNvSpPr txBox="1"/>
          <p:nvPr/>
        </p:nvSpPr>
        <p:spPr>
          <a:xfrm>
            <a:off x="1219200" y="5486400"/>
            <a:ext cx="678180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 great story about </a:t>
            </a:r>
            <a:r>
              <a:rPr lang="en-US" sz="36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Colonial</a:t>
            </a: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period of British India</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598369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outVertical)">
                                      <p:cBhvr>
                                        <p:cTn id="16" dur="500"/>
                                        <p:tgtEl>
                                          <p:spTgt spid="2">
                                            <p:txEl>
                                              <p:pRg st="3" end="3"/>
                                            </p:txEl>
                                          </p:spTgt>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p:cTn id="20"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239000" cy="1143000"/>
          </a:xfrm>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b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New forms of imperial art</a:t>
            </a:r>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p:cNvSpPr>
            <a:spLocks noGrp="1"/>
          </p:cNvSpPr>
          <p:nvPr>
            <p:ph idx="1"/>
          </p:nvPr>
        </p:nvSpPr>
        <p:spPr>
          <a:xfrm>
            <a:off x="76200" y="1600200"/>
            <a:ext cx="7924800" cy="4846320"/>
          </a:xfrm>
        </p:spPr>
        <p:txBody>
          <a:bodyPr/>
          <a:lstStyle/>
          <a:p>
            <a:pPr marL="292608" lvl="1" indent="0" algn="just">
              <a:buNone/>
            </a:pPr>
            <a:r>
              <a:rPr lang="en-US" sz="2400" b="1" dirty="0" smtClean="0">
                <a:solidFill>
                  <a:srgbClr val="0070C0"/>
                </a:solidFill>
              </a:rPr>
              <a:t>In 18</a:t>
            </a:r>
            <a:r>
              <a:rPr lang="en-US" sz="2400" b="1" baseline="30000" dirty="0" smtClean="0">
                <a:solidFill>
                  <a:srgbClr val="0070C0"/>
                </a:solidFill>
              </a:rPr>
              <a:t>th</a:t>
            </a:r>
            <a:r>
              <a:rPr lang="en-US" sz="2400" b="1" dirty="0" smtClean="0">
                <a:solidFill>
                  <a:srgbClr val="0070C0"/>
                </a:solidFill>
              </a:rPr>
              <a:t> Century a stream of European Artists came to India along with the British traders and rulers. The artists bought with them the new styles and new conventions of paintings. These paintings became widely popular in Europe and helped shape Western perceptions  of India.</a:t>
            </a:r>
          </a:p>
          <a:p>
            <a:pPr lvl="2" algn="just"/>
            <a:r>
              <a:rPr lang="en-US" dirty="0" smtClean="0">
                <a:solidFill>
                  <a:schemeClr val="tx1">
                    <a:lumMod val="95000"/>
                    <a:lumOff val="5000"/>
                  </a:schemeClr>
                </a:solidFill>
              </a:rPr>
              <a:t>European artists bought the idea of Realism with them. This means , what the artists produced was expected to look real and lifelike. They also bought the “ OIL PAINTING “ – a technique of painting which was new to Indian artists.</a:t>
            </a:r>
          </a:p>
          <a:p>
            <a:pPr lvl="2" algn="just"/>
            <a:r>
              <a:rPr lang="en-US" dirty="0" smtClean="0">
                <a:solidFill>
                  <a:schemeClr val="tx1">
                    <a:lumMod val="95000"/>
                    <a:lumOff val="5000"/>
                  </a:schemeClr>
                </a:solidFill>
              </a:rPr>
              <a:t>Also , some European traders thought differently. The subjects they painted varied , but they seemed to </a:t>
            </a:r>
            <a:r>
              <a:rPr lang="en-US" dirty="0" err="1" smtClean="0">
                <a:solidFill>
                  <a:schemeClr val="tx1">
                    <a:lumMod val="95000"/>
                    <a:lumOff val="5000"/>
                  </a:schemeClr>
                </a:solidFill>
              </a:rPr>
              <a:t>emphasise</a:t>
            </a:r>
            <a:r>
              <a:rPr lang="en-US" dirty="0" smtClean="0">
                <a:solidFill>
                  <a:schemeClr val="tx1">
                    <a:lumMod val="95000"/>
                    <a:lumOff val="5000"/>
                  </a:schemeClr>
                </a:solidFill>
              </a:rPr>
              <a:t> the superiority of Britain. </a:t>
            </a:r>
            <a:endParaRPr lang="en-US" dirty="0">
              <a:solidFill>
                <a:schemeClr val="tx1">
                  <a:lumMod val="95000"/>
                  <a:lumOff val="5000"/>
                </a:schemeClr>
              </a:solidFill>
            </a:endParaRPr>
          </a:p>
        </p:txBody>
      </p:sp>
    </p:spTree>
    <p:extLst>
      <p:ext uri="{BB962C8B-B14F-4D97-AF65-F5344CB8AC3E}">
        <p14:creationId xmlns:p14="http://schemas.microsoft.com/office/powerpoint/2010/main" val="89295174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50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25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30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1371600"/>
            <a:ext cx="7772400" cy="3810000"/>
          </a:xfrm>
          <a:prstGeom prst="rect">
            <a:avLst/>
          </a:prstGeom>
        </p:spPr>
      </p:pic>
      <p:sp>
        <p:nvSpPr>
          <p:cNvPr id="3" name="TextBox 2"/>
          <p:cNvSpPr txBox="1"/>
          <p:nvPr/>
        </p:nvSpPr>
        <p:spPr>
          <a:xfrm>
            <a:off x="-131618" y="228600"/>
            <a:ext cx="8534400" cy="646331"/>
          </a:xfrm>
          <a:prstGeom prst="rect">
            <a:avLst/>
          </a:prstGeom>
          <a:noFill/>
        </p:spPr>
        <p:txBody>
          <a:bodyPr wrap="square" rtlCol="0">
            <a:spAutoFit/>
          </a:bodyPr>
          <a:lstStyle/>
          <a:p>
            <a:pPr algn="ctr"/>
            <a:r>
              <a:rPr lang="en-US" sz="3600" b="1" i="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Looking for the Picturesque</a:t>
            </a:r>
            <a:endParaRPr lang="en-US" sz="3600" b="1" i="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endParaRPr>
          </a:p>
        </p:txBody>
      </p:sp>
      <p:sp>
        <p:nvSpPr>
          <p:cNvPr id="4" name="TextBox 3"/>
          <p:cNvSpPr txBox="1"/>
          <p:nvPr/>
        </p:nvSpPr>
        <p:spPr>
          <a:xfrm>
            <a:off x="914400" y="5638800"/>
            <a:ext cx="6019800" cy="830997"/>
          </a:xfrm>
          <a:prstGeom prst="rect">
            <a:avLst/>
          </a:prstGeom>
          <a:noFill/>
        </p:spPr>
        <p:txBody>
          <a:bodyPr wrap="square" rtlCol="0">
            <a:spAutoFit/>
          </a:bodyPr>
          <a:lstStyle/>
          <a:p>
            <a:pPr algn="ctr"/>
            <a:r>
              <a:rPr lang="en-US" sz="2400" dirty="0" smtClean="0"/>
              <a:t>Ruins on the banks of river Ganges at </a:t>
            </a:r>
            <a:r>
              <a:rPr lang="en-US" sz="2400" dirty="0" err="1" smtClean="0"/>
              <a:t>Ghazipur</a:t>
            </a:r>
            <a:r>
              <a:rPr lang="en-US" sz="2400" dirty="0" smtClean="0"/>
              <a:t>.</a:t>
            </a:r>
            <a:endParaRPr lang="en-US" sz="2400" dirty="0"/>
          </a:p>
        </p:txBody>
      </p:sp>
    </p:spTree>
    <p:extLst>
      <p:ext uri="{BB962C8B-B14F-4D97-AF65-F5344CB8AC3E}">
        <p14:creationId xmlns:p14="http://schemas.microsoft.com/office/powerpoint/2010/main" val="390063558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par>
                          <p:cTn id="25" fill="hold">
                            <p:stCondLst>
                              <p:cond delay="4000"/>
                            </p:stCondLst>
                            <p:childTnLst>
                              <p:par>
                                <p:cTn id="26" presetID="45" presetClass="entr" presetSubtype="0" fill="hold"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2000"/>
                                        <p:tgtEl>
                                          <p:spTgt spid="4">
                                            <p:txEl>
                                              <p:pRg st="0" end="0"/>
                                            </p:txEl>
                                          </p:spTgt>
                                        </p:tgtEl>
                                      </p:cBhvr>
                                    </p:animEffect>
                                    <p:anim calcmode="lin" valueType="num">
                                      <p:cBhvr>
                                        <p:cTn id="29"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30"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53400" cy="7010400"/>
          </a:xfrm>
          <a:prstGeom prst="rect">
            <a:avLst/>
          </a:prstGeom>
        </p:spPr>
      </p:pic>
    </p:spTree>
    <p:extLst>
      <p:ext uri="{BB962C8B-B14F-4D97-AF65-F5344CB8AC3E}">
        <p14:creationId xmlns:p14="http://schemas.microsoft.com/office/powerpoint/2010/main" val="380062650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 y="38100"/>
            <a:ext cx="8139545" cy="6819900"/>
          </a:xfrm>
          <a:prstGeom prst="rect">
            <a:avLst/>
          </a:prstGeom>
        </p:spPr>
      </p:pic>
    </p:spTree>
    <p:extLst>
      <p:ext uri="{BB962C8B-B14F-4D97-AF65-F5344CB8AC3E}">
        <p14:creationId xmlns:p14="http://schemas.microsoft.com/office/powerpoint/2010/main" val="273732940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0"/>
            <a:ext cx="8153400" cy="6851073"/>
          </a:xfrm>
          <a:prstGeom prst="rect">
            <a:avLst/>
          </a:prstGeom>
        </p:spPr>
      </p:pic>
    </p:spTree>
    <p:extLst>
      <p:ext uri="{BB962C8B-B14F-4D97-AF65-F5344CB8AC3E}">
        <p14:creationId xmlns:p14="http://schemas.microsoft.com/office/powerpoint/2010/main" val="7162233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08818" cy="6858000"/>
          </a:xfrm>
          <a:prstGeom prst="rect">
            <a:avLst/>
          </a:prstGeom>
        </p:spPr>
      </p:pic>
    </p:spTree>
    <p:extLst>
      <p:ext uri="{BB962C8B-B14F-4D97-AF65-F5344CB8AC3E}">
        <p14:creationId xmlns:p14="http://schemas.microsoft.com/office/powerpoint/2010/main" val="169518369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5" y="1"/>
            <a:ext cx="8124287" cy="6858000"/>
          </a:xfrm>
          <a:prstGeom prst="rect">
            <a:avLst/>
          </a:prstGeom>
        </p:spPr>
      </p:pic>
    </p:spTree>
    <p:extLst>
      <p:ext uri="{BB962C8B-B14F-4D97-AF65-F5344CB8AC3E}">
        <p14:creationId xmlns:p14="http://schemas.microsoft.com/office/powerpoint/2010/main" val="448589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723900" y="6096000"/>
            <a:ext cx="7696200" cy="584775"/>
          </a:xfrm>
          <a:prstGeom prst="rect">
            <a:avLst/>
          </a:prstGeom>
          <a:noFill/>
        </p:spPr>
        <p:txBody>
          <a:bodyPr wrap="square" rtlCol="0">
            <a:spAutoFit/>
          </a:bodyPr>
          <a:lstStyle/>
          <a:p>
            <a:pPr algn="r"/>
            <a:r>
              <a:rPr lang="en-US" sz="3200" b="1" i="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itchFamily="34" charset="0"/>
                <a:cs typeface="Arial" pitchFamily="34" charset="0"/>
              </a:rPr>
              <a:t>Created by : </a:t>
            </a:r>
            <a:r>
              <a:rPr lang="en-US" sz="3200" b="1" i="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itchFamily="34" charset="0"/>
                <a:cs typeface="Arial" pitchFamily="34" charset="0"/>
              </a:rPr>
              <a:t>Nameer</a:t>
            </a:r>
            <a:r>
              <a:rPr lang="en-US" sz="3200" b="1" i="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itchFamily="34" charset="0"/>
                <a:cs typeface="Arial" pitchFamily="34" charset="0"/>
              </a:rPr>
              <a:t>  S. </a:t>
            </a:r>
            <a:r>
              <a:rPr lang="en-US" sz="3200" b="1" i="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itchFamily="34" charset="0"/>
                <a:cs typeface="Arial" pitchFamily="34" charset="0"/>
              </a:rPr>
              <a:t>Shaikh</a:t>
            </a:r>
            <a:endParaRPr lang="en-US" sz="3200" b="1" i="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itchFamily="34" charset="0"/>
              <a:cs typeface="Arial" pitchFamily="34" charset="0"/>
            </a:endParaRPr>
          </a:p>
        </p:txBody>
      </p:sp>
    </p:spTree>
    <p:extLst>
      <p:ext uri="{BB962C8B-B14F-4D97-AF65-F5344CB8AC3E}">
        <p14:creationId xmlns:p14="http://schemas.microsoft.com/office/powerpoint/2010/main" val="19794522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155</TotalTime>
  <Words>160</Words>
  <Application>Microsoft Office PowerPoint</Application>
  <PresentationFormat>On-screen Show (4:3)</PresentationFormat>
  <Paragraphs>12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PowerPoint Presentation</vt:lpstr>
      <vt:lpstr>                 New forms of imperial 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dc:creator>
  <cp:lastModifiedBy>sw</cp:lastModifiedBy>
  <cp:revision>10</cp:revision>
  <dcterms:created xsi:type="dcterms:W3CDTF">2017-12-17T12:01:52Z</dcterms:created>
  <dcterms:modified xsi:type="dcterms:W3CDTF">2017-12-19T15:00:31Z</dcterms:modified>
</cp:coreProperties>
</file>