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CFD57A-67F2-4F5B-9265-8EF58334623C}">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2054DE0-5E4E-4A8C-80F7-3E78F28BB936}" type="datetimeFigureOut">
              <a:rPr lang="en-IN" smtClean="0"/>
              <a:t>19-12-2017</a:t>
            </a:fld>
            <a:endParaRPr lang="en-IN"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E98C40D-CF26-4CC4-BE54-69E0D09D89E1}" type="slidenum">
              <a:rPr lang="en-IN" smtClean="0"/>
              <a:t>‹#›</a:t>
            </a:fld>
            <a:endParaRPr lang="en-IN"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98C40D-CF26-4CC4-BE54-69E0D09D89E1}" type="slidenum">
              <a:rPr lang="en-IN" smtClean="0"/>
              <a:t>‹#›</a:t>
            </a:fld>
            <a:endParaRPr lang="en-IN"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98C40D-CF26-4CC4-BE54-69E0D09D89E1}" type="slidenum">
              <a:rPr lang="en-IN" smtClean="0"/>
              <a:t>‹#›</a:t>
            </a:fld>
            <a:endParaRPr lang="en-IN"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98C40D-CF26-4CC4-BE54-69E0D09D89E1}" type="slidenum">
              <a:rPr lang="en-IN" smtClean="0"/>
              <a:t>‹#›</a:t>
            </a:fld>
            <a:endParaRPr lang="en-IN"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98C40D-CF26-4CC4-BE54-69E0D09D89E1}"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98C40D-CF26-4CC4-BE54-69E0D09D89E1}" type="slidenum">
              <a:rPr lang="en-IN" smtClean="0"/>
              <a:t>‹#›</a:t>
            </a:fld>
            <a:endParaRPr lang="en-IN"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E98C40D-CF26-4CC4-BE54-69E0D09D89E1}" type="slidenum">
              <a:rPr lang="en-IN" smtClean="0"/>
              <a:t>‹#›</a:t>
            </a:fld>
            <a:endParaRPr lang="en-IN"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E98C40D-CF26-4CC4-BE54-69E0D09D89E1}" type="slidenum">
              <a:rPr lang="en-IN" smtClean="0"/>
              <a:t>‹#›</a:t>
            </a:fld>
            <a:endParaRPr lang="en-IN"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E98C40D-CF26-4CC4-BE54-69E0D09D89E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98C40D-CF26-4CC4-BE54-69E0D09D89E1}"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54DE0-5E4E-4A8C-80F7-3E78F28BB936}" type="datetimeFigureOut">
              <a:rPr lang="en-IN" smtClean="0"/>
              <a:t>19-12-2017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98C40D-CF26-4CC4-BE54-69E0D09D89E1}"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2054DE0-5E4E-4A8C-80F7-3E78F28BB936}" type="datetimeFigureOut">
              <a:rPr lang="en-IN" smtClean="0"/>
              <a:t>19-12-2017</a:t>
            </a:fld>
            <a:endParaRPr lang="en-IN"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E98C40D-CF26-4CC4-BE54-69E0D09D89E1}"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387737"/>
            <a:ext cx="8352927" cy="1731982"/>
          </a:xfrm>
        </p:spPr>
        <p:txBody>
          <a:bodyPr/>
          <a:lstStyle/>
          <a:p>
            <a:r>
              <a:rPr lang="en-IN" dirty="0" smtClean="0">
                <a:latin typeface="Monotype Corsiva" pitchFamily="66" charset="0"/>
              </a:rPr>
              <a:t>The</a:t>
            </a:r>
            <a:r>
              <a:rPr lang="en-IN" dirty="0" smtClean="0"/>
              <a:t> </a:t>
            </a:r>
            <a:r>
              <a:rPr lang="en-IN" dirty="0" smtClean="0">
                <a:latin typeface="Monotype Corsiva" pitchFamily="66" charset="0"/>
              </a:rPr>
              <a:t>Making</a:t>
            </a:r>
            <a:r>
              <a:rPr lang="en-IN" dirty="0" smtClean="0"/>
              <a:t> </a:t>
            </a:r>
            <a:r>
              <a:rPr lang="en-IN" dirty="0" smtClean="0">
                <a:latin typeface="Monotype Corsiva" pitchFamily="66" charset="0"/>
              </a:rPr>
              <a:t>of</a:t>
            </a:r>
            <a:r>
              <a:rPr lang="en-IN" dirty="0" smtClean="0"/>
              <a:t> </a:t>
            </a:r>
            <a:r>
              <a:rPr lang="en-IN" dirty="0" smtClean="0">
                <a:latin typeface="Monotype Corsiva" pitchFamily="66" charset="0"/>
              </a:rPr>
              <a:t>National</a:t>
            </a:r>
            <a:r>
              <a:rPr lang="en-IN" dirty="0" smtClean="0"/>
              <a:t> </a:t>
            </a:r>
            <a:r>
              <a:rPr lang="en-IN" dirty="0" smtClean="0">
                <a:latin typeface="Monotype Corsiva" pitchFamily="66" charset="0"/>
              </a:rPr>
              <a:t>Movements</a:t>
            </a:r>
            <a:r>
              <a:rPr lang="en-IN" dirty="0" smtClean="0"/>
              <a:t> : </a:t>
            </a:r>
            <a:r>
              <a:rPr lang="en-IN" dirty="0" smtClean="0">
                <a:latin typeface="Monotype Corsiva" pitchFamily="66" charset="0"/>
              </a:rPr>
              <a:t>1870s-1947</a:t>
            </a:r>
            <a:endParaRPr lang="en-IN" dirty="0">
              <a:latin typeface="Monotype Corsiva" pitchFamily="66" charset="0"/>
            </a:endParaRPr>
          </a:p>
        </p:txBody>
      </p:sp>
      <p:sp>
        <p:nvSpPr>
          <p:cNvPr id="3" name="Subtitle 2"/>
          <p:cNvSpPr>
            <a:spLocks noGrp="1"/>
          </p:cNvSpPr>
          <p:nvPr>
            <p:ph type="subTitle" idx="1"/>
          </p:nvPr>
        </p:nvSpPr>
        <p:spPr/>
        <p:txBody>
          <a:bodyPr>
            <a:normAutofit lnSpcReduction="10000"/>
          </a:bodyPr>
          <a:lstStyle/>
          <a:p>
            <a:r>
              <a:rPr lang="en-IN" dirty="0"/>
              <a:t>P</a:t>
            </a:r>
            <a:r>
              <a:rPr lang="en-IN" dirty="0" smtClean="0"/>
              <a:t>resented by:</a:t>
            </a:r>
          </a:p>
          <a:p>
            <a:r>
              <a:rPr lang="en-IN" dirty="0" err="1" smtClean="0"/>
              <a:t>Soham</a:t>
            </a:r>
            <a:r>
              <a:rPr lang="en-IN" dirty="0" smtClean="0"/>
              <a:t> Joshi</a:t>
            </a:r>
          </a:p>
          <a:p>
            <a:r>
              <a:rPr lang="en-IN" dirty="0" err="1"/>
              <a:t>Nameer</a:t>
            </a:r>
            <a:r>
              <a:rPr lang="en-IN" dirty="0"/>
              <a:t> </a:t>
            </a:r>
            <a:r>
              <a:rPr lang="en-IN" dirty="0" err="1"/>
              <a:t>Shaikh</a:t>
            </a:r>
            <a:endParaRPr lang="en-IN" dirty="0"/>
          </a:p>
          <a:p>
            <a:r>
              <a:rPr lang="en-IN" dirty="0" err="1" smtClean="0"/>
              <a:t>Ankit</a:t>
            </a:r>
            <a:r>
              <a:rPr lang="en-IN" dirty="0" smtClean="0"/>
              <a:t> </a:t>
            </a:r>
            <a:r>
              <a:rPr lang="en-IN" dirty="0" err="1"/>
              <a:t>Wankhede</a:t>
            </a:r>
            <a:endParaRPr lang="en-IN" dirty="0"/>
          </a:p>
          <a:p>
            <a:endParaRPr lang="en-IN" dirty="0"/>
          </a:p>
        </p:txBody>
      </p:sp>
    </p:spTree>
    <p:extLst>
      <p:ext uri="{BB962C8B-B14F-4D97-AF65-F5344CB8AC3E}">
        <p14:creationId xmlns:p14="http://schemas.microsoft.com/office/powerpoint/2010/main" val="2492628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7" y="2248347"/>
            <a:ext cx="5688631" cy="4493021"/>
          </a:xfrm>
        </p:spPr>
        <p:txBody>
          <a:bodyPr>
            <a:normAutofit fontScale="92500" lnSpcReduction="10000"/>
          </a:bodyPr>
          <a:lstStyle/>
          <a:p>
            <a:r>
              <a:rPr lang="en-IN" sz="1800" dirty="0"/>
              <a:t>In 1930, Gandhiji started the march to break the Salt Law. According to this law the state had a monopoly on the manufacture and sale of salt. </a:t>
            </a:r>
            <a:endParaRPr lang="en-IN" sz="1800" dirty="0" smtClean="0"/>
          </a:p>
          <a:p>
            <a:r>
              <a:rPr lang="en-IN" sz="1800" dirty="0"/>
              <a:t>Gandhiji and his followers marched from Sabarmati Ashram to the coastal town </a:t>
            </a:r>
            <a:r>
              <a:rPr lang="en-IN" sz="1800" dirty="0" smtClean="0"/>
              <a:t>of Dandi </a:t>
            </a:r>
            <a:r>
              <a:rPr lang="en-IN" sz="1800" dirty="0"/>
              <a:t>where they broke the Salt law by gathering natural salt found on the sea-shore are boiling sea water to produce </a:t>
            </a:r>
            <a:r>
              <a:rPr lang="en-IN" sz="1800" dirty="0" smtClean="0"/>
              <a:t>salt.</a:t>
            </a:r>
          </a:p>
          <a:p>
            <a:r>
              <a:rPr lang="en-IN" sz="1800" dirty="0"/>
              <a:t>The combined struggles of the Indian people bore fruit when the Government of India Act of 1935 prescribed provincial autonomy and the government announced election to the provincial legislature in 1937. </a:t>
            </a:r>
            <a:endParaRPr lang="en-IN" sz="1800" dirty="0" smtClean="0"/>
          </a:p>
          <a:p>
            <a:r>
              <a:rPr lang="en-IN" sz="1800" dirty="0"/>
              <a:t> The Second World War broke out in September 1939. The Congress leaders </a:t>
            </a:r>
            <a:r>
              <a:rPr lang="en-IN" sz="1800" dirty="0" smtClean="0"/>
              <a:t>were ready </a:t>
            </a:r>
            <a:r>
              <a:rPr lang="en-IN" sz="1800" dirty="0"/>
              <a:t>to support the British war effort. But in return they wanted that India be  granted Independence after the war. The British refused to concede the demand </a:t>
            </a:r>
            <a:r>
              <a:rPr lang="en-IN" sz="1800" dirty="0" err="1"/>
              <a:t>andthe</a:t>
            </a:r>
            <a:r>
              <a:rPr lang="en-IN" sz="1800" dirty="0"/>
              <a:t> Congress ministers resigned in protest.  </a:t>
            </a:r>
          </a:p>
        </p:txBody>
      </p:sp>
      <p:sp>
        <p:nvSpPr>
          <p:cNvPr id="3" name="Title 2"/>
          <p:cNvSpPr>
            <a:spLocks noGrp="1"/>
          </p:cNvSpPr>
          <p:nvPr>
            <p:ph type="title"/>
          </p:nvPr>
        </p:nvSpPr>
        <p:spPr/>
        <p:txBody>
          <a:bodyPr/>
          <a:lstStyle/>
          <a:p>
            <a:r>
              <a:rPr lang="en-IN" sz="4400" dirty="0" smtClean="0">
                <a:latin typeface="Monotype Corsiva" pitchFamily="66" charset="0"/>
              </a:rPr>
              <a:t>Dandi March</a:t>
            </a:r>
            <a:endParaRPr lang="en-IN" sz="4400" dirty="0">
              <a:latin typeface="Monotype Corsiva" pitchFamily="66"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996952"/>
            <a:ext cx="1771650" cy="2581275"/>
          </a:xfrm>
          <a:prstGeom prst="round2DiagRect">
            <a:avLst>
              <a:gd name="adj1" fmla="val 16667"/>
              <a:gd name="adj2" fmla="val 0"/>
            </a:avLst>
          </a:prstGeom>
          <a:ln w="88900" cap="sq">
            <a:solidFill>
              <a:srgbClr val="FFFFFF"/>
            </a:solidFill>
            <a:miter lim="800000"/>
          </a:ln>
          <a:effectLst>
            <a:glow rad="4572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103384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95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95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95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95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4950"/>
                            </p:stCondLst>
                            <p:childTnLst>
                              <p:par>
                                <p:cTn id="36" presetID="26" presetClass="entr" presetSubtype="0" fill="hold" nodeType="afterEffect">
                                  <p:stCondLst>
                                    <p:cond delay="0"/>
                                  </p:stCondLst>
                                  <p:childTnLst>
                                    <p:set>
                                      <p:cBhvr>
                                        <p:cTn id="37" dur="1" fill="hold">
                                          <p:stCondLst>
                                            <p:cond delay="0"/>
                                          </p:stCondLst>
                                        </p:cTn>
                                        <p:tgtEl>
                                          <p:spTgt spid="2050"/>
                                        </p:tgtEl>
                                        <p:attrNameLst>
                                          <p:attrName>style.visibility</p:attrName>
                                        </p:attrNameLst>
                                      </p:cBhvr>
                                      <p:to>
                                        <p:strVal val="visible"/>
                                      </p:to>
                                    </p:set>
                                    <p:animEffect transition="in" filter="wipe(down)">
                                      <p:cBhvr>
                                        <p:cTn id="38" dur="580">
                                          <p:stCondLst>
                                            <p:cond delay="0"/>
                                          </p:stCondLst>
                                        </p:cTn>
                                        <p:tgtEl>
                                          <p:spTgt spid="2050"/>
                                        </p:tgtEl>
                                      </p:cBhvr>
                                    </p:animEffect>
                                    <p:anim calcmode="lin" valueType="num">
                                      <p:cBhvr>
                                        <p:cTn id="39"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44" dur="26">
                                          <p:stCondLst>
                                            <p:cond delay="650"/>
                                          </p:stCondLst>
                                        </p:cTn>
                                        <p:tgtEl>
                                          <p:spTgt spid="2050"/>
                                        </p:tgtEl>
                                      </p:cBhvr>
                                      <p:to x="100000" y="60000"/>
                                    </p:animScale>
                                    <p:animScale>
                                      <p:cBhvr>
                                        <p:cTn id="45" dur="166" decel="50000">
                                          <p:stCondLst>
                                            <p:cond delay="676"/>
                                          </p:stCondLst>
                                        </p:cTn>
                                        <p:tgtEl>
                                          <p:spTgt spid="2050"/>
                                        </p:tgtEl>
                                      </p:cBhvr>
                                      <p:to x="100000" y="100000"/>
                                    </p:animScale>
                                    <p:animScale>
                                      <p:cBhvr>
                                        <p:cTn id="46" dur="26">
                                          <p:stCondLst>
                                            <p:cond delay="1312"/>
                                          </p:stCondLst>
                                        </p:cTn>
                                        <p:tgtEl>
                                          <p:spTgt spid="2050"/>
                                        </p:tgtEl>
                                      </p:cBhvr>
                                      <p:to x="100000" y="80000"/>
                                    </p:animScale>
                                    <p:animScale>
                                      <p:cBhvr>
                                        <p:cTn id="47" dur="166" decel="50000">
                                          <p:stCondLst>
                                            <p:cond delay="1338"/>
                                          </p:stCondLst>
                                        </p:cTn>
                                        <p:tgtEl>
                                          <p:spTgt spid="2050"/>
                                        </p:tgtEl>
                                      </p:cBhvr>
                                      <p:to x="100000" y="100000"/>
                                    </p:animScale>
                                    <p:animScale>
                                      <p:cBhvr>
                                        <p:cTn id="48" dur="26">
                                          <p:stCondLst>
                                            <p:cond delay="1642"/>
                                          </p:stCondLst>
                                        </p:cTn>
                                        <p:tgtEl>
                                          <p:spTgt spid="2050"/>
                                        </p:tgtEl>
                                      </p:cBhvr>
                                      <p:to x="100000" y="90000"/>
                                    </p:animScale>
                                    <p:animScale>
                                      <p:cBhvr>
                                        <p:cTn id="49" dur="166" decel="50000">
                                          <p:stCondLst>
                                            <p:cond delay="1668"/>
                                          </p:stCondLst>
                                        </p:cTn>
                                        <p:tgtEl>
                                          <p:spTgt spid="2050"/>
                                        </p:tgtEl>
                                      </p:cBhvr>
                                      <p:to x="100000" y="100000"/>
                                    </p:animScale>
                                    <p:animScale>
                                      <p:cBhvr>
                                        <p:cTn id="50" dur="26">
                                          <p:stCondLst>
                                            <p:cond delay="1808"/>
                                          </p:stCondLst>
                                        </p:cTn>
                                        <p:tgtEl>
                                          <p:spTgt spid="2050"/>
                                        </p:tgtEl>
                                      </p:cBhvr>
                                      <p:to x="100000" y="95000"/>
                                    </p:animScale>
                                    <p:animScale>
                                      <p:cBhvr>
                                        <p:cTn id="51"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248347"/>
            <a:ext cx="5868143" cy="4609653"/>
          </a:xfrm>
        </p:spPr>
        <p:txBody>
          <a:bodyPr>
            <a:normAutofit/>
          </a:bodyPr>
          <a:lstStyle/>
          <a:p>
            <a:r>
              <a:rPr lang="en-IN" sz="1800" dirty="0"/>
              <a:t>Mahatma Gandhi decided to initiate a new phase of movement against the British in the middle of the Second World War which was Quit India Movement</a:t>
            </a:r>
            <a:r>
              <a:rPr lang="en-IN" sz="1800" dirty="0" smtClean="0"/>
              <a:t>.</a:t>
            </a:r>
          </a:p>
          <a:p>
            <a:r>
              <a:rPr lang="en-IN" sz="1800" dirty="0" smtClean="0"/>
              <a:t>Quit India Movement demanded end to British rule.</a:t>
            </a:r>
          </a:p>
          <a:p>
            <a:r>
              <a:rPr lang="en-IN" sz="1800" dirty="0"/>
              <a:t> Gandhi made a call to Do or Die in his Quit India speech delivered in Bombay at the Gowalia Tank Maidan</a:t>
            </a:r>
            <a:r>
              <a:rPr lang="en-IN" sz="1800" dirty="0" smtClean="0"/>
              <a:t>.</a:t>
            </a:r>
          </a:p>
          <a:p>
            <a:r>
              <a:rPr lang="en-IN" sz="1800" dirty="0"/>
              <a:t>The first response of the British was severe repression and the end of 1943 over 90,000 people were arrested, and around 1,000 killed in police </a:t>
            </a:r>
            <a:r>
              <a:rPr lang="en-IN" sz="1800" dirty="0" smtClean="0"/>
              <a:t>firing.</a:t>
            </a:r>
            <a:endParaRPr lang="en-IN" sz="1800" dirty="0"/>
          </a:p>
        </p:txBody>
      </p:sp>
      <p:sp>
        <p:nvSpPr>
          <p:cNvPr id="3" name="Title 2"/>
          <p:cNvSpPr>
            <a:spLocks noGrp="1"/>
          </p:cNvSpPr>
          <p:nvPr>
            <p:ph type="title"/>
          </p:nvPr>
        </p:nvSpPr>
        <p:spPr/>
        <p:txBody>
          <a:bodyPr/>
          <a:lstStyle/>
          <a:p>
            <a:r>
              <a:rPr lang="en-IN" sz="4400" dirty="0" smtClean="0">
                <a:latin typeface="Monotype Corsiva" pitchFamily="66" charset="0"/>
              </a:rPr>
              <a:t>Quit India Movement</a:t>
            </a:r>
            <a:endParaRPr lang="en-IN" sz="4400" dirty="0">
              <a:latin typeface="Monotype Corsiva" pitchFamily="66"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717032"/>
            <a:ext cx="2895600" cy="1581150"/>
          </a:xfrm>
          <a:prstGeom prst="round2DiagRect">
            <a:avLst>
              <a:gd name="adj1" fmla="val 16667"/>
              <a:gd name="adj2" fmla="val 0"/>
            </a:avLst>
          </a:prstGeom>
          <a:ln w="88900" cap="sq">
            <a:solidFill>
              <a:srgbClr val="FFFFFF"/>
            </a:solidFill>
            <a:miter lim="800000"/>
          </a:ln>
          <a:effectLst>
            <a:glow rad="6731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47412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30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30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30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30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300"/>
                            </p:stCondLst>
                            <p:childTnLst>
                              <p:par>
                                <p:cTn id="36" presetID="26" presetClass="entr" presetSubtype="0" fill="hold" nodeType="afterEffect">
                                  <p:stCondLst>
                                    <p:cond delay="0"/>
                                  </p:stCondLst>
                                  <p:childTnLst>
                                    <p:set>
                                      <p:cBhvr>
                                        <p:cTn id="37" dur="1" fill="hold">
                                          <p:stCondLst>
                                            <p:cond delay="0"/>
                                          </p:stCondLst>
                                        </p:cTn>
                                        <p:tgtEl>
                                          <p:spTgt spid="3074"/>
                                        </p:tgtEl>
                                        <p:attrNameLst>
                                          <p:attrName>style.visibility</p:attrName>
                                        </p:attrNameLst>
                                      </p:cBhvr>
                                      <p:to>
                                        <p:strVal val="visible"/>
                                      </p:to>
                                    </p:set>
                                    <p:animEffect transition="in" filter="wipe(down)">
                                      <p:cBhvr>
                                        <p:cTn id="38" dur="580">
                                          <p:stCondLst>
                                            <p:cond delay="0"/>
                                          </p:stCondLst>
                                        </p:cTn>
                                        <p:tgtEl>
                                          <p:spTgt spid="3074"/>
                                        </p:tgtEl>
                                      </p:cBhvr>
                                    </p:animEffect>
                                    <p:anim calcmode="lin" valueType="num">
                                      <p:cBhvr>
                                        <p:cTn id="39"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44" dur="26">
                                          <p:stCondLst>
                                            <p:cond delay="650"/>
                                          </p:stCondLst>
                                        </p:cTn>
                                        <p:tgtEl>
                                          <p:spTgt spid="3074"/>
                                        </p:tgtEl>
                                      </p:cBhvr>
                                      <p:to x="100000" y="60000"/>
                                    </p:animScale>
                                    <p:animScale>
                                      <p:cBhvr>
                                        <p:cTn id="45" dur="166" decel="50000">
                                          <p:stCondLst>
                                            <p:cond delay="676"/>
                                          </p:stCondLst>
                                        </p:cTn>
                                        <p:tgtEl>
                                          <p:spTgt spid="3074"/>
                                        </p:tgtEl>
                                      </p:cBhvr>
                                      <p:to x="100000" y="100000"/>
                                    </p:animScale>
                                    <p:animScale>
                                      <p:cBhvr>
                                        <p:cTn id="46" dur="26">
                                          <p:stCondLst>
                                            <p:cond delay="1312"/>
                                          </p:stCondLst>
                                        </p:cTn>
                                        <p:tgtEl>
                                          <p:spTgt spid="3074"/>
                                        </p:tgtEl>
                                      </p:cBhvr>
                                      <p:to x="100000" y="80000"/>
                                    </p:animScale>
                                    <p:animScale>
                                      <p:cBhvr>
                                        <p:cTn id="47" dur="166" decel="50000">
                                          <p:stCondLst>
                                            <p:cond delay="1338"/>
                                          </p:stCondLst>
                                        </p:cTn>
                                        <p:tgtEl>
                                          <p:spTgt spid="3074"/>
                                        </p:tgtEl>
                                      </p:cBhvr>
                                      <p:to x="100000" y="100000"/>
                                    </p:animScale>
                                    <p:animScale>
                                      <p:cBhvr>
                                        <p:cTn id="48" dur="26">
                                          <p:stCondLst>
                                            <p:cond delay="1642"/>
                                          </p:stCondLst>
                                        </p:cTn>
                                        <p:tgtEl>
                                          <p:spTgt spid="3074"/>
                                        </p:tgtEl>
                                      </p:cBhvr>
                                      <p:to x="100000" y="90000"/>
                                    </p:animScale>
                                    <p:animScale>
                                      <p:cBhvr>
                                        <p:cTn id="49" dur="166" decel="50000">
                                          <p:stCondLst>
                                            <p:cond delay="1668"/>
                                          </p:stCondLst>
                                        </p:cTn>
                                        <p:tgtEl>
                                          <p:spTgt spid="3074"/>
                                        </p:tgtEl>
                                      </p:cBhvr>
                                      <p:to x="100000" y="100000"/>
                                    </p:animScale>
                                    <p:animScale>
                                      <p:cBhvr>
                                        <p:cTn id="50" dur="26">
                                          <p:stCondLst>
                                            <p:cond delay="1808"/>
                                          </p:stCondLst>
                                        </p:cTn>
                                        <p:tgtEl>
                                          <p:spTgt spid="3074"/>
                                        </p:tgtEl>
                                      </p:cBhvr>
                                      <p:to x="100000" y="95000"/>
                                    </p:animScale>
                                    <p:animScale>
                                      <p:cBhvr>
                                        <p:cTn id="51"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248347"/>
            <a:ext cx="9144000" cy="4609653"/>
          </a:xfrm>
        </p:spPr>
        <p:txBody>
          <a:bodyPr>
            <a:normAutofit/>
          </a:bodyPr>
          <a:lstStyle/>
          <a:p>
            <a:r>
              <a:rPr lang="en-IN" sz="1800" dirty="0"/>
              <a:t>In 1940, the Muslim League had moved a resolution demanding ‘Independent States’ for Muslims in the north-western and eastern areas of the country. </a:t>
            </a:r>
            <a:endParaRPr lang="en-IN" sz="1800" dirty="0" smtClean="0"/>
          </a:p>
          <a:p>
            <a:r>
              <a:rPr lang="en-IN" sz="1800" dirty="0"/>
              <a:t> The provincial elections of 1937 seemed to have convinced the League that Muslims were a minority, and they would always have to play second fiddle in any </a:t>
            </a:r>
            <a:r>
              <a:rPr lang="en-IN" sz="1800" dirty="0" smtClean="0"/>
              <a:t>democratic structure</a:t>
            </a:r>
            <a:r>
              <a:rPr lang="en-IN" sz="1800" dirty="0"/>
              <a:t>. </a:t>
            </a:r>
            <a:endParaRPr lang="en-IN" sz="1800" dirty="0" smtClean="0"/>
          </a:p>
          <a:p>
            <a:r>
              <a:rPr lang="en-IN" sz="1800" dirty="0"/>
              <a:t>The Congress’s rejection of the League’s desire to form a joint </a:t>
            </a:r>
            <a:r>
              <a:rPr lang="en-IN" sz="1800" dirty="0" smtClean="0"/>
              <a:t>Congress-League government </a:t>
            </a:r>
            <a:r>
              <a:rPr lang="en-IN" sz="1800" dirty="0"/>
              <a:t>in the United Provinces in 1937 also annoyed the League. </a:t>
            </a:r>
            <a:endParaRPr lang="en-IN" sz="1800" dirty="0" smtClean="0"/>
          </a:p>
          <a:p>
            <a:r>
              <a:rPr lang="en-IN" sz="1800" dirty="0"/>
              <a:t>In 1945, after the end of the war, the British opened negotiations between </a:t>
            </a:r>
            <a:r>
              <a:rPr lang="en-IN" sz="1800" dirty="0" smtClean="0"/>
              <a:t>the Congress</a:t>
            </a:r>
            <a:r>
              <a:rPr lang="en-IN" sz="1800" dirty="0"/>
              <a:t>, the League and themselves for the Independence of India. The talks </a:t>
            </a:r>
            <a:r>
              <a:rPr lang="en-IN" sz="1800" dirty="0" smtClean="0"/>
              <a:t>failed because </a:t>
            </a:r>
            <a:r>
              <a:rPr lang="en-IN" sz="1800" dirty="0"/>
              <a:t>the league accelerated the demand for Pakistan</a:t>
            </a:r>
            <a:r>
              <a:rPr lang="en-IN" sz="1800" dirty="0" smtClean="0"/>
              <a:t>.</a:t>
            </a:r>
          </a:p>
          <a:p>
            <a:r>
              <a:rPr lang="en-IN" sz="1800" dirty="0"/>
              <a:t>In </a:t>
            </a:r>
            <a:r>
              <a:rPr lang="en-IN" sz="1800" dirty="0" smtClean="0"/>
              <a:t>March </a:t>
            </a:r>
            <a:r>
              <a:rPr lang="en-IN" sz="1800" dirty="0"/>
              <a:t>1946 the British cabinet sent a three-member mission to Delhi to examine this demand. 16 August 1946 was declared as the ‘Direct Action Day’ by the league. </a:t>
            </a:r>
          </a:p>
          <a:p>
            <a:r>
              <a:rPr lang="en-IN" sz="1800" dirty="0"/>
              <a:t> On 3 June 1947, the Partition Plan was announced and Pakistan came into existence. The joy of our country’s Independence from British rule came mixed with the pain and violence of </a:t>
            </a:r>
            <a:r>
              <a:rPr lang="en-IN" sz="1800" dirty="0" smtClean="0"/>
              <a:t>Partition.</a:t>
            </a:r>
            <a:endParaRPr lang="en-IN" sz="1800" dirty="0"/>
          </a:p>
        </p:txBody>
      </p:sp>
      <p:sp>
        <p:nvSpPr>
          <p:cNvPr id="3" name="Title 2"/>
          <p:cNvSpPr>
            <a:spLocks noGrp="1"/>
          </p:cNvSpPr>
          <p:nvPr>
            <p:ph type="title"/>
          </p:nvPr>
        </p:nvSpPr>
        <p:spPr/>
        <p:txBody>
          <a:bodyPr/>
          <a:lstStyle/>
          <a:p>
            <a:r>
              <a:rPr lang="en-IN" sz="4400" dirty="0" smtClean="0">
                <a:latin typeface="Monotype Corsiva" pitchFamily="66" charset="0"/>
              </a:rPr>
              <a:t>Towards Independence and  Partition</a:t>
            </a:r>
            <a:endParaRPr lang="en-IN" sz="4400" dirty="0">
              <a:latin typeface="Monotype Corsiva" pitchFamily="66" charset="0"/>
            </a:endParaRPr>
          </a:p>
        </p:txBody>
      </p:sp>
    </p:spTree>
    <p:extLst>
      <p:ext uri="{BB962C8B-B14F-4D97-AF65-F5344CB8AC3E}">
        <p14:creationId xmlns:p14="http://schemas.microsoft.com/office/powerpoint/2010/main" val="14667182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400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6000"/>
                            </p:stCondLst>
                            <p:childTnLst>
                              <p:par>
                                <p:cTn id="36" presetID="42" presetClass="entr" presetSubtype="0" fill="hold" grpId="0" nodeType="after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7000"/>
                            </p:stCondLst>
                            <p:childTnLst>
                              <p:par>
                                <p:cTn id="42" presetID="42" presetClass="entr" presetSubtype="0" fill="hold" grpId="0" nodeType="after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1000"/>
                                        <p:tgtEl>
                                          <p:spTgt spid="2">
                                            <p:txEl>
                                              <p:pRg st="5" end="5"/>
                                            </p:txEl>
                                          </p:spTgt>
                                        </p:tgtEl>
                                      </p:cBhvr>
                                    </p:animEffect>
                                    <p:anim calcmode="lin" valueType="num">
                                      <p:cBhvr>
                                        <p:cTn id="4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9600" dirty="0" smtClean="0">
                <a:latin typeface="Monotype Corsiva" pitchFamily="66" charset="0"/>
              </a:rPr>
              <a:t>Credits</a:t>
            </a:r>
            <a:endParaRPr lang="en-IN" sz="9600" dirty="0">
              <a:latin typeface="Monotype Corsiva" pitchFamily="66" charset="0"/>
            </a:endParaRPr>
          </a:p>
        </p:txBody>
      </p:sp>
      <p:sp>
        <p:nvSpPr>
          <p:cNvPr id="5" name="Content Placeholder 4"/>
          <p:cNvSpPr>
            <a:spLocks noGrp="1"/>
          </p:cNvSpPr>
          <p:nvPr>
            <p:ph idx="1"/>
          </p:nvPr>
        </p:nvSpPr>
        <p:spPr/>
        <p:txBody>
          <a:bodyPr>
            <a:normAutofit/>
          </a:bodyPr>
          <a:lstStyle/>
          <a:p>
            <a:pPr marL="0" indent="0" algn="ctr">
              <a:buNone/>
            </a:pPr>
            <a:r>
              <a:rPr lang="en-IN" sz="4400" dirty="0" smtClean="0"/>
              <a:t>Created by:</a:t>
            </a:r>
          </a:p>
          <a:p>
            <a:pPr marL="0" indent="0" algn="ctr">
              <a:buNone/>
            </a:pPr>
            <a:r>
              <a:rPr lang="en-IN" sz="4400" dirty="0" smtClean="0"/>
              <a:t>SOHAM JOSHI</a:t>
            </a:r>
          </a:p>
          <a:p>
            <a:pPr marL="0" indent="0" algn="ctr">
              <a:buNone/>
            </a:pPr>
            <a:r>
              <a:rPr lang="en-IN" sz="4400" smtClean="0"/>
              <a:t>NAMEER SHAIKH</a:t>
            </a:r>
            <a:endParaRPr lang="en-IN" sz="4400" dirty="0" smtClean="0"/>
          </a:p>
          <a:p>
            <a:pPr marL="0" indent="0" algn="ctr">
              <a:buNone/>
            </a:pPr>
            <a:r>
              <a:rPr lang="en-IN" sz="4400" dirty="0"/>
              <a:t>ANKIT WANKHEDE</a:t>
            </a:r>
          </a:p>
          <a:p>
            <a:pPr marL="0" indent="0" algn="ctr">
              <a:buNone/>
            </a:pPr>
            <a:endParaRPr lang="en-IN" sz="4400" dirty="0" smtClean="0"/>
          </a:p>
        </p:txBody>
      </p:sp>
    </p:spTree>
    <p:extLst>
      <p:ext uri="{BB962C8B-B14F-4D97-AF65-F5344CB8AC3E}">
        <p14:creationId xmlns:p14="http://schemas.microsoft.com/office/powerpoint/2010/main" val="2062595325"/>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800"/>
                            </p:stCondLst>
                            <p:childTnLst>
                              <p:par>
                                <p:cTn id="18" presetID="42" presetClass="entr" presetSubtype="0" fill="hold" grpId="0"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800"/>
                            </p:stCondLst>
                            <p:childTnLst>
                              <p:par>
                                <p:cTn id="24" presetID="42" presetClass="entr" presetSubtype="0" fill="hold" grpId="0" nodeType="after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692696"/>
            <a:ext cx="7745505" cy="532581"/>
          </a:xfrm>
        </p:spPr>
        <p:txBody>
          <a:bodyPr/>
          <a:lstStyle/>
          <a:p>
            <a:endParaRPr lang="en-IN" dirty="0"/>
          </a:p>
        </p:txBody>
      </p:sp>
      <p:sp>
        <p:nvSpPr>
          <p:cNvPr id="3" name="Title 2"/>
          <p:cNvSpPr>
            <a:spLocks noGrp="1"/>
          </p:cNvSpPr>
          <p:nvPr>
            <p:ph type="title"/>
          </p:nvPr>
        </p:nvSpPr>
        <p:spPr>
          <a:xfrm>
            <a:off x="755576" y="2852936"/>
            <a:ext cx="7756263" cy="1054250"/>
          </a:xfrm>
        </p:spPr>
        <p:txBody>
          <a:bodyPr/>
          <a:lstStyle/>
          <a:p>
            <a:r>
              <a:rPr lang="en-IN" b="1" dirty="0" smtClean="0">
                <a:latin typeface="Monotype Corsiva" pitchFamily="66" charset="0"/>
              </a:rPr>
              <a:t>THANK</a:t>
            </a:r>
            <a:r>
              <a:rPr lang="en-IN" dirty="0" smtClean="0"/>
              <a:t> </a:t>
            </a:r>
            <a:r>
              <a:rPr lang="en-IN" b="1" dirty="0" smtClean="0">
                <a:latin typeface="Monotype Corsiva" pitchFamily="66" charset="0"/>
              </a:rPr>
              <a:t>YOU</a:t>
            </a:r>
            <a:endParaRPr lang="en-IN" b="1" dirty="0">
              <a:latin typeface="Monotype Corsiva" pitchFamily="66" charset="0"/>
            </a:endParaRPr>
          </a:p>
        </p:txBody>
      </p:sp>
    </p:spTree>
    <p:extLst>
      <p:ext uri="{BB962C8B-B14F-4D97-AF65-F5344CB8AC3E}">
        <p14:creationId xmlns:p14="http://schemas.microsoft.com/office/powerpoint/2010/main" val="250184517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The Emergence of Nationalism</a:t>
            </a:r>
          </a:p>
          <a:p>
            <a:r>
              <a:rPr lang="en-IN" dirty="0" smtClean="0"/>
              <a:t>A Nation in Making</a:t>
            </a:r>
          </a:p>
          <a:p>
            <a:r>
              <a:rPr lang="en-IN" dirty="0" smtClean="0"/>
              <a:t>Freedom is our Bright Right</a:t>
            </a:r>
          </a:p>
          <a:p>
            <a:r>
              <a:rPr lang="en-IN" dirty="0" smtClean="0"/>
              <a:t>The Growth of Mass Nationalism</a:t>
            </a:r>
          </a:p>
          <a:p>
            <a:r>
              <a:rPr lang="en-IN" dirty="0" smtClean="0"/>
              <a:t>The Advent of Mahatma Gandhi</a:t>
            </a:r>
          </a:p>
          <a:p>
            <a:r>
              <a:rPr lang="en-IN" dirty="0" smtClean="0"/>
              <a:t>The Rowlett Satyagraha</a:t>
            </a:r>
          </a:p>
          <a:p>
            <a:r>
              <a:rPr lang="en-IN" dirty="0" smtClean="0"/>
              <a:t>The Happenings of 1922-29</a:t>
            </a:r>
          </a:p>
          <a:p>
            <a:r>
              <a:rPr lang="en-IN" dirty="0" smtClean="0"/>
              <a:t>Dandi March</a:t>
            </a:r>
          </a:p>
          <a:p>
            <a:r>
              <a:rPr lang="en-IN" dirty="0" smtClean="0"/>
              <a:t>Quit India</a:t>
            </a:r>
          </a:p>
          <a:p>
            <a:r>
              <a:rPr lang="en-IN" dirty="0" smtClean="0"/>
              <a:t>Towards Independence and Partition</a:t>
            </a:r>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IN" dirty="0" smtClean="0">
                <a:latin typeface="Monotype Corsiva" pitchFamily="66" charset="0"/>
              </a:rPr>
              <a:t>Content</a:t>
            </a:r>
            <a:endParaRPr lang="en-IN" dirty="0">
              <a:latin typeface="Monotype Corsiva" pitchFamily="66" charset="0"/>
            </a:endParaRPr>
          </a:p>
        </p:txBody>
      </p:sp>
    </p:spTree>
    <p:extLst>
      <p:ext uri="{BB962C8B-B14F-4D97-AF65-F5344CB8AC3E}">
        <p14:creationId xmlns:p14="http://schemas.microsoft.com/office/powerpoint/2010/main" val="366216001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80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80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280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380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4800"/>
                            </p:stCondLst>
                            <p:childTnLst>
                              <p:par>
                                <p:cTn id="36" presetID="42" presetClass="entr" presetSubtype="0" fill="hold" grpId="0" nodeType="after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5800"/>
                            </p:stCondLst>
                            <p:childTnLst>
                              <p:par>
                                <p:cTn id="42" presetID="42" presetClass="entr" presetSubtype="0" fill="hold" grpId="0" nodeType="after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1000"/>
                                        <p:tgtEl>
                                          <p:spTgt spid="2">
                                            <p:txEl>
                                              <p:pRg st="5" end="5"/>
                                            </p:txEl>
                                          </p:spTgt>
                                        </p:tgtEl>
                                      </p:cBhvr>
                                    </p:animEffect>
                                    <p:anim calcmode="lin" valueType="num">
                                      <p:cBhvr>
                                        <p:cTn id="4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7" fill="hold">
                            <p:stCondLst>
                              <p:cond delay="6800"/>
                            </p:stCondLst>
                            <p:childTnLst>
                              <p:par>
                                <p:cTn id="48" presetID="42" presetClass="entr" presetSubtype="0" fill="hold" grpId="0" nodeType="after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fade">
                                      <p:cBhvr>
                                        <p:cTn id="50" dur="1000"/>
                                        <p:tgtEl>
                                          <p:spTgt spid="2">
                                            <p:txEl>
                                              <p:pRg st="6" end="6"/>
                                            </p:txEl>
                                          </p:spTgt>
                                        </p:tgtEl>
                                      </p:cBhvr>
                                    </p:animEffect>
                                    <p:anim calcmode="lin" valueType="num">
                                      <p:cBhvr>
                                        <p:cTn id="5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53" fill="hold">
                            <p:stCondLst>
                              <p:cond delay="7800"/>
                            </p:stCondLst>
                            <p:childTnLst>
                              <p:par>
                                <p:cTn id="54" presetID="42" presetClass="entr" presetSubtype="0" fill="hold" grpId="0" nodeType="after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59" fill="hold">
                            <p:stCondLst>
                              <p:cond delay="8800"/>
                            </p:stCondLst>
                            <p:childTnLst>
                              <p:par>
                                <p:cTn id="60" presetID="42" presetClass="entr" presetSubtype="0" fill="hold" grpId="0" nodeType="after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Effect transition="in" filter="fade">
                                      <p:cBhvr>
                                        <p:cTn id="62" dur="1000"/>
                                        <p:tgtEl>
                                          <p:spTgt spid="2">
                                            <p:txEl>
                                              <p:pRg st="8" end="8"/>
                                            </p:txEl>
                                          </p:spTgt>
                                        </p:tgtEl>
                                      </p:cBhvr>
                                    </p:animEffect>
                                    <p:anim calcmode="lin" valueType="num">
                                      <p:cBhvr>
                                        <p:cTn id="6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par>
                          <p:cTn id="65" fill="hold">
                            <p:stCondLst>
                              <p:cond delay="9800"/>
                            </p:stCondLst>
                            <p:childTnLst>
                              <p:par>
                                <p:cTn id="66" presetID="42" presetClass="entr" presetSubtype="0" fill="hold" grpId="0" nodeType="after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Effect transition="in" filter="fade">
                                      <p:cBhvr>
                                        <p:cTn id="68" dur="1000"/>
                                        <p:tgtEl>
                                          <p:spTgt spid="2">
                                            <p:txEl>
                                              <p:pRg st="9" end="9"/>
                                            </p:txEl>
                                          </p:spTgt>
                                        </p:tgtEl>
                                      </p:cBhvr>
                                    </p:animEffect>
                                    <p:anim calcmode="lin" valueType="num">
                                      <p:cBhvr>
                                        <p:cTn id="6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132857"/>
            <a:ext cx="8784975" cy="4608512"/>
          </a:xfrm>
        </p:spPr>
        <p:txBody>
          <a:bodyPr>
            <a:normAutofit/>
          </a:bodyPr>
          <a:lstStyle/>
          <a:p>
            <a:r>
              <a:rPr lang="en-IN" sz="1800" dirty="0"/>
              <a:t>India was the people of India and all the people irrespective of class, colour, caste, creed, language or gender are Indians. </a:t>
            </a:r>
          </a:p>
          <a:p>
            <a:r>
              <a:rPr lang="en-IN" sz="1800" dirty="0"/>
              <a:t>The awareness of being Indian and that its resources and systems were meant for </a:t>
            </a:r>
            <a:r>
              <a:rPr lang="en-IN" sz="1800" dirty="0" smtClean="0"/>
              <a:t>allot </a:t>
            </a:r>
            <a:r>
              <a:rPr lang="en-IN" sz="1800" dirty="0"/>
              <a:t>them led to see the trace nature and role of British in India</a:t>
            </a:r>
            <a:r>
              <a:rPr lang="en-IN" sz="1800" dirty="0" smtClean="0"/>
              <a:t>.</a:t>
            </a:r>
          </a:p>
          <a:p>
            <a:r>
              <a:rPr lang="en-IN" sz="1800" dirty="0"/>
              <a:t>Poona Sarvajanik Sabha and many such associations functioned in specific parts </a:t>
            </a:r>
            <a:r>
              <a:rPr lang="en-IN" sz="1800" dirty="0" smtClean="0"/>
              <a:t>of country </a:t>
            </a:r>
            <a:r>
              <a:rPr lang="en-IN" sz="1800" dirty="0"/>
              <a:t>their goals were stated as the goals of all the people of India. </a:t>
            </a:r>
          </a:p>
          <a:p>
            <a:r>
              <a:rPr lang="en-IN" sz="1800" dirty="0"/>
              <a:t>The Arms Act was passed in 1878, disallowing Indians from possessing arms. </a:t>
            </a:r>
            <a:endParaRPr lang="en-IN" sz="1800" dirty="0" smtClean="0"/>
          </a:p>
          <a:p>
            <a:r>
              <a:rPr lang="en-IN" sz="1800" dirty="0"/>
              <a:t>In 1883 Lord Ripon’s Law Member, Sir Courtenay llbert introduced a bill called </a:t>
            </a:r>
            <a:r>
              <a:rPr lang="en-IN" sz="1800" dirty="0" smtClean="0"/>
              <a:t>llbert bill.</a:t>
            </a:r>
          </a:p>
          <a:p>
            <a:r>
              <a:rPr lang="en-IN" sz="1800" dirty="0"/>
              <a:t>The Indian National Congress was established in 1885. It included 72 delegates from different parts of the </a:t>
            </a:r>
            <a:r>
              <a:rPr lang="en-IN" sz="1800" dirty="0" smtClean="0"/>
              <a:t>country </a:t>
            </a:r>
            <a:r>
              <a:rPr lang="en-IN" sz="1800" dirty="0"/>
              <a:t>which included leaders like DadaBhai Naoroji, W.C. Bonnerji, Surendranath Bannerji, Romesh Chandra Dutt, S. Subramania IyerPherozeshah Mehta and Badruddin Tyabji.</a:t>
            </a:r>
          </a:p>
          <a:p>
            <a:endParaRPr lang="en-IN" sz="1800" dirty="0"/>
          </a:p>
          <a:p>
            <a:pPr marL="0" indent="0">
              <a:buNone/>
            </a:pPr>
            <a:endParaRPr lang="en-IN" sz="1800" dirty="0"/>
          </a:p>
          <a:p>
            <a:pPr marL="0" indent="0">
              <a:buNone/>
            </a:pPr>
            <a:endParaRPr lang="en-IN" sz="1800" dirty="0"/>
          </a:p>
          <a:p>
            <a:pPr marL="0" indent="0">
              <a:buNone/>
            </a:pPr>
            <a:endParaRPr lang="en-IN" dirty="0"/>
          </a:p>
        </p:txBody>
      </p:sp>
      <p:sp>
        <p:nvSpPr>
          <p:cNvPr id="3" name="Title 2"/>
          <p:cNvSpPr>
            <a:spLocks noGrp="1"/>
          </p:cNvSpPr>
          <p:nvPr>
            <p:ph type="title"/>
          </p:nvPr>
        </p:nvSpPr>
        <p:spPr/>
        <p:txBody>
          <a:bodyPr/>
          <a:lstStyle/>
          <a:p>
            <a:r>
              <a:rPr lang="en-IN" sz="4400" dirty="0" smtClean="0">
                <a:latin typeface="Monotype Corsiva" pitchFamily="66" charset="0"/>
              </a:rPr>
              <a:t>The</a:t>
            </a:r>
            <a:r>
              <a:rPr lang="en-IN" sz="4000" dirty="0" smtClean="0">
                <a:latin typeface="Monotype Corsiva" pitchFamily="66" charset="0"/>
              </a:rPr>
              <a:t> </a:t>
            </a:r>
            <a:r>
              <a:rPr lang="en-IN" sz="4400" dirty="0" smtClean="0">
                <a:latin typeface="Monotype Corsiva" pitchFamily="66" charset="0"/>
              </a:rPr>
              <a:t>Emergence</a:t>
            </a:r>
            <a:r>
              <a:rPr lang="en-IN" sz="4000" dirty="0" smtClean="0">
                <a:latin typeface="Monotype Corsiva" pitchFamily="66" charset="0"/>
              </a:rPr>
              <a:t> </a:t>
            </a:r>
            <a:r>
              <a:rPr lang="en-IN" sz="4400" dirty="0" smtClean="0">
                <a:latin typeface="Monotype Corsiva" pitchFamily="66" charset="0"/>
              </a:rPr>
              <a:t>of</a:t>
            </a:r>
            <a:r>
              <a:rPr lang="en-IN" sz="4000" dirty="0" smtClean="0">
                <a:latin typeface="Monotype Corsiva" pitchFamily="66" charset="0"/>
              </a:rPr>
              <a:t>  </a:t>
            </a:r>
            <a:r>
              <a:rPr lang="en-IN" sz="4400" dirty="0" smtClean="0">
                <a:latin typeface="Monotype Corsiva" pitchFamily="66" charset="0"/>
              </a:rPr>
              <a:t>Nationalism</a:t>
            </a:r>
            <a:endParaRPr lang="en-IN" sz="4400" dirty="0">
              <a:latin typeface="Monotype Corsiva" pitchFamily="66" charset="0"/>
            </a:endParaRPr>
          </a:p>
        </p:txBody>
      </p:sp>
    </p:spTree>
    <p:extLst>
      <p:ext uri="{BB962C8B-B14F-4D97-AF65-F5344CB8AC3E}">
        <p14:creationId xmlns:p14="http://schemas.microsoft.com/office/powerpoint/2010/main" val="33899283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70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70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70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70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700"/>
                            </p:stCondLst>
                            <p:childTnLst>
                              <p:par>
                                <p:cTn id="36" presetID="42" presetClass="entr" presetSubtype="0" fill="hold" grpId="0" nodeType="after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6700"/>
                            </p:stCondLst>
                            <p:childTnLst>
                              <p:par>
                                <p:cTn id="42" presetID="42" presetClass="entr" presetSubtype="0" fill="hold" grpId="0" nodeType="after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1000"/>
                                        <p:tgtEl>
                                          <p:spTgt spid="2">
                                            <p:txEl>
                                              <p:pRg st="5" end="5"/>
                                            </p:txEl>
                                          </p:spTgt>
                                        </p:tgtEl>
                                      </p:cBhvr>
                                    </p:animEffect>
                                    <p:anim calcmode="lin" valueType="num">
                                      <p:cBhvr>
                                        <p:cTn id="4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3" y="2248347"/>
            <a:ext cx="5976663" cy="4421013"/>
          </a:xfrm>
        </p:spPr>
        <p:txBody>
          <a:bodyPr>
            <a:normAutofit lnSpcReduction="10000"/>
          </a:bodyPr>
          <a:lstStyle/>
          <a:p>
            <a:r>
              <a:rPr lang="en-IN" sz="1800" dirty="0"/>
              <a:t>In the first twenty years Congress was ‘moderate’ in its objectives and </a:t>
            </a:r>
            <a:r>
              <a:rPr lang="en-IN" sz="1800" dirty="0" smtClean="0"/>
              <a:t>methods</a:t>
            </a:r>
          </a:p>
          <a:p>
            <a:r>
              <a:rPr lang="en-IN" sz="1800" dirty="0"/>
              <a:t>A greater voice for Indians in the government and in administration was their </a:t>
            </a:r>
            <a:r>
              <a:rPr lang="en-IN" sz="1800" dirty="0" smtClean="0"/>
              <a:t>demand.</a:t>
            </a:r>
          </a:p>
          <a:p>
            <a:r>
              <a:rPr lang="en-IN" sz="1800" dirty="0"/>
              <a:t>It demanded the separation of judiciary from the executive, the repeal of Arms Act and freedom of speech and expression. </a:t>
            </a:r>
            <a:endParaRPr lang="en-IN" sz="1800" dirty="0" smtClean="0"/>
          </a:p>
          <a:p>
            <a:r>
              <a:rPr lang="en-IN" sz="1800" dirty="0"/>
              <a:t>It also demanded the separation of judiciary from the executive, the repeal of Arms Act and freedom of speech and expression. </a:t>
            </a:r>
            <a:endParaRPr lang="en-IN" sz="1800" dirty="0" smtClean="0"/>
          </a:p>
          <a:p>
            <a:r>
              <a:rPr lang="en-IN" sz="1800" dirty="0"/>
              <a:t>The early Congress raised a number of economic issues. It declared that British </a:t>
            </a:r>
            <a:r>
              <a:rPr lang="en-IN" sz="1800" dirty="0" smtClean="0"/>
              <a:t>rule had </a:t>
            </a:r>
            <a:r>
              <a:rPr lang="en-IN" sz="1800" dirty="0"/>
              <a:t>led to poverty and famines, increase in land revenue had impoverished </a:t>
            </a:r>
            <a:r>
              <a:rPr lang="en-IN" sz="1800" dirty="0" smtClean="0"/>
              <a:t>peasant and </a:t>
            </a:r>
            <a:r>
              <a:rPr lang="en-IN" sz="1800" dirty="0"/>
              <a:t>Zamindars and there was food shortage because of exports and grains to </a:t>
            </a:r>
            <a:r>
              <a:rPr lang="en-IN" sz="1800" dirty="0" smtClean="0"/>
              <a:t>Europe.</a:t>
            </a:r>
            <a:endParaRPr lang="en-IN" sz="1800" dirty="0"/>
          </a:p>
        </p:txBody>
      </p:sp>
      <p:sp>
        <p:nvSpPr>
          <p:cNvPr id="3" name="Title 2"/>
          <p:cNvSpPr>
            <a:spLocks noGrp="1"/>
          </p:cNvSpPr>
          <p:nvPr>
            <p:ph type="title"/>
          </p:nvPr>
        </p:nvSpPr>
        <p:spPr/>
        <p:txBody>
          <a:bodyPr/>
          <a:lstStyle/>
          <a:p>
            <a:r>
              <a:rPr lang="en-IN" sz="4400" dirty="0" smtClean="0">
                <a:latin typeface="Monotype Corsiva" pitchFamily="66" charset="0"/>
              </a:rPr>
              <a:t>A Nation in Making</a:t>
            </a:r>
            <a:endParaRPr lang="en-IN" sz="4400" dirty="0">
              <a:latin typeface="Monotype Corsiva" pitchFamily="66"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212976"/>
            <a:ext cx="2447925" cy="1866900"/>
          </a:xfrm>
          <a:prstGeom prst="round2DiagRect">
            <a:avLst>
              <a:gd name="adj1" fmla="val 16667"/>
              <a:gd name="adj2" fmla="val 0"/>
            </a:avLst>
          </a:prstGeom>
          <a:ln w="88900" cap="sq">
            <a:solidFill>
              <a:srgbClr val="FFFFFF"/>
            </a:solidFill>
            <a:miter lim="800000"/>
          </a:ln>
          <a:effectLst>
            <a:glow rad="508000">
              <a:srgbClr val="00B0F0">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689351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20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20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20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20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200"/>
                            </p:stCondLst>
                            <p:childTnLst>
                              <p:par>
                                <p:cTn id="36" presetID="42" presetClass="entr" presetSubtype="0" fill="hold" grpId="0" nodeType="after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6200"/>
                            </p:stCondLst>
                            <p:childTnLst>
                              <p:par>
                                <p:cTn id="42" presetID="26" presetClass="entr" presetSubtype="0" fill="hold" nodeType="after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wipe(down)">
                                      <p:cBhvr>
                                        <p:cTn id="44" dur="580">
                                          <p:stCondLst>
                                            <p:cond delay="0"/>
                                          </p:stCondLst>
                                        </p:cTn>
                                        <p:tgtEl>
                                          <p:spTgt spid="1026"/>
                                        </p:tgtEl>
                                      </p:cBhvr>
                                    </p:animEffect>
                                    <p:anim calcmode="lin" valueType="num">
                                      <p:cBhvr>
                                        <p:cTn id="45"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50" dur="26">
                                          <p:stCondLst>
                                            <p:cond delay="650"/>
                                          </p:stCondLst>
                                        </p:cTn>
                                        <p:tgtEl>
                                          <p:spTgt spid="1026"/>
                                        </p:tgtEl>
                                      </p:cBhvr>
                                      <p:to x="100000" y="60000"/>
                                    </p:animScale>
                                    <p:animScale>
                                      <p:cBhvr>
                                        <p:cTn id="51" dur="166" decel="50000">
                                          <p:stCondLst>
                                            <p:cond delay="676"/>
                                          </p:stCondLst>
                                        </p:cTn>
                                        <p:tgtEl>
                                          <p:spTgt spid="1026"/>
                                        </p:tgtEl>
                                      </p:cBhvr>
                                      <p:to x="100000" y="100000"/>
                                    </p:animScale>
                                    <p:animScale>
                                      <p:cBhvr>
                                        <p:cTn id="52" dur="26">
                                          <p:stCondLst>
                                            <p:cond delay="1312"/>
                                          </p:stCondLst>
                                        </p:cTn>
                                        <p:tgtEl>
                                          <p:spTgt spid="1026"/>
                                        </p:tgtEl>
                                      </p:cBhvr>
                                      <p:to x="100000" y="80000"/>
                                    </p:animScale>
                                    <p:animScale>
                                      <p:cBhvr>
                                        <p:cTn id="53" dur="166" decel="50000">
                                          <p:stCondLst>
                                            <p:cond delay="1338"/>
                                          </p:stCondLst>
                                        </p:cTn>
                                        <p:tgtEl>
                                          <p:spTgt spid="1026"/>
                                        </p:tgtEl>
                                      </p:cBhvr>
                                      <p:to x="100000" y="100000"/>
                                    </p:animScale>
                                    <p:animScale>
                                      <p:cBhvr>
                                        <p:cTn id="54" dur="26">
                                          <p:stCondLst>
                                            <p:cond delay="1642"/>
                                          </p:stCondLst>
                                        </p:cTn>
                                        <p:tgtEl>
                                          <p:spTgt spid="1026"/>
                                        </p:tgtEl>
                                      </p:cBhvr>
                                      <p:to x="100000" y="90000"/>
                                    </p:animScale>
                                    <p:animScale>
                                      <p:cBhvr>
                                        <p:cTn id="55" dur="166" decel="50000">
                                          <p:stCondLst>
                                            <p:cond delay="1668"/>
                                          </p:stCondLst>
                                        </p:cTn>
                                        <p:tgtEl>
                                          <p:spTgt spid="1026"/>
                                        </p:tgtEl>
                                      </p:cBhvr>
                                      <p:to x="100000" y="100000"/>
                                    </p:animScale>
                                    <p:animScale>
                                      <p:cBhvr>
                                        <p:cTn id="56" dur="26">
                                          <p:stCondLst>
                                            <p:cond delay="1808"/>
                                          </p:stCondLst>
                                        </p:cTn>
                                        <p:tgtEl>
                                          <p:spTgt spid="1026"/>
                                        </p:tgtEl>
                                      </p:cBhvr>
                                      <p:to x="100000" y="95000"/>
                                    </p:animScale>
                                    <p:animScale>
                                      <p:cBhvr>
                                        <p:cTn id="57"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3" y="2248347"/>
            <a:ext cx="5400599" cy="4493021"/>
          </a:xfrm>
        </p:spPr>
        <p:txBody>
          <a:bodyPr>
            <a:normAutofit/>
          </a:bodyPr>
          <a:lstStyle/>
          <a:p>
            <a:r>
              <a:rPr lang="en-IN" sz="1800" dirty="0"/>
              <a:t> In Bengal, Maharashtra and Punjab, leaders such as Bipin Chandra Pal, Bal Gangadhar Tilak and Lala Lajpat Rai popularly known as ‘Lal, Bal, Pal’, strongly criticized the policies of the colonial government</a:t>
            </a:r>
            <a:r>
              <a:rPr lang="en-IN" sz="1800" dirty="0" smtClean="0"/>
              <a:t>.</a:t>
            </a:r>
          </a:p>
          <a:p>
            <a:r>
              <a:rPr lang="en-IN" sz="1800" dirty="0" smtClean="0"/>
              <a:t>They </a:t>
            </a:r>
            <a:r>
              <a:rPr lang="en-IN" sz="1800" dirty="0"/>
              <a:t>demanded ‘Swaraj’. Tilak declared, ‘Freedom is my birth right and I shall have it’. </a:t>
            </a:r>
            <a:endParaRPr lang="en-IN" sz="1800" dirty="0" smtClean="0"/>
          </a:p>
          <a:p>
            <a:r>
              <a:rPr lang="en-IN" sz="1800" dirty="0"/>
              <a:t> In 1905, Viceroy Curzon announced the partition of the biggest province British of India, Bengal which included Bihar and parts of </a:t>
            </a:r>
            <a:r>
              <a:rPr lang="en-IN" sz="1800" dirty="0" smtClean="0"/>
              <a:t>Orissa.</a:t>
            </a:r>
            <a:endParaRPr lang="en-IN" sz="1800" dirty="0"/>
          </a:p>
        </p:txBody>
      </p:sp>
      <p:sp>
        <p:nvSpPr>
          <p:cNvPr id="3" name="Title 2"/>
          <p:cNvSpPr>
            <a:spLocks noGrp="1"/>
          </p:cNvSpPr>
          <p:nvPr>
            <p:ph type="title"/>
          </p:nvPr>
        </p:nvSpPr>
        <p:spPr/>
        <p:txBody>
          <a:bodyPr/>
          <a:lstStyle/>
          <a:p>
            <a:r>
              <a:rPr lang="en-IN" sz="4000" dirty="0" smtClean="0">
                <a:latin typeface="Monotype Corsiva" pitchFamily="66" charset="0"/>
              </a:rPr>
              <a:t>Freedom is our Bright Right</a:t>
            </a:r>
            <a:endParaRPr lang="en-IN" sz="4000" dirty="0">
              <a:latin typeface="Monotype Corsiva" pitchFamily="66"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140968"/>
            <a:ext cx="3240360" cy="1991866"/>
          </a:xfrm>
          <a:prstGeom prst="round2DiagRect">
            <a:avLst>
              <a:gd name="adj1" fmla="val 16667"/>
              <a:gd name="adj2" fmla="val 0"/>
            </a:avLst>
          </a:prstGeom>
          <a:ln w="88900" cap="sq">
            <a:solidFill>
              <a:srgbClr val="FFFFFF"/>
            </a:solidFill>
            <a:miter lim="800000"/>
          </a:ln>
          <a:effectLst>
            <a:glow rad="3937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72937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60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60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60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600"/>
                            </p:stCondLst>
                            <p:childTnLst>
                              <p:par>
                                <p:cTn id="30" presetID="26" presetClass="entr" presetSubtype="0" fill="hold" nodeType="after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80">
                                          <p:stCondLst>
                                            <p:cond delay="0"/>
                                          </p:stCondLst>
                                        </p:cTn>
                                        <p:tgtEl>
                                          <p:spTgt spid="1026"/>
                                        </p:tgtEl>
                                      </p:cBhvr>
                                    </p:animEffect>
                                    <p:anim calcmode="lin" valueType="num">
                                      <p:cBhvr>
                                        <p:cTn id="33"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38" dur="26">
                                          <p:stCondLst>
                                            <p:cond delay="650"/>
                                          </p:stCondLst>
                                        </p:cTn>
                                        <p:tgtEl>
                                          <p:spTgt spid="1026"/>
                                        </p:tgtEl>
                                      </p:cBhvr>
                                      <p:to x="100000" y="60000"/>
                                    </p:animScale>
                                    <p:animScale>
                                      <p:cBhvr>
                                        <p:cTn id="39" dur="166" decel="50000">
                                          <p:stCondLst>
                                            <p:cond delay="676"/>
                                          </p:stCondLst>
                                        </p:cTn>
                                        <p:tgtEl>
                                          <p:spTgt spid="1026"/>
                                        </p:tgtEl>
                                      </p:cBhvr>
                                      <p:to x="100000" y="100000"/>
                                    </p:animScale>
                                    <p:animScale>
                                      <p:cBhvr>
                                        <p:cTn id="40" dur="26">
                                          <p:stCondLst>
                                            <p:cond delay="1312"/>
                                          </p:stCondLst>
                                        </p:cTn>
                                        <p:tgtEl>
                                          <p:spTgt spid="1026"/>
                                        </p:tgtEl>
                                      </p:cBhvr>
                                      <p:to x="100000" y="80000"/>
                                    </p:animScale>
                                    <p:animScale>
                                      <p:cBhvr>
                                        <p:cTn id="41" dur="166" decel="50000">
                                          <p:stCondLst>
                                            <p:cond delay="1338"/>
                                          </p:stCondLst>
                                        </p:cTn>
                                        <p:tgtEl>
                                          <p:spTgt spid="1026"/>
                                        </p:tgtEl>
                                      </p:cBhvr>
                                      <p:to x="100000" y="100000"/>
                                    </p:animScale>
                                    <p:animScale>
                                      <p:cBhvr>
                                        <p:cTn id="42" dur="26">
                                          <p:stCondLst>
                                            <p:cond delay="1642"/>
                                          </p:stCondLst>
                                        </p:cTn>
                                        <p:tgtEl>
                                          <p:spTgt spid="1026"/>
                                        </p:tgtEl>
                                      </p:cBhvr>
                                      <p:to x="100000" y="90000"/>
                                    </p:animScale>
                                    <p:animScale>
                                      <p:cBhvr>
                                        <p:cTn id="43" dur="166" decel="50000">
                                          <p:stCondLst>
                                            <p:cond delay="1668"/>
                                          </p:stCondLst>
                                        </p:cTn>
                                        <p:tgtEl>
                                          <p:spTgt spid="1026"/>
                                        </p:tgtEl>
                                      </p:cBhvr>
                                      <p:to x="100000" y="100000"/>
                                    </p:animScale>
                                    <p:animScale>
                                      <p:cBhvr>
                                        <p:cTn id="44" dur="26">
                                          <p:stCondLst>
                                            <p:cond delay="1808"/>
                                          </p:stCondLst>
                                        </p:cTn>
                                        <p:tgtEl>
                                          <p:spTgt spid="1026"/>
                                        </p:tgtEl>
                                      </p:cBhvr>
                                      <p:to x="100000" y="95000"/>
                                    </p:animScale>
                                    <p:animScale>
                                      <p:cBhvr>
                                        <p:cTn id="45"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3" y="2248347"/>
            <a:ext cx="5688632" cy="4493021"/>
          </a:xfrm>
        </p:spPr>
        <p:txBody>
          <a:bodyPr>
            <a:normAutofit fontScale="92500" lnSpcReduction="10000"/>
          </a:bodyPr>
          <a:lstStyle/>
          <a:p>
            <a:r>
              <a:rPr lang="en-IN" sz="1800" dirty="0"/>
              <a:t> After 1919 the struggle against Britain rule gradually became a mass movement, inworkers. volving peasants, tribals, students and women in large numbers and </a:t>
            </a:r>
            <a:r>
              <a:rPr lang="en-IN" sz="1800" dirty="0" smtClean="0"/>
              <a:t>factory.</a:t>
            </a:r>
          </a:p>
          <a:p>
            <a:r>
              <a:rPr lang="en-IN" sz="1800" dirty="0" smtClean="0"/>
              <a:t>The </a:t>
            </a:r>
            <a:r>
              <a:rPr lang="en-IN" sz="1800" dirty="0"/>
              <a:t>first World War broke out in 1914 and altered the economic and </a:t>
            </a:r>
            <a:r>
              <a:rPr lang="en-IN" sz="1800" dirty="0" smtClean="0"/>
              <a:t>political situation </a:t>
            </a:r>
            <a:r>
              <a:rPr lang="en-IN" sz="1800" dirty="0"/>
              <a:t>in India </a:t>
            </a:r>
            <a:r>
              <a:rPr lang="en-IN" sz="1800" dirty="0" smtClean="0"/>
              <a:t>.</a:t>
            </a:r>
          </a:p>
          <a:p>
            <a:r>
              <a:rPr lang="en-IN" sz="1800" dirty="0" smtClean="0"/>
              <a:t>India </a:t>
            </a:r>
            <a:r>
              <a:rPr lang="en-IN" sz="1800" dirty="0"/>
              <a:t>was dragged into the war and this led to a huge rise in defence expenditure of the government of India. </a:t>
            </a:r>
            <a:endParaRPr lang="en-IN" sz="1800" dirty="0" smtClean="0"/>
          </a:p>
          <a:p>
            <a:r>
              <a:rPr lang="en-IN" sz="1800" dirty="0" smtClean="0"/>
              <a:t>Increased </a:t>
            </a:r>
            <a:r>
              <a:rPr lang="en-IN" sz="1800" dirty="0"/>
              <a:t>military expenditure and the demands for war supplies led to a sharp rise in prices which create great difficulties for the common </a:t>
            </a:r>
            <a:r>
              <a:rPr lang="en-IN" sz="1800" dirty="0" smtClean="0"/>
              <a:t>people.</a:t>
            </a:r>
          </a:p>
          <a:p>
            <a:r>
              <a:rPr lang="en-IN" sz="1800" dirty="0" smtClean="0"/>
              <a:t>The </a:t>
            </a:r>
            <a:r>
              <a:rPr lang="en-IN" sz="1800" dirty="0"/>
              <a:t>war lead the British to expand their army. The government forced the villages in India to send their soldiers for an alien </a:t>
            </a:r>
            <a:r>
              <a:rPr lang="en-IN" sz="1800" dirty="0" smtClean="0"/>
              <a:t>cause.</a:t>
            </a:r>
          </a:p>
          <a:p>
            <a:pPr marL="0" indent="0">
              <a:buNone/>
            </a:pPr>
            <a:r>
              <a:rPr lang="en-IN" sz="1800" dirty="0"/>
              <a:t> </a:t>
            </a:r>
          </a:p>
        </p:txBody>
      </p:sp>
      <p:sp>
        <p:nvSpPr>
          <p:cNvPr id="3" name="Title 2"/>
          <p:cNvSpPr>
            <a:spLocks noGrp="1"/>
          </p:cNvSpPr>
          <p:nvPr>
            <p:ph type="title"/>
          </p:nvPr>
        </p:nvSpPr>
        <p:spPr/>
        <p:txBody>
          <a:bodyPr/>
          <a:lstStyle/>
          <a:p>
            <a:r>
              <a:rPr lang="en-IN" sz="4400" dirty="0" smtClean="0">
                <a:latin typeface="Monotype Corsiva" pitchFamily="66" charset="0"/>
              </a:rPr>
              <a:t>The Growth of Mass Nationalism </a:t>
            </a:r>
            <a:endParaRPr lang="en-IN" sz="4400" dirty="0">
              <a:latin typeface="Monotype Corsiva" pitchFamily="66"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356992"/>
            <a:ext cx="2428875" cy="1876425"/>
          </a:xfrm>
          <a:prstGeom prst="round2DiagRect">
            <a:avLst>
              <a:gd name="adj1" fmla="val 16667"/>
              <a:gd name="adj2" fmla="val 0"/>
            </a:avLst>
          </a:prstGeom>
          <a:ln w="88900" cap="sq">
            <a:solidFill>
              <a:srgbClr val="FFFFFF"/>
            </a:solidFill>
            <a:miter lim="800000"/>
          </a:ln>
          <a:effectLst>
            <a:glow rad="5588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752852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75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75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75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75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750"/>
                            </p:stCondLst>
                            <p:childTnLst>
                              <p:par>
                                <p:cTn id="36" presetID="42" presetClass="entr" presetSubtype="0" fill="hold" grpId="0" nodeType="after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6750"/>
                            </p:stCondLst>
                            <p:childTnLst>
                              <p:par>
                                <p:cTn id="42" presetID="42" presetClass="entr" presetSubtype="0" fill="hold" grpId="0" nodeType="after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1000"/>
                                        <p:tgtEl>
                                          <p:spTgt spid="2">
                                            <p:txEl>
                                              <p:pRg st="5" end="5"/>
                                            </p:txEl>
                                          </p:spTgt>
                                        </p:tgtEl>
                                      </p:cBhvr>
                                    </p:animEffect>
                                    <p:anim calcmode="lin" valueType="num">
                                      <p:cBhvr>
                                        <p:cTn id="4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7" fill="hold">
                            <p:stCondLst>
                              <p:cond delay="7750"/>
                            </p:stCondLst>
                            <p:childTnLst>
                              <p:par>
                                <p:cTn id="48" presetID="26" presetClass="entr" presetSubtype="0" fill="hold" nodeType="afterEffect">
                                  <p:stCondLst>
                                    <p:cond delay="0"/>
                                  </p:stCondLst>
                                  <p:childTnLst>
                                    <p:set>
                                      <p:cBhvr>
                                        <p:cTn id="49" dur="1" fill="hold">
                                          <p:stCondLst>
                                            <p:cond delay="0"/>
                                          </p:stCondLst>
                                        </p:cTn>
                                        <p:tgtEl>
                                          <p:spTgt spid="2050"/>
                                        </p:tgtEl>
                                        <p:attrNameLst>
                                          <p:attrName>style.visibility</p:attrName>
                                        </p:attrNameLst>
                                      </p:cBhvr>
                                      <p:to>
                                        <p:strVal val="visible"/>
                                      </p:to>
                                    </p:set>
                                    <p:animEffect transition="in" filter="wipe(down)">
                                      <p:cBhvr>
                                        <p:cTn id="50" dur="580">
                                          <p:stCondLst>
                                            <p:cond delay="0"/>
                                          </p:stCondLst>
                                        </p:cTn>
                                        <p:tgtEl>
                                          <p:spTgt spid="2050"/>
                                        </p:tgtEl>
                                      </p:cBhvr>
                                    </p:animEffect>
                                    <p:anim calcmode="lin" valueType="num">
                                      <p:cBhvr>
                                        <p:cTn id="5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56" dur="26">
                                          <p:stCondLst>
                                            <p:cond delay="650"/>
                                          </p:stCondLst>
                                        </p:cTn>
                                        <p:tgtEl>
                                          <p:spTgt spid="2050"/>
                                        </p:tgtEl>
                                      </p:cBhvr>
                                      <p:to x="100000" y="60000"/>
                                    </p:animScale>
                                    <p:animScale>
                                      <p:cBhvr>
                                        <p:cTn id="57" dur="166" decel="50000">
                                          <p:stCondLst>
                                            <p:cond delay="676"/>
                                          </p:stCondLst>
                                        </p:cTn>
                                        <p:tgtEl>
                                          <p:spTgt spid="2050"/>
                                        </p:tgtEl>
                                      </p:cBhvr>
                                      <p:to x="100000" y="100000"/>
                                    </p:animScale>
                                    <p:animScale>
                                      <p:cBhvr>
                                        <p:cTn id="58" dur="26">
                                          <p:stCondLst>
                                            <p:cond delay="1312"/>
                                          </p:stCondLst>
                                        </p:cTn>
                                        <p:tgtEl>
                                          <p:spTgt spid="2050"/>
                                        </p:tgtEl>
                                      </p:cBhvr>
                                      <p:to x="100000" y="80000"/>
                                    </p:animScale>
                                    <p:animScale>
                                      <p:cBhvr>
                                        <p:cTn id="59" dur="166" decel="50000">
                                          <p:stCondLst>
                                            <p:cond delay="1338"/>
                                          </p:stCondLst>
                                        </p:cTn>
                                        <p:tgtEl>
                                          <p:spTgt spid="2050"/>
                                        </p:tgtEl>
                                      </p:cBhvr>
                                      <p:to x="100000" y="100000"/>
                                    </p:animScale>
                                    <p:animScale>
                                      <p:cBhvr>
                                        <p:cTn id="60" dur="26">
                                          <p:stCondLst>
                                            <p:cond delay="1642"/>
                                          </p:stCondLst>
                                        </p:cTn>
                                        <p:tgtEl>
                                          <p:spTgt spid="2050"/>
                                        </p:tgtEl>
                                      </p:cBhvr>
                                      <p:to x="100000" y="90000"/>
                                    </p:animScale>
                                    <p:animScale>
                                      <p:cBhvr>
                                        <p:cTn id="61" dur="166" decel="50000">
                                          <p:stCondLst>
                                            <p:cond delay="1668"/>
                                          </p:stCondLst>
                                        </p:cTn>
                                        <p:tgtEl>
                                          <p:spTgt spid="2050"/>
                                        </p:tgtEl>
                                      </p:cBhvr>
                                      <p:to x="100000" y="100000"/>
                                    </p:animScale>
                                    <p:animScale>
                                      <p:cBhvr>
                                        <p:cTn id="62" dur="26">
                                          <p:stCondLst>
                                            <p:cond delay="1808"/>
                                          </p:stCondLst>
                                        </p:cTn>
                                        <p:tgtEl>
                                          <p:spTgt spid="2050"/>
                                        </p:tgtEl>
                                      </p:cBhvr>
                                      <p:to x="100000" y="95000"/>
                                    </p:animScale>
                                    <p:animScale>
                                      <p:cBhvr>
                                        <p:cTn id="63"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496" y="2276872"/>
            <a:ext cx="5184576" cy="4493021"/>
          </a:xfrm>
        </p:spPr>
        <p:txBody>
          <a:bodyPr>
            <a:normAutofit fontScale="92500" lnSpcReduction="20000"/>
          </a:bodyPr>
          <a:lstStyle/>
          <a:p>
            <a:r>
              <a:rPr lang="en-IN" sz="1800" dirty="0" smtClean="0"/>
              <a:t>Mahatma </a:t>
            </a:r>
            <a:r>
              <a:rPr lang="en-IN" sz="1800" dirty="0"/>
              <a:t>Gandhi was born on 2nd October 1869 at Porbandar in </a:t>
            </a:r>
            <a:r>
              <a:rPr lang="en-IN" sz="1800" dirty="0" smtClean="0"/>
              <a:t>Gujarat.</a:t>
            </a:r>
          </a:p>
          <a:p>
            <a:r>
              <a:rPr lang="en-IN" sz="1800" dirty="0" smtClean="0"/>
              <a:t>He </a:t>
            </a:r>
            <a:r>
              <a:rPr lang="en-IN" sz="1800" dirty="0"/>
              <a:t>studied law in England and went to South Africa to practice law and stayed there for 20 years. </a:t>
            </a:r>
            <a:endParaRPr lang="en-IN" sz="1800" dirty="0" smtClean="0"/>
          </a:p>
          <a:p>
            <a:r>
              <a:rPr lang="en-IN" sz="1800" dirty="0" smtClean="0"/>
              <a:t>He </a:t>
            </a:r>
            <a:r>
              <a:rPr lang="en-IN" sz="1800" dirty="0"/>
              <a:t>emerged as a mass leader of India. </a:t>
            </a:r>
            <a:endParaRPr lang="en-IN" sz="1800" dirty="0" smtClean="0"/>
          </a:p>
          <a:p>
            <a:r>
              <a:rPr lang="en-IN" sz="1800" dirty="0" smtClean="0"/>
              <a:t>In </a:t>
            </a:r>
            <a:r>
              <a:rPr lang="en-IN" sz="1800" dirty="0"/>
              <a:t>South Africa, Gandhiji struggle for the Indians in non-violent marches against racist restrictions and had earned great respect and popularity both at national and international </a:t>
            </a:r>
            <a:r>
              <a:rPr lang="en-IN" sz="1800" dirty="0" smtClean="0"/>
              <a:t>level.</a:t>
            </a:r>
          </a:p>
          <a:p>
            <a:r>
              <a:rPr lang="en-IN" sz="1800" dirty="0" smtClean="0"/>
              <a:t>Mahatma </a:t>
            </a:r>
            <a:r>
              <a:rPr lang="en-IN" sz="1800" dirty="0"/>
              <a:t>Gandhi spent his initial years in India travelling throughout the </a:t>
            </a:r>
            <a:r>
              <a:rPr lang="en-IN" sz="1800" dirty="0" smtClean="0"/>
              <a:t>country understanding </a:t>
            </a:r>
            <a:r>
              <a:rPr lang="en-IN" sz="1800" dirty="0"/>
              <a:t>the people, their needs and the overall </a:t>
            </a:r>
            <a:r>
              <a:rPr lang="en-IN" sz="1800" dirty="0" smtClean="0"/>
              <a:t>situation.</a:t>
            </a:r>
          </a:p>
          <a:p>
            <a:r>
              <a:rPr lang="en-IN" sz="1800" dirty="0" smtClean="0"/>
              <a:t>Gandhiji </a:t>
            </a:r>
            <a:r>
              <a:rPr lang="en-IN" sz="1800" dirty="0"/>
              <a:t>launched local movements in Champaran, Kheda and Ahmedabad in </a:t>
            </a:r>
            <a:r>
              <a:rPr lang="en-IN" sz="1800" dirty="0" smtClean="0"/>
              <a:t>which he </a:t>
            </a:r>
            <a:r>
              <a:rPr lang="en-IN" sz="1800" dirty="0"/>
              <a:t>received </a:t>
            </a:r>
            <a:r>
              <a:rPr lang="en-IN" sz="1800" dirty="0" smtClean="0"/>
              <a:t>success. </a:t>
            </a:r>
          </a:p>
          <a:p>
            <a:endParaRPr lang="en-IN" sz="1800" dirty="0"/>
          </a:p>
          <a:p>
            <a:endParaRPr lang="en-IN" sz="1800" dirty="0"/>
          </a:p>
        </p:txBody>
      </p:sp>
      <p:sp>
        <p:nvSpPr>
          <p:cNvPr id="3" name="Title 2"/>
          <p:cNvSpPr>
            <a:spLocks noGrp="1"/>
          </p:cNvSpPr>
          <p:nvPr>
            <p:ph type="title"/>
          </p:nvPr>
        </p:nvSpPr>
        <p:spPr/>
        <p:txBody>
          <a:bodyPr/>
          <a:lstStyle/>
          <a:p>
            <a:r>
              <a:rPr lang="en-IN" sz="4400" dirty="0" smtClean="0">
                <a:latin typeface="Monotype Corsiva" pitchFamily="66" charset="0"/>
              </a:rPr>
              <a:t>The Advent of  Mahatma Gandhi</a:t>
            </a:r>
            <a:endParaRPr lang="en-IN" sz="4400" dirty="0">
              <a:latin typeface="Monotype Corsiva" pitchFamily="66"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204839"/>
            <a:ext cx="3390131" cy="2165351"/>
          </a:xfrm>
          <a:prstGeom prst="round2DiagRect">
            <a:avLst>
              <a:gd name="adj1" fmla="val 16667"/>
              <a:gd name="adj2" fmla="val 0"/>
            </a:avLst>
          </a:prstGeom>
          <a:ln w="88900" cap="sq">
            <a:solidFill>
              <a:srgbClr val="FFFFFF"/>
            </a:solidFill>
            <a:miter lim="800000"/>
          </a:ln>
          <a:effectLst>
            <a:glow rad="6350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31563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65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65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65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65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650"/>
                            </p:stCondLst>
                            <p:childTnLst>
                              <p:par>
                                <p:cTn id="36" presetID="42" presetClass="entr" presetSubtype="0" fill="hold" grpId="0" nodeType="after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6650"/>
                            </p:stCondLst>
                            <p:childTnLst>
                              <p:par>
                                <p:cTn id="42" presetID="42" presetClass="entr" presetSubtype="0" fill="hold" grpId="0" nodeType="after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1000"/>
                                        <p:tgtEl>
                                          <p:spTgt spid="2">
                                            <p:txEl>
                                              <p:pRg st="5" end="5"/>
                                            </p:txEl>
                                          </p:spTgt>
                                        </p:tgtEl>
                                      </p:cBhvr>
                                    </p:animEffect>
                                    <p:anim calcmode="lin" valueType="num">
                                      <p:cBhvr>
                                        <p:cTn id="4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7" fill="hold">
                            <p:stCondLst>
                              <p:cond delay="7650"/>
                            </p:stCondLst>
                            <p:childTnLst>
                              <p:par>
                                <p:cTn id="48" presetID="26" presetClass="entr" presetSubtype="0" fill="hold" nodeType="afterEffect">
                                  <p:stCondLst>
                                    <p:cond delay="0"/>
                                  </p:stCondLst>
                                  <p:childTnLst>
                                    <p:set>
                                      <p:cBhvr>
                                        <p:cTn id="49" dur="1" fill="hold">
                                          <p:stCondLst>
                                            <p:cond delay="0"/>
                                          </p:stCondLst>
                                        </p:cTn>
                                        <p:tgtEl>
                                          <p:spTgt spid="3074"/>
                                        </p:tgtEl>
                                        <p:attrNameLst>
                                          <p:attrName>style.visibility</p:attrName>
                                        </p:attrNameLst>
                                      </p:cBhvr>
                                      <p:to>
                                        <p:strVal val="visible"/>
                                      </p:to>
                                    </p:set>
                                    <p:animEffect transition="in" filter="wipe(down)">
                                      <p:cBhvr>
                                        <p:cTn id="50" dur="580">
                                          <p:stCondLst>
                                            <p:cond delay="0"/>
                                          </p:stCondLst>
                                        </p:cTn>
                                        <p:tgtEl>
                                          <p:spTgt spid="3074"/>
                                        </p:tgtEl>
                                      </p:cBhvr>
                                    </p:animEffect>
                                    <p:anim calcmode="lin" valueType="num">
                                      <p:cBhvr>
                                        <p:cTn id="51"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56" dur="26">
                                          <p:stCondLst>
                                            <p:cond delay="650"/>
                                          </p:stCondLst>
                                        </p:cTn>
                                        <p:tgtEl>
                                          <p:spTgt spid="3074"/>
                                        </p:tgtEl>
                                      </p:cBhvr>
                                      <p:to x="100000" y="60000"/>
                                    </p:animScale>
                                    <p:animScale>
                                      <p:cBhvr>
                                        <p:cTn id="57" dur="166" decel="50000">
                                          <p:stCondLst>
                                            <p:cond delay="676"/>
                                          </p:stCondLst>
                                        </p:cTn>
                                        <p:tgtEl>
                                          <p:spTgt spid="3074"/>
                                        </p:tgtEl>
                                      </p:cBhvr>
                                      <p:to x="100000" y="100000"/>
                                    </p:animScale>
                                    <p:animScale>
                                      <p:cBhvr>
                                        <p:cTn id="58" dur="26">
                                          <p:stCondLst>
                                            <p:cond delay="1312"/>
                                          </p:stCondLst>
                                        </p:cTn>
                                        <p:tgtEl>
                                          <p:spTgt spid="3074"/>
                                        </p:tgtEl>
                                      </p:cBhvr>
                                      <p:to x="100000" y="80000"/>
                                    </p:animScale>
                                    <p:animScale>
                                      <p:cBhvr>
                                        <p:cTn id="59" dur="166" decel="50000">
                                          <p:stCondLst>
                                            <p:cond delay="1338"/>
                                          </p:stCondLst>
                                        </p:cTn>
                                        <p:tgtEl>
                                          <p:spTgt spid="3074"/>
                                        </p:tgtEl>
                                      </p:cBhvr>
                                      <p:to x="100000" y="100000"/>
                                    </p:animScale>
                                    <p:animScale>
                                      <p:cBhvr>
                                        <p:cTn id="60" dur="26">
                                          <p:stCondLst>
                                            <p:cond delay="1642"/>
                                          </p:stCondLst>
                                        </p:cTn>
                                        <p:tgtEl>
                                          <p:spTgt spid="3074"/>
                                        </p:tgtEl>
                                      </p:cBhvr>
                                      <p:to x="100000" y="90000"/>
                                    </p:animScale>
                                    <p:animScale>
                                      <p:cBhvr>
                                        <p:cTn id="61" dur="166" decel="50000">
                                          <p:stCondLst>
                                            <p:cond delay="1668"/>
                                          </p:stCondLst>
                                        </p:cTn>
                                        <p:tgtEl>
                                          <p:spTgt spid="3074"/>
                                        </p:tgtEl>
                                      </p:cBhvr>
                                      <p:to x="100000" y="100000"/>
                                    </p:animScale>
                                    <p:animScale>
                                      <p:cBhvr>
                                        <p:cTn id="62" dur="26">
                                          <p:stCondLst>
                                            <p:cond delay="1808"/>
                                          </p:stCondLst>
                                        </p:cTn>
                                        <p:tgtEl>
                                          <p:spTgt spid="3074"/>
                                        </p:tgtEl>
                                      </p:cBhvr>
                                      <p:to x="100000" y="95000"/>
                                    </p:animScale>
                                    <p:animScale>
                                      <p:cBhvr>
                                        <p:cTn id="63"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5" y="2248347"/>
            <a:ext cx="5760639" cy="4349005"/>
          </a:xfrm>
        </p:spPr>
        <p:txBody>
          <a:bodyPr>
            <a:normAutofit lnSpcReduction="10000"/>
          </a:bodyPr>
          <a:lstStyle/>
          <a:p>
            <a:r>
              <a:rPr lang="en-IN" sz="1800" dirty="0"/>
              <a:t>In 1919, the government </a:t>
            </a:r>
            <a:r>
              <a:rPr lang="en-IN" sz="1800" dirty="0" smtClean="0"/>
              <a:t>pass </a:t>
            </a:r>
            <a:r>
              <a:rPr lang="en-IN" sz="1800" dirty="0"/>
              <a:t>the </a:t>
            </a:r>
            <a:r>
              <a:rPr lang="en-IN" sz="1800" dirty="0" smtClean="0"/>
              <a:t>Rowlett </a:t>
            </a:r>
            <a:r>
              <a:rPr lang="en-IN" sz="1800" dirty="0"/>
              <a:t>Act and empowered the provincial </a:t>
            </a:r>
            <a:r>
              <a:rPr lang="en-IN" sz="1800" dirty="0" smtClean="0"/>
              <a:t>government </a:t>
            </a:r>
            <a:r>
              <a:rPr lang="en-IN" sz="1800" dirty="0"/>
              <a:t>to search any place and arrest any person whom it suspected without </a:t>
            </a:r>
            <a:r>
              <a:rPr lang="en-IN" sz="1800" dirty="0" smtClean="0"/>
              <a:t>a warrant</a:t>
            </a:r>
            <a:r>
              <a:rPr lang="en-IN" sz="1800" dirty="0"/>
              <a:t>. </a:t>
            </a:r>
            <a:endParaRPr lang="en-IN" sz="1800" dirty="0" smtClean="0"/>
          </a:p>
          <a:p>
            <a:r>
              <a:rPr lang="en-IN" sz="1800" dirty="0"/>
              <a:t>Gandhiji launched a Satyagraha against the Rowlatt Act which curbed </a:t>
            </a:r>
            <a:r>
              <a:rPr lang="en-IN" sz="1800" dirty="0" smtClean="0"/>
              <a:t>the fundamental </a:t>
            </a:r>
            <a:r>
              <a:rPr lang="en-IN" sz="1800" dirty="0"/>
              <a:t>rights such as the freedom of expression and strengthened </a:t>
            </a:r>
            <a:r>
              <a:rPr lang="en-IN" sz="1800" dirty="0" smtClean="0"/>
              <a:t>police powers.</a:t>
            </a:r>
          </a:p>
          <a:p>
            <a:r>
              <a:rPr lang="en-IN" sz="1800" dirty="0"/>
              <a:t> Mahatma Gandhi and Mohammad Ali Jinnah criticized the act as ‘devilish’ and tyrannical. </a:t>
            </a:r>
            <a:endParaRPr lang="en-IN" sz="1800" dirty="0" smtClean="0"/>
          </a:p>
          <a:p>
            <a:r>
              <a:rPr lang="en-IN" sz="1800" dirty="0"/>
              <a:t>In April 1919, a nation-wide hartal was launched and government used </a:t>
            </a:r>
            <a:r>
              <a:rPr lang="en-IN" sz="1800" dirty="0" smtClean="0"/>
              <a:t>brutal measures </a:t>
            </a:r>
            <a:r>
              <a:rPr lang="en-IN" sz="1800" dirty="0"/>
              <a:t>to suppress them. The Jallianwala Bagh massacre inflicted by General Dyerin Amritsar on Baisakhi day was a part of this repression.</a:t>
            </a:r>
          </a:p>
          <a:p>
            <a:endParaRPr lang="en-IN" sz="1800" dirty="0"/>
          </a:p>
          <a:p>
            <a:endParaRPr lang="en-IN" sz="1800" dirty="0"/>
          </a:p>
          <a:p>
            <a:endParaRPr lang="en-IN" sz="1800" dirty="0"/>
          </a:p>
          <a:p>
            <a:endParaRPr lang="en-IN" sz="1800" dirty="0"/>
          </a:p>
        </p:txBody>
      </p:sp>
      <p:sp>
        <p:nvSpPr>
          <p:cNvPr id="3" name="Title 2"/>
          <p:cNvSpPr>
            <a:spLocks noGrp="1"/>
          </p:cNvSpPr>
          <p:nvPr>
            <p:ph type="title"/>
          </p:nvPr>
        </p:nvSpPr>
        <p:spPr/>
        <p:txBody>
          <a:bodyPr/>
          <a:lstStyle/>
          <a:p>
            <a:r>
              <a:rPr lang="en-IN" sz="4400" dirty="0" smtClean="0">
                <a:latin typeface="Monotype Corsiva" pitchFamily="66" charset="0"/>
              </a:rPr>
              <a:t>The Rowlett Satyagraha</a:t>
            </a:r>
            <a:endParaRPr lang="en-IN" sz="4400" dirty="0">
              <a:latin typeface="Monotype Corsiva" pitchFamily="66"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8" y="3861048"/>
            <a:ext cx="2847975" cy="1600200"/>
          </a:xfrm>
          <a:prstGeom prst="round2DiagRect">
            <a:avLst>
              <a:gd name="adj1" fmla="val 16667"/>
              <a:gd name="adj2" fmla="val 0"/>
            </a:avLst>
          </a:prstGeom>
          <a:ln w="88900" cap="sq">
            <a:solidFill>
              <a:srgbClr val="FFFFFF"/>
            </a:solidFill>
            <a:miter lim="800000"/>
          </a:ln>
          <a:effectLst>
            <a:glow rad="508000">
              <a:srgbClr val="00B0F0">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1068343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45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45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45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45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450"/>
                            </p:stCondLst>
                            <p:childTnLst>
                              <p:par>
                                <p:cTn id="36" presetID="26" presetClass="entr" presetSubtype="0" fill="hold" nodeType="afterEffect">
                                  <p:stCondLst>
                                    <p:cond delay="0"/>
                                  </p:stCondLst>
                                  <p:childTnLst>
                                    <p:set>
                                      <p:cBhvr>
                                        <p:cTn id="37" dur="1" fill="hold">
                                          <p:stCondLst>
                                            <p:cond delay="0"/>
                                          </p:stCondLst>
                                        </p:cTn>
                                        <p:tgtEl>
                                          <p:spTgt spid="4100"/>
                                        </p:tgtEl>
                                        <p:attrNameLst>
                                          <p:attrName>style.visibility</p:attrName>
                                        </p:attrNameLst>
                                      </p:cBhvr>
                                      <p:to>
                                        <p:strVal val="visible"/>
                                      </p:to>
                                    </p:set>
                                    <p:animEffect transition="in" filter="wipe(down)">
                                      <p:cBhvr>
                                        <p:cTn id="38" dur="580">
                                          <p:stCondLst>
                                            <p:cond delay="0"/>
                                          </p:stCondLst>
                                        </p:cTn>
                                        <p:tgtEl>
                                          <p:spTgt spid="4100"/>
                                        </p:tgtEl>
                                      </p:cBhvr>
                                    </p:animEffect>
                                    <p:anim calcmode="lin" valueType="num">
                                      <p:cBhvr>
                                        <p:cTn id="39" dur="1822" tmFilter="0,0; 0.14,0.36; 0.43,0.73; 0.71,0.91; 1.0,1.0">
                                          <p:stCondLst>
                                            <p:cond delay="0"/>
                                          </p:stCondLst>
                                        </p:cTn>
                                        <p:tgtEl>
                                          <p:spTgt spid="4100"/>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100"/>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4100"/>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4100"/>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4100"/>
                                        </p:tgtEl>
                                        <p:attrNameLst>
                                          <p:attrName>ppt_y</p:attrName>
                                        </p:attrNameLst>
                                      </p:cBhvr>
                                      <p:tavLst>
                                        <p:tav tm="0" fmla="#ppt_y-sin(pi*$)/81">
                                          <p:val>
                                            <p:fltVal val="0"/>
                                          </p:val>
                                        </p:tav>
                                        <p:tav tm="100000">
                                          <p:val>
                                            <p:fltVal val="1"/>
                                          </p:val>
                                        </p:tav>
                                      </p:tavLst>
                                    </p:anim>
                                    <p:animScale>
                                      <p:cBhvr>
                                        <p:cTn id="44" dur="26">
                                          <p:stCondLst>
                                            <p:cond delay="650"/>
                                          </p:stCondLst>
                                        </p:cTn>
                                        <p:tgtEl>
                                          <p:spTgt spid="4100"/>
                                        </p:tgtEl>
                                      </p:cBhvr>
                                      <p:to x="100000" y="60000"/>
                                    </p:animScale>
                                    <p:animScale>
                                      <p:cBhvr>
                                        <p:cTn id="45" dur="166" decel="50000">
                                          <p:stCondLst>
                                            <p:cond delay="676"/>
                                          </p:stCondLst>
                                        </p:cTn>
                                        <p:tgtEl>
                                          <p:spTgt spid="4100"/>
                                        </p:tgtEl>
                                      </p:cBhvr>
                                      <p:to x="100000" y="100000"/>
                                    </p:animScale>
                                    <p:animScale>
                                      <p:cBhvr>
                                        <p:cTn id="46" dur="26">
                                          <p:stCondLst>
                                            <p:cond delay="1312"/>
                                          </p:stCondLst>
                                        </p:cTn>
                                        <p:tgtEl>
                                          <p:spTgt spid="4100"/>
                                        </p:tgtEl>
                                      </p:cBhvr>
                                      <p:to x="100000" y="80000"/>
                                    </p:animScale>
                                    <p:animScale>
                                      <p:cBhvr>
                                        <p:cTn id="47" dur="166" decel="50000">
                                          <p:stCondLst>
                                            <p:cond delay="1338"/>
                                          </p:stCondLst>
                                        </p:cTn>
                                        <p:tgtEl>
                                          <p:spTgt spid="4100"/>
                                        </p:tgtEl>
                                      </p:cBhvr>
                                      <p:to x="100000" y="100000"/>
                                    </p:animScale>
                                    <p:animScale>
                                      <p:cBhvr>
                                        <p:cTn id="48" dur="26">
                                          <p:stCondLst>
                                            <p:cond delay="1642"/>
                                          </p:stCondLst>
                                        </p:cTn>
                                        <p:tgtEl>
                                          <p:spTgt spid="4100"/>
                                        </p:tgtEl>
                                      </p:cBhvr>
                                      <p:to x="100000" y="90000"/>
                                    </p:animScale>
                                    <p:animScale>
                                      <p:cBhvr>
                                        <p:cTn id="49" dur="166" decel="50000">
                                          <p:stCondLst>
                                            <p:cond delay="1668"/>
                                          </p:stCondLst>
                                        </p:cTn>
                                        <p:tgtEl>
                                          <p:spTgt spid="4100"/>
                                        </p:tgtEl>
                                      </p:cBhvr>
                                      <p:to x="100000" y="100000"/>
                                    </p:animScale>
                                    <p:animScale>
                                      <p:cBhvr>
                                        <p:cTn id="50" dur="26">
                                          <p:stCondLst>
                                            <p:cond delay="1808"/>
                                          </p:stCondLst>
                                        </p:cTn>
                                        <p:tgtEl>
                                          <p:spTgt spid="4100"/>
                                        </p:tgtEl>
                                      </p:cBhvr>
                                      <p:to x="100000" y="95000"/>
                                    </p:animScale>
                                    <p:animScale>
                                      <p:cBhvr>
                                        <p:cTn id="51" dur="166" decel="50000">
                                          <p:stCondLst>
                                            <p:cond delay="1834"/>
                                          </p:stCondLst>
                                        </p:cTn>
                                        <p:tgtEl>
                                          <p:spTgt spid="41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5" y="2248347"/>
            <a:ext cx="5688631" cy="4493021"/>
          </a:xfrm>
        </p:spPr>
        <p:txBody>
          <a:bodyPr>
            <a:normAutofit fontScale="92500"/>
          </a:bodyPr>
          <a:lstStyle/>
          <a:p>
            <a:r>
              <a:rPr lang="en-IN" sz="1800" dirty="0"/>
              <a:t>In February 1922 a crowd of peasants set fire to a police station in Chauri Chaura, Gandhiji called off the Non-Cooperation Movement. </a:t>
            </a:r>
            <a:endParaRPr lang="en-IN" sz="1800" dirty="0" smtClean="0"/>
          </a:p>
          <a:p>
            <a:r>
              <a:rPr lang="en-IN" sz="1800" dirty="0"/>
              <a:t>Chittranjan Dass and Motilal Nehru argued that the party should fight elections to </a:t>
            </a:r>
            <a:r>
              <a:rPr lang="en-IN" sz="1800" dirty="0" smtClean="0"/>
              <a:t>the councils </a:t>
            </a:r>
            <a:r>
              <a:rPr lang="en-IN" sz="1800" dirty="0"/>
              <a:t>and enter them in order to influence government </a:t>
            </a:r>
            <a:r>
              <a:rPr lang="en-IN" sz="1800" dirty="0" smtClean="0"/>
              <a:t>policies.</a:t>
            </a:r>
          </a:p>
          <a:p>
            <a:r>
              <a:rPr lang="en-IN" sz="1800" dirty="0"/>
              <a:t>Civil disobedience Movement was launched in 1930 under the leadership of Gandhiji. </a:t>
            </a:r>
            <a:endParaRPr lang="en-IN" sz="1800" dirty="0" smtClean="0"/>
          </a:p>
          <a:p>
            <a:r>
              <a:rPr lang="en-IN" sz="1800" dirty="0" smtClean="0"/>
              <a:t>The </a:t>
            </a:r>
            <a:r>
              <a:rPr lang="en-IN" sz="1800" dirty="0"/>
              <a:t>formation of the Rashtriya Swayamsevak Sangh (RSS) and the Communist </a:t>
            </a:r>
            <a:r>
              <a:rPr lang="en-IN" sz="1800" dirty="0" smtClean="0"/>
              <a:t>Party of </a:t>
            </a:r>
            <a:r>
              <a:rPr lang="en-IN" sz="1800" dirty="0"/>
              <a:t>India were the two important development of the mid-1920s</a:t>
            </a:r>
            <a:r>
              <a:rPr lang="en-IN" sz="1800" dirty="0" smtClean="0"/>
              <a:t>.</a:t>
            </a:r>
          </a:p>
          <a:p>
            <a:r>
              <a:rPr lang="en-IN" sz="1800" dirty="0"/>
              <a:t>The Congress resolved to fight for ‘Purna Swaraj’ in 1929 under the presidentship of  Jawaharlal Nehru and 26 January 1930 was observed as ‘Independence Day’ all </a:t>
            </a:r>
            <a:r>
              <a:rPr lang="en-IN" sz="1800" dirty="0" smtClean="0"/>
              <a:t>over the </a:t>
            </a:r>
            <a:r>
              <a:rPr lang="en-IN" sz="1800" dirty="0"/>
              <a:t>country. </a:t>
            </a:r>
            <a:endParaRPr lang="en-IN" sz="1800" dirty="0" smtClean="0"/>
          </a:p>
          <a:p>
            <a:endParaRPr lang="en-IN" sz="1800" dirty="0"/>
          </a:p>
        </p:txBody>
      </p:sp>
      <p:sp>
        <p:nvSpPr>
          <p:cNvPr id="3" name="Title 2"/>
          <p:cNvSpPr>
            <a:spLocks noGrp="1"/>
          </p:cNvSpPr>
          <p:nvPr>
            <p:ph type="title"/>
          </p:nvPr>
        </p:nvSpPr>
        <p:spPr/>
        <p:txBody>
          <a:bodyPr/>
          <a:lstStyle/>
          <a:p>
            <a:r>
              <a:rPr lang="en-IN" sz="4400" dirty="0" smtClean="0">
                <a:latin typeface="Monotype Corsiva" pitchFamily="66" charset="0"/>
              </a:rPr>
              <a:t>The Happenings of 1922-29</a:t>
            </a:r>
            <a:endParaRPr lang="en-IN" sz="4400" dirty="0">
              <a:latin typeface="Monotype Corsiva" pitchFamily="66"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43163"/>
            <a:ext cx="2324100" cy="1971675"/>
          </a:xfrm>
          <a:prstGeom prst="round2DiagRect">
            <a:avLst>
              <a:gd name="adj1" fmla="val 16667"/>
              <a:gd name="adj2" fmla="val 0"/>
            </a:avLst>
          </a:prstGeom>
          <a:ln w="88900" cap="sq">
            <a:solidFill>
              <a:srgbClr val="FFFFFF"/>
            </a:solidFill>
            <a:miter lim="800000"/>
          </a:ln>
          <a:effectLst>
            <a:glow rad="7239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309" y="4725144"/>
            <a:ext cx="2466975" cy="1857375"/>
          </a:xfrm>
          <a:prstGeom prst="round2DiagRect">
            <a:avLst>
              <a:gd name="adj1" fmla="val 16667"/>
              <a:gd name="adj2" fmla="val 0"/>
            </a:avLst>
          </a:prstGeom>
          <a:ln w="88900" cap="sq">
            <a:solidFill>
              <a:srgbClr val="FFFFFF"/>
            </a:solidFill>
            <a:miter lim="800000"/>
          </a:ln>
          <a:effectLst>
            <a:glow rad="863600">
              <a:srgbClr val="00B0F0">
                <a:alpha val="6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2654641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par>
                          <p:cTn id="11" fill="hold">
                            <p:stCondLst>
                              <p:cond delay="1550"/>
                            </p:stCondLst>
                            <p:childTnLst>
                              <p:par>
                                <p:cTn id="12" presetID="42"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550"/>
                            </p:stCondLst>
                            <p:childTnLst>
                              <p:par>
                                <p:cTn id="18" presetID="42" presetClass="entr" presetSubtype="0"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550"/>
                            </p:stCondLst>
                            <p:childTnLst>
                              <p:par>
                                <p:cTn id="24" presetID="42" presetClass="entr" presetSubtype="0" fill="hold" grpId="0" nodeType="after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550"/>
                            </p:stCondLst>
                            <p:childTnLst>
                              <p:par>
                                <p:cTn id="30" presetID="42" presetClass="entr" presetSubtype="0" fill="hold" grpId="0" nodeType="after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1000"/>
                                        <p:tgtEl>
                                          <p:spTgt spid="2">
                                            <p:txEl>
                                              <p:pRg st="3" end="3"/>
                                            </p:txEl>
                                          </p:spTgt>
                                        </p:tgtEl>
                                      </p:cBhvr>
                                    </p:animEffect>
                                    <p:anim calcmode="lin" valueType="num">
                                      <p:cBhvr>
                                        <p:cTn id="3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5550"/>
                            </p:stCondLst>
                            <p:childTnLst>
                              <p:par>
                                <p:cTn id="36" presetID="42" presetClass="entr" presetSubtype="0" fill="hold" grpId="0" nodeType="after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6550"/>
                            </p:stCondLst>
                            <p:childTnLst>
                              <p:par>
                                <p:cTn id="42" presetID="26" presetClass="entr" presetSubtype="0" fill="hold" nodeType="after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wipe(down)">
                                      <p:cBhvr>
                                        <p:cTn id="44" dur="580">
                                          <p:stCondLst>
                                            <p:cond delay="0"/>
                                          </p:stCondLst>
                                        </p:cTn>
                                        <p:tgtEl>
                                          <p:spTgt spid="1026"/>
                                        </p:tgtEl>
                                      </p:cBhvr>
                                    </p:animEffect>
                                    <p:anim calcmode="lin" valueType="num">
                                      <p:cBhvr>
                                        <p:cTn id="45"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50" dur="26">
                                          <p:stCondLst>
                                            <p:cond delay="650"/>
                                          </p:stCondLst>
                                        </p:cTn>
                                        <p:tgtEl>
                                          <p:spTgt spid="1026"/>
                                        </p:tgtEl>
                                      </p:cBhvr>
                                      <p:to x="100000" y="60000"/>
                                    </p:animScale>
                                    <p:animScale>
                                      <p:cBhvr>
                                        <p:cTn id="51" dur="166" decel="50000">
                                          <p:stCondLst>
                                            <p:cond delay="676"/>
                                          </p:stCondLst>
                                        </p:cTn>
                                        <p:tgtEl>
                                          <p:spTgt spid="1026"/>
                                        </p:tgtEl>
                                      </p:cBhvr>
                                      <p:to x="100000" y="100000"/>
                                    </p:animScale>
                                    <p:animScale>
                                      <p:cBhvr>
                                        <p:cTn id="52" dur="26">
                                          <p:stCondLst>
                                            <p:cond delay="1312"/>
                                          </p:stCondLst>
                                        </p:cTn>
                                        <p:tgtEl>
                                          <p:spTgt spid="1026"/>
                                        </p:tgtEl>
                                      </p:cBhvr>
                                      <p:to x="100000" y="80000"/>
                                    </p:animScale>
                                    <p:animScale>
                                      <p:cBhvr>
                                        <p:cTn id="53" dur="166" decel="50000">
                                          <p:stCondLst>
                                            <p:cond delay="1338"/>
                                          </p:stCondLst>
                                        </p:cTn>
                                        <p:tgtEl>
                                          <p:spTgt spid="1026"/>
                                        </p:tgtEl>
                                      </p:cBhvr>
                                      <p:to x="100000" y="100000"/>
                                    </p:animScale>
                                    <p:animScale>
                                      <p:cBhvr>
                                        <p:cTn id="54" dur="26">
                                          <p:stCondLst>
                                            <p:cond delay="1642"/>
                                          </p:stCondLst>
                                        </p:cTn>
                                        <p:tgtEl>
                                          <p:spTgt spid="1026"/>
                                        </p:tgtEl>
                                      </p:cBhvr>
                                      <p:to x="100000" y="90000"/>
                                    </p:animScale>
                                    <p:animScale>
                                      <p:cBhvr>
                                        <p:cTn id="55" dur="166" decel="50000">
                                          <p:stCondLst>
                                            <p:cond delay="1668"/>
                                          </p:stCondLst>
                                        </p:cTn>
                                        <p:tgtEl>
                                          <p:spTgt spid="1026"/>
                                        </p:tgtEl>
                                      </p:cBhvr>
                                      <p:to x="100000" y="100000"/>
                                    </p:animScale>
                                    <p:animScale>
                                      <p:cBhvr>
                                        <p:cTn id="56" dur="26">
                                          <p:stCondLst>
                                            <p:cond delay="1808"/>
                                          </p:stCondLst>
                                        </p:cTn>
                                        <p:tgtEl>
                                          <p:spTgt spid="1026"/>
                                        </p:tgtEl>
                                      </p:cBhvr>
                                      <p:to x="100000" y="95000"/>
                                    </p:animScale>
                                    <p:animScale>
                                      <p:cBhvr>
                                        <p:cTn id="57" dur="166" decel="50000">
                                          <p:stCondLst>
                                            <p:cond delay="1834"/>
                                          </p:stCondLst>
                                        </p:cTn>
                                        <p:tgtEl>
                                          <p:spTgt spid="1026"/>
                                        </p:tgtEl>
                                      </p:cBhvr>
                                      <p:to x="100000" y="100000"/>
                                    </p:animScale>
                                  </p:childTnLst>
                                </p:cTn>
                              </p:par>
                            </p:childTnLst>
                          </p:cTn>
                        </p:par>
                        <p:par>
                          <p:cTn id="58" fill="hold">
                            <p:stCondLst>
                              <p:cond delay="8550"/>
                            </p:stCondLst>
                            <p:childTnLst>
                              <p:par>
                                <p:cTn id="59" presetID="26" presetClass="entr" presetSubtype="0" fill="hold" nodeType="afterEffect">
                                  <p:stCondLst>
                                    <p:cond delay="0"/>
                                  </p:stCondLst>
                                  <p:childTnLst>
                                    <p:set>
                                      <p:cBhvr>
                                        <p:cTn id="60" dur="1" fill="hold">
                                          <p:stCondLst>
                                            <p:cond delay="0"/>
                                          </p:stCondLst>
                                        </p:cTn>
                                        <p:tgtEl>
                                          <p:spTgt spid="1027"/>
                                        </p:tgtEl>
                                        <p:attrNameLst>
                                          <p:attrName>style.visibility</p:attrName>
                                        </p:attrNameLst>
                                      </p:cBhvr>
                                      <p:to>
                                        <p:strVal val="visible"/>
                                      </p:to>
                                    </p:set>
                                    <p:animEffect transition="in" filter="wipe(down)">
                                      <p:cBhvr>
                                        <p:cTn id="61" dur="580">
                                          <p:stCondLst>
                                            <p:cond delay="0"/>
                                          </p:stCondLst>
                                        </p:cTn>
                                        <p:tgtEl>
                                          <p:spTgt spid="1027"/>
                                        </p:tgtEl>
                                      </p:cBhvr>
                                    </p:animEffect>
                                    <p:anim calcmode="lin" valueType="num">
                                      <p:cBhvr>
                                        <p:cTn id="62"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67" dur="26">
                                          <p:stCondLst>
                                            <p:cond delay="650"/>
                                          </p:stCondLst>
                                        </p:cTn>
                                        <p:tgtEl>
                                          <p:spTgt spid="1027"/>
                                        </p:tgtEl>
                                      </p:cBhvr>
                                      <p:to x="100000" y="60000"/>
                                    </p:animScale>
                                    <p:animScale>
                                      <p:cBhvr>
                                        <p:cTn id="68" dur="166" decel="50000">
                                          <p:stCondLst>
                                            <p:cond delay="676"/>
                                          </p:stCondLst>
                                        </p:cTn>
                                        <p:tgtEl>
                                          <p:spTgt spid="1027"/>
                                        </p:tgtEl>
                                      </p:cBhvr>
                                      <p:to x="100000" y="100000"/>
                                    </p:animScale>
                                    <p:animScale>
                                      <p:cBhvr>
                                        <p:cTn id="69" dur="26">
                                          <p:stCondLst>
                                            <p:cond delay="1312"/>
                                          </p:stCondLst>
                                        </p:cTn>
                                        <p:tgtEl>
                                          <p:spTgt spid="1027"/>
                                        </p:tgtEl>
                                      </p:cBhvr>
                                      <p:to x="100000" y="80000"/>
                                    </p:animScale>
                                    <p:animScale>
                                      <p:cBhvr>
                                        <p:cTn id="70" dur="166" decel="50000">
                                          <p:stCondLst>
                                            <p:cond delay="1338"/>
                                          </p:stCondLst>
                                        </p:cTn>
                                        <p:tgtEl>
                                          <p:spTgt spid="1027"/>
                                        </p:tgtEl>
                                      </p:cBhvr>
                                      <p:to x="100000" y="100000"/>
                                    </p:animScale>
                                    <p:animScale>
                                      <p:cBhvr>
                                        <p:cTn id="71" dur="26">
                                          <p:stCondLst>
                                            <p:cond delay="1642"/>
                                          </p:stCondLst>
                                        </p:cTn>
                                        <p:tgtEl>
                                          <p:spTgt spid="1027"/>
                                        </p:tgtEl>
                                      </p:cBhvr>
                                      <p:to x="100000" y="90000"/>
                                    </p:animScale>
                                    <p:animScale>
                                      <p:cBhvr>
                                        <p:cTn id="72" dur="166" decel="50000">
                                          <p:stCondLst>
                                            <p:cond delay="1668"/>
                                          </p:stCondLst>
                                        </p:cTn>
                                        <p:tgtEl>
                                          <p:spTgt spid="1027"/>
                                        </p:tgtEl>
                                      </p:cBhvr>
                                      <p:to x="100000" y="100000"/>
                                    </p:animScale>
                                    <p:animScale>
                                      <p:cBhvr>
                                        <p:cTn id="73" dur="26">
                                          <p:stCondLst>
                                            <p:cond delay="1808"/>
                                          </p:stCondLst>
                                        </p:cTn>
                                        <p:tgtEl>
                                          <p:spTgt spid="1027"/>
                                        </p:tgtEl>
                                      </p:cBhvr>
                                      <p:to x="100000" y="95000"/>
                                    </p:animScale>
                                    <p:animScale>
                                      <p:cBhvr>
                                        <p:cTn id="74" dur="166" decel="50000">
                                          <p:stCondLst>
                                            <p:cond delay="1834"/>
                                          </p:stCondLst>
                                        </p:cTn>
                                        <p:tgtEl>
                                          <p:spTgt spid="10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170</TotalTime>
  <Words>1359</Words>
  <Application>Microsoft Office PowerPoint</Application>
  <PresentationFormat>On-screen Show (4:3)</PresentationFormat>
  <Paragraphs>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Hardcover</vt:lpstr>
      <vt:lpstr>The Making of National Movements : 1870s-1947</vt:lpstr>
      <vt:lpstr>Content</vt:lpstr>
      <vt:lpstr>The Emergence of  Nationalism</vt:lpstr>
      <vt:lpstr>A Nation in Making</vt:lpstr>
      <vt:lpstr>Freedom is our Bright Right</vt:lpstr>
      <vt:lpstr>The Growth of Mass Nationalism </vt:lpstr>
      <vt:lpstr>The Advent of  Mahatma Gandhi</vt:lpstr>
      <vt:lpstr>The Rowlett Satyagraha</vt:lpstr>
      <vt:lpstr>The Happenings of 1922-29</vt:lpstr>
      <vt:lpstr>Dandi March</vt:lpstr>
      <vt:lpstr>Quit India Movement</vt:lpstr>
      <vt:lpstr>Towards Independence and  Partition</vt:lpstr>
      <vt:lpstr>Credits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Making of National Movements : 1870s-1947</dc:title>
  <dc:creator>SOHAM</dc:creator>
  <cp:lastModifiedBy>sw</cp:lastModifiedBy>
  <cp:revision>19</cp:revision>
  <dcterms:created xsi:type="dcterms:W3CDTF">2017-12-17T03:49:38Z</dcterms:created>
  <dcterms:modified xsi:type="dcterms:W3CDTF">2017-12-19T15:33:10Z</dcterms:modified>
</cp:coreProperties>
</file>