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 id="2147483670" r:id="rId2"/>
  </p:sldMasterIdLst>
  <p:notesMasterIdLst>
    <p:notesMasterId r:id="rId19"/>
  </p:notesMasterIdLst>
  <p:sldIdLst>
    <p:sldId id="256" r:id="rId3"/>
    <p:sldId id="263" r:id="rId4"/>
    <p:sldId id="261" r:id="rId5"/>
    <p:sldId id="257" r:id="rId6"/>
    <p:sldId id="267" r:id="rId7"/>
    <p:sldId id="268" r:id="rId8"/>
    <p:sldId id="271" r:id="rId9"/>
    <p:sldId id="269" r:id="rId10"/>
    <p:sldId id="265" r:id="rId11"/>
    <p:sldId id="258" r:id="rId12"/>
    <p:sldId id="259" r:id="rId13"/>
    <p:sldId id="273" r:id="rId14"/>
    <p:sldId id="272" r:id="rId15"/>
    <p:sldId id="276" r:id="rId16"/>
    <p:sldId id="260" r:id="rId17"/>
    <p:sldId id="275"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31F35-C730-403D-B236-A18D4417344E}" v="1099" dt="2022-02-06T11:24:10.652"/>
    <p1510:client id="{49C19E5E-9BAB-4485-AABC-29CAA97F1B55}" v="15" dt="2022-02-06T11:26:07.988"/>
    <p1510:client id="{5F9168C3-6527-483D-876D-326D772A77FD}" v="2" dt="2022-02-05T20:15:35.917"/>
    <p1510:client id="{9CE3C0F7-442F-40F7-A18E-B26BDB50A049}" v="123" dt="2022-02-05T20:01:16.590"/>
    <p1510:client id="{E4AECF18-E150-4F60-A801-33696E8AE82C}" v="747" dt="2022-02-06T18:14:04.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748" y="1272"/>
      </p:cViewPr>
      <p:guideLst/>
    </p:cSldViewPr>
  </p:slideViewPr>
  <p:notesTextViewPr>
    <p:cViewPr>
      <p:scale>
        <a:sx n="1" d="1"/>
        <a:sy n="1" d="1"/>
      </p:scale>
      <p:origin x="0" y="0"/>
    </p:cViewPr>
  </p:notesTextViewPr>
  <p:notesViewPr>
    <p:cSldViewPr snapToGrid="0">
      <p:cViewPr varScale="1">
        <p:scale>
          <a:sx n="123" d="100"/>
          <a:sy n="123" d="100"/>
        </p:scale>
        <p:origin x="31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pic>
        <p:nvPicPr>
          <p:cNvPr id="3" name="Google Shape;3;n" descr="tud_logo"/>
          <p:cNvPicPr preferRelativeResize="0"/>
          <p:nvPr/>
        </p:nvPicPr>
        <p:blipFill rotWithShape="1">
          <a:blip r:embed="rId2">
            <a:alphaModFix/>
          </a:blip>
          <a:srcRect/>
          <a:stretch/>
        </p:blipFill>
        <p:spPr>
          <a:xfrm>
            <a:off x="5732463" y="360363"/>
            <a:ext cx="935037" cy="420687"/>
          </a:xfrm>
          <a:prstGeom prst="rect">
            <a:avLst/>
          </a:prstGeom>
          <a:noFill/>
          <a:ln>
            <a:noFill/>
          </a:ln>
        </p:spPr>
      </p:pic>
      <p:sp>
        <p:nvSpPr>
          <p:cNvPr id="4" name="Google Shape;4;n"/>
          <p:cNvSpPr txBox="1">
            <a:spLocks noGrp="1"/>
          </p:cNvSpPr>
          <p:nvPr>
            <p:ph type="dt" idx="10"/>
          </p:nvPr>
        </p:nvSpPr>
        <p:spPr>
          <a:xfrm>
            <a:off x="188913" y="8685213"/>
            <a:ext cx="1619250" cy="457200"/>
          </a:xfrm>
          <a:prstGeom prst="rect">
            <a:avLst/>
          </a:prstGeom>
          <a:noFill/>
          <a:ln>
            <a:noFill/>
          </a:ln>
        </p:spPr>
        <p:txBody>
          <a:bodyPr spcFirstLastPara="1" wrap="square" lIns="91425" tIns="91425" rIns="91425" bIns="91425" anchor="ctr" anchorCtr="0">
            <a:noAutofit/>
          </a:bodyPr>
          <a:lstStyle>
            <a:lvl1pPr marR="0" lvl="0" algn="l" rtl="0">
              <a:lnSpc>
                <a:spcPct val="130000"/>
              </a:lnSpc>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2"/>
          </p:nvPr>
        </p:nvSpPr>
        <p:spPr>
          <a:xfrm>
            <a:off x="1322388" y="923925"/>
            <a:ext cx="4194175" cy="30718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90500" y="4284663"/>
            <a:ext cx="6477000" cy="4283075"/>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2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12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12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12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12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808163" y="8685213"/>
            <a:ext cx="4105275" cy="457200"/>
          </a:xfrm>
          <a:prstGeom prst="rect">
            <a:avLst/>
          </a:prstGeom>
          <a:noFill/>
          <a:ln>
            <a:noFill/>
          </a:ln>
        </p:spPr>
        <p:txBody>
          <a:bodyPr spcFirstLastPara="1" wrap="square" lIns="91425" tIns="91425" rIns="91425" bIns="91425" anchor="ctr" anchorCtr="0">
            <a:noAutofit/>
          </a:bodyPr>
          <a:lstStyle>
            <a:lvl1pPr marR="0" lvl="0" algn="l" rtl="0">
              <a:lnSpc>
                <a:spcPct val="130000"/>
              </a:lnSpc>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913438" y="8685213"/>
            <a:ext cx="942975" cy="457200"/>
          </a:xfrm>
          <a:prstGeom prst="rect">
            <a:avLst/>
          </a:prstGeom>
          <a:noFill/>
          <a:ln>
            <a:noFill/>
          </a:ln>
        </p:spPr>
        <p:txBody>
          <a:bodyPr spcFirstLastPara="1" wrap="square" lIns="91425" tIns="45700" rIns="91425" bIns="45700" anchor="ctr" anchorCtr="0">
            <a:noAutofit/>
          </a:bodyPr>
          <a:lstStyle/>
          <a:p>
            <a:pPr marL="0" marR="0" lvl="0" indent="0" algn="r" rtl="0">
              <a:lnSpc>
                <a:spcPct val="130000"/>
              </a:lnSpc>
              <a:spcBef>
                <a:spcPts val="0"/>
              </a:spcBef>
              <a:spcAft>
                <a:spcPts val="0"/>
              </a:spcAft>
              <a:buNone/>
            </a:pPr>
            <a:r>
              <a:rPr lang="en-US" sz="1000" b="0" i="0" u="none" strike="noStrike" cap="none">
                <a:solidFill>
                  <a:schemeClr val="dk1"/>
                </a:solidFill>
                <a:latin typeface="Arial"/>
                <a:ea typeface="Arial"/>
                <a:cs typeface="Arial"/>
                <a:sym typeface="Arial"/>
              </a:rPr>
              <a:t>|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
        <p:nvSpPr>
          <p:cNvPr id="9" name="Google Shape;9;n"/>
          <p:cNvSpPr/>
          <p:nvPr/>
        </p:nvSpPr>
        <p:spPr>
          <a:xfrm>
            <a:off x="190500" y="387350"/>
            <a:ext cx="5403850" cy="393700"/>
          </a:xfrm>
          <a:prstGeom prst="rect">
            <a:avLst/>
          </a:prstGeom>
          <a:noFill/>
          <a:ln>
            <a:noFill/>
          </a:ln>
        </p:spPr>
        <p:txBody>
          <a:bodyPr spcFirstLastPara="1" wrap="square" lIns="108000" tIns="0" rIns="0" bIns="0" anchor="ctr" anchorCtr="0">
            <a:noAutofit/>
          </a:bodyPr>
          <a:lstStyle/>
          <a:p>
            <a:pPr marL="0" marR="0" lvl="0" indent="0" algn="l" rtl="0">
              <a:lnSpc>
                <a:spcPct val="130000"/>
              </a:lnSpc>
              <a:spcBef>
                <a:spcPts val="0"/>
              </a:spcBef>
              <a:spcAft>
                <a:spcPts val="0"/>
              </a:spcAft>
              <a:buNone/>
            </a:pPr>
            <a:endParaRPr sz="1000" b="1" i="0" u="none" strike="noStrike" cap="none">
              <a:solidFill>
                <a:schemeClr val="dk1"/>
              </a:solidFill>
              <a:latin typeface="Arial"/>
              <a:ea typeface="Arial"/>
              <a:cs typeface="Arial"/>
              <a:sym typeface="Arial"/>
            </a:endParaRPr>
          </a:p>
        </p:txBody>
      </p:sp>
      <p:sp>
        <p:nvSpPr>
          <p:cNvPr id="10" name="Google Shape;10;n"/>
          <p:cNvSpPr/>
          <p:nvPr/>
        </p:nvSpPr>
        <p:spPr>
          <a:xfrm>
            <a:off x="190500" y="179388"/>
            <a:ext cx="6478588" cy="144462"/>
          </a:xfrm>
          <a:prstGeom prst="rect">
            <a:avLst/>
          </a:prstGeom>
          <a:solidFill>
            <a:srgbClr val="B5B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1" name="Google Shape;11;n"/>
          <p:cNvCxnSpPr/>
          <p:nvPr/>
        </p:nvCxnSpPr>
        <p:spPr>
          <a:xfrm>
            <a:off x="190500" y="360363"/>
            <a:ext cx="6478588" cy="0"/>
          </a:xfrm>
          <a:prstGeom prst="straightConnector1">
            <a:avLst/>
          </a:prstGeom>
          <a:noFill/>
          <a:ln w="15225" cap="flat" cmpd="sng">
            <a:solidFill>
              <a:schemeClr val="dk1"/>
            </a:solidFill>
            <a:prstDash val="solid"/>
            <a:round/>
            <a:headEnd type="none" w="sm" len="sm"/>
            <a:tailEnd type="none" w="sm" len="sm"/>
          </a:ln>
        </p:spPr>
      </p:cxnSp>
      <p:cxnSp>
        <p:nvCxnSpPr>
          <p:cNvPr id="12" name="Google Shape;12;n"/>
          <p:cNvCxnSpPr/>
          <p:nvPr/>
        </p:nvCxnSpPr>
        <p:spPr>
          <a:xfrm>
            <a:off x="190500" y="781050"/>
            <a:ext cx="6478588" cy="0"/>
          </a:xfrm>
          <a:prstGeom prst="straightConnector1">
            <a:avLst/>
          </a:prstGeom>
          <a:noFill/>
          <a:ln w="9525" cap="flat" cmpd="sng">
            <a:solidFill>
              <a:schemeClr val="dk1"/>
            </a:solidFill>
            <a:prstDash val="solid"/>
            <a:round/>
            <a:headEnd type="none" w="sm" len="sm"/>
            <a:tailEnd type="none" w="sm" len="sm"/>
          </a:ln>
        </p:spPr>
      </p:cxnSp>
      <p:cxnSp>
        <p:nvCxnSpPr>
          <p:cNvPr id="13" name="Google Shape;13;n"/>
          <p:cNvCxnSpPr/>
          <p:nvPr/>
        </p:nvCxnSpPr>
        <p:spPr>
          <a:xfrm>
            <a:off x="190500" y="8685213"/>
            <a:ext cx="6478588" cy="0"/>
          </a:xfrm>
          <a:prstGeom prst="straightConnector1">
            <a:avLst/>
          </a:prstGeom>
          <a:noFill/>
          <a:ln w="9525" cap="flat" cmpd="sng">
            <a:solidFill>
              <a:schemeClr val="dk1"/>
            </a:solidFill>
            <a:prstDash val="solid"/>
            <a:round/>
            <a:headEnd type="none" w="sm" len="sm"/>
            <a:tailEnd type="none" w="sm" len="sm"/>
          </a:ln>
        </p:spPr>
      </p:cxnSp>
      <p:cxnSp>
        <p:nvCxnSpPr>
          <p:cNvPr id="14" name="Google Shape;14;n"/>
          <p:cNvCxnSpPr/>
          <p:nvPr/>
        </p:nvCxnSpPr>
        <p:spPr>
          <a:xfrm>
            <a:off x="188913" y="4103688"/>
            <a:ext cx="6478587" cy="0"/>
          </a:xfrm>
          <a:prstGeom prst="straightConnector1">
            <a:avLst/>
          </a:prstGeom>
          <a:noFill/>
          <a:ln w="9525" cap="flat" cmpd="sng">
            <a:solidFill>
              <a:schemeClr val="dk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190500" y="4284663"/>
            <a:ext cx="6477000" cy="4283075"/>
          </a:xfrm>
          <a:prstGeom prst="rect">
            <a:avLst/>
          </a:prstGeom>
        </p:spPr>
        <p:txBody>
          <a:bodyPr spcFirstLastPara="1" wrap="square" lIns="91425" tIns="91425" rIns="91425" bIns="91425" anchor="t" anchorCtr="0">
            <a:noAutofit/>
          </a:bodyPr>
          <a:lstStyle/>
          <a:p>
            <a:pPr marL="0" lvl="0" indent="0" algn="l" rtl="0">
              <a:spcBef>
                <a:spcPts val="120"/>
              </a:spcBef>
              <a:spcAft>
                <a:spcPts val="0"/>
              </a:spcAft>
              <a:buNone/>
            </a:pPr>
            <a:endParaRPr/>
          </a:p>
        </p:txBody>
      </p:sp>
      <p:sp>
        <p:nvSpPr>
          <p:cNvPr id="124" name="Google Shape;124;p3:notes"/>
          <p:cNvSpPr>
            <a:spLocks noGrp="1" noRot="1" noChangeAspect="1"/>
          </p:cNvSpPr>
          <p:nvPr>
            <p:ph type="sldImg" idx="2"/>
          </p:nvPr>
        </p:nvSpPr>
        <p:spPr>
          <a:xfrm>
            <a:off x="1371600" y="923925"/>
            <a:ext cx="4095750" cy="30718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010e055b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g8010e055b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46" name="Google Shape;146;g8010e055bf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010e055b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g8010e055b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46" name="Google Shape;146;g8010e055bf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2080214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010e055b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g8010e055b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46" name="Google Shape;146;g8010e055bf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126735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010e055b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g8010e055b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46" name="Google Shape;146;g8010e055bf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6262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51709e8b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2" name="Google Shape;152;gd51709e8b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53" name="Google Shape;153;gd51709e8b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51709e8b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2" name="Google Shape;152;gd51709e8b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53" name="Google Shape;153;gd51709e8b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025108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0e055b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g8010e055b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32" name="Google Shape;132;g8010e055bf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91952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0e055b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g8010e055b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32" name="Google Shape;132;g8010e055bf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0e055b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g8010e055b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32" name="Google Shape;132;g8010e055bf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9282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0e055b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g8010e055b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32" name="Google Shape;132;g8010e055bf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489835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0e055b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g8010e055b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32" name="Google Shape;132;g8010e055bf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66782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0e055b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g8010e055b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32" name="Google Shape;132;g8010e055bf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39262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010e055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g8010e055b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39" name="Google Shape;139;g8010e055bf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extLst>
      <p:ext uri="{BB962C8B-B14F-4D97-AF65-F5344CB8AC3E}">
        <p14:creationId xmlns:p14="http://schemas.microsoft.com/office/powerpoint/2010/main" val="1799217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010e055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8" name="Google Shape;138;g8010e055b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marR="0" lvl="0" indent="-171450" algn="l" rtl="0">
              <a:spcBef>
                <a:spcPts val="360"/>
              </a:spcBef>
              <a:spcAft>
                <a:spcPts val="0"/>
              </a:spcAft>
              <a:buClr>
                <a:schemeClr val="dk1"/>
              </a:buClr>
              <a:buSzPts val="1200"/>
              <a:buFont typeface="Arial"/>
              <a:buChar char="•"/>
            </a:pPr>
            <a:endParaRPr/>
          </a:p>
        </p:txBody>
      </p:sp>
      <p:sp>
        <p:nvSpPr>
          <p:cNvPr id="139" name="Google Shape;139;g8010e055bf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folie">
  <p:cSld name="Titelfolie">
    <p:spTree>
      <p:nvGrpSpPr>
        <p:cNvPr id="1" name="Shape 25"/>
        <p:cNvGrpSpPr/>
        <p:nvPr/>
      </p:nvGrpSpPr>
      <p:grpSpPr>
        <a:xfrm>
          <a:off x="0" y="0"/>
          <a:ext cx="0" cy="0"/>
          <a:chOff x="0" y="0"/>
          <a:chExt cx="0" cy="0"/>
        </a:xfrm>
      </p:grpSpPr>
      <p:sp>
        <p:nvSpPr>
          <p:cNvPr id="26" name="Google Shape;26;p2"/>
          <p:cNvSpPr/>
          <p:nvPr/>
        </p:nvSpPr>
        <p:spPr>
          <a:xfrm>
            <a:off x="250825" y="368300"/>
            <a:ext cx="8642350" cy="2089150"/>
          </a:xfrm>
          <a:prstGeom prst="rect">
            <a:avLst/>
          </a:prstGeom>
          <a:solidFill>
            <a:srgbClr val="674EA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2"/>
          <p:cNvSpPr txBox="1">
            <a:spLocks noGrp="1"/>
          </p:cNvSpPr>
          <p:nvPr>
            <p:ph type="subTitle" idx="1"/>
          </p:nvPr>
        </p:nvSpPr>
        <p:spPr>
          <a:xfrm>
            <a:off x="358775" y="1449388"/>
            <a:ext cx="6642117" cy="944562"/>
          </a:xfrm>
          <a:prstGeom prst="rect">
            <a:avLst/>
          </a:prstGeom>
          <a:noFill/>
          <a:ln>
            <a:noFill/>
          </a:ln>
        </p:spPr>
        <p:txBody>
          <a:bodyPr spcFirstLastPara="1" wrap="square" lIns="91425" tIns="91425" rIns="91425" bIns="91425" anchor="t" anchorCtr="0">
            <a:noAutofit/>
          </a:bodyPr>
          <a:lstStyle>
            <a:lvl1pPr marR="0" lvl="0" algn="l" rtl="0">
              <a:lnSpc>
                <a:spcPct val="130000"/>
              </a:lnSpc>
              <a:spcBef>
                <a:spcPts val="0"/>
              </a:spcBef>
              <a:spcAft>
                <a:spcPts val="0"/>
              </a:spcAft>
              <a:buClr>
                <a:schemeClr val="lt1"/>
              </a:buClr>
              <a:buSzPts val="2000"/>
              <a:buFont typeface="Noto Sans Symbols"/>
              <a:buNone/>
              <a:defRPr sz="2000" b="1" i="0" u="none" strike="noStrike" cap="none">
                <a:solidFill>
                  <a:schemeClr val="lt1"/>
                </a:solidFill>
                <a:latin typeface="Arial"/>
                <a:ea typeface="Arial"/>
                <a:cs typeface="Arial"/>
                <a:sym typeface="Arial"/>
              </a:defRPr>
            </a:lvl1pPr>
            <a:lvl2pPr marR="0" lvl="1" algn="l" rtl="0">
              <a:lnSpc>
                <a:spcPct val="130000"/>
              </a:lnSpc>
              <a:spcBef>
                <a:spcPts val="23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R="0" lvl="2" algn="l" rtl="0">
              <a:lnSpc>
                <a:spcPct val="130000"/>
              </a:lnSpc>
              <a:spcBef>
                <a:spcPts val="23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R="0" lvl="3"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R="0" lvl="4"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28" name="Google Shape;28;p2"/>
          <p:cNvSpPr/>
          <p:nvPr/>
        </p:nvSpPr>
        <p:spPr>
          <a:xfrm>
            <a:off x="250825" y="196850"/>
            <a:ext cx="8642350" cy="144463"/>
          </a:xfrm>
          <a:prstGeom prst="rect">
            <a:avLst/>
          </a:prstGeom>
          <a:solidFill>
            <a:srgbClr val="674E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9" name="Google Shape;29;p2" descr="tud_logo"/>
          <p:cNvPicPr preferRelativeResize="0"/>
          <p:nvPr/>
        </p:nvPicPr>
        <p:blipFill rotWithShape="1">
          <a:blip r:embed="rId2">
            <a:alphaModFix/>
          </a:blip>
          <a:srcRect r="5452"/>
          <a:stretch/>
        </p:blipFill>
        <p:spPr>
          <a:xfrm>
            <a:off x="7172325" y="657225"/>
            <a:ext cx="1873250" cy="792163"/>
          </a:xfrm>
          <a:prstGeom prst="rect">
            <a:avLst/>
          </a:prstGeom>
          <a:noFill/>
          <a:ln>
            <a:noFill/>
          </a:ln>
        </p:spPr>
      </p:pic>
      <p:cxnSp>
        <p:nvCxnSpPr>
          <p:cNvPr id="30" name="Google Shape;30;p2"/>
          <p:cNvCxnSpPr/>
          <p:nvPr/>
        </p:nvCxnSpPr>
        <p:spPr>
          <a:xfrm>
            <a:off x="252413" y="6357958"/>
            <a:ext cx="8640762" cy="0"/>
          </a:xfrm>
          <a:prstGeom prst="straightConnector1">
            <a:avLst/>
          </a:prstGeom>
          <a:noFill/>
          <a:ln w="9525" cap="flat" cmpd="sng">
            <a:solidFill>
              <a:srgbClr val="000000"/>
            </a:solidFill>
            <a:prstDash val="solid"/>
            <a:round/>
            <a:headEnd type="none" w="sm" len="sm"/>
            <a:tailEnd type="none" w="sm" len="sm"/>
          </a:ln>
        </p:spPr>
      </p:cxnSp>
      <p:sp>
        <p:nvSpPr>
          <p:cNvPr id="31" name="Google Shape;31;p2"/>
          <p:cNvSpPr/>
          <p:nvPr/>
        </p:nvSpPr>
        <p:spPr>
          <a:xfrm>
            <a:off x="250825" y="360363"/>
            <a:ext cx="8640763" cy="14287"/>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2"/>
          <p:cNvSpPr/>
          <p:nvPr/>
        </p:nvSpPr>
        <p:spPr>
          <a:xfrm>
            <a:off x="250825" y="2457450"/>
            <a:ext cx="8640763" cy="7938"/>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33;p2"/>
          <p:cNvSpPr txBox="1">
            <a:spLocks noGrp="1"/>
          </p:cNvSpPr>
          <p:nvPr>
            <p:ph type="title"/>
          </p:nvPr>
        </p:nvSpPr>
        <p:spPr>
          <a:xfrm>
            <a:off x="358775" y="488950"/>
            <a:ext cx="6642117" cy="838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24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34" name="Google Shape;34;p2"/>
          <p:cNvSpPr txBox="1"/>
          <p:nvPr/>
        </p:nvSpPr>
        <p:spPr>
          <a:xfrm>
            <a:off x="252425" y="6489700"/>
            <a:ext cx="6919900" cy="23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sz="1000" dirty="0">
                <a:solidFill>
                  <a:schemeClr val="dk1"/>
                </a:solidFill>
              </a:rPr>
              <a:t>WS 2021</a:t>
            </a:r>
            <a:r>
              <a:rPr lang="en-US" sz="1000" b="0" i="0" u="none" strike="noStrike" cap="none" dirty="0">
                <a:solidFill>
                  <a:schemeClr val="dk1"/>
                </a:solidFill>
                <a:latin typeface="Arial"/>
                <a:ea typeface="Arial"/>
                <a:cs typeface="Arial"/>
                <a:sym typeface="Arial"/>
              </a:rPr>
              <a:t> |  </a:t>
            </a:r>
            <a:r>
              <a:rPr lang="en-US" altLang="zh-CN" sz="1100" b="0" i="0" dirty="0">
                <a:effectLst/>
                <a:latin typeface="Arial" panose="020B0604020202020204" pitchFamily="34" charset="0"/>
              </a:rPr>
              <a:t>Computer Science Department | Natural Language Learning Group (NLLG) | </a:t>
            </a:r>
            <a:r>
              <a:rPr lang="en-US" altLang="zh-CN" sz="1100" b="0" i="0" dirty="0" err="1">
                <a:effectLst/>
                <a:latin typeface="Arial" panose="020B0604020202020204" pitchFamily="34" charset="0"/>
              </a:rPr>
              <a:t>FoLT</a:t>
            </a:r>
            <a:r>
              <a:rPr lang="en-US" altLang="zh-CN" sz="1100" b="0" i="0" dirty="0">
                <a:effectLst/>
                <a:latin typeface="Arial" panose="020B0604020202020204" pitchFamily="34" charset="0"/>
              </a:rPr>
              <a:t>      </a:t>
            </a:r>
            <a:fld id="{00000000-1234-1234-1234-123412341234}" type="slidenum">
              <a:rPr lang="en-US" sz="1000" b="0" i="0" u="none" strike="noStrike" cap="none" smtClean="0">
                <a:solidFill>
                  <a:schemeClr val="dk1"/>
                </a:solidFill>
                <a:latin typeface="Arial"/>
                <a:ea typeface="Arial"/>
                <a:cs typeface="Arial"/>
                <a:sym typeface="Arial"/>
              </a:rPr>
              <a:t>‹#›</a:t>
            </a:fld>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dirty="0">
              <a:solidFill>
                <a:schemeClr val="dk1"/>
              </a:solidFill>
              <a:latin typeface="Arial"/>
              <a:ea typeface="Arial"/>
              <a:cs typeface="Arial"/>
              <a:sym typeface="Arial"/>
            </a:endParaRPr>
          </a:p>
        </p:txBody>
      </p:sp>
      <p:pic>
        <p:nvPicPr>
          <p:cNvPr id="35" name="Google Shape;35;p2"/>
          <p:cNvPicPr preferRelativeResize="0"/>
          <p:nvPr/>
        </p:nvPicPr>
        <p:blipFill>
          <a:blip r:embed="rId3">
            <a:alphaModFix/>
          </a:blip>
          <a:stretch>
            <a:fillRect/>
          </a:stretch>
        </p:blipFill>
        <p:spPr>
          <a:xfrm>
            <a:off x="8310825" y="6434863"/>
            <a:ext cx="734750" cy="341575"/>
          </a:xfrm>
          <a:prstGeom prst="rect">
            <a:avLst/>
          </a:prstGeom>
          <a:noFill/>
          <a:ln>
            <a:noFill/>
          </a:ln>
        </p:spPr>
      </p:pic>
      <p:sp>
        <p:nvSpPr>
          <p:cNvPr id="2" name="页脚占位符 1">
            <a:extLst>
              <a:ext uri="{FF2B5EF4-FFF2-40B4-BE49-F238E27FC236}">
                <a16:creationId xmlns:a16="http://schemas.microsoft.com/office/drawing/2014/main" id="{1C7BA096-047E-4B4C-BD4E-48AD42A419E1}"/>
              </a:ext>
            </a:extLst>
          </p:cNvPr>
          <p:cNvSpPr>
            <a:spLocks noGrp="1"/>
          </p:cNvSpPr>
          <p:nvPr>
            <p:ph type="ftr" sz="quarter" idx="10"/>
          </p:nvPr>
        </p:nvSpPr>
        <p:spPr/>
        <p:txBody>
          <a:bodyPr/>
          <a:lstStyle/>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358775" y="488950"/>
            <a:ext cx="6877200" cy="838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58775" y="488950"/>
            <a:ext cx="6877200" cy="838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83" name="Google Shape;83;p13"/>
          <p:cNvSpPr txBox="1">
            <a:spLocks noGrp="1"/>
          </p:cNvSpPr>
          <p:nvPr>
            <p:ph type="body" idx="1"/>
          </p:nvPr>
        </p:nvSpPr>
        <p:spPr>
          <a:xfrm>
            <a:off x="250825" y="1592263"/>
            <a:ext cx="8640900" cy="47895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el und Inhalt">
  <p:cSld name="1_Titel und Inhal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267333" y="488950"/>
            <a:ext cx="6285900" cy="838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86" name="Google Shape;86;p14"/>
          <p:cNvSpPr txBox="1">
            <a:spLocks noGrp="1"/>
          </p:cNvSpPr>
          <p:nvPr>
            <p:ph type="body" idx="1"/>
          </p:nvPr>
        </p:nvSpPr>
        <p:spPr>
          <a:xfrm>
            <a:off x="250825" y="2064434"/>
            <a:ext cx="8640900" cy="41721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87" name="Google Shape;87;p14"/>
          <p:cNvSpPr txBox="1">
            <a:spLocks noGrp="1"/>
          </p:cNvSpPr>
          <p:nvPr>
            <p:ph type="body" idx="2"/>
          </p:nvPr>
        </p:nvSpPr>
        <p:spPr>
          <a:xfrm>
            <a:off x="267333" y="1529860"/>
            <a:ext cx="6514500" cy="457200"/>
          </a:xfrm>
          <a:prstGeom prst="rect">
            <a:avLst/>
          </a:prstGeom>
          <a:noFill/>
          <a:ln>
            <a:noFill/>
          </a:ln>
        </p:spPr>
        <p:txBody>
          <a:bodyPr spcFirstLastPara="1" wrap="square" lIns="0" tIns="45700" rIns="91425" bIns="45700" anchor="t" anchorCtr="0">
            <a:noAutofit/>
          </a:bodyPr>
          <a:lstStyle>
            <a:lvl1pPr marL="457200" marR="0" lvl="0"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88" name="Google Shape;88;p14"/>
          <p:cNvSpPr txBox="1">
            <a:spLocks noGrp="1"/>
          </p:cNvSpPr>
          <p:nvPr>
            <p:ph type="ftr" idx="11"/>
          </p:nvPr>
        </p:nvSpPr>
        <p:spPr>
          <a:xfrm>
            <a:off x="260076" y="6564930"/>
            <a:ext cx="7958100" cy="231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Google Shape;89;p14"/>
          <p:cNvSpPr txBox="1"/>
          <p:nvPr/>
        </p:nvSpPr>
        <p:spPr>
          <a:xfrm>
            <a:off x="7162800" y="6521065"/>
            <a:ext cx="7620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bschnittsüberschrift" type="secHead">
  <p:cSld name="SECTION_HEADER">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722313" y="4406900"/>
            <a:ext cx="7772400" cy="13620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93" name="Google Shape;93;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58775" y="488950"/>
            <a:ext cx="6877200" cy="838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96" name="Google Shape;96;p17"/>
          <p:cNvSpPr txBox="1">
            <a:spLocks noGrp="1"/>
          </p:cNvSpPr>
          <p:nvPr>
            <p:ph type="body" idx="1"/>
          </p:nvPr>
        </p:nvSpPr>
        <p:spPr>
          <a:xfrm>
            <a:off x="250825" y="1592263"/>
            <a:ext cx="4243500" cy="47895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97" name="Google Shape;97;p17"/>
          <p:cNvSpPr txBox="1">
            <a:spLocks noGrp="1"/>
          </p:cNvSpPr>
          <p:nvPr>
            <p:ph type="body" idx="2"/>
          </p:nvPr>
        </p:nvSpPr>
        <p:spPr>
          <a:xfrm>
            <a:off x="4646613" y="1592263"/>
            <a:ext cx="4245000" cy="47895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Noto Sans Symbols"/>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Noto Sans Symbols"/>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102" name="Google Shape;102;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Noto Sans Symbols"/>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Noto Sans Symbols"/>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Noto Sans Symbols"/>
              <a:buNone/>
              <a:defRPr sz="1600" b="1" i="0" u="none" strike="noStrike" cap="none">
                <a:solidFill>
                  <a:schemeClr val="dk1"/>
                </a:solidFill>
                <a:latin typeface="Arial"/>
                <a:ea typeface="Arial"/>
                <a:cs typeface="Arial"/>
                <a:sym typeface="Arial"/>
              </a:defRPr>
            </a:lvl9pPr>
          </a:lstStyle>
          <a:p>
            <a:endParaRPr/>
          </a:p>
        </p:txBody>
      </p:sp>
      <p:sp>
        <p:nvSpPr>
          <p:cNvPr id="103" name="Google Shape;103;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57200" y="273050"/>
            <a:ext cx="3008400" cy="11619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2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106" name="Google Shape;106;p1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Noto Sans Symbols"/>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1792288" y="4800600"/>
            <a:ext cx="5486400" cy="5667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2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110" name="Google Shape;110;p2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58775" y="488950"/>
            <a:ext cx="6877200" cy="838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114" name="Google Shape;114;p21"/>
          <p:cNvSpPr txBox="1">
            <a:spLocks noGrp="1"/>
          </p:cNvSpPr>
          <p:nvPr>
            <p:ph type="body" idx="1"/>
          </p:nvPr>
        </p:nvSpPr>
        <p:spPr>
          <a:xfrm rot="5400000">
            <a:off x="2176388" y="-333437"/>
            <a:ext cx="4789500" cy="86409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36"/>
        <p:cNvGrpSpPr/>
        <p:nvPr/>
      </p:nvGrpSpPr>
      <p:grpSpPr>
        <a:xfrm>
          <a:off x="0" y="0"/>
          <a:ext cx="0" cy="0"/>
          <a:chOff x="0" y="0"/>
          <a:chExt cx="0" cy="0"/>
        </a:xfrm>
      </p:grpSpPr>
      <p:sp>
        <p:nvSpPr>
          <p:cNvPr id="37" name="Google Shape;37;p3"/>
          <p:cNvSpPr txBox="1">
            <a:spLocks noGrp="1"/>
          </p:cNvSpPr>
          <p:nvPr>
            <p:ph type="title"/>
          </p:nvPr>
        </p:nvSpPr>
        <p:spPr>
          <a:xfrm>
            <a:off x="358775" y="488950"/>
            <a:ext cx="6642117" cy="838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38" name="Google Shape;38;p3"/>
          <p:cNvSpPr txBox="1">
            <a:spLocks noGrp="1"/>
          </p:cNvSpPr>
          <p:nvPr>
            <p:ph type="body" idx="1"/>
          </p:nvPr>
        </p:nvSpPr>
        <p:spPr>
          <a:xfrm>
            <a:off x="360000" y="1620000"/>
            <a:ext cx="6823569" cy="4479943"/>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3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355600" algn="l" rtl="0">
              <a:lnSpc>
                <a:spcPct val="130000"/>
              </a:lnSpc>
              <a:spcBef>
                <a:spcPts val="23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lnSpc>
                <a:spcPct val="130000"/>
              </a:lnSpc>
              <a:spcBef>
                <a:spcPts val="23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2" name="页脚占位符 1">
            <a:extLst>
              <a:ext uri="{FF2B5EF4-FFF2-40B4-BE49-F238E27FC236}">
                <a16:creationId xmlns:a16="http://schemas.microsoft.com/office/drawing/2014/main" id="{A391E128-955D-4A3B-A5EC-B5A823D03499}"/>
              </a:ext>
            </a:extLst>
          </p:cNvPr>
          <p:cNvSpPr>
            <a:spLocks noGrp="1"/>
          </p:cNvSpPr>
          <p:nvPr>
            <p:ph type="ftr" sz="quarter" idx="10"/>
          </p:nvPr>
        </p:nvSpPr>
        <p:spPr/>
        <p:txBody>
          <a:bodyPr/>
          <a:lstStyle/>
          <a:p>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rot="5400000">
            <a:off x="4865588" y="2355850"/>
            <a:ext cx="5892900" cy="21591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117" name="Google Shape;117;p22"/>
          <p:cNvSpPr txBox="1">
            <a:spLocks noGrp="1"/>
          </p:cNvSpPr>
          <p:nvPr>
            <p:ph type="body" idx="1"/>
          </p:nvPr>
        </p:nvSpPr>
        <p:spPr>
          <a:xfrm rot="5400000">
            <a:off x="469038" y="270700"/>
            <a:ext cx="5892900" cy="63294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Text und Inhalt" type="txAndObj">
  <p:cSld name="TEXT_AND_OBJECT">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58775" y="488950"/>
            <a:ext cx="6877200" cy="838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120" name="Google Shape;120;p23"/>
          <p:cNvSpPr txBox="1">
            <a:spLocks noGrp="1"/>
          </p:cNvSpPr>
          <p:nvPr>
            <p:ph type="body" idx="1"/>
          </p:nvPr>
        </p:nvSpPr>
        <p:spPr>
          <a:xfrm>
            <a:off x="250825" y="1592263"/>
            <a:ext cx="4243500" cy="47895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121" name="Google Shape;121;p23"/>
          <p:cNvSpPr txBox="1">
            <a:spLocks noGrp="1"/>
          </p:cNvSpPr>
          <p:nvPr>
            <p:ph type="body" idx="2"/>
          </p:nvPr>
        </p:nvSpPr>
        <p:spPr>
          <a:xfrm>
            <a:off x="4646613" y="1592263"/>
            <a:ext cx="4245000" cy="47895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bschnittsüberschrift" type="secHead">
  <p:cSld name="SECTION_HEADER">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722313" y="4406900"/>
            <a:ext cx="6421455" cy="136207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41" name="Google Shape;41;p4"/>
          <p:cNvSpPr txBox="1">
            <a:spLocks noGrp="1"/>
          </p:cNvSpPr>
          <p:nvPr>
            <p:ph type="body" idx="1"/>
          </p:nvPr>
        </p:nvSpPr>
        <p:spPr>
          <a:xfrm>
            <a:off x="722313" y="2906713"/>
            <a:ext cx="6421455" cy="1500187"/>
          </a:xfrm>
          <a:prstGeom prst="rect">
            <a:avLst/>
          </a:prstGeom>
          <a:noFill/>
          <a:ln>
            <a:noFill/>
          </a:ln>
        </p:spPr>
        <p:txBody>
          <a:bodyPr spcFirstLastPara="1" wrap="square" lIns="91425" tIns="91425" rIns="91425" bIns="91425" anchor="b" anchorCtr="0">
            <a:noAutofit/>
          </a:bodyPr>
          <a:lstStyle>
            <a:lvl1pPr marL="457200" marR="0" lvl="0" indent="-228600" algn="l" rtl="0">
              <a:lnSpc>
                <a:spcPct val="13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228600" algn="l" rtl="0">
              <a:lnSpc>
                <a:spcPct val="130000"/>
              </a:lnSpc>
              <a:spcBef>
                <a:spcPts val="230"/>
              </a:spcBef>
              <a:spcAft>
                <a:spcPts val="0"/>
              </a:spcAft>
              <a:buClr>
                <a:schemeClr val="dk1"/>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lnSpc>
                <a:spcPct val="130000"/>
              </a:lnSpc>
              <a:spcBef>
                <a:spcPts val="230"/>
              </a:spcBef>
              <a:spcAft>
                <a:spcPts val="0"/>
              </a:spcAft>
              <a:buClr>
                <a:schemeClr val="dk1"/>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rtl="0">
              <a:lnSpc>
                <a:spcPct val="130000"/>
              </a:lnSpc>
              <a:spcBef>
                <a:spcPts val="23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4pPr>
            <a:lvl5pPr marL="2286000" marR="0" lvl="4" indent="-228600" algn="l" rtl="0">
              <a:lnSpc>
                <a:spcPct val="130000"/>
              </a:lnSpc>
              <a:spcBef>
                <a:spcPts val="23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358775" y="488950"/>
            <a:ext cx="6642117" cy="838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body" idx="1"/>
          </p:nvPr>
        </p:nvSpPr>
        <p:spPr>
          <a:xfrm>
            <a:off x="358775" y="1592263"/>
            <a:ext cx="4135438" cy="4551381"/>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3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355600" algn="l" rtl="0">
              <a:lnSpc>
                <a:spcPct val="130000"/>
              </a:lnSpc>
              <a:spcBef>
                <a:spcPts val="23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55600" algn="l" rtl="0">
              <a:lnSpc>
                <a:spcPct val="130000"/>
              </a:lnSpc>
              <a:spcBef>
                <a:spcPts val="23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lnSpc>
                <a:spcPct val="130000"/>
              </a:lnSpc>
              <a:spcBef>
                <a:spcPts val="23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130000"/>
              </a:lnSpc>
              <a:spcBef>
                <a:spcPts val="23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body" idx="2"/>
          </p:nvPr>
        </p:nvSpPr>
        <p:spPr>
          <a:xfrm>
            <a:off x="4786314" y="1592263"/>
            <a:ext cx="4105274" cy="4551381"/>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3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355600" algn="l" rtl="0">
              <a:lnSpc>
                <a:spcPct val="130000"/>
              </a:lnSpc>
              <a:spcBef>
                <a:spcPts val="23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55600" algn="l" rtl="0">
              <a:lnSpc>
                <a:spcPct val="130000"/>
              </a:lnSpc>
              <a:spcBef>
                <a:spcPts val="23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3pPr>
            <a:lvl4pPr marL="1828800" marR="0" lvl="3" indent="-342900" algn="l" rtl="0">
              <a:lnSpc>
                <a:spcPct val="130000"/>
              </a:lnSpc>
              <a:spcBef>
                <a:spcPts val="23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130000"/>
              </a:lnSpc>
              <a:spcBef>
                <a:spcPts val="23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358775" y="488950"/>
            <a:ext cx="6642117" cy="838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halt mit Überschrift">
  <p:cSld name="Inhalt mit Überschrift">
    <p:spTree>
      <p:nvGrpSpPr>
        <p:cNvPr id="1" name="Shape 49"/>
        <p:cNvGrpSpPr/>
        <p:nvPr/>
      </p:nvGrpSpPr>
      <p:grpSpPr>
        <a:xfrm>
          <a:off x="0" y="0"/>
          <a:ext cx="0" cy="0"/>
          <a:chOff x="0" y="0"/>
          <a:chExt cx="0" cy="0"/>
        </a:xfrm>
      </p:grpSpPr>
      <p:sp>
        <p:nvSpPr>
          <p:cNvPr id="50" name="Google Shape;50;p8"/>
          <p:cNvSpPr txBox="1">
            <a:spLocks noGrp="1"/>
          </p:cNvSpPr>
          <p:nvPr>
            <p:ph type="body" idx="1"/>
          </p:nvPr>
        </p:nvSpPr>
        <p:spPr>
          <a:xfrm>
            <a:off x="3857620" y="1620000"/>
            <a:ext cx="5000660" cy="4506163"/>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3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355600" algn="l" rtl="0">
              <a:lnSpc>
                <a:spcPct val="130000"/>
              </a:lnSpc>
              <a:spcBef>
                <a:spcPts val="23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1" name="Google Shape;51;p8"/>
          <p:cNvSpPr txBox="1">
            <a:spLocks noGrp="1"/>
          </p:cNvSpPr>
          <p:nvPr>
            <p:ph type="body" idx="2"/>
          </p:nvPr>
        </p:nvSpPr>
        <p:spPr>
          <a:xfrm>
            <a:off x="358776" y="1620000"/>
            <a:ext cx="3106738" cy="4506163"/>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3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228600" algn="l" rtl="0">
              <a:lnSpc>
                <a:spcPct val="130000"/>
              </a:lnSpc>
              <a:spcBef>
                <a:spcPts val="23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lnSpc>
                <a:spcPct val="130000"/>
              </a:lnSpc>
              <a:spcBef>
                <a:spcPts val="230"/>
              </a:spcBef>
              <a:spcAft>
                <a:spcPts val="0"/>
              </a:spcAft>
              <a:buClr>
                <a:schemeClr val="dk1"/>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lnSpc>
                <a:spcPct val="130000"/>
              </a:lnSpc>
              <a:spcBef>
                <a:spcPts val="23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4pPr>
            <a:lvl5pPr marL="2286000" marR="0" lvl="4" indent="-228600" algn="l" rtl="0">
              <a:lnSpc>
                <a:spcPct val="130000"/>
              </a:lnSpc>
              <a:spcBef>
                <a:spcPts val="23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5pPr>
            <a:lvl6pPr marL="2743200" marR="0" lvl="5" indent="-228600" algn="l" rtl="0">
              <a:spcBef>
                <a:spcPts val="23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
        <p:nvSpPr>
          <p:cNvPr id="52" name="Google Shape;52;p8"/>
          <p:cNvSpPr txBox="1">
            <a:spLocks noGrp="1"/>
          </p:cNvSpPr>
          <p:nvPr>
            <p:ph type="title"/>
          </p:nvPr>
        </p:nvSpPr>
        <p:spPr>
          <a:xfrm>
            <a:off x="358775" y="488950"/>
            <a:ext cx="6840000" cy="838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2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55" name="Google Shape;55;p9"/>
          <p:cNvSpPr>
            <a:spLocks noGrp="1"/>
          </p:cNvSpPr>
          <p:nvPr>
            <p:ph type="pic" idx="2"/>
          </p:nvPr>
        </p:nvSpPr>
        <p:spPr>
          <a:xfrm>
            <a:off x="1792288" y="1928801"/>
            <a:ext cx="5486400" cy="2798773"/>
          </a:xfrm>
          <a:prstGeom prst="rect">
            <a:avLst/>
          </a:prstGeom>
          <a:noFill/>
          <a:ln>
            <a:noFill/>
          </a:ln>
        </p:spPr>
        <p:txBody>
          <a:bodyPr spcFirstLastPara="1" wrap="square" lIns="91425" tIns="91425" rIns="91425" bIns="91425" anchor="t" anchorCtr="0">
            <a:noAutofit/>
          </a:bodyPr>
          <a:lstStyle>
            <a:lvl1pPr marR="0" lvl="0" algn="l" rtl="0">
              <a:lnSpc>
                <a:spcPct val="130000"/>
              </a:lnSpc>
              <a:spcBef>
                <a:spcPts val="200"/>
              </a:spcBef>
              <a:spcAft>
                <a:spcPts val="0"/>
              </a:spcAft>
              <a:buClr>
                <a:schemeClr val="dk1"/>
              </a:buClr>
              <a:buSzPts val="3200"/>
              <a:buFont typeface="Noto Sans Symbols"/>
              <a:buNone/>
              <a:defRPr sz="3200" b="0" i="0" u="none" strike="noStrike" cap="none">
                <a:solidFill>
                  <a:schemeClr val="dk1"/>
                </a:solidFill>
                <a:latin typeface="Arial"/>
                <a:ea typeface="Arial"/>
                <a:cs typeface="Arial"/>
                <a:sym typeface="Arial"/>
              </a:defRPr>
            </a:lvl1pPr>
            <a:lvl2pPr marR="0" lvl="1" algn="l" rtl="0">
              <a:lnSpc>
                <a:spcPct val="130000"/>
              </a:lnSpc>
              <a:spcBef>
                <a:spcPts val="230"/>
              </a:spcBef>
              <a:spcAft>
                <a:spcPts val="0"/>
              </a:spcAft>
              <a:buClr>
                <a:schemeClr val="dk1"/>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lnSpc>
                <a:spcPct val="130000"/>
              </a:lnSpc>
              <a:spcBef>
                <a:spcPts val="230"/>
              </a:spcBef>
              <a:spcAft>
                <a:spcPts val="0"/>
              </a:spcAft>
              <a:buClr>
                <a:schemeClr val="dk1"/>
              </a:buClr>
              <a:buSzPts val="2400"/>
              <a:buFont typeface="Noto Sans Symbols"/>
              <a:buNone/>
              <a:defRPr sz="2400" b="0" i="0" u="none" strike="noStrike" cap="none">
                <a:solidFill>
                  <a:schemeClr val="dk1"/>
                </a:solidFill>
                <a:latin typeface="Arial"/>
                <a:ea typeface="Arial"/>
                <a:cs typeface="Arial"/>
                <a:sym typeface="Arial"/>
              </a:defRPr>
            </a:lvl3pPr>
            <a:lvl4pPr marR="0" lvl="3" algn="l" rtl="0">
              <a:lnSpc>
                <a:spcPct val="130000"/>
              </a:lnSpc>
              <a:spcBef>
                <a:spcPts val="23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4pPr>
            <a:lvl5pPr marR="0" lvl="4" algn="l" rtl="0">
              <a:lnSpc>
                <a:spcPct val="130000"/>
              </a:lnSpc>
              <a:spcBef>
                <a:spcPts val="23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56" name="Google Shape;56;p9"/>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30000"/>
              </a:lnSpc>
              <a:spcBef>
                <a:spcPts val="20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228600" algn="l" rtl="0">
              <a:lnSpc>
                <a:spcPct val="130000"/>
              </a:lnSpc>
              <a:spcBef>
                <a:spcPts val="230"/>
              </a:spcBef>
              <a:spcAft>
                <a:spcPts val="0"/>
              </a:spcAft>
              <a:buClr>
                <a:schemeClr val="dk1"/>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lnSpc>
                <a:spcPct val="130000"/>
              </a:lnSpc>
              <a:spcBef>
                <a:spcPts val="230"/>
              </a:spcBef>
              <a:spcAft>
                <a:spcPts val="0"/>
              </a:spcAft>
              <a:buClr>
                <a:schemeClr val="dk1"/>
              </a:buClr>
              <a:buSzPts val="1000"/>
              <a:buFont typeface="Noto Sans Symbols"/>
              <a:buNone/>
              <a:defRPr sz="1000" b="0" i="0" u="none" strike="noStrike" cap="none">
                <a:solidFill>
                  <a:schemeClr val="dk1"/>
                </a:solidFill>
                <a:latin typeface="Arial"/>
                <a:ea typeface="Arial"/>
                <a:cs typeface="Arial"/>
                <a:sym typeface="Arial"/>
              </a:defRPr>
            </a:lvl3pPr>
            <a:lvl4pPr marL="1828800" marR="0" lvl="3" indent="-228600" algn="l" rtl="0">
              <a:lnSpc>
                <a:spcPct val="130000"/>
              </a:lnSpc>
              <a:spcBef>
                <a:spcPts val="23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4pPr>
            <a:lvl5pPr marL="2286000" marR="0" lvl="4" indent="-228600" algn="l" rtl="0">
              <a:lnSpc>
                <a:spcPct val="130000"/>
              </a:lnSpc>
              <a:spcBef>
                <a:spcPts val="23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5pPr>
            <a:lvl6pPr marL="2743200" marR="0" lvl="5" indent="-228600" algn="l" rtl="0">
              <a:spcBef>
                <a:spcPts val="23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Noto Sans Symbols"/>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elfolie" type="title">
  <p:cSld name="TITLE">
    <p:spTree>
      <p:nvGrpSpPr>
        <p:cNvPr id="1" name="Shape 68"/>
        <p:cNvGrpSpPr/>
        <p:nvPr/>
      </p:nvGrpSpPr>
      <p:grpSpPr>
        <a:xfrm>
          <a:off x="0" y="0"/>
          <a:ext cx="0" cy="0"/>
          <a:chOff x="0" y="0"/>
          <a:chExt cx="0" cy="0"/>
        </a:xfrm>
      </p:grpSpPr>
      <p:sp>
        <p:nvSpPr>
          <p:cNvPr id="69" name="Google Shape;69;p11"/>
          <p:cNvSpPr/>
          <p:nvPr/>
        </p:nvSpPr>
        <p:spPr>
          <a:xfrm>
            <a:off x="250825" y="368300"/>
            <a:ext cx="8642400" cy="2089200"/>
          </a:xfrm>
          <a:prstGeom prst="rect">
            <a:avLst/>
          </a:prstGeom>
          <a:solidFill>
            <a:srgbClr val="B910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70" name="Google Shape;70;p11"/>
          <p:cNvSpPr/>
          <p:nvPr/>
        </p:nvSpPr>
        <p:spPr>
          <a:xfrm>
            <a:off x="250825" y="196850"/>
            <a:ext cx="8642400" cy="144600"/>
          </a:xfrm>
          <a:prstGeom prst="rect">
            <a:avLst/>
          </a:prstGeom>
          <a:solidFill>
            <a:srgbClr val="B91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71" name="Google Shape;71;p11" descr="tud_logo"/>
          <p:cNvPicPr preferRelativeResize="0"/>
          <p:nvPr/>
        </p:nvPicPr>
        <p:blipFill rotWithShape="1">
          <a:blip r:embed="rId2">
            <a:alphaModFix/>
          </a:blip>
          <a:srcRect r="5455"/>
          <a:stretch/>
        </p:blipFill>
        <p:spPr>
          <a:xfrm>
            <a:off x="7167563" y="509588"/>
            <a:ext cx="1873251" cy="792162"/>
          </a:xfrm>
          <a:prstGeom prst="rect">
            <a:avLst/>
          </a:prstGeom>
          <a:noFill/>
          <a:ln>
            <a:noFill/>
          </a:ln>
        </p:spPr>
      </p:pic>
      <p:cxnSp>
        <p:nvCxnSpPr>
          <p:cNvPr id="72" name="Google Shape;72;p11"/>
          <p:cNvCxnSpPr/>
          <p:nvPr/>
        </p:nvCxnSpPr>
        <p:spPr>
          <a:xfrm>
            <a:off x="252413" y="6489700"/>
            <a:ext cx="8640900" cy="0"/>
          </a:xfrm>
          <a:prstGeom prst="straightConnector1">
            <a:avLst/>
          </a:prstGeom>
          <a:noFill/>
          <a:ln w="9525" cap="flat" cmpd="sng">
            <a:solidFill>
              <a:srgbClr val="000000"/>
            </a:solidFill>
            <a:prstDash val="solid"/>
            <a:round/>
            <a:headEnd type="none" w="med" len="med"/>
            <a:tailEnd type="none" w="med" len="med"/>
          </a:ln>
        </p:spPr>
      </p:cxnSp>
      <p:cxnSp>
        <p:nvCxnSpPr>
          <p:cNvPr id="73" name="Google Shape;73;p11"/>
          <p:cNvCxnSpPr/>
          <p:nvPr/>
        </p:nvCxnSpPr>
        <p:spPr>
          <a:xfrm>
            <a:off x="252413" y="6489700"/>
            <a:ext cx="8640900" cy="0"/>
          </a:xfrm>
          <a:prstGeom prst="straightConnector1">
            <a:avLst/>
          </a:prstGeom>
          <a:noFill/>
          <a:ln w="9525" cap="flat" cmpd="sng">
            <a:solidFill>
              <a:srgbClr val="000000"/>
            </a:solidFill>
            <a:prstDash val="solid"/>
            <a:round/>
            <a:headEnd type="none" w="med" len="med"/>
            <a:tailEnd type="none" w="med" len="med"/>
          </a:ln>
        </p:spPr>
      </p:cxnSp>
      <p:sp>
        <p:nvSpPr>
          <p:cNvPr id="74" name="Google Shape;74;p11"/>
          <p:cNvSpPr/>
          <p:nvPr/>
        </p:nvSpPr>
        <p:spPr>
          <a:xfrm>
            <a:off x="250825" y="360363"/>
            <a:ext cx="8640900" cy="144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75" name="Google Shape;75;p11"/>
          <p:cNvSpPr/>
          <p:nvPr/>
        </p:nvSpPr>
        <p:spPr>
          <a:xfrm>
            <a:off x="250825" y="2457450"/>
            <a:ext cx="8640900" cy="78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76" name="Google Shape;76;p11"/>
          <p:cNvSpPr txBox="1">
            <a:spLocks noGrp="1"/>
          </p:cNvSpPr>
          <p:nvPr>
            <p:ph type="ctrTitle"/>
          </p:nvPr>
        </p:nvSpPr>
        <p:spPr>
          <a:xfrm>
            <a:off x="358775" y="539750"/>
            <a:ext cx="6734100" cy="5778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28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ubTitle" idx="1"/>
          </p:nvPr>
        </p:nvSpPr>
        <p:spPr>
          <a:xfrm>
            <a:off x="358775" y="1449388"/>
            <a:ext cx="6734100" cy="9447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2000"/>
              <a:buFont typeface="Noto Sans Symbols"/>
              <a:buNone/>
              <a:defRPr sz="2000" b="1" i="0" u="none" strike="noStrike" cap="none">
                <a:solidFill>
                  <a:schemeClr val="lt1"/>
                </a:solidFill>
                <a:latin typeface="Arial"/>
                <a:ea typeface="Arial"/>
                <a:cs typeface="Arial"/>
                <a:sym typeface="Arial"/>
              </a:defRPr>
            </a:lvl1pPr>
            <a:lvl2pPr marR="0" lvl="1"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R="0" lvl="2"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R="0" lvl="3"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pic>
        <p:nvPicPr>
          <p:cNvPr id="78" name="Google Shape;78;p11" descr="Y:\ukp\logo\final_versions\2010-06-04_logo-ukp_schriftzug-kurz-hintergrund-transparent_25mm.png"/>
          <p:cNvPicPr preferRelativeResize="0"/>
          <p:nvPr/>
        </p:nvPicPr>
        <p:blipFill rotWithShape="1">
          <a:blip r:embed="rId3">
            <a:alphaModFix/>
          </a:blip>
          <a:srcRect/>
          <a:stretch/>
        </p:blipFill>
        <p:spPr>
          <a:xfrm>
            <a:off x="8369426" y="6530975"/>
            <a:ext cx="532326" cy="2508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1"/>
          <p:cNvSpPr/>
          <p:nvPr/>
        </p:nvSpPr>
        <p:spPr>
          <a:xfrm>
            <a:off x="250825" y="368300"/>
            <a:ext cx="8642350" cy="108108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txBox="1">
            <a:spLocks noGrp="1"/>
          </p:cNvSpPr>
          <p:nvPr>
            <p:ph type="title"/>
          </p:nvPr>
        </p:nvSpPr>
        <p:spPr>
          <a:xfrm>
            <a:off x="358775" y="488950"/>
            <a:ext cx="6642117" cy="8382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360000" y="1620000"/>
            <a:ext cx="6640892" cy="45720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30000"/>
              </a:lnSpc>
              <a:spcBef>
                <a:spcPts val="2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1pPr>
            <a:lvl2pPr marL="914400" marR="0" lvl="1" indent="-355600" algn="l" rtl="0">
              <a:lnSpc>
                <a:spcPct val="130000"/>
              </a:lnSpc>
              <a:spcBef>
                <a:spcPts val="23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lnSpc>
                <a:spcPct val="130000"/>
              </a:lnSpc>
              <a:spcBef>
                <a:spcPts val="23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lnSpc>
                <a:spcPct val="130000"/>
              </a:lnSpc>
              <a:spcBef>
                <a:spcPts val="23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19" name="Google Shape;19;p1"/>
          <p:cNvSpPr/>
          <p:nvPr/>
        </p:nvSpPr>
        <p:spPr>
          <a:xfrm>
            <a:off x="250825" y="196850"/>
            <a:ext cx="8642350" cy="144463"/>
          </a:xfrm>
          <a:prstGeom prst="rect">
            <a:avLst/>
          </a:prstGeom>
          <a:solidFill>
            <a:srgbClr val="674E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0" name="Google Shape;20;p1" descr="tud_logo"/>
          <p:cNvPicPr preferRelativeResize="0"/>
          <p:nvPr/>
        </p:nvPicPr>
        <p:blipFill rotWithShape="1">
          <a:blip r:embed="rId10">
            <a:alphaModFix/>
          </a:blip>
          <a:srcRect r="5452"/>
          <a:stretch/>
        </p:blipFill>
        <p:spPr>
          <a:xfrm>
            <a:off x="7167563" y="512763"/>
            <a:ext cx="1873250" cy="792162"/>
          </a:xfrm>
          <a:prstGeom prst="rect">
            <a:avLst/>
          </a:prstGeom>
          <a:noFill/>
          <a:ln>
            <a:noFill/>
          </a:ln>
        </p:spPr>
      </p:pic>
      <p:cxnSp>
        <p:nvCxnSpPr>
          <p:cNvPr id="21" name="Google Shape;21;p1"/>
          <p:cNvCxnSpPr/>
          <p:nvPr/>
        </p:nvCxnSpPr>
        <p:spPr>
          <a:xfrm>
            <a:off x="250825" y="1449388"/>
            <a:ext cx="8640763" cy="0"/>
          </a:xfrm>
          <a:prstGeom prst="straightConnector1">
            <a:avLst/>
          </a:prstGeom>
          <a:noFill/>
          <a:ln w="9525" cap="flat" cmpd="sng">
            <a:solidFill>
              <a:srgbClr val="000000"/>
            </a:solidFill>
            <a:prstDash val="solid"/>
            <a:round/>
            <a:headEnd type="none" w="sm" len="sm"/>
            <a:tailEnd type="none" w="sm" len="sm"/>
          </a:ln>
        </p:spPr>
      </p:cxnSp>
      <p:sp>
        <p:nvSpPr>
          <p:cNvPr id="22" name="Google Shape;22;p1"/>
          <p:cNvSpPr/>
          <p:nvPr/>
        </p:nvSpPr>
        <p:spPr>
          <a:xfrm>
            <a:off x="250825" y="366713"/>
            <a:ext cx="8640763" cy="14287"/>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23" name="Google Shape;23;p1"/>
          <p:cNvCxnSpPr/>
          <p:nvPr/>
        </p:nvCxnSpPr>
        <p:spPr>
          <a:xfrm>
            <a:off x="252413" y="6357958"/>
            <a:ext cx="8640762" cy="0"/>
          </a:xfrm>
          <a:prstGeom prst="straightConnector1">
            <a:avLst/>
          </a:prstGeom>
          <a:noFill/>
          <a:ln w="9525" cap="flat" cmpd="sng">
            <a:solidFill>
              <a:srgbClr val="000000"/>
            </a:solidFill>
            <a:prstDash val="solid"/>
            <a:round/>
            <a:headEnd type="none" w="sm" len="sm"/>
            <a:tailEnd type="none" w="sm" len="sm"/>
          </a:ln>
        </p:spPr>
      </p:cxnSp>
      <p:sp>
        <p:nvSpPr>
          <p:cNvPr id="24" name="Google Shape;24;p1"/>
          <p:cNvSpPr txBox="1"/>
          <p:nvPr/>
        </p:nvSpPr>
        <p:spPr>
          <a:xfrm>
            <a:off x="252427" y="6489700"/>
            <a:ext cx="8640900" cy="23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sz="1000" dirty="0">
                <a:solidFill>
                  <a:schemeClr val="dk1"/>
                </a:solidFill>
              </a:rPr>
              <a:t>06</a:t>
            </a:r>
            <a:r>
              <a:rPr lang="en-US" sz="1000" b="0" i="0" u="none" strike="noStrike" cap="none" dirty="0">
                <a:solidFill>
                  <a:schemeClr val="dk1"/>
                </a:solidFill>
                <a:latin typeface="Arial"/>
                <a:ea typeface="Arial"/>
                <a:cs typeface="Arial"/>
                <a:sym typeface="Arial"/>
              </a:rPr>
              <a:t>.</a:t>
            </a:r>
            <a:r>
              <a:rPr lang="en-US" sz="1000" dirty="0">
                <a:solidFill>
                  <a:schemeClr val="dk1"/>
                </a:solidFill>
              </a:rPr>
              <a:t>02</a:t>
            </a:r>
            <a:r>
              <a:rPr lang="en-US" sz="1000" b="0" i="0" u="none" strike="noStrike" cap="none" dirty="0">
                <a:solidFill>
                  <a:schemeClr val="dk1"/>
                </a:solidFill>
                <a:latin typeface="Arial"/>
                <a:ea typeface="Arial"/>
                <a:cs typeface="Arial"/>
                <a:sym typeface="Arial"/>
              </a:rPr>
              <a:t>.20</a:t>
            </a:r>
            <a:r>
              <a:rPr lang="en-US" sz="1000" dirty="0">
                <a:solidFill>
                  <a:schemeClr val="dk1"/>
                </a:solidFill>
              </a:rPr>
              <a:t>22</a:t>
            </a:r>
            <a:r>
              <a:rPr lang="en-US" sz="1000" b="0" i="0" u="none" strike="noStrike" cap="none" dirty="0">
                <a:solidFill>
                  <a:schemeClr val="dk1"/>
                </a:solidFill>
                <a:latin typeface="Arial"/>
                <a:ea typeface="Arial"/>
                <a:cs typeface="Arial"/>
                <a:sym typeface="Arial"/>
              </a:rPr>
              <a:t> |  </a:t>
            </a:r>
            <a:r>
              <a:rPr lang="en-US" sz="1000" b="0" i="0" u="none" strike="noStrike" cap="none" dirty="0" err="1">
                <a:solidFill>
                  <a:schemeClr val="dk1"/>
                </a:solidFill>
                <a:latin typeface="Arial"/>
                <a:ea typeface="Arial"/>
                <a:cs typeface="Arial"/>
                <a:sym typeface="Arial"/>
              </a:rPr>
              <a:t>Fachbereich</a:t>
            </a:r>
            <a:r>
              <a:rPr lang="en-US" sz="1000" b="0" i="0" u="none" strike="noStrike" cap="none" dirty="0">
                <a:solidFill>
                  <a:schemeClr val="dk1"/>
                </a:solidFill>
                <a:latin typeface="Arial"/>
                <a:ea typeface="Arial"/>
                <a:cs typeface="Arial"/>
                <a:sym typeface="Arial"/>
              </a:rPr>
              <a:t> </a:t>
            </a:r>
            <a:r>
              <a:rPr lang="en-US" sz="1000" dirty="0" err="1">
                <a:solidFill>
                  <a:schemeClr val="dk1"/>
                </a:solidFill>
              </a:rPr>
              <a:t>Informatik</a:t>
            </a:r>
            <a:r>
              <a:rPr lang="en-US" sz="1000" b="0" i="0" u="none" strike="noStrike" cap="none" dirty="0">
                <a:solidFill>
                  <a:schemeClr val="dk1"/>
                </a:solidFill>
                <a:latin typeface="Arial"/>
                <a:ea typeface="Arial"/>
                <a:cs typeface="Arial"/>
                <a:sym typeface="Arial"/>
              </a:rPr>
              <a:t>  |  </a:t>
            </a:r>
            <a:r>
              <a:rPr lang="en-US" sz="1000" dirty="0">
                <a:solidFill>
                  <a:schemeClr val="dk1"/>
                </a:solidFill>
              </a:rPr>
              <a:t>Natural Language Learning Group (NLLG)</a:t>
            </a:r>
            <a:r>
              <a:rPr lang="en-US" sz="1000" b="0" i="0" u="none" strike="noStrike" cap="none" dirty="0">
                <a:solidFill>
                  <a:schemeClr val="dk1"/>
                </a:solidFill>
                <a:latin typeface="Arial"/>
                <a:ea typeface="Arial"/>
                <a:cs typeface="Arial"/>
                <a:sym typeface="Arial"/>
              </a:rPr>
              <a:t> </a:t>
            </a:r>
            <a:r>
              <a:rPr lang="en-US" sz="1000" dirty="0">
                <a:solidFill>
                  <a:schemeClr val="dk1"/>
                </a:solidFill>
              </a:rPr>
              <a:t>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dirty="0">
              <a:solidFill>
                <a:schemeClr val="dk1"/>
              </a:solidFill>
              <a:latin typeface="Arial"/>
              <a:ea typeface="Arial"/>
              <a:cs typeface="Arial"/>
              <a:sym typeface="Arial"/>
            </a:endParaRPr>
          </a:p>
        </p:txBody>
      </p:sp>
      <p:sp>
        <p:nvSpPr>
          <p:cNvPr id="2" name="页脚占位符 1">
            <a:extLst>
              <a:ext uri="{FF2B5EF4-FFF2-40B4-BE49-F238E27FC236}">
                <a16:creationId xmlns:a16="http://schemas.microsoft.com/office/drawing/2014/main" id="{B88A546B-5CC3-4B38-B47C-46B39A58A7E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10"/>
          <p:cNvSpPr/>
          <p:nvPr/>
        </p:nvSpPr>
        <p:spPr>
          <a:xfrm>
            <a:off x="250825" y="368300"/>
            <a:ext cx="8642400" cy="1081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9" name="Google Shape;59;p10"/>
          <p:cNvSpPr txBox="1">
            <a:spLocks noGrp="1"/>
          </p:cNvSpPr>
          <p:nvPr>
            <p:ph type="title"/>
          </p:nvPr>
        </p:nvSpPr>
        <p:spPr>
          <a:xfrm>
            <a:off x="358775" y="488950"/>
            <a:ext cx="6877200" cy="8382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body" idx="1"/>
          </p:nvPr>
        </p:nvSpPr>
        <p:spPr>
          <a:xfrm>
            <a:off x="250825" y="1592263"/>
            <a:ext cx="8640900" cy="47895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9pPr>
          </a:lstStyle>
          <a:p>
            <a:endParaRPr/>
          </a:p>
        </p:txBody>
      </p:sp>
      <p:sp>
        <p:nvSpPr>
          <p:cNvPr id="61" name="Google Shape;61;p10"/>
          <p:cNvSpPr/>
          <p:nvPr/>
        </p:nvSpPr>
        <p:spPr>
          <a:xfrm>
            <a:off x="250825" y="196850"/>
            <a:ext cx="8642400" cy="144600"/>
          </a:xfrm>
          <a:prstGeom prst="rect">
            <a:avLst/>
          </a:prstGeom>
          <a:solidFill>
            <a:srgbClr val="674E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62" name="Google Shape;62;p10" descr="tud_logo"/>
          <p:cNvPicPr preferRelativeResize="0"/>
          <p:nvPr/>
        </p:nvPicPr>
        <p:blipFill rotWithShape="1">
          <a:blip r:embed="rId15">
            <a:alphaModFix/>
          </a:blip>
          <a:srcRect r="5455"/>
          <a:stretch/>
        </p:blipFill>
        <p:spPr>
          <a:xfrm>
            <a:off x="7167563" y="512763"/>
            <a:ext cx="1873251" cy="792162"/>
          </a:xfrm>
          <a:prstGeom prst="rect">
            <a:avLst/>
          </a:prstGeom>
          <a:noFill/>
          <a:ln>
            <a:noFill/>
          </a:ln>
        </p:spPr>
      </p:pic>
      <p:cxnSp>
        <p:nvCxnSpPr>
          <p:cNvPr id="63" name="Google Shape;63;p10"/>
          <p:cNvCxnSpPr/>
          <p:nvPr/>
        </p:nvCxnSpPr>
        <p:spPr>
          <a:xfrm>
            <a:off x="250825" y="1449388"/>
            <a:ext cx="8640900" cy="0"/>
          </a:xfrm>
          <a:prstGeom prst="straightConnector1">
            <a:avLst/>
          </a:prstGeom>
          <a:noFill/>
          <a:ln w="9525" cap="flat" cmpd="sng">
            <a:solidFill>
              <a:srgbClr val="000000"/>
            </a:solidFill>
            <a:prstDash val="solid"/>
            <a:round/>
            <a:headEnd type="none" w="med" len="med"/>
            <a:tailEnd type="none" w="med" len="med"/>
          </a:ln>
        </p:spPr>
      </p:cxnSp>
      <p:cxnSp>
        <p:nvCxnSpPr>
          <p:cNvPr id="64" name="Google Shape;64;p10"/>
          <p:cNvCxnSpPr/>
          <p:nvPr/>
        </p:nvCxnSpPr>
        <p:spPr>
          <a:xfrm>
            <a:off x="252413" y="6489700"/>
            <a:ext cx="8640900" cy="0"/>
          </a:xfrm>
          <a:prstGeom prst="straightConnector1">
            <a:avLst/>
          </a:prstGeom>
          <a:noFill/>
          <a:ln w="9525" cap="flat" cmpd="sng">
            <a:solidFill>
              <a:srgbClr val="000000"/>
            </a:solidFill>
            <a:prstDash val="solid"/>
            <a:round/>
            <a:headEnd type="none" w="med" len="med"/>
            <a:tailEnd type="none" w="med" len="med"/>
          </a:ln>
        </p:spPr>
      </p:cxnSp>
      <p:sp>
        <p:nvSpPr>
          <p:cNvPr id="65" name="Google Shape;65;p10"/>
          <p:cNvSpPr/>
          <p:nvPr/>
        </p:nvSpPr>
        <p:spPr>
          <a:xfrm>
            <a:off x="250825" y="366713"/>
            <a:ext cx="8640900" cy="144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66" name="Google Shape;66;p10"/>
          <p:cNvSpPr txBox="1"/>
          <p:nvPr/>
        </p:nvSpPr>
        <p:spPr>
          <a:xfrm>
            <a:off x="304801" y="6535737"/>
            <a:ext cx="80010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n-US" sz="1000" dirty="0">
                <a:solidFill>
                  <a:schemeClr val="dk1"/>
                </a:solidFill>
              </a:rPr>
              <a:t>06</a:t>
            </a:r>
            <a:r>
              <a:rPr lang="en-US" sz="1000" b="0" i="0" u="none" strike="noStrike" cap="none" dirty="0">
                <a:solidFill>
                  <a:schemeClr val="dk1"/>
                </a:solidFill>
                <a:latin typeface="Arial"/>
                <a:ea typeface="Arial"/>
                <a:cs typeface="Arial"/>
                <a:sym typeface="Arial"/>
              </a:rPr>
              <a:t>.</a:t>
            </a:r>
            <a:r>
              <a:rPr lang="en-US" sz="1000" dirty="0">
                <a:solidFill>
                  <a:schemeClr val="dk1"/>
                </a:solidFill>
              </a:rPr>
              <a:t>02</a:t>
            </a:r>
            <a:r>
              <a:rPr lang="en-US" sz="1000" b="0" i="0" u="none" strike="noStrike" cap="none" dirty="0">
                <a:solidFill>
                  <a:schemeClr val="dk1"/>
                </a:solidFill>
                <a:latin typeface="Arial"/>
                <a:ea typeface="Arial"/>
                <a:cs typeface="Arial"/>
                <a:sym typeface="Arial"/>
              </a:rPr>
              <a:t>.20</a:t>
            </a:r>
            <a:r>
              <a:rPr lang="en-US" sz="1000" dirty="0">
                <a:solidFill>
                  <a:schemeClr val="dk1"/>
                </a:solidFill>
              </a:rPr>
              <a:t>22</a:t>
            </a:r>
            <a:r>
              <a:rPr lang="en-US" sz="1000" b="0" i="0" u="none" strike="noStrike" cap="none" dirty="0">
                <a:solidFill>
                  <a:schemeClr val="dk1"/>
                </a:solidFill>
                <a:latin typeface="Arial"/>
                <a:ea typeface="Arial"/>
                <a:cs typeface="Arial"/>
                <a:sym typeface="Arial"/>
              </a:rPr>
              <a:t>  |  Computer Science Department   |   </a:t>
            </a:r>
            <a:r>
              <a:rPr lang="en-US" sz="1000" dirty="0">
                <a:solidFill>
                  <a:schemeClr val="dk1"/>
                </a:solidFill>
              </a:rPr>
              <a:t>NLLG lab</a:t>
            </a:r>
            <a:r>
              <a:rPr lang="en-US" sz="1000" b="0" i="0" u="none" strike="noStrike" cap="none" dirty="0">
                <a:solidFill>
                  <a:schemeClr val="dk1"/>
                </a:solidFill>
                <a:latin typeface="Arial"/>
                <a:ea typeface="Arial"/>
                <a:cs typeface="Arial"/>
                <a:sym typeface="Arial"/>
              </a:rPr>
              <a:t>   |   </a:t>
            </a:r>
            <a:r>
              <a:rPr lang="en-US" sz="1000" dirty="0" err="1">
                <a:solidFill>
                  <a:schemeClr val="dk1"/>
                </a:solidFill>
              </a:rPr>
              <a:t>FoLT</a:t>
            </a:r>
            <a:r>
              <a:rPr lang="en-US" sz="1000" dirty="0">
                <a:solidFill>
                  <a:schemeClr val="dk1"/>
                </a:solidFill>
              </a:rPr>
              <a:t> |</a:t>
            </a:r>
            <a:r>
              <a:rPr lang="en-US" sz="1000" b="0" i="0" u="none" strike="noStrike" cap="none" dirty="0">
                <a:solidFill>
                  <a:schemeClr val="dk1"/>
                </a:solidFill>
                <a:latin typeface="Arial"/>
                <a:ea typeface="Arial"/>
                <a:cs typeface="Arial"/>
                <a:sym typeface="Arial"/>
              </a:rPr>
              <a:t>	 </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dirty="0">
              <a:solidFill>
                <a:schemeClr val="dk1"/>
              </a:solidFill>
              <a:latin typeface="Arial"/>
              <a:ea typeface="Arial"/>
              <a:cs typeface="Arial"/>
              <a:sym typeface="Arial"/>
            </a:endParaRPr>
          </a:p>
        </p:txBody>
      </p:sp>
      <p:pic>
        <p:nvPicPr>
          <p:cNvPr id="67" name="Google Shape;67;p10"/>
          <p:cNvPicPr preferRelativeResize="0"/>
          <p:nvPr/>
        </p:nvPicPr>
        <p:blipFill>
          <a:blip r:embed="rId16">
            <a:alphaModFix/>
          </a:blip>
          <a:stretch>
            <a:fillRect/>
          </a:stretch>
        </p:blipFill>
        <p:spPr>
          <a:xfrm>
            <a:off x="8305800" y="6524550"/>
            <a:ext cx="724350" cy="336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subTitle" idx="1"/>
          </p:nvPr>
        </p:nvSpPr>
        <p:spPr>
          <a:xfrm>
            <a:off x="358775" y="1327138"/>
            <a:ext cx="6642000" cy="9447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chemeClr val="lt1"/>
              </a:buClr>
              <a:buSzPts val="2000"/>
              <a:buFont typeface="Noto Sans Symbols"/>
              <a:buNone/>
            </a:pPr>
            <a:endParaRPr sz="1600" u="sng" dirty="0"/>
          </a:p>
          <a:p>
            <a:pPr marL="0" marR="0" lvl="0" indent="0" algn="l" rtl="0">
              <a:lnSpc>
                <a:spcPct val="130000"/>
              </a:lnSpc>
              <a:spcBef>
                <a:spcPts val="0"/>
              </a:spcBef>
              <a:spcAft>
                <a:spcPts val="0"/>
              </a:spcAft>
              <a:buClr>
                <a:schemeClr val="lt1"/>
              </a:buClr>
              <a:buSzPts val="2000"/>
              <a:buFont typeface="Noto Sans Symbols"/>
              <a:buNone/>
            </a:pPr>
            <a:endParaRPr sz="1600" dirty="0"/>
          </a:p>
          <a:p>
            <a:pPr marL="0" marR="0" lvl="0" indent="0" algn="l" rtl="0">
              <a:lnSpc>
                <a:spcPct val="130000"/>
              </a:lnSpc>
              <a:spcBef>
                <a:spcPts val="0"/>
              </a:spcBef>
              <a:spcAft>
                <a:spcPts val="0"/>
              </a:spcAft>
              <a:buClr>
                <a:schemeClr val="lt1"/>
              </a:buClr>
              <a:buSzPts val="2000"/>
              <a:buFont typeface="Noto Sans Symbols"/>
              <a:buNone/>
            </a:pPr>
            <a:endParaRPr sz="2600" dirty="0"/>
          </a:p>
        </p:txBody>
      </p:sp>
      <p:sp>
        <p:nvSpPr>
          <p:cNvPr id="127" name="Google Shape;127;p24"/>
          <p:cNvSpPr txBox="1">
            <a:spLocks noGrp="1"/>
          </p:cNvSpPr>
          <p:nvPr>
            <p:ph type="title"/>
          </p:nvPr>
        </p:nvSpPr>
        <p:spPr>
          <a:xfrm>
            <a:off x="358775" y="488950"/>
            <a:ext cx="6642000" cy="838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endParaRPr sz="3600" dirty="0"/>
          </a:p>
          <a:p>
            <a:pPr marL="0" marR="0" lvl="0" indent="0" algn="l" rtl="0">
              <a:spcBef>
                <a:spcPts val="0"/>
              </a:spcBef>
              <a:spcAft>
                <a:spcPts val="0"/>
              </a:spcAft>
              <a:buNone/>
            </a:pPr>
            <a:r>
              <a:rPr lang="en-US" altLang="zh-CN" sz="3600" dirty="0"/>
              <a:t>Tweets</a:t>
            </a:r>
            <a:r>
              <a:rPr lang="zh-CN" altLang="en-US" sz="3600" dirty="0"/>
              <a:t> </a:t>
            </a:r>
            <a:r>
              <a:rPr lang="en-US" altLang="zh-CN" sz="3600" dirty="0"/>
              <a:t>sentiment</a:t>
            </a:r>
            <a:r>
              <a:rPr lang="zh-CN" altLang="en-US" sz="3600" dirty="0"/>
              <a:t> </a:t>
            </a:r>
            <a:r>
              <a:rPr lang="en-US" altLang="zh-CN" sz="3600" dirty="0"/>
              <a:t>analysis</a:t>
            </a:r>
            <a:endParaRPr sz="3600" dirty="0"/>
          </a:p>
        </p:txBody>
      </p:sp>
      <p:sp>
        <p:nvSpPr>
          <p:cNvPr id="128" name="Google Shape;128;p24"/>
          <p:cNvSpPr txBox="1"/>
          <p:nvPr/>
        </p:nvSpPr>
        <p:spPr>
          <a:xfrm>
            <a:off x="408175" y="2912225"/>
            <a:ext cx="7566244" cy="3126300"/>
          </a:xfrm>
          <a:prstGeom prst="rect">
            <a:avLst/>
          </a:prstGeom>
          <a:noFill/>
          <a:ln>
            <a:noFill/>
          </a:ln>
        </p:spPr>
        <p:txBody>
          <a:bodyPr spcFirstLastPara="1" wrap="square" lIns="91425" tIns="91425" rIns="91425" bIns="91425" anchor="t" anchorCtr="0">
            <a:noAutofit/>
          </a:bodyPr>
          <a:lstStyle/>
          <a:p>
            <a:r>
              <a:rPr lang="en-US" sz="2800" dirty="0">
                <a:latin typeface="Calibri"/>
                <a:ea typeface="Calibri"/>
                <a:cs typeface="Calibri"/>
                <a:sym typeface="Calibri"/>
              </a:rPr>
              <a:t>Zhuo Yu, Kexin Wang, Jilin Liao, </a:t>
            </a:r>
            <a:r>
              <a:rPr lang="en-US" sz="2800" dirty="0" err="1">
                <a:latin typeface="Calibri"/>
                <a:ea typeface="Calibri"/>
                <a:cs typeface="Calibri"/>
                <a:sym typeface="Calibri"/>
              </a:rPr>
              <a:t>Qingtian</a:t>
            </a:r>
            <a:r>
              <a:rPr lang="en-US" sz="2800" dirty="0">
                <a:latin typeface="Calibri"/>
                <a:ea typeface="Calibri"/>
                <a:cs typeface="Calibri"/>
                <a:sym typeface="Calibri"/>
              </a:rPr>
              <a:t> Wei</a:t>
            </a:r>
          </a:p>
          <a:p>
            <a:r>
              <a:rPr lang="en-US" sz="2800" dirty="0">
                <a:latin typeface="Calibri"/>
                <a:ea typeface="Calibri"/>
                <a:cs typeface="Calibri"/>
              </a:rPr>
              <a:t>Group 24</a:t>
            </a:r>
            <a:endParaRPr lang="en-US" sz="2800" dirty="0">
              <a:latin typeface="Calibri"/>
              <a:ea typeface="Calibri"/>
              <a:cs typeface="Calibri"/>
              <a:sym typeface="Calibri"/>
            </a:endParaRPr>
          </a:p>
          <a:p>
            <a:pPr marL="0" lvl="0" indent="0" algn="l" rtl="0">
              <a:spcBef>
                <a:spcPts val="0"/>
              </a:spcBef>
              <a:spcAft>
                <a:spcPts val="0"/>
              </a:spcAft>
              <a:buNone/>
            </a:pPr>
            <a:r>
              <a:rPr lang="en-US" sz="2800" dirty="0">
                <a:latin typeface="Calibri"/>
                <a:ea typeface="Calibri"/>
                <a:cs typeface="Calibri"/>
                <a:sym typeface="Calibri"/>
              </a:rPr>
              <a:t>Fundamental of Language Processing, 2021/22 </a:t>
            </a:r>
            <a:r>
              <a:rPr lang="en-US" sz="2800" dirty="0" err="1">
                <a:latin typeface="Calibri"/>
                <a:ea typeface="Calibri"/>
                <a:cs typeface="Calibri"/>
                <a:sym typeface="Calibri"/>
              </a:rPr>
              <a:t>ws</a:t>
            </a:r>
            <a:endParaRPr lang="en-US" sz="2800" dirty="0">
              <a:latin typeface="Calibri"/>
              <a:ea typeface="Calibri"/>
              <a:cs typeface="Calibri"/>
              <a:sym typeface="Calibri"/>
            </a:endParaRPr>
          </a:p>
          <a:p>
            <a:pPr marL="0" lvl="0" indent="0" algn="l" rtl="0">
              <a:spcBef>
                <a:spcPts val="0"/>
              </a:spcBef>
              <a:spcAft>
                <a:spcPts val="0"/>
              </a:spcAft>
              <a:buNone/>
            </a:pPr>
            <a:r>
              <a:rPr lang="en-US" sz="2800" dirty="0">
                <a:latin typeface="Calibri"/>
                <a:ea typeface="Calibri"/>
                <a:cs typeface="Calibri"/>
                <a:sym typeface="Calibri"/>
              </a:rPr>
              <a:t>Share </a:t>
            </a:r>
            <a:r>
              <a:rPr lang="en-US" altLang="zh-CN" sz="2800" dirty="0">
                <a:latin typeface="Calibri"/>
                <a:ea typeface="Calibri"/>
                <a:cs typeface="Calibri"/>
                <a:sym typeface="Calibri"/>
              </a:rPr>
              <a:t>Task</a:t>
            </a:r>
            <a:endParaRPr sz="2800" dirty="0">
              <a:latin typeface="Calibri"/>
              <a:ea typeface="Calibri"/>
              <a:cs typeface="Calibri"/>
              <a:sym typeface="Calibri"/>
            </a:endParaRPr>
          </a:p>
          <a:p>
            <a:pPr marL="0" lvl="0" indent="0" algn="l" rtl="0">
              <a:spcBef>
                <a:spcPts val="0"/>
              </a:spcBef>
              <a:spcAft>
                <a:spcPts val="0"/>
              </a:spcAft>
              <a:buNone/>
            </a:pPr>
            <a:endParaRPr sz="2800" dirty="0">
              <a:latin typeface="Calibri"/>
              <a:ea typeface="Calibri"/>
              <a:cs typeface="Calibri"/>
              <a:sym typeface="Calibri"/>
            </a:endParaRPr>
          </a:p>
          <a:p>
            <a:pPr marL="0" lvl="0" indent="0" algn="l" rtl="0">
              <a:spcBef>
                <a:spcPts val="0"/>
              </a:spcBef>
              <a:spcAft>
                <a:spcPts val="0"/>
              </a:spcAft>
              <a:buNone/>
            </a:pPr>
            <a:endParaRPr sz="2800" dirty="0">
              <a:latin typeface="Calibri"/>
              <a:ea typeface="Calibri"/>
              <a:cs typeface="Calibri"/>
              <a:sym typeface="Calibri"/>
            </a:endParaRPr>
          </a:p>
          <a:p>
            <a:pPr marL="0" lvl="0" indent="0" algn="l" rtl="0">
              <a:spcBef>
                <a:spcPts val="0"/>
              </a:spcBef>
              <a:spcAft>
                <a:spcPts val="0"/>
              </a:spcAft>
              <a:buNone/>
            </a:pPr>
            <a:endParaRPr sz="2400" dirty="0">
              <a:latin typeface="Calibri"/>
              <a:ea typeface="Calibri"/>
              <a:cs typeface="Calibri"/>
              <a:sym typeface="Calibri"/>
            </a:endParaRPr>
          </a:p>
          <a:p>
            <a:pPr marL="0" lvl="0" indent="0" algn="l" rtl="0">
              <a:spcBef>
                <a:spcPts val="0"/>
              </a:spcBef>
              <a:spcAft>
                <a:spcPts val="0"/>
              </a:spcAft>
              <a:buNone/>
            </a:pPr>
            <a:endParaRPr sz="24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b="1" i="0" u="none" strike="noStrike" cap="none" dirty="0">
                <a:solidFill>
                  <a:schemeClr val="dk1"/>
                </a:solidFill>
                <a:latin typeface="Arial"/>
                <a:ea typeface="Arial"/>
                <a:cs typeface="Arial"/>
                <a:sym typeface="Arial"/>
              </a:rPr>
              <a:t>Vectorize Sen</a:t>
            </a:r>
            <a:r>
              <a:rPr lang="en-US" sz="2600" dirty="0"/>
              <a:t>tence</a:t>
            </a:r>
            <a:endParaRPr sz="2600" b="1" i="0" u="none" strike="noStrike" cap="none" dirty="0">
              <a:solidFill>
                <a:schemeClr val="dk1"/>
              </a:solidFill>
              <a:latin typeface="Arial"/>
              <a:ea typeface="Arial"/>
              <a:cs typeface="Arial"/>
              <a:sym typeface="Arial"/>
            </a:endParaRPr>
          </a:p>
        </p:txBody>
      </p:sp>
      <p:pic>
        <p:nvPicPr>
          <p:cNvPr id="3" name="图片 2">
            <a:extLst>
              <a:ext uri="{FF2B5EF4-FFF2-40B4-BE49-F238E27FC236}">
                <a16:creationId xmlns:a16="http://schemas.microsoft.com/office/drawing/2014/main" id="{97C507C6-76A4-425C-B841-E7F3B3B37638}"/>
              </a:ext>
            </a:extLst>
          </p:cNvPr>
          <p:cNvPicPr>
            <a:picLocks noChangeAspect="1"/>
          </p:cNvPicPr>
          <p:nvPr/>
        </p:nvPicPr>
        <p:blipFill>
          <a:blip r:embed="rId3"/>
          <a:stretch>
            <a:fillRect/>
          </a:stretch>
        </p:blipFill>
        <p:spPr>
          <a:xfrm>
            <a:off x="1730816" y="3528588"/>
            <a:ext cx="5682368" cy="2324100"/>
          </a:xfrm>
          <a:prstGeom prst="rect">
            <a:avLst/>
          </a:prstGeom>
        </p:spPr>
      </p:pic>
      <p:sp>
        <p:nvSpPr>
          <p:cNvPr id="2" name="文本框 1">
            <a:extLst>
              <a:ext uri="{FF2B5EF4-FFF2-40B4-BE49-F238E27FC236}">
                <a16:creationId xmlns:a16="http://schemas.microsoft.com/office/drawing/2014/main" id="{851663DE-B74E-4039-B424-B5E6AE840545}"/>
              </a:ext>
            </a:extLst>
          </p:cNvPr>
          <p:cNvSpPr txBox="1"/>
          <p:nvPr/>
        </p:nvSpPr>
        <p:spPr>
          <a:xfrm>
            <a:off x="457200" y="1638489"/>
            <a:ext cx="8229600"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Features extraction algorithm:</a:t>
            </a:r>
          </a:p>
          <a:p>
            <a:pPr lvl="2"/>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Add up the vectors of each word in a sentence and divide them by the number of tokens in the sentence to obtain a flat vector representing the sentence.</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AF24EE81-3F23-4E23-826E-0A3CB55FB83D}"/>
              </a:ext>
            </a:extLst>
          </p:cNvPr>
          <p:cNvSpPr txBox="1"/>
          <p:nvPr/>
        </p:nvSpPr>
        <p:spPr>
          <a:xfrm>
            <a:off x="457200" y="2875003"/>
            <a:ext cx="8229600" cy="40011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simple instance: how to vectorize sentence ‘I love earth and solar’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Classifier SVM </a:t>
            </a:r>
            <a:endParaRPr sz="2600" b="1" i="0" u="none" strike="noStrike" cap="none" dirty="0">
              <a:solidFill>
                <a:schemeClr val="dk1"/>
              </a:solidFill>
              <a:latin typeface="Arial"/>
              <a:ea typeface="Arial"/>
              <a:cs typeface="Arial"/>
              <a:sym typeface="Arial"/>
            </a:endParaRPr>
          </a:p>
        </p:txBody>
      </p:sp>
      <p:sp>
        <p:nvSpPr>
          <p:cNvPr id="149" name="Google Shape;149;p27"/>
          <p:cNvSpPr txBox="1"/>
          <p:nvPr/>
        </p:nvSpPr>
        <p:spPr>
          <a:xfrm>
            <a:off x="457200" y="1531400"/>
            <a:ext cx="8229600" cy="1736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r>
              <a:rPr lang="en-US" dirty="0">
                <a:sym typeface="Calibri"/>
              </a:rPr>
              <a:t>Supportive vector machine is designed for binary classification. However, </a:t>
            </a:r>
            <a:r>
              <a:rPr lang="en-US" altLang="zh-CN" b="0" i="0" dirty="0">
                <a:solidFill>
                  <a:srgbClr val="000000"/>
                </a:solidFill>
                <a:effectLst/>
                <a:latin typeface="Raleway"/>
              </a:rPr>
              <a:t> </a:t>
            </a:r>
            <a:r>
              <a:rPr lang="en-US" altLang="zh-CN" dirty="0"/>
              <a:t>SVM can also support  multiclassification by breaking down the multiclassification problem into multiple binary classification problems. An approach is that mapping data points to high dimensional space to gain mutual linear separation between every two classes</a:t>
            </a:r>
            <a:r>
              <a:rPr lang="en-US" altLang="zh-CN" dirty="0">
                <a:sym typeface="Calibri"/>
              </a:rPr>
              <a:t>. </a:t>
            </a:r>
            <a:endParaRPr dirty="0">
              <a:sym typeface="Calibri"/>
            </a:endParaRPr>
          </a:p>
        </p:txBody>
      </p:sp>
      <p:grpSp>
        <p:nvGrpSpPr>
          <p:cNvPr id="16" name="组合 15">
            <a:extLst>
              <a:ext uri="{FF2B5EF4-FFF2-40B4-BE49-F238E27FC236}">
                <a16:creationId xmlns:a16="http://schemas.microsoft.com/office/drawing/2014/main" id="{B2D63131-2BFE-4D2A-A8AF-93F39F2CC666}"/>
              </a:ext>
            </a:extLst>
          </p:cNvPr>
          <p:cNvGrpSpPr/>
          <p:nvPr/>
        </p:nvGrpSpPr>
        <p:grpSpPr>
          <a:xfrm>
            <a:off x="1493395" y="3900817"/>
            <a:ext cx="1601093" cy="1736902"/>
            <a:chOff x="1104775" y="3885083"/>
            <a:chExt cx="2065145" cy="2240316"/>
          </a:xfrm>
        </p:grpSpPr>
        <p:sp>
          <p:nvSpPr>
            <p:cNvPr id="3" name="椭圆 2">
              <a:extLst>
                <a:ext uri="{FF2B5EF4-FFF2-40B4-BE49-F238E27FC236}">
                  <a16:creationId xmlns:a16="http://schemas.microsoft.com/office/drawing/2014/main" id="{35EFCEEF-A2BC-4C79-9472-F89E763CB2CC}"/>
                </a:ext>
              </a:extLst>
            </p:cNvPr>
            <p:cNvSpPr/>
            <p:nvPr/>
          </p:nvSpPr>
          <p:spPr>
            <a:xfrm>
              <a:off x="1104775" y="4764381"/>
              <a:ext cx="504361" cy="5043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latin typeface="Arial Black" panose="020B0A04020102020204" pitchFamily="34" charset="0"/>
                </a:rPr>
                <a:t>?</a:t>
              </a:r>
              <a:endParaRPr lang="zh-CN" altLang="en-US" sz="3000" dirty="0">
                <a:latin typeface="Arial Black" panose="020B0A04020102020204" pitchFamily="34" charset="0"/>
              </a:endParaRPr>
            </a:p>
          </p:txBody>
        </p:sp>
        <p:sp>
          <p:nvSpPr>
            <p:cNvPr id="4" name="椭圆 3">
              <a:extLst>
                <a:ext uri="{FF2B5EF4-FFF2-40B4-BE49-F238E27FC236}">
                  <a16:creationId xmlns:a16="http://schemas.microsoft.com/office/drawing/2014/main" id="{25986328-7C24-4CA3-BA30-8D546809E276}"/>
                </a:ext>
              </a:extLst>
            </p:cNvPr>
            <p:cNvSpPr/>
            <p:nvPr/>
          </p:nvSpPr>
          <p:spPr>
            <a:xfrm>
              <a:off x="2688200" y="3885083"/>
              <a:ext cx="481720" cy="4817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rPr>
                <a:t>1</a:t>
              </a:r>
              <a:endParaRPr lang="zh-CN" altLang="en-US" dirty="0">
                <a:latin typeface="Arial Black" panose="020B0A04020102020204" pitchFamily="34" charset="0"/>
              </a:endParaRPr>
            </a:p>
          </p:txBody>
        </p:sp>
        <p:sp>
          <p:nvSpPr>
            <p:cNvPr id="7" name="椭圆 6">
              <a:extLst>
                <a:ext uri="{FF2B5EF4-FFF2-40B4-BE49-F238E27FC236}">
                  <a16:creationId xmlns:a16="http://schemas.microsoft.com/office/drawing/2014/main" id="{99AB8C08-A6FF-4601-AE3A-4F67389D20AA}"/>
                </a:ext>
              </a:extLst>
            </p:cNvPr>
            <p:cNvSpPr/>
            <p:nvPr/>
          </p:nvSpPr>
          <p:spPr>
            <a:xfrm>
              <a:off x="2688200" y="4764381"/>
              <a:ext cx="481720" cy="48172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rPr>
                <a:t>2</a:t>
              </a:r>
              <a:endParaRPr lang="zh-CN" altLang="en-US" dirty="0">
                <a:latin typeface="Arial Black" panose="020B0A04020102020204" pitchFamily="34" charset="0"/>
              </a:endParaRPr>
            </a:p>
          </p:txBody>
        </p:sp>
        <p:sp>
          <p:nvSpPr>
            <p:cNvPr id="8" name="椭圆 7">
              <a:extLst>
                <a:ext uri="{FF2B5EF4-FFF2-40B4-BE49-F238E27FC236}">
                  <a16:creationId xmlns:a16="http://schemas.microsoft.com/office/drawing/2014/main" id="{6D25DD70-8AE9-4E3D-8981-6D613A6B4237}"/>
                </a:ext>
              </a:extLst>
            </p:cNvPr>
            <p:cNvSpPr/>
            <p:nvPr/>
          </p:nvSpPr>
          <p:spPr>
            <a:xfrm>
              <a:off x="2688200" y="5643679"/>
              <a:ext cx="481720" cy="4817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rPr>
                <a:t>0</a:t>
              </a:r>
              <a:endParaRPr lang="zh-CN" altLang="en-US" dirty="0">
                <a:latin typeface="Arial Black" panose="020B0A04020102020204" pitchFamily="34" charset="0"/>
              </a:endParaRPr>
            </a:p>
          </p:txBody>
        </p:sp>
        <p:cxnSp>
          <p:nvCxnSpPr>
            <p:cNvPr id="6" name="直接箭头连接符 5">
              <a:extLst>
                <a:ext uri="{FF2B5EF4-FFF2-40B4-BE49-F238E27FC236}">
                  <a16:creationId xmlns:a16="http://schemas.microsoft.com/office/drawing/2014/main" id="{E86E5123-DD53-4702-9BA4-FED409EAE47F}"/>
                </a:ext>
              </a:extLst>
            </p:cNvPr>
            <p:cNvCxnSpPr>
              <a:cxnSpLocks/>
              <a:stCxn id="3" idx="6"/>
              <a:endCxn id="4" idx="3"/>
            </p:cNvCxnSpPr>
            <p:nvPr/>
          </p:nvCxnSpPr>
          <p:spPr>
            <a:xfrm flipV="1">
              <a:off x="1609136" y="4296257"/>
              <a:ext cx="1149610" cy="720305"/>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90721C6-921D-43C1-8800-350A26F57391}"/>
                </a:ext>
              </a:extLst>
            </p:cNvPr>
            <p:cNvCxnSpPr>
              <a:cxnSpLocks/>
              <a:stCxn id="3" idx="6"/>
              <a:endCxn id="7" idx="2"/>
            </p:cNvCxnSpPr>
            <p:nvPr/>
          </p:nvCxnSpPr>
          <p:spPr>
            <a:xfrm flipV="1">
              <a:off x="1609136" y="5005241"/>
              <a:ext cx="1079064" cy="11321"/>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9B15D30-344B-4695-8FC4-AA898F6E214C}"/>
                </a:ext>
              </a:extLst>
            </p:cNvPr>
            <p:cNvCxnSpPr>
              <a:cxnSpLocks/>
              <a:stCxn id="3" idx="6"/>
              <a:endCxn id="8" idx="2"/>
            </p:cNvCxnSpPr>
            <p:nvPr/>
          </p:nvCxnSpPr>
          <p:spPr>
            <a:xfrm>
              <a:off x="1609136" y="5016562"/>
              <a:ext cx="1079064" cy="867977"/>
            </a:xfrm>
            <a:prstGeom prst="straightConnector1">
              <a:avLst/>
            </a:prstGeom>
            <a:ln w="28575">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5BA796C5-C9E6-4CFE-A700-C09D116FD674}"/>
              </a:ext>
            </a:extLst>
          </p:cNvPr>
          <p:cNvSpPr txBox="1"/>
          <p:nvPr/>
        </p:nvSpPr>
        <p:spPr>
          <a:xfrm>
            <a:off x="1674437" y="5922998"/>
            <a:ext cx="1778051" cy="338554"/>
          </a:xfrm>
          <a:prstGeom prst="rect">
            <a:avLst/>
          </a:prstGeom>
          <a:noFill/>
        </p:spPr>
        <p:txBody>
          <a:bodyPr wrap="none" rtlCol="0">
            <a:spAutoFit/>
          </a:bodyPr>
          <a:lstStyle/>
          <a:p>
            <a:r>
              <a:rPr lang="en-US" altLang="zh-CN" sz="1600" dirty="0">
                <a:latin typeface="+mj-lt"/>
                <a:ea typeface="微软雅黑" panose="020B0503020204020204" pitchFamily="34" charset="-122"/>
                <a:cs typeface="Times New Roman" panose="02020603050405020304" pitchFamily="18" charset="0"/>
              </a:rPr>
              <a:t>Multiclassification</a:t>
            </a:r>
            <a:endParaRPr lang="zh-CN" altLang="en-US" sz="1600" dirty="0">
              <a:latin typeface="+mj-lt"/>
              <a:ea typeface="微软雅黑" panose="020B0503020204020204" pitchFamily="34" charset="-122"/>
              <a:cs typeface="Times New Roman" panose="02020603050405020304" pitchFamily="18" charset="0"/>
            </a:endParaRPr>
          </a:p>
        </p:txBody>
      </p:sp>
      <p:pic>
        <p:nvPicPr>
          <p:cNvPr id="1026" name="Picture 2">
            <a:extLst>
              <a:ext uri="{FF2B5EF4-FFF2-40B4-BE49-F238E27FC236}">
                <a16:creationId xmlns:a16="http://schemas.microsoft.com/office/drawing/2014/main" id="{21FDD242-E163-4C29-89BD-9458B3D44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349" y="3738814"/>
            <a:ext cx="2561396" cy="2184184"/>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268C2F66-DC59-4861-99C5-D3C29770DC20}"/>
              </a:ext>
            </a:extLst>
          </p:cNvPr>
          <p:cNvSpPr txBox="1"/>
          <p:nvPr/>
        </p:nvSpPr>
        <p:spPr>
          <a:xfrm>
            <a:off x="5498883" y="5940496"/>
            <a:ext cx="1712328" cy="338554"/>
          </a:xfrm>
          <a:prstGeom prst="rect">
            <a:avLst/>
          </a:prstGeom>
          <a:noFill/>
        </p:spPr>
        <p:txBody>
          <a:bodyPr wrap="none" rtlCol="0">
            <a:spAutoFit/>
          </a:bodyPr>
          <a:lstStyle/>
          <a:p>
            <a:r>
              <a:rPr lang="en-US" altLang="zh-CN" sz="1600" dirty="0">
                <a:latin typeface="+mj-lt"/>
                <a:ea typeface="微软雅黑" panose="020B0503020204020204" pitchFamily="34" charset="-122"/>
                <a:cs typeface="Times New Roman" panose="02020603050405020304" pitchFamily="18" charset="0"/>
              </a:rPr>
              <a:t>Spilt into N </a:t>
            </a:r>
            <a:r>
              <a:rPr lang="en-US" altLang="zh-CN" sz="1600" dirty="0" err="1">
                <a:latin typeface="+mj-lt"/>
                <a:ea typeface="微软雅黑" panose="020B0503020204020204" pitchFamily="34" charset="-122"/>
                <a:cs typeface="Times New Roman" panose="02020603050405020304" pitchFamily="18" charset="0"/>
              </a:rPr>
              <a:t>svms</a:t>
            </a:r>
            <a:endParaRPr lang="zh-CN" altLang="en-US" sz="1600" dirty="0">
              <a:latin typeface="+mj-lt"/>
              <a:ea typeface="微软雅黑" panose="020B0503020204020204" pitchFamily="34"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Finetune </a:t>
            </a:r>
            <a:endParaRPr sz="2600" b="1" i="0" u="none" strike="noStrike" cap="none" dirty="0">
              <a:solidFill>
                <a:schemeClr val="dk1"/>
              </a:solidFill>
              <a:latin typeface="Arial"/>
              <a:ea typeface="Arial"/>
              <a:cs typeface="Arial"/>
              <a:sym typeface="Arial"/>
            </a:endParaRPr>
          </a:p>
        </p:txBody>
      </p:sp>
      <p:sp>
        <p:nvSpPr>
          <p:cNvPr id="149" name="Google Shape;149;p27"/>
          <p:cNvSpPr txBox="1"/>
          <p:nvPr/>
        </p:nvSpPr>
        <p:spPr>
          <a:xfrm>
            <a:off x="457200" y="1531400"/>
            <a:ext cx="82296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Times New Roman" panose="02020603050405020304" pitchFamily="18" charset="0"/>
                <a:ea typeface="Calibri"/>
                <a:cs typeface="Times New Roman" panose="02020603050405020304" pitchFamily="18" charset="0"/>
                <a:sym typeface="Calibri"/>
              </a:rPr>
              <a:t>Using </a:t>
            </a:r>
            <a:r>
              <a:rPr lang="en-US" sz="2000" dirty="0" err="1">
                <a:latin typeface="Times New Roman" panose="02020603050405020304" pitchFamily="18" charset="0"/>
                <a:ea typeface="Calibri"/>
                <a:cs typeface="Times New Roman" panose="02020603050405020304" pitchFamily="18" charset="0"/>
                <a:sym typeface="Calibri"/>
              </a:rPr>
              <a:t>GridSearchCV</a:t>
            </a:r>
            <a:r>
              <a:rPr lang="en-US" sz="2000" dirty="0">
                <a:latin typeface="Times New Roman" panose="02020603050405020304" pitchFamily="18" charset="0"/>
                <a:ea typeface="Calibri"/>
                <a:cs typeface="Times New Roman" panose="02020603050405020304" pitchFamily="18" charset="0"/>
                <a:sym typeface="Calibri"/>
              </a:rPr>
              <a:t> to find the best parameters for building </a:t>
            </a:r>
            <a:r>
              <a:rPr lang="en-US" sz="2000" dirty="0" err="1">
                <a:latin typeface="Times New Roman" panose="02020603050405020304" pitchFamily="18" charset="0"/>
                <a:ea typeface="Calibri"/>
                <a:cs typeface="Times New Roman" panose="02020603050405020304" pitchFamily="18" charset="0"/>
                <a:sym typeface="Calibri"/>
              </a:rPr>
              <a:t>svm</a:t>
            </a:r>
            <a:r>
              <a:rPr lang="en-US" sz="2000" dirty="0">
                <a:latin typeface="Times New Roman" panose="02020603050405020304" pitchFamily="18" charset="0"/>
                <a:ea typeface="Calibri"/>
                <a:cs typeface="Times New Roman" panose="02020603050405020304" pitchFamily="18" charset="0"/>
                <a:sym typeface="Calibri"/>
              </a:rPr>
              <a:t> model</a:t>
            </a:r>
            <a:endParaRPr sz="2000" dirty="0">
              <a:latin typeface="Times New Roman" panose="02020603050405020304" pitchFamily="18" charset="0"/>
              <a:ea typeface="Calibri"/>
              <a:cs typeface="Times New Roman" panose="02020603050405020304" pitchFamily="18" charset="0"/>
              <a:sym typeface="Calibri"/>
            </a:endParaRPr>
          </a:p>
        </p:txBody>
      </p:sp>
      <p:pic>
        <p:nvPicPr>
          <p:cNvPr id="3" name="图片 2">
            <a:extLst>
              <a:ext uri="{FF2B5EF4-FFF2-40B4-BE49-F238E27FC236}">
                <a16:creationId xmlns:a16="http://schemas.microsoft.com/office/drawing/2014/main" id="{8F3DF719-565C-4F12-80E6-AF9FE3021592}"/>
              </a:ext>
            </a:extLst>
          </p:cNvPr>
          <p:cNvPicPr>
            <a:picLocks noChangeAspect="1"/>
          </p:cNvPicPr>
          <p:nvPr/>
        </p:nvPicPr>
        <p:blipFill>
          <a:blip r:embed="rId3"/>
          <a:stretch>
            <a:fillRect/>
          </a:stretch>
        </p:blipFill>
        <p:spPr>
          <a:xfrm>
            <a:off x="457200" y="2238349"/>
            <a:ext cx="3515200" cy="1692786"/>
          </a:xfrm>
          <a:prstGeom prst="rect">
            <a:avLst/>
          </a:prstGeom>
        </p:spPr>
      </p:pic>
      <p:sp>
        <p:nvSpPr>
          <p:cNvPr id="4" name="文本框 3">
            <a:extLst>
              <a:ext uri="{FF2B5EF4-FFF2-40B4-BE49-F238E27FC236}">
                <a16:creationId xmlns:a16="http://schemas.microsoft.com/office/drawing/2014/main" id="{29EF08C4-4F67-4785-9235-EE7E780385C6}"/>
              </a:ext>
            </a:extLst>
          </p:cNvPr>
          <p:cNvSpPr txBox="1"/>
          <p:nvPr/>
        </p:nvSpPr>
        <p:spPr>
          <a:xfrm>
            <a:off x="646152" y="3960582"/>
            <a:ext cx="3352800" cy="307777"/>
          </a:xfrm>
          <a:prstGeom prst="rect">
            <a:avLst/>
          </a:prstGeom>
          <a:noFill/>
        </p:spPr>
        <p:txBody>
          <a:bodyPr wrap="square" rtlCol="0">
            <a:spAutoFit/>
          </a:bodyPr>
          <a:lstStyle/>
          <a:p>
            <a:r>
              <a:rPr lang="en-US" altLang="zh-CN" dirty="0"/>
              <a:t>(C=0.07,gamma=0.1</a:t>
            </a:r>
            <a:r>
              <a:rPr lang="zh-CN" altLang="en-US" dirty="0"/>
              <a:t>，</a:t>
            </a:r>
            <a:r>
              <a:rPr lang="en-US" altLang="zh-CN" dirty="0"/>
              <a:t>kernel=‘linear’)</a:t>
            </a:r>
            <a:endParaRPr lang="zh-CN" altLang="en-US" dirty="0"/>
          </a:p>
        </p:txBody>
      </p:sp>
      <p:pic>
        <p:nvPicPr>
          <p:cNvPr id="7" name="图片 6">
            <a:extLst>
              <a:ext uri="{FF2B5EF4-FFF2-40B4-BE49-F238E27FC236}">
                <a16:creationId xmlns:a16="http://schemas.microsoft.com/office/drawing/2014/main" id="{4FD17C91-1EB1-4F6E-B96C-2C9CD2ABB63B}"/>
              </a:ext>
            </a:extLst>
          </p:cNvPr>
          <p:cNvPicPr>
            <a:picLocks noChangeAspect="1"/>
          </p:cNvPicPr>
          <p:nvPr/>
        </p:nvPicPr>
        <p:blipFill>
          <a:blip r:embed="rId4"/>
          <a:stretch>
            <a:fillRect/>
          </a:stretch>
        </p:blipFill>
        <p:spPr>
          <a:xfrm>
            <a:off x="4800600" y="2234739"/>
            <a:ext cx="3708400" cy="1696396"/>
          </a:xfrm>
          <a:prstGeom prst="rect">
            <a:avLst/>
          </a:prstGeom>
        </p:spPr>
      </p:pic>
      <p:sp>
        <p:nvSpPr>
          <p:cNvPr id="10" name="文本框 9">
            <a:extLst>
              <a:ext uri="{FF2B5EF4-FFF2-40B4-BE49-F238E27FC236}">
                <a16:creationId xmlns:a16="http://schemas.microsoft.com/office/drawing/2014/main" id="{68061E34-39F8-4EA9-B266-367311EF2FF8}"/>
              </a:ext>
            </a:extLst>
          </p:cNvPr>
          <p:cNvSpPr txBox="1"/>
          <p:nvPr/>
        </p:nvSpPr>
        <p:spPr>
          <a:xfrm>
            <a:off x="5184775" y="3956690"/>
            <a:ext cx="2940049" cy="307777"/>
          </a:xfrm>
          <a:prstGeom prst="rect">
            <a:avLst/>
          </a:prstGeom>
          <a:noFill/>
        </p:spPr>
        <p:txBody>
          <a:bodyPr wrap="square" rtlCol="0">
            <a:spAutoFit/>
          </a:bodyPr>
          <a:lstStyle/>
          <a:p>
            <a:r>
              <a:rPr lang="en-US" altLang="zh-CN" dirty="0"/>
              <a:t>(C=0.01,gamma=1, kernel=‘linear’))</a:t>
            </a:r>
            <a:endParaRPr lang="zh-CN" altLang="en-US" dirty="0"/>
          </a:p>
        </p:txBody>
      </p:sp>
      <p:pic>
        <p:nvPicPr>
          <p:cNvPr id="9" name="图片 8">
            <a:extLst>
              <a:ext uri="{FF2B5EF4-FFF2-40B4-BE49-F238E27FC236}">
                <a16:creationId xmlns:a16="http://schemas.microsoft.com/office/drawing/2014/main" id="{993C348A-B355-4337-B019-9B2558F74DCE}"/>
              </a:ext>
            </a:extLst>
          </p:cNvPr>
          <p:cNvPicPr>
            <a:picLocks noChangeAspect="1"/>
          </p:cNvPicPr>
          <p:nvPr/>
        </p:nvPicPr>
        <p:blipFill>
          <a:blip r:embed="rId5"/>
          <a:stretch>
            <a:fillRect/>
          </a:stretch>
        </p:blipFill>
        <p:spPr>
          <a:xfrm>
            <a:off x="473076" y="4427126"/>
            <a:ext cx="3525876" cy="1632488"/>
          </a:xfrm>
          <a:prstGeom prst="rect">
            <a:avLst/>
          </a:prstGeom>
        </p:spPr>
      </p:pic>
      <p:sp>
        <p:nvSpPr>
          <p:cNvPr id="13" name="文本框 12">
            <a:extLst>
              <a:ext uri="{FF2B5EF4-FFF2-40B4-BE49-F238E27FC236}">
                <a16:creationId xmlns:a16="http://schemas.microsoft.com/office/drawing/2014/main" id="{8B99B021-868D-47B2-B2D0-6BAD3A79B8A7}"/>
              </a:ext>
            </a:extLst>
          </p:cNvPr>
          <p:cNvSpPr txBox="1"/>
          <p:nvPr/>
        </p:nvSpPr>
        <p:spPr>
          <a:xfrm>
            <a:off x="744775" y="6059614"/>
            <a:ext cx="2940049" cy="307777"/>
          </a:xfrm>
          <a:prstGeom prst="rect">
            <a:avLst/>
          </a:prstGeom>
          <a:noFill/>
        </p:spPr>
        <p:txBody>
          <a:bodyPr wrap="square" rtlCol="0">
            <a:spAutoFit/>
          </a:bodyPr>
          <a:lstStyle/>
          <a:p>
            <a:r>
              <a:rPr lang="en-US" altLang="zh-CN" dirty="0"/>
              <a:t>(C=1,gamma=1e-6, kernel=‘poly’))</a:t>
            </a:r>
            <a:endParaRPr lang="zh-CN" altLang="en-US" dirty="0"/>
          </a:p>
        </p:txBody>
      </p:sp>
      <p:sp>
        <p:nvSpPr>
          <p:cNvPr id="19" name="文本框 18">
            <a:extLst>
              <a:ext uri="{FF2B5EF4-FFF2-40B4-BE49-F238E27FC236}">
                <a16:creationId xmlns:a16="http://schemas.microsoft.com/office/drawing/2014/main" id="{13B15782-3F62-4446-A49E-7D0631F72A8E}"/>
              </a:ext>
            </a:extLst>
          </p:cNvPr>
          <p:cNvSpPr txBox="1"/>
          <p:nvPr/>
        </p:nvSpPr>
        <p:spPr>
          <a:xfrm>
            <a:off x="5222875" y="6059614"/>
            <a:ext cx="2940049" cy="307777"/>
          </a:xfrm>
          <a:prstGeom prst="rect">
            <a:avLst/>
          </a:prstGeom>
          <a:noFill/>
        </p:spPr>
        <p:txBody>
          <a:bodyPr wrap="square" rtlCol="0">
            <a:spAutoFit/>
          </a:bodyPr>
          <a:lstStyle/>
          <a:p>
            <a:r>
              <a:rPr lang="en-US" altLang="zh-CN" dirty="0"/>
              <a:t>(C=1,gamma=1, kernel=‘</a:t>
            </a:r>
            <a:r>
              <a:rPr lang="en-US" altLang="zh-CN" dirty="0" err="1"/>
              <a:t>rbf</a:t>
            </a:r>
            <a:r>
              <a:rPr lang="en-US" altLang="zh-CN" dirty="0"/>
              <a:t>’))</a:t>
            </a:r>
            <a:endParaRPr lang="zh-CN" altLang="en-US" dirty="0"/>
          </a:p>
        </p:txBody>
      </p:sp>
      <p:pic>
        <p:nvPicPr>
          <p:cNvPr id="18" name="图片 17">
            <a:extLst>
              <a:ext uri="{FF2B5EF4-FFF2-40B4-BE49-F238E27FC236}">
                <a16:creationId xmlns:a16="http://schemas.microsoft.com/office/drawing/2014/main" id="{46693B28-3EB4-4FB8-9C5B-BEDB9A2FB6CE}"/>
              </a:ext>
            </a:extLst>
          </p:cNvPr>
          <p:cNvPicPr>
            <a:picLocks noChangeAspect="1"/>
          </p:cNvPicPr>
          <p:nvPr/>
        </p:nvPicPr>
        <p:blipFill>
          <a:blip r:embed="rId6"/>
          <a:stretch>
            <a:fillRect/>
          </a:stretch>
        </p:blipFill>
        <p:spPr>
          <a:xfrm>
            <a:off x="4800600" y="4427127"/>
            <a:ext cx="3708400" cy="1632488"/>
          </a:xfrm>
          <a:prstGeom prst="rect">
            <a:avLst/>
          </a:prstGeom>
        </p:spPr>
      </p:pic>
    </p:spTree>
    <p:extLst>
      <p:ext uri="{BB962C8B-B14F-4D97-AF65-F5344CB8AC3E}">
        <p14:creationId xmlns:p14="http://schemas.microsoft.com/office/powerpoint/2010/main" val="369709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Analysis</a:t>
            </a:r>
            <a:endParaRPr sz="2600" b="1" i="0" u="none" strike="noStrike" cap="none" dirty="0">
              <a:solidFill>
                <a:schemeClr val="dk1"/>
              </a:solidFill>
              <a:latin typeface="Arial"/>
              <a:ea typeface="Arial"/>
              <a:cs typeface="Arial"/>
              <a:sym typeface="Arial"/>
            </a:endParaRPr>
          </a:p>
        </p:txBody>
      </p:sp>
      <p:pic>
        <p:nvPicPr>
          <p:cNvPr id="3" name="图片 2">
            <a:extLst>
              <a:ext uri="{FF2B5EF4-FFF2-40B4-BE49-F238E27FC236}">
                <a16:creationId xmlns:a16="http://schemas.microsoft.com/office/drawing/2014/main" id="{F641A9EF-8B27-4B79-ABB2-F6799F64487D}"/>
              </a:ext>
            </a:extLst>
          </p:cNvPr>
          <p:cNvPicPr>
            <a:picLocks noChangeAspect="1"/>
          </p:cNvPicPr>
          <p:nvPr/>
        </p:nvPicPr>
        <p:blipFill>
          <a:blip r:embed="rId3"/>
          <a:stretch>
            <a:fillRect/>
          </a:stretch>
        </p:blipFill>
        <p:spPr>
          <a:xfrm>
            <a:off x="1104900" y="2562741"/>
            <a:ext cx="3592018" cy="2043111"/>
          </a:xfrm>
          <a:prstGeom prst="rect">
            <a:avLst/>
          </a:prstGeom>
          <a:effectLst>
            <a:outerShdw blurRad="292100" dist="38100" dir="4200000" sx="99000" sy="99000" algn="tl" rotWithShape="0">
              <a:prstClr val="black">
                <a:alpha val="24000"/>
              </a:prstClr>
            </a:outerShdw>
          </a:effectLst>
        </p:spPr>
      </p:pic>
      <p:sp>
        <p:nvSpPr>
          <p:cNvPr id="4" name="文本框 3">
            <a:extLst>
              <a:ext uri="{FF2B5EF4-FFF2-40B4-BE49-F238E27FC236}">
                <a16:creationId xmlns:a16="http://schemas.microsoft.com/office/drawing/2014/main" id="{EA015B64-0B98-42A7-8075-401D2E7A8775}"/>
              </a:ext>
            </a:extLst>
          </p:cNvPr>
          <p:cNvSpPr txBox="1"/>
          <p:nvPr/>
        </p:nvSpPr>
        <p:spPr>
          <a:xfrm>
            <a:off x="685800" y="1611789"/>
            <a:ext cx="4991099" cy="581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pPr marL="342900" indent="-342900">
              <a:buFont typeface="Arial" panose="020B0604020202020204" pitchFamily="34" charset="0"/>
              <a:buChar char="•"/>
            </a:pPr>
            <a:r>
              <a:rPr lang="en-US" altLang="zh-CN" dirty="0"/>
              <a:t>Can not classify ironic sentence correctly</a:t>
            </a:r>
          </a:p>
        </p:txBody>
      </p:sp>
      <p:sp>
        <p:nvSpPr>
          <p:cNvPr id="5" name="文本框 4">
            <a:extLst>
              <a:ext uri="{FF2B5EF4-FFF2-40B4-BE49-F238E27FC236}">
                <a16:creationId xmlns:a16="http://schemas.microsoft.com/office/drawing/2014/main" id="{34EAA881-FE7B-4B8C-A675-537FDD5164AB}"/>
              </a:ext>
            </a:extLst>
          </p:cNvPr>
          <p:cNvSpPr txBox="1"/>
          <p:nvPr/>
        </p:nvSpPr>
        <p:spPr>
          <a:xfrm>
            <a:off x="5476875" y="2684226"/>
            <a:ext cx="3209925" cy="1538883"/>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Was Classified as 1,</a:t>
            </a:r>
          </a:p>
          <a:p>
            <a:pPr marL="342900" indent="-342900">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Should be 0 (Personal assumption)</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p>
        </p:txBody>
      </p:sp>
      <p:sp>
        <p:nvSpPr>
          <p:cNvPr id="8" name="文本框 7">
            <a:extLst>
              <a:ext uri="{FF2B5EF4-FFF2-40B4-BE49-F238E27FC236}">
                <a16:creationId xmlns:a16="http://schemas.microsoft.com/office/drawing/2014/main" id="{D54B8010-EF39-405E-B97A-696916E34DDD}"/>
              </a:ext>
            </a:extLst>
          </p:cNvPr>
          <p:cNvSpPr txBox="1"/>
          <p:nvPr/>
        </p:nvSpPr>
        <p:spPr>
          <a:xfrm>
            <a:off x="1104900" y="5135754"/>
            <a:ext cx="6699885" cy="707886"/>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Possible reason: Most of words in this sentence are negative like ‘terrorism’ , hence it was classified as anti-solidity.</a:t>
            </a:r>
          </a:p>
        </p:txBody>
      </p:sp>
    </p:spTree>
    <p:extLst>
      <p:ext uri="{BB962C8B-B14F-4D97-AF65-F5344CB8AC3E}">
        <p14:creationId xmlns:p14="http://schemas.microsoft.com/office/powerpoint/2010/main" val="2459300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Analysis</a:t>
            </a:r>
            <a:endParaRPr sz="2600" b="1" i="0" u="none" strike="noStrike" cap="none" dirty="0">
              <a:solidFill>
                <a:schemeClr val="dk1"/>
              </a:solidFill>
              <a:latin typeface="Arial"/>
              <a:ea typeface="Arial"/>
              <a:cs typeface="Arial"/>
              <a:sym typeface="Arial"/>
            </a:endParaRPr>
          </a:p>
        </p:txBody>
      </p:sp>
      <p:sp>
        <p:nvSpPr>
          <p:cNvPr id="4" name="文本框 3">
            <a:extLst>
              <a:ext uri="{FF2B5EF4-FFF2-40B4-BE49-F238E27FC236}">
                <a16:creationId xmlns:a16="http://schemas.microsoft.com/office/drawing/2014/main" id="{EA015B64-0B98-42A7-8075-401D2E7A8775}"/>
              </a:ext>
            </a:extLst>
          </p:cNvPr>
          <p:cNvSpPr txBox="1"/>
          <p:nvPr/>
        </p:nvSpPr>
        <p:spPr>
          <a:xfrm>
            <a:off x="685800" y="1611789"/>
            <a:ext cx="4991099" cy="581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pPr marL="342900" indent="-342900">
              <a:buFont typeface="Arial" panose="020B0604020202020204" pitchFamily="34" charset="0"/>
              <a:buChar char="•"/>
            </a:pPr>
            <a:r>
              <a:rPr lang="en-US" altLang="zh-CN" dirty="0"/>
              <a:t>Most of words in some tweets are hashtag. </a:t>
            </a:r>
          </a:p>
        </p:txBody>
      </p:sp>
      <p:sp>
        <p:nvSpPr>
          <p:cNvPr id="5" name="文本框 4">
            <a:extLst>
              <a:ext uri="{FF2B5EF4-FFF2-40B4-BE49-F238E27FC236}">
                <a16:creationId xmlns:a16="http://schemas.microsoft.com/office/drawing/2014/main" id="{34EAA881-FE7B-4B8C-A675-537FDD5164AB}"/>
              </a:ext>
            </a:extLst>
          </p:cNvPr>
          <p:cNvSpPr txBox="1"/>
          <p:nvPr/>
        </p:nvSpPr>
        <p:spPr>
          <a:xfrm>
            <a:off x="5476875" y="2684226"/>
            <a:ext cx="3209925" cy="1538883"/>
          </a:xfrm>
          <a:prstGeom prst="rect">
            <a:avLst/>
          </a:prstGeom>
          <a:noFill/>
        </p:spPr>
        <p:txBody>
          <a:bodyPr wrap="square" rtlCol="0">
            <a:spAutoFit/>
          </a:bodyPr>
          <a:lstStyle/>
          <a:p>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Was Classified as 0,</a:t>
            </a:r>
          </a:p>
          <a:p>
            <a:pPr marL="342900" indent="-342900">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Should be 2 (Personal assumption)</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p>
        </p:txBody>
      </p:sp>
      <p:sp>
        <p:nvSpPr>
          <p:cNvPr id="8" name="文本框 7">
            <a:extLst>
              <a:ext uri="{FF2B5EF4-FFF2-40B4-BE49-F238E27FC236}">
                <a16:creationId xmlns:a16="http://schemas.microsoft.com/office/drawing/2014/main" id="{D54B8010-EF39-405E-B97A-696916E34DDD}"/>
              </a:ext>
            </a:extLst>
          </p:cNvPr>
          <p:cNvSpPr txBox="1"/>
          <p:nvPr/>
        </p:nvSpPr>
        <p:spPr>
          <a:xfrm>
            <a:off x="1104900" y="5135754"/>
            <a:ext cx="6699885" cy="1015663"/>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Possible reason: Some hashtag are positive. In this case, some hashtag like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wordhave</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occurs rarely one time around the entire dataset.</a:t>
            </a:r>
          </a:p>
        </p:txBody>
      </p:sp>
      <p:pic>
        <p:nvPicPr>
          <p:cNvPr id="7" name="图片 6">
            <a:extLst>
              <a:ext uri="{FF2B5EF4-FFF2-40B4-BE49-F238E27FC236}">
                <a16:creationId xmlns:a16="http://schemas.microsoft.com/office/drawing/2014/main" id="{29D75D03-85A4-4FE4-9B9F-BF7F03790AD6}"/>
              </a:ext>
            </a:extLst>
          </p:cNvPr>
          <p:cNvPicPr>
            <a:picLocks noChangeAspect="1"/>
          </p:cNvPicPr>
          <p:nvPr/>
        </p:nvPicPr>
        <p:blipFill>
          <a:blip r:embed="rId3"/>
          <a:stretch>
            <a:fillRect/>
          </a:stretch>
        </p:blipFill>
        <p:spPr>
          <a:xfrm>
            <a:off x="1104900" y="2387481"/>
            <a:ext cx="4171950" cy="2162974"/>
          </a:xfrm>
          <a:prstGeom prst="rect">
            <a:avLst/>
          </a:prstGeom>
          <a:effectLst>
            <a:outerShdw blurRad="292100" dist="38100" dir="4200000" sx="99000" sy="99000" algn="tl" rotWithShape="0">
              <a:prstClr val="black">
                <a:alpha val="24000"/>
              </a:prstClr>
            </a:outerShdw>
          </a:effectLst>
        </p:spPr>
      </p:pic>
    </p:spTree>
    <p:extLst>
      <p:ext uri="{BB962C8B-B14F-4D97-AF65-F5344CB8AC3E}">
        <p14:creationId xmlns:p14="http://schemas.microsoft.com/office/powerpoint/2010/main" val="3494680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altLang="zh-CN" sz="2600" dirty="0"/>
              <a:t>Improvement</a:t>
            </a:r>
            <a:endParaRPr sz="2600" b="1" i="0" u="none" strike="noStrike" cap="none" dirty="0">
              <a:solidFill>
                <a:schemeClr val="dk1"/>
              </a:solidFill>
              <a:latin typeface="Arial"/>
              <a:ea typeface="Arial"/>
              <a:cs typeface="Arial"/>
              <a:sym typeface="Arial"/>
            </a:endParaRPr>
          </a:p>
        </p:txBody>
      </p:sp>
      <p:sp>
        <p:nvSpPr>
          <p:cNvPr id="156" name="Google Shape;156;p28"/>
          <p:cNvSpPr txBox="1"/>
          <p:nvPr/>
        </p:nvSpPr>
        <p:spPr>
          <a:xfrm>
            <a:off x="457200" y="1531400"/>
            <a:ext cx="2609850" cy="576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000"/>
              </a:spcBef>
              <a:spcAft>
                <a:spcPts val="0"/>
              </a:spcAft>
              <a:buNone/>
            </a:pPr>
            <a:endParaRPr sz="2400" dirty="0">
              <a:solidFill>
                <a:schemeClr val="dk1"/>
              </a:solidFill>
              <a:latin typeface="Calibri"/>
              <a:ea typeface="Calibri"/>
              <a:cs typeface="Calibri"/>
              <a:sym typeface="Calibri"/>
            </a:endParaRPr>
          </a:p>
          <a:p>
            <a:pPr marL="0" lvl="0" indent="0" algn="l" rtl="0">
              <a:lnSpc>
                <a:spcPct val="115000"/>
              </a:lnSpc>
              <a:spcBef>
                <a:spcPts val="600"/>
              </a:spcBef>
              <a:spcAft>
                <a:spcPts val="0"/>
              </a:spcAft>
              <a:buNone/>
            </a:pP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p:txBody>
      </p:sp>
      <p:pic>
        <p:nvPicPr>
          <p:cNvPr id="4" name="图片 3">
            <a:extLst>
              <a:ext uri="{FF2B5EF4-FFF2-40B4-BE49-F238E27FC236}">
                <a16:creationId xmlns:a16="http://schemas.microsoft.com/office/drawing/2014/main" id="{E6248D0C-926D-40B0-9890-36F63CE0A2E1}"/>
              </a:ext>
            </a:extLst>
          </p:cNvPr>
          <p:cNvPicPr>
            <a:picLocks noChangeAspect="1"/>
          </p:cNvPicPr>
          <p:nvPr/>
        </p:nvPicPr>
        <p:blipFill>
          <a:blip r:embed="rId3"/>
          <a:stretch>
            <a:fillRect/>
          </a:stretch>
        </p:blipFill>
        <p:spPr>
          <a:xfrm>
            <a:off x="6156765" y="1808636"/>
            <a:ext cx="2095406" cy="4308038"/>
          </a:xfrm>
          <a:prstGeom prst="rect">
            <a:avLst/>
          </a:prstGeom>
          <a:effectLst>
            <a:outerShdw blurRad="292100" dist="38100" dir="4200000" sx="99000" sy="99000" algn="tl" rotWithShape="0">
              <a:prstClr val="black">
                <a:alpha val="24000"/>
              </a:prstClr>
            </a:outerShdw>
          </a:effectLst>
        </p:spPr>
      </p:pic>
      <p:grpSp>
        <p:nvGrpSpPr>
          <p:cNvPr id="5" name="组合 4">
            <a:extLst>
              <a:ext uri="{FF2B5EF4-FFF2-40B4-BE49-F238E27FC236}">
                <a16:creationId xmlns:a16="http://schemas.microsoft.com/office/drawing/2014/main" id="{7DD6B40B-A43D-455E-97DB-BF390DEA0E16}"/>
              </a:ext>
            </a:extLst>
          </p:cNvPr>
          <p:cNvGrpSpPr/>
          <p:nvPr/>
        </p:nvGrpSpPr>
        <p:grpSpPr>
          <a:xfrm>
            <a:off x="457200" y="1653351"/>
            <a:ext cx="2609850" cy="338554"/>
            <a:chOff x="5710237" y="2980242"/>
            <a:chExt cx="2614558" cy="462461"/>
          </a:xfrm>
        </p:grpSpPr>
        <p:sp>
          <p:nvSpPr>
            <p:cNvPr id="6" name="文本框 5">
              <a:extLst>
                <a:ext uri="{FF2B5EF4-FFF2-40B4-BE49-F238E27FC236}">
                  <a16:creationId xmlns:a16="http://schemas.microsoft.com/office/drawing/2014/main" id="{CA58C24D-4514-426C-888F-433BD1654D42}"/>
                </a:ext>
              </a:extLst>
            </p:cNvPr>
            <p:cNvSpPr txBox="1"/>
            <p:nvPr/>
          </p:nvSpPr>
          <p:spPr>
            <a:xfrm>
              <a:off x="6074656" y="2980242"/>
              <a:ext cx="2250139"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Balance dataset</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7" name="矩形 6">
              <a:extLst>
                <a:ext uri="{FF2B5EF4-FFF2-40B4-BE49-F238E27FC236}">
                  <a16:creationId xmlns:a16="http://schemas.microsoft.com/office/drawing/2014/main" id="{D0D8CA86-45A4-4E81-BD35-B015E199AA97}"/>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9" name="组合 8">
            <a:extLst>
              <a:ext uri="{FF2B5EF4-FFF2-40B4-BE49-F238E27FC236}">
                <a16:creationId xmlns:a16="http://schemas.microsoft.com/office/drawing/2014/main" id="{7BA52061-86F8-44E9-836B-36EC69A45AA6}"/>
              </a:ext>
            </a:extLst>
          </p:cNvPr>
          <p:cNvGrpSpPr/>
          <p:nvPr/>
        </p:nvGrpSpPr>
        <p:grpSpPr>
          <a:xfrm>
            <a:off x="457200" y="3962655"/>
            <a:ext cx="3370845" cy="338554"/>
            <a:chOff x="5710237" y="2980242"/>
            <a:chExt cx="3376926" cy="462461"/>
          </a:xfrm>
        </p:grpSpPr>
        <p:sp>
          <p:nvSpPr>
            <p:cNvPr id="10" name="文本框 9">
              <a:extLst>
                <a:ext uri="{FF2B5EF4-FFF2-40B4-BE49-F238E27FC236}">
                  <a16:creationId xmlns:a16="http://schemas.microsoft.com/office/drawing/2014/main" id="{555DA280-B570-41FA-A7E9-F9DA2EE1FD8D}"/>
                </a:ext>
              </a:extLst>
            </p:cNvPr>
            <p:cNvSpPr txBox="1"/>
            <p:nvPr/>
          </p:nvSpPr>
          <p:spPr>
            <a:xfrm>
              <a:off x="6074656" y="2980242"/>
              <a:ext cx="3012507"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Data augmentation  </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11" name="矩形 10">
              <a:extLst>
                <a:ext uri="{FF2B5EF4-FFF2-40B4-BE49-F238E27FC236}">
                  <a16:creationId xmlns:a16="http://schemas.microsoft.com/office/drawing/2014/main" id="{8BCEC769-C3A4-462C-96ED-106764C08DAF}"/>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sp>
        <p:nvSpPr>
          <p:cNvPr id="12" name="文本框 11">
            <a:extLst>
              <a:ext uri="{FF2B5EF4-FFF2-40B4-BE49-F238E27FC236}">
                <a16:creationId xmlns:a16="http://schemas.microsoft.com/office/drawing/2014/main" id="{C4098157-F64A-47D6-AEFA-D9B88891F180}"/>
              </a:ext>
            </a:extLst>
          </p:cNvPr>
          <p:cNvSpPr txBox="1"/>
          <p:nvPr/>
        </p:nvSpPr>
        <p:spPr>
          <a:xfrm>
            <a:off x="519615" y="4436266"/>
            <a:ext cx="4932138" cy="10120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pPr marL="342900" indent="-342900">
              <a:buFont typeface="Arial" panose="020B0604020202020204" pitchFamily="34" charset="0"/>
              <a:buChar char="•"/>
            </a:pPr>
            <a:r>
              <a:rPr lang="en-US" altLang="zh-CN" dirty="0"/>
              <a:t>Row dataset is small (2000 rows: </a:t>
            </a:r>
            <a:r>
              <a:rPr lang="en-US" altLang="zh-CN" dirty="0" err="1"/>
              <a:t>train+trival+test</a:t>
            </a:r>
            <a:r>
              <a:rPr lang="en-US" altLang="zh-CN" dirty="0"/>
              <a:t>)</a:t>
            </a:r>
          </a:p>
          <a:p>
            <a:pPr marL="342900" indent="-342900">
              <a:buFont typeface="Arial" panose="020B0604020202020204" pitchFamily="34" charset="0"/>
              <a:buChar char="•"/>
            </a:pPr>
            <a:r>
              <a:rPr lang="en-US" altLang="zh-CN" dirty="0"/>
              <a:t>Some </a:t>
            </a:r>
            <a:r>
              <a:rPr lang="en-US" altLang="zh-CN" dirty="0" err="1"/>
              <a:t>solution:backtranslation</a:t>
            </a:r>
            <a:r>
              <a:rPr lang="en-US" altLang="zh-CN" dirty="0"/>
              <a:t>, sentence swapping, random inserts, synonym swaps</a:t>
            </a:r>
          </a:p>
        </p:txBody>
      </p:sp>
      <p:sp>
        <p:nvSpPr>
          <p:cNvPr id="13" name="文本框 12">
            <a:extLst>
              <a:ext uri="{FF2B5EF4-FFF2-40B4-BE49-F238E27FC236}">
                <a16:creationId xmlns:a16="http://schemas.microsoft.com/office/drawing/2014/main" id="{09C5C921-07F4-44F9-9A95-1D1825201430}"/>
              </a:ext>
            </a:extLst>
          </p:cNvPr>
          <p:cNvSpPr txBox="1"/>
          <p:nvPr/>
        </p:nvSpPr>
        <p:spPr>
          <a:xfrm>
            <a:off x="457200" y="2113096"/>
            <a:ext cx="4932138" cy="10120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2000">
                <a:latin typeface="Times New Roman" panose="02020603050405020304" pitchFamily="18" charset="0"/>
                <a:ea typeface="微软雅黑" panose="020B0503020204020204" pitchFamily="34" charset="-122"/>
                <a:cs typeface="Times New Roman" panose="02020603050405020304" pitchFamily="18" charset="0"/>
              </a:defRPr>
            </a:lvl1pPr>
          </a:lstStyle>
          <a:p>
            <a:pPr marL="342900" indent="-342900">
              <a:buFont typeface="Arial" panose="020B0604020202020204" pitchFamily="34" charset="0"/>
              <a:buChar char="•"/>
            </a:pPr>
            <a:r>
              <a:rPr lang="en-US" altLang="zh-CN" dirty="0"/>
              <a:t>Most of tweet are labeled as 2 (90%)</a:t>
            </a:r>
          </a:p>
          <a:p>
            <a:pPr marL="342900" indent="-342900">
              <a:buFont typeface="Arial" panose="020B0604020202020204" pitchFamily="34" charset="0"/>
              <a:buChar char="•"/>
            </a:pPr>
            <a:r>
              <a:rPr lang="en-US" altLang="zh-CN" dirty="0"/>
              <a:t>Make a balanced dataset out of an imbalanced 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altLang="zh-CN" sz="2600" dirty="0"/>
              <a:t>Conclusions</a:t>
            </a:r>
            <a:endParaRPr sz="2600" b="1" i="0" u="none" strike="noStrike" cap="none" dirty="0">
              <a:solidFill>
                <a:schemeClr val="dk1"/>
              </a:solidFill>
              <a:latin typeface="Arial"/>
              <a:ea typeface="Arial"/>
              <a:cs typeface="Arial"/>
              <a:sym typeface="Arial"/>
            </a:endParaRPr>
          </a:p>
        </p:txBody>
      </p:sp>
      <p:sp>
        <p:nvSpPr>
          <p:cNvPr id="156" name="Google Shape;156;p28"/>
          <p:cNvSpPr txBox="1"/>
          <p:nvPr/>
        </p:nvSpPr>
        <p:spPr>
          <a:xfrm>
            <a:off x="457200" y="1531400"/>
            <a:ext cx="8229600" cy="47259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endParaRPr sz="2000" dirty="0">
              <a:latin typeface="Calibri"/>
              <a:ea typeface="Calibri"/>
              <a:cs typeface="Calibri"/>
              <a:sym typeface="Calibri"/>
            </a:endParaRPr>
          </a:p>
        </p:txBody>
      </p:sp>
      <p:pic>
        <p:nvPicPr>
          <p:cNvPr id="2" name="图片 2" descr="图形用户界面, 文本, 应用程序&#10;&#10;已自动生成说明">
            <a:extLst>
              <a:ext uri="{FF2B5EF4-FFF2-40B4-BE49-F238E27FC236}">
                <a16:creationId xmlns:a16="http://schemas.microsoft.com/office/drawing/2014/main" id="{326C5A4D-6E27-4D34-86AB-33F7C372E56C}"/>
              </a:ext>
            </a:extLst>
          </p:cNvPr>
          <p:cNvPicPr>
            <a:picLocks noChangeAspect="1"/>
          </p:cNvPicPr>
          <p:nvPr/>
        </p:nvPicPr>
        <p:blipFill>
          <a:blip r:embed="rId3"/>
          <a:stretch>
            <a:fillRect/>
          </a:stretch>
        </p:blipFill>
        <p:spPr>
          <a:xfrm>
            <a:off x="339306" y="1526322"/>
            <a:ext cx="8479765" cy="671089"/>
          </a:xfrm>
          <a:prstGeom prst="rect">
            <a:avLst/>
          </a:prstGeom>
        </p:spPr>
      </p:pic>
      <p:sp>
        <p:nvSpPr>
          <p:cNvPr id="3" name="文本框 2">
            <a:extLst>
              <a:ext uri="{FF2B5EF4-FFF2-40B4-BE49-F238E27FC236}">
                <a16:creationId xmlns:a16="http://schemas.microsoft.com/office/drawing/2014/main" id="{89A46C91-C268-480B-AADA-254263D85158}"/>
              </a:ext>
            </a:extLst>
          </p:cNvPr>
          <p:cNvSpPr txBox="1"/>
          <p:nvPr/>
        </p:nvSpPr>
        <p:spPr>
          <a:xfrm>
            <a:off x="339306" y="3430439"/>
            <a:ext cx="847976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微软雅黑"/>
                <a:cs typeface="Times New Roman"/>
              </a:rPr>
              <a:t>We test our result, and we got a score of 0.896. This score is higher than 0.83. However, the highest score is 0.9050. And because of the imbalance of the dataset, F1-Macro Scores are more suitable. Our F1-Macro Score is 0.4033, the highest score is 0.5772. These scores represent that there are still many other methods to improve the result.</a:t>
            </a:r>
            <a:endParaRPr lang="zh-CN" altLang="en-US" sz="2000" dirty="0">
              <a:latin typeface="Times New Roman"/>
              <a:ea typeface="微软雅黑"/>
              <a:cs typeface="Times New Roman"/>
            </a:endParaRPr>
          </a:p>
          <a:p>
            <a:r>
              <a:rPr lang="en-US" sz="2000" dirty="0">
                <a:latin typeface="Times New Roman"/>
                <a:ea typeface="微软雅黑"/>
                <a:cs typeface="Times New Roman"/>
              </a:rPr>
              <a:t>The method we use is Word2Vec and SVM. All models were finetuned with heavily preprocessed tweets from the train.csv and then the label was determined by majority vote( in OVR model). In this case, </a:t>
            </a:r>
            <a:r>
              <a:rPr lang="en" sz="2000" dirty="0">
                <a:latin typeface="Times New Roman"/>
                <a:ea typeface="微软雅黑"/>
                <a:cs typeface="Times New Roman"/>
              </a:rPr>
              <a:t>Our model is highly preprocessed</a:t>
            </a:r>
            <a:r>
              <a:rPr lang="en-US" sz="2000" dirty="0">
                <a:latin typeface="Times New Roman"/>
                <a:ea typeface="微软雅黑"/>
                <a:cs typeface="Times New Roman"/>
              </a:rPr>
              <a:t>. However, the accuracy's performance especially on imbalanced data sets is not well. </a:t>
            </a:r>
            <a:endParaRPr lang="en-US"/>
          </a:p>
        </p:txBody>
      </p:sp>
      <p:pic>
        <p:nvPicPr>
          <p:cNvPr id="4" name="图片 4">
            <a:extLst>
              <a:ext uri="{FF2B5EF4-FFF2-40B4-BE49-F238E27FC236}">
                <a16:creationId xmlns:a16="http://schemas.microsoft.com/office/drawing/2014/main" id="{3E765AA8-1612-4592-A9C9-97DF638E96D2}"/>
              </a:ext>
            </a:extLst>
          </p:cNvPr>
          <p:cNvPicPr>
            <a:picLocks noChangeAspect="1"/>
          </p:cNvPicPr>
          <p:nvPr/>
        </p:nvPicPr>
        <p:blipFill>
          <a:blip r:embed="rId4"/>
          <a:stretch>
            <a:fillRect/>
          </a:stretch>
        </p:blipFill>
        <p:spPr>
          <a:xfrm>
            <a:off x="267419" y="2311025"/>
            <a:ext cx="5978105" cy="1028253"/>
          </a:xfrm>
          <a:prstGeom prst="rect">
            <a:avLst/>
          </a:prstGeom>
        </p:spPr>
      </p:pic>
    </p:spTree>
    <p:extLst>
      <p:ext uri="{BB962C8B-B14F-4D97-AF65-F5344CB8AC3E}">
        <p14:creationId xmlns:p14="http://schemas.microsoft.com/office/powerpoint/2010/main" val="332042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00D78-B362-4A21-B8CA-F46D094185E5}"/>
              </a:ext>
            </a:extLst>
          </p:cNvPr>
          <p:cNvSpPr>
            <a:spLocks noGrp="1"/>
          </p:cNvSpPr>
          <p:nvPr>
            <p:ph type="title"/>
          </p:nvPr>
        </p:nvSpPr>
        <p:spPr/>
        <p:txBody>
          <a:bodyPr/>
          <a:lstStyle/>
          <a:p>
            <a:r>
              <a:rPr lang="en-US" altLang="zh-CN" dirty="0"/>
              <a:t>Overview</a:t>
            </a:r>
            <a:endParaRPr lang="zh-CN" altLang="en-US" dirty="0"/>
          </a:p>
        </p:txBody>
      </p:sp>
      <p:sp>
        <p:nvSpPr>
          <p:cNvPr id="4" name="矩形 3">
            <a:extLst>
              <a:ext uri="{FF2B5EF4-FFF2-40B4-BE49-F238E27FC236}">
                <a16:creationId xmlns:a16="http://schemas.microsoft.com/office/drawing/2014/main" id="{836B38F7-B287-46B7-95ED-705298E41B25}"/>
              </a:ext>
            </a:extLst>
          </p:cNvPr>
          <p:cNvSpPr/>
          <p:nvPr/>
        </p:nvSpPr>
        <p:spPr>
          <a:xfrm>
            <a:off x="3173706" y="1440872"/>
            <a:ext cx="5722143" cy="5020541"/>
          </a:xfrm>
          <a:prstGeom prst="rect">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sz="2000">
              <a:solidFill>
                <a:schemeClr val="tx1"/>
              </a:solidFill>
            </a:endParaRPr>
          </a:p>
        </p:txBody>
      </p:sp>
      <p:grpSp>
        <p:nvGrpSpPr>
          <p:cNvPr id="7" name="组合 6">
            <a:extLst>
              <a:ext uri="{FF2B5EF4-FFF2-40B4-BE49-F238E27FC236}">
                <a16:creationId xmlns:a16="http://schemas.microsoft.com/office/drawing/2014/main" id="{55C98637-5511-4D96-8B0C-B263FCDB6210}"/>
              </a:ext>
            </a:extLst>
          </p:cNvPr>
          <p:cNvGrpSpPr/>
          <p:nvPr/>
        </p:nvGrpSpPr>
        <p:grpSpPr>
          <a:xfrm>
            <a:off x="5847848" y="2539678"/>
            <a:ext cx="1775223" cy="338554"/>
            <a:chOff x="5710237" y="2980242"/>
            <a:chExt cx="2366964" cy="462461"/>
          </a:xfrm>
        </p:grpSpPr>
        <p:sp>
          <p:nvSpPr>
            <p:cNvPr id="20" name="文本框 19">
              <a:extLst>
                <a:ext uri="{FF2B5EF4-FFF2-40B4-BE49-F238E27FC236}">
                  <a16:creationId xmlns:a16="http://schemas.microsoft.com/office/drawing/2014/main" id="{034CE894-40C8-44CC-9E67-76F4D5B4A3B8}"/>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Introduction</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21" name="矩形 20">
              <a:extLst>
                <a:ext uri="{FF2B5EF4-FFF2-40B4-BE49-F238E27FC236}">
                  <a16:creationId xmlns:a16="http://schemas.microsoft.com/office/drawing/2014/main" id="{B1080D39-EC44-43EA-97CC-95311571A225}"/>
                </a:ext>
              </a:extLst>
            </p:cNvPr>
            <p:cNvSpPr/>
            <p:nvPr/>
          </p:nvSpPr>
          <p:spPr>
            <a:xfrm>
              <a:off x="5710237" y="3149560"/>
              <a:ext cx="123825" cy="1238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25" name="组合 24">
            <a:extLst>
              <a:ext uri="{FF2B5EF4-FFF2-40B4-BE49-F238E27FC236}">
                <a16:creationId xmlns:a16="http://schemas.microsoft.com/office/drawing/2014/main" id="{8F3CB88A-248D-4948-B7DD-392E548BFCF6}"/>
              </a:ext>
            </a:extLst>
          </p:cNvPr>
          <p:cNvGrpSpPr/>
          <p:nvPr/>
        </p:nvGrpSpPr>
        <p:grpSpPr>
          <a:xfrm>
            <a:off x="5847848" y="3296668"/>
            <a:ext cx="1775223" cy="338554"/>
            <a:chOff x="5710237" y="2980242"/>
            <a:chExt cx="2366964" cy="462461"/>
          </a:xfrm>
        </p:grpSpPr>
        <p:sp>
          <p:nvSpPr>
            <p:cNvPr id="26" name="文本框 25">
              <a:extLst>
                <a:ext uri="{FF2B5EF4-FFF2-40B4-BE49-F238E27FC236}">
                  <a16:creationId xmlns:a16="http://schemas.microsoft.com/office/drawing/2014/main" id="{CA604CD5-C548-4648-9383-98A7D658B2D5}"/>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Related Word</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27" name="矩形 26">
              <a:extLst>
                <a:ext uri="{FF2B5EF4-FFF2-40B4-BE49-F238E27FC236}">
                  <a16:creationId xmlns:a16="http://schemas.microsoft.com/office/drawing/2014/main" id="{0D9EB790-13B7-4F16-9292-631E21E99CCF}"/>
                </a:ext>
              </a:extLst>
            </p:cNvPr>
            <p:cNvSpPr/>
            <p:nvPr/>
          </p:nvSpPr>
          <p:spPr>
            <a:xfrm>
              <a:off x="5710237" y="3149560"/>
              <a:ext cx="123825" cy="1238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29" name="组合 28">
            <a:extLst>
              <a:ext uri="{FF2B5EF4-FFF2-40B4-BE49-F238E27FC236}">
                <a16:creationId xmlns:a16="http://schemas.microsoft.com/office/drawing/2014/main" id="{C161A400-D9FC-4286-911D-FD1148938B71}"/>
              </a:ext>
            </a:extLst>
          </p:cNvPr>
          <p:cNvGrpSpPr/>
          <p:nvPr/>
        </p:nvGrpSpPr>
        <p:grpSpPr>
          <a:xfrm>
            <a:off x="5847848" y="4053658"/>
            <a:ext cx="1775223" cy="338554"/>
            <a:chOff x="5710237" y="2980242"/>
            <a:chExt cx="2366964" cy="462461"/>
          </a:xfrm>
        </p:grpSpPr>
        <p:sp>
          <p:nvSpPr>
            <p:cNvPr id="30" name="文本框 29">
              <a:extLst>
                <a:ext uri="{FF2B5EF4-FFF2-40B4-BE49-F238E27FC236}">
                  <a16:creationId xmlns:a16="http://schemas.microsoft.com/office/drawing/2014/main" id="{4FFC77FD-2A9B-491F-AD10-349AA27D8F8C}"/>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Analysis</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31" name="矩形 30">
              <a:extLst>
                <a:ext uri="{FF2B5EF4-FFF2-40B4-BE49-F238E27FC236}">
                  <a16:creationId xmlns:a16="http://schemas.microsoft.com/office/drawing/2014/main" id="{66E88F85-DBF5-4123-8567-082A9BC1350A}"/>
                </a:ext>
              </a:extLst>
            </p:cNvPr>
            <p:cNvSpPr/>
            <p:nvPr/>
          </p:nvSpPr>
          <p:spPr>
            <a:xfrm>
              <a:off x="5710237" y="3149560"/>
              <a:ext cx="123825" cy="1238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32" name="组合 31">
            <a:extLst>
              <a:ext uri="{FF2B5EF4-FFF2-40B4-BE49-F238E27FC236}">
                <a16:creationId xmlns:a16="http://schemas.microsoft.com/office/drawing/2014/main" id="{58DE0FAF-5B97-42A7-ADC5-A711C35F7B01}"/>
              </a:ext>
            </a:extLst>
          </p:cNvPr>
          <p:cNvGrpSpPr/>
          <p:nvPr/>
        </p:nvGrpSpPr>
        <p:grpSpPr>
          <a:xfrm>
            <a:off x="5847848" y="4810647"/>
            <a:ext cx="1775223" cy="338554"/>
            <a:chOff x="5710237" y="2980242"/>
            <a:chExt cx="2366964" cy="462461"/>
          </a:xfrm>
        </p:grpSpPr>
        <p:sp>
          <p:nvSpPr>
            <p:cNvPr id="33" name="文本框 32">
              <a:extLst>
                <a:ext uri="{FF2B5EF4-FFF2-40B4-BE49-F238E27FC236}">
                  <a16:creationId xmlns:a16="http://schemas.microsoft.com/office/drawing/2014/main" id="{5E1D5879-F415-420E-B4AC-542A96A28EB9}"/>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Improvement</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34" name="矩形 33">
              <a:extLst>
                <a:ext uri="{FF2B5EF4-FFF2-40B4-BE49-F238E27FC236}">
                  <a16:creationId xmlns:a16="http://schemas.microsoft.com/office/drawing/2014/main" id="{1485C5D5-752F-4BCA-9F4A-E652675FAD10}"/>
                </a:ext>
              </a:extLst>
            </p:cNvPr>
            <p:cNvSpPr/>
            <p:nvPr/>
          </p:nvSpPr>
          <p:spPr>
            <a:xfrm>
              <a:off x="5710237" y="3149560"/>
              <a:ext cx="123825" cy="12382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spTree>
    <p:custDataLst>
      <p:tags r:id="rId1"/>
    </p:custDataLst>
    <p:extLst>
      <p:ext uri="{BB962C8B-B14F-4D97-AF65-F5344CB8AC3E}">
        <p14:creationId xmlns:p14="http://schemas.microsoft.com/office/powerpoint/2010/main" val="297161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Introduction</a:t>
            </a:r>
            <a:endParaRPr sz="2600" b="1" i="0" u="none" strike="noStrike" cap="none" dirty="0">
              <a:solidFill>
                <a:schemeClr val="dk1"/>
              </a:solidFill>
              <a:latin typeface="Arial"/>
              <a:ea typeface="Arial"/>
              <a:cs typeface="Arial"/>
              <a:sym typeface="Arial"/>
            </a:endParaRPr>
          </a:p>
        </p:txBody>
      </p:sp>
      <p:sp>
        <p:nvSpPr>
          <p:cNvPr id="135" name="Google Shape;135;p25"/>
          <p:cNvSpPr txBox="1"/>
          <p:nvPr/>
        </p:nvSpPr>
        <p:spPr>
          <a:xfrm>
            <a:off x="318495" y="1476567"/>
            <a:ext cx="8682007" cy="1651487"/>
          </a:xfrm>
          <a:prstGeom prst="rect">
            <a:avLst/>
          </a:prstGeom>
          <a:noFill/>
          <a:ln>
            <a:noFill/>
          </a:ln>
        </p:spPr>
        <p:txBody>
          <a:bodyPr spcFirstLastPara="1" wrap="square" lIns="91425" tIns="91425" rIns="91425" bIns="91425" anchor="t" anchorCtr="0">
            <a:noAutofit/>
          </a:bodyPr>
          <a:lstStyle/>
          <a:p>
            <a:r>
              <a:rPr lang="en-US" altLang="zh-CN" sz="2000" b="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The classifier model was trained based on word vector matrix by Word2Vec embedding.  The model was finetuned with heavily preprocessed and data augmented from the train.csv. The labels were determined by majority voting in One-Versus-Rest method. </a:t>
            </a:r>
          </a:p>
        </p:txBody>
      </p:sp>
      <p:grpSp>
        <p:nvGrpSpPr>
          <p:cNvPr id="4" name="ïşlïḋé">
            <a:extLst>
              <a:ext uri="{FF2B5EF4-FFF2-40B4-BE49-F238E27FC236}">
                <a16:creationId xmlns:a16="http://schemas.microsoft.com/office/drawing/2014/main" id="{621866F6-D6DA-4F1C-92B2-F9EA92667A86}"/>
              </a:ext>
            </a:extLst>
          </p:cNvPr>
          <p:cNvGrpSpPr/>
          <p:nvPr/>
        </p:nvGrpSpPr>
        <p:grpSpPr>
          <a:xfrm>
            <a:off x="634710" y="2789597"/>
            <a:ext cx="8575964" cy="3160754"/>
            <a:chOff x="1375063" y="2044808"/>
            <a:chExt cx="10029088" cy="3605158"/>
          </a:xfrm>
        </p:grpSpPr>
        <p:grpSp>
          <p:nvGrpSpPr>
            <p:cNvPr id="5" name="ïşľiďé">
              <a:extLst>
                <a:ext uri="{FF2B5EF4-FFF2-40B4-BE49-F238E27FC236}">
                  <a16:creationId xmlns:a16="http://schemas.microsoft.com/office/drawing/2014/main" id="{F2C87F45-4242-49C1-9EC0-F5016FBB1EC8}"/>
                </a:ext>
              </a:extLst>
            </p:cNvPr>
            <p:cNvGrpSpPr/>
            <p:nvPr/>
          </p:nvGrpSpPr>
          <p:grpSpPr>
            <a:xfrm>
              <a:off x="1375063" y="3040004"/>
              <a:ext cx="10029088" cy="2609962"/>
              <a:chOff x="1189868" y="2912684"/>
              <a:chExt cx="10029088" cy="2609962"/>
            </a:xfrm>
          </p:grpSpPr>
          <p:sp>
            <p:nvSpPr>
              <p:cNvPr id="7" name="iṥḻïḋê">
                <a:extLst>
                  <a:ext uri="{FF2B5EF4-FFF2-40B4-BE49-F238E27FC236}">
                    <a16:creationId xmlns:a16="http://schemas.microsoft.com/office/drawing/2014/main" id="{3A8E858E-FC75-4E3C-BDD1-9C78C8555E1B}"/>
                  </a:ext>
                </a:extLst>
              </p:cNvPr>
              <p:cNvSpPr/>
              <p:nvPr/>
            </p:nvSpPr>
            <p:spPr>
              <a:xfrm>
                <a:off x="1504709" y="3101996"/>
                <a:ext cx="7928658" cy="1277840"/>
              </a:xfrm>
              <a:custGeom>
                <a:avLst/>
                <a:gdLst>
                  <a:gd name="connsiteX0" fmla="*/ 0 w 7928658"/>
                  <a:gd name="connsiteY0" fmla="*/ 1145913 h 1277840"/>
                  <a:gd name="connsiteX1" fmla="*/ 2639028 w 7928658"/>
                  <a:gd name="connsiteY1" fmla="*/ 19 h 1277840"/>
                  <a:gd name="connsiteX2" fmla="*/ 5289630 w 7928658"/>
                  <a:gd name="connsiteY2" fmla="*/ 1169062 h 1277840"/>
                  <a:gd name="connsiteX3" fmla="*/ 7928658 w 7928658"/>
                  <a:gd name="connsiteY3" fmla="*/ 1157488 h 1277840"/>
                </a:gdLst>
                <a:ahLst/>
                <a:cxnLst>
                  <a:cxn ang="0">
                    <a:pos x="connsiteX0" y="connsiteY0"/>
                  </a:cxn>
                  <a:cxn ang="0">
                    <a:pos x="connsiteX1" y="connsiteY1"/>
                  </a:cxn>
                  <a:cxn ang="0">
                    <a:pos x="connsiteX2" y="connsiteY2"/>
                  </a:cxn>
                  <a:cxn ang="0">
                    <a:pos x="connsiteX3" y="connsiteY3"/>
                  </a:cxn>
                </a:cxnLst>
                <a:rect l="l" t="t" r="r" b="b"/>
                <a:pathLst>
                  <a:path w="7928658" h="1277840">
                    <a:moveTo>
                      <a:pt x="0" y="1145913"/>
                    </a:moveTo>
                    <a:cubicBezTo>
                      <a:pt x="878711" y="571037"/>
                      <a:pt x="1757423" y="-3839"/>
                      <a:pt x="2639028" y="19"/>
                    </a:cubicBezTo>
                    <a:cubicBezTo>
                      <a:pt x="3520633" y="3877"/>
                      <a:pt x="4408025" y="976150"/>
                      <a:pt x="5289630" y="1169062"/>
                    </a:cubicBezTo>
                    <a:cubicBezTo>
                      <a:pt x="6171235" y="1361974"/>
                      <a:pt x="7049946" y="1259731"/>
                      <a:pt x="7928658" y="1157488"/>
                    </a:cubicBezTo>
                  </a:path>
                </a:pathLst>
              </a:custGeom>
              <a:ln w="76200" cap="rnd">
                <a:gradFill>
                  <a:gsLst>
                    <a:gs pos="100000">
                      <a:schemeClr val="tx1">
                        <a:lumMod val="50000"/>
                        <a:lumOff val="50000"/>
                        <a:alpha val="10000"/>
                      </a:schemeClr>
                    </a:gs>
                    <a:gs pos="20000">
                      <a:schemeClr val="tx1">
                        <a:lumMod val="50000"/>
                        <a:lumOff val="50000"/>
                        <a:alpha val="10000"/>
                      </a:schemeClr>
                    </a:gs>
                  </a:gsLst>
                  <a:lin ang="120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 name="îšlide">
                <a:extLst>
                  <a:ext uri="{FF2B5EF4-FFF2-40B4-BE49-F238E27FC236}">
                    <a16:creationId xmlns:a16="http://schemas.microsoft.com/office/drawing/2014/main" id="{37184FAE-A0D9-4B5C-81F0-EA5F097E2BC7}"/>
                  </a:ext>
                </a:extLst>
              </p:cNvPr>
              <p:cNvGrpSpPr/>
              <p:nvPr/>
            </p:nvGrpSpPr>
            <p:grpSpPr>
              <a:xfrm>
                <a:off x="1189868" y="4040327"/>
                <a:ext cx="2741303" cy="1478664"/>
                <a:chOff x="842628" y="3405851"/>
                <a:chExt cx="2741303" cy="1478664"/>
              </a:xfrm>
            </p:grpSpPr>
            <p:grpSp>
              <p:nvGrpSpPr>
                <p:cNvPr id="27" name="îŝļîḍè">
                  <a:extLst>
                    <a:ext uri="{FF2B5EF4-FFF2-40B4-BE49-F238E27FC236}">
                      <a16:creationId xmlns:a16="http://schemas.microsoft.com/office/drawing/2014/main" id="{C85C460D-2E45-47B6-BD69-67EC220300E3}"/>
                    </a:ext>
                  </a:extLst>
                </p:cNvPr>
                <p:cNvGrpSpPr>
                  <a:grpSpLocks/>
                </p:cNvGrpSpPr>
                <p:nvPr/>
              </p:nvGrpSpPr>
              <p:grpSpPr>
                <a:xfrm>
                  <a:off x="958379" y="3405851"/>
                  <a:ext cx="410200" cy="410198"/>
                  <a:chOff x="8192481" y="-1358828"/>
                  <a:chExt cx="410200" cy="410198"/>
                </a:xfrm>
              </p:grpSpPr>
              <p:sp>
                <p:nvSpPr>
                  <p:cNvPr id="30" name="îŝļíďé">
                    <a:extLst>
                      <a:ext uri="{FF2B5EF4-FFF2-40B4-BE49-F238E27FC236}">
                        <a16:creationId xmlns:a16="http://schemas.microsoft.com/office/drawing/2014/main" id="{93A52472-3CFB-4839-8CE8-377816B9D1A4}"/>
                      </a:ext>
                    </a:extLst>
                  </p:cNvPr>
                  <p:cNvSpPr/>
                  <p:nvPr/>
                </p:nvSpPr>
                <p:spPr>
                  <a:xfrm>
                    <a:off x="8192481" y="-1358828"/>
                    <a:ext cx="410200" cy="410198"/>
                  </a:xfrm>
                  <a:prstGeom prst="ellipse">
                    <a:avLst/>
                  </a:prstGeom>
                  <a:gradFill>
                    <a:gsLst>
                      <a:gs pos="0">
                        <a:schemeClr val="accent4">
                          <a:lumMod val="60000"/>
                          <a:lumOff val="40000"/>
                        </a:schemeClr>
                      </a:gs>
                      <a:gs pos="60000">
                        <a:schemeClr val="accent4"/>
                      </a:gs>
                    </a:gsLst>
                    <a:lin ang="2700000" scaled="0"/>
                  </a:gradFill>
                  <a:ln w="57150" cap="rnd">
                    <a:noFill/>
                    <a:prstDash val="solid"/>
                    <a:round/>
                  </a:ln>
                  <a:effectLst>
                    <a:outerShdw blurRad="76200" dist="50800" dir="5400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1" name="ïŝ1iḋe">
                    <a:extLst>
                      <a:ext uri="{FF2B5EF4-FFF2-40B4-BE49-F238E27FC236}">
                        <a16:creationId xmlns:a16="http://schemas.microsoft.com/office/drawing/2014/main" id="{C22CC530-806E-41A9-81DF-018829B5410B}"/>
                      </a:ext>
                    </a:extLst>
                  </p:cNvPr>
                  <p:cNvSpPr/>
                  <p:nvPr/>
                </p:nvSpPr>
                <p:spPr>
                  <a:xfrm>
                    <a:off x="8308581" y="-1224599"/>
                    <a:ext cx="178001" cy="141741"/>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28" name="iSļiďe">
                  <a:extLst>
                    <a:ext uri="{FF2B5EF4-FFF2-40B4-BE49-F238E27FC236}">
                      <a16:creationId xmlns:a16="http://schemas.microsoft.com/office/drawing/2014/main" id="{A7EF3D2D-0F65-4CBE-8C3F-094EEC368854}"/>
                    </a:ext>
                  </a:extLst>
                </p:cNvPr>
                <p:cNvSpPr txBox="1"/>
                <p:nvPr/>
              </p:nvSpPr>
              <p:spPr>
                <a:xfrm flipH="1">
                  <a:off x="842629" y="3950277"/>
                  <a:ext cx="2695485" cy="630301"/>
                </a:xfrm>
                <a:prstGeom prst="roundRect">
                  <a:avLst/>
                </a:prstGeom>
                <a:noFill/>
                <a:effectLst/>
              </p:spPr>
              <p:txBody>
                <a:bodyPr wrap="none" rtlCol="0">
                  <a:spAutoFit/>
                </a:bodyPr>
                <a:lstStyle>
                  <a:defPPr>
                    <a:defRPr lang="zh-CN"/>
                  </a:defPPr>
                  <a:lvl1pPr>
                    <a:defRPr sz="3200" b="1" i="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i="0" dirty="0">
                      <a:solidFill>
                        <a:schemeClr val="tx1"/>
                      </a:solidFill>
                      <a:effectLst/>
                    </a:rPr>
                    <a:t>Preprocessing</a:t>
                  </a:r>
                </a:p>
              </p:txBody>
            </p:sp>
            <p:sp>
              <p:nvSpPr>
                <p:cNvPr id="29" name="íṡļiďè">
                  <a:extLst>
                    <a:ext uri="{FF2B5EF4-FFF2-40B4-BE49-F238E27FC236}">
                      <a16:creationId xmlns:a16="http://schemas.microsoft.com/office/drawing/2014/main" id="{7A64D429-6319-402E-9893-BFBE7523D775}"/>
                    </a:ext>
                  </a:extLst>
                </p:cNvPr>
                <p:cNvSpPr/>
                <p:nvPr/>
              </p:nvSpPr>
              <p:spPr>
                <a:xfrm flipH="1">
                  <a:off x="842628" y="4323090"/>
                  <a:ext cx="2741303" cy="561425"/>
                </a:xfrm>
                <a:prstGeom prst="rect">
                  <a:avLst/>
                </a:prstGeom>
                <a:ln>
                  <a:noFill/>
                </a:ln>
              </p:spPr>
              <p:txBody>
                <a:bodyPr wrap="square" lIns="91440" tIns="45720" rIns="91440" bIns="45720" anchor="t">
                  <a:noAutofit/>
                </a:bodyPr>
                <a:lstStyle/>
                <a:p>
                  <a:pPr>
                    <a:lnSpc>
                      <a:spcPct val="150000"/>
                    </a:lnSpc>
                  </a:pPr>
                  <a:r>
                    <a:rPr lang="en-US" altLang="zh-CN" dirty="0">
                      <a:latin typeface="Yu Gothic UI Light" panose="020B0300000000000000" pitchFamily="34" charset="-128"/>
                      <a:ea typeface="Yu Gothic UI Light" panose="020B0300000000000000" pitchFamily="34" charset="-128"/>
                    </a:rPr>
                    <a:t>Clean Dataset for simplifying modeling</a:t>
                  </a:r>
                </a:p>
              </p:txBody>
            </p:sp>
          </p:grpSp>
          <p:grpSp>
            <p:nvGrpSpPr>
              <p:cNvPr id="9" name="íśḷiḑê">
                <a:extLst>
                  <a:ext uri="{FF2B5EF4-FFF2-40B4-BE49-F238E27FC236}">
                    <a16:creationId xmlns:a16="http://schemas.microsoft.com/office/drawing/2014/main" id="{024F345F-FE31-4565-9E5B-E89CDA1CE503}"/>
                  </a:ext>
                </a:extLst>
              </p:cNvPr>
              <p:cNvGrpSpPr/>
              <p:nvPr/>
            </p:nvGrpSpPr>
            <p:grpSpPr>
              <a:xfrm>
                <a:off x="3085173" y="2912684"/>
                <a:ext cx="3212982" cy="1288196"/>
                <a:chOff x="2734276" y="2144212"/>
                <a:chExt cx="3212982" cy="1288196"/>
              </a:xfrm>
            </p:grpSpPr>
            <p:grpSp>
              <p:nvGrpSpPr>
                <p:cNvPr id="22" name="iṩḷíďé">
                  <a:extLst>
                    <a:ext uri="{FF2B5EF4-FFF2-40B4-BE49-F238E27FC236}">
                      <a16:creationId xmlns:a16="http://schemas.microsoft.com/office/drawing/2014/main" id="{8F49FD4E-5C70-4B49-A132-A459A5923E4C}"/>
                    </a:ext>
                  </a:extLst>
                </p:cNvPr>
                <p:cNvGrpSpPr>
                  <a:grpSpLocks/>
                </p:cNvGrpSpPr>
                <p:nvPr/>
              </p:nvGrpSpPr>
              <p:grpSpPr>
                <a:xfrm>
                  <a:off x="3580274" y="2144212"/>
                  <a:ext cx="410200" cy="410198"/>
                  <a:chOff x="5196297" y="2338133"/>
                  <a:chExt cx="410200" cy="410198"/>
                </a:xfrm>
              </p:grpSpPr>
              <p:sp>
                <p:nvSpPr>
                  <p:cNvPr id="25" name="iśľídê">
                    <a:extLst>
                      <a:ext uri="{FF2B5EF4-FFF2-40B4-BE49-F238E27FC236}">
                        <a16:creationId xmlns:a16="http://schemas.microsoft.com/office/drawing/2014/main" id="{61DE21E7-AA3F-4E16-A309-2129186E3BD8}"/>
                      </a:ext>
                    </a:extLst>
                  </p:cNvPr>
                  <p:cNvSpPr/>
                  <p:nvPr/>
                </p:nvSpPr>
                <p:spPr>
                  <a:xfrm>
                    <a:off x="5196297" y="2338133"/>
                    <a:ext cx="410200" cy="410198"/>
                  </a:xfrm>
                  <a:prstGeom prst="ellipse">
                    <a:avLst/>
                  </a:prstGeom>
                  <a:gradFill>
                    <a:gsLst>
                      <a:gs pos="0">
                        <a:schemeClr val="accent2">
                          <a:lumMod val="60000"/>
                          <a:lumOff val="40000"/>
                        </a:schemeClr>
                      </a:gs>
                      <a:gs pos="60000">
                        <a:schemeClr val="accent2"/>
                      </a:gs>
                    </a:gsLst>
                    <a:lin ang="2700000" scaled="0"/>
                  </a:gra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6" name="îŝľíḑê">
                    <a:extLst>
                      <a:ext uri="{FF2B5EF4-FFF2-40B4-BE49-F238E27FC236}">
                        <a16:creationId xmlns:a16="http://schemas.microsoft.com/office/drawing/2014/main" id="{4D8DCE13-4FEC-41F6-954F-5C2B94FD83E9}"/>
                      </a:ext>
                    </a:extLst>
                  </p:cNvPr>
                  <p:cNvSpPr/>
                  <p:nvPr/>
                </p:nvSpPr>
                <p:spPr>
                  <a:xfrm>
                    <a:off x="5320204" y="2454232"/>
                    <a:ext cx="162386" cy="17800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23" name="ïśľíḑê">
                  <a:extLst>
                    <a:ext uri="{FF2B5EF4-FFF2-40B4-BE49-F238E27FC236}">
                      <a16:creationId xmlns:a16="http://schemas.microsoft.com/office/drawing/2014/main" id="{F5CAC8E5-F68D-4198-9203-C40803181AAA}"/>
                    </a:ext>
                  </a:extLst>
                </p:cNvPr>
                <p:cNvSpPr txBox="1"/>
                <p:nvPr/>
              </p:nvSpPr>
              <p:spPr>
                <a:xfrm flipH="1">
                  <a:off x="2734276" y="2670475"/>
                  <a:ext cx="2264582" cy="423058"/>
                </a:xfrm>
                <a:prstGeom prst="roundRect">
                  <a:avLst/>
                </a:prstGeom>
                <a:noFill/>
                <a:effectLst/>
              </p:spPr>
              <p:txBody>
                <a:bodyPr wrap="none" rtlCol="0">
                  <a:spAutoFit/>
                </a:bodyPr>
                <a:lstStyle>
                  <a:defPPr>
                    <a:defRPr lang="zh-CN"/>
                  </a:defPPr>
                  <a:lvl1pPr>
                    <a:defRPr sz="3200" b="1" i="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i="0" dirty="0">
                      <a:solidFill>
                        <a:schemeClr val="tx1"/>
                      </a:solidFill>
                      <a:effectLst/>
                    </a:rPr>
                    <a:t>Vectorize sentence</a:t>
                  </a:r>
                </a:p>
              </p:txBody>
            </p:sp>
            <p:sp>
              <p:nvSpPr>
                <p:cNvPr id="24" name="î$liḍe">
                  <a:extLst>
                    <a:ext uri="{FF2B5EF4-FFF2-40B4-BE49-F238E27FC236}">
                      <a16:creationId xmlns:a16="http://schemas.microsoft.com/office/drawing/2014/main" id="{8ED553E3-6005-4DE1-B70E-C031B856042C}"/>
                    </a:ext>
                  </a:extLst>
                </p:cNvPr>
                <p:cNvSpPr/>
                <p:nvPr/>
              </p:nvSpPr>
              <p:spPr>
                <a:xfrm flipH="1">
                  <a:off x="2734276" y="2953781"/>
                  <a:ext cx="3212982" cy="478627"/>
                </a:xfrm>
                <a:prstGeom prst="rect">
                  <a:avLst/>
                </a:prstGeom>
                <a:ln>
                  <a:noFill/>
                </a:ln>
              </p:spPr>
              <p:txBody>
                <a:bodyPr wrap="square" lIns="91440" tIns="45720" rIns="91440" bIns="45720" anchor="t">
                  <a:noAutofit/>
                </a:bodyPr>
                <a:lstStyle/>
                <a:p>
                  <a:pPr>
                    <a:lnSpc>
                      <a:spcPct val="150000"/>
                    </a:lnSpc>
                  </a:pPr>
                  <a:r>
                    <a:rPr lang="en-US" altLang="zh-CN" dirty="0">
                      <a:latin typeface="Yu Gothic UI Light" panose="020B0300000000000000" pitchFamily="34" charset="-128"/>
                      <a:ea typeface="Yu Gothic UI Light" panose="020B0300000000000000" pitchFamily="34" charset="-128"/>
                    </a:rPr>
                    <a:t>Using word2vec to train word dictionary and average method to vectorize sentence</a:t>
                  </a:r>
                </a:p>
              </p:txBody>
            </p:sp>
          </p:grpSp>
          <p:grpSp>
            <p:nvGrpSpPr>
              <p:cNvPr id="10" name="íṩlíḋé">
                <a:extLst>
                  <a:ext uri="{FF2B5EF4-FFF2-40B4-BE49-F238E27FC236}">
                    <a16:creationId xmlns:a16="http://schemas.microsoft.com/office/drawing/2014/main" id="{1C8819F0-8D37-410D-B6E5-FB2A6F6BECC6}"/>
                  </a:ext>
                </a:extLst>
              </p:cNvPr>
              <p:cNvGrpSpPr/>
              <p:nvPr/>
            </p:nvGrpSpPr>
            <p:grpSpPr>
              <a:xfrm>
                <a:off x="6403785" y="4042963"/>
                <a:ext cx="2616922" cy="1476028"/>
                <a:chOff x="6058812" y="3405851"/>
                <a:chExt cx="2616922" cy="1476028"/>
              </a:xfrm>
            </p:grpSpPr>
            <p:grpSp>
              <p:nvGrpSpPr>
                <p:cNvPr id="17" name="ïṧḻíḋè">
                  <a:extLst>
                    <a:ext uri="{FF2B5EF4-FFF2-40B4-BE49-F238E27FC236}">
                      <a16:creationId xmlns:a16="http://schemas.microsoft.com/office/drawing/2014/main" id="{ACCED2F8-D296-4F1B-9E1B-BD188806CD14}"/>
                    </a:ext>
                  </a:extLst>
                </p:cNvPr>
                <p:cNvGrpSpPr>
                  <a:grpSpLocks/>
                </p:cNvGrpSpPr>
                <p:nvPr/>
              </p:nvGrpSpPr>
              <p:grpSpPr>
                <a:xfrm>
                  <a:off x="6211750" y="3405851"/>
                  <a:ext cx="410200" cy="410198"/>
                  <a:chOff x="8195609" y="3018802"/>
                  <a:chExt cx="410200" cy="410198"/>
                </a:xfrm>
              </p:grpSpPr>
              <p:sp>
                <p:nvSpPr>
                  <p:cNvPr id="20" name="î$ḻiḍe">
                    <a:extLst>
                      <a:ext uri="{FF2B5EF4-FFF2-40B4-BE49-F238E27FC236}">
                        <a16:creationId xmlns:a16="http://schemas.microsoft.com/office/drawing/2014/main" id="{5D8D16C0-8D92-48DF-8319-9CE91CA42445}"/>
                      </a:ext>
                    </a:extLst>
                  </p:cNvPr>
                  <p:cNvSpPr/>
                  <p:nvPr/>
                </p:nvSpPr>
                <p:spPr>
                  <a:xfrm>
                    <a:off x="8195609" y="3018802"/>
                    <a:ext cx="410200" cy="410198"/>
                  </a:xfrm>
                  <a:prstGeom prst="ellips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1" name="îṩ1îḓe">
                    <a:extLst>
                      <a:ext uri="{FF2B5EF4-FFF2-40B4-BE49-F238E27FC236}">
                        <a16:creationId xmlns:a16="http://schemas.microsoft.com/office/drawing/2014/main" id="{D6C1CF7C-4F67-46AA-9C8B-8A80F577BC8F}"/>
                      </a:ext>
                    </a:extLst>
                  </p:cNvPr>
                  <p:cNvSpPr/>
                  <p:nvPr/>
                </p:nvSpPr>
                <p:spPr>
                  <a:xfrm>
                    <a:off x="8311709" y="3136490"/>
                    <a:ext cx="178001" cy="174822"/>
                  </a:xfrm>
                  <a:custGeom>
                    <a:avLst/>
                    <a:gdLst>
                      <a:gd name="connsiteX0" fmla="*/ 343764 w 533400"/>
                      <a:gd name="connsiteY0" fmla="*/ 276846 h 523875"/>
                      <a:gd name="connsiteX1" fmla="*/ 372339 w 533400"/>
                      <a:gd name="connsiteY1" fmla="*/ 305421 h 523875"/>
                      <a:gd name="connsiteX2" fmla="*/ 372339 w 533400"/>
                      <a:gd name="connsiteY2" fmla="*/ 495921 h 523875"/>
                      <a:gd name="connsiteX3" fmla="*/ 343764 w 533400"/>
                      <a:gd name="connsiteY3" fmla="*/ 524496 h 523875"/>
                      <a:gd name="connsiteX4" fmla="*/ 191364 w 533400"/>
                      <a:gd name="connsiteY4" fmla="*/ 524496 h 523875"/>
                      <a:gd name="connsiteX5" fmla="*/ 162789 w 533400"/>
                      <a:gd name="connsiteY5" fmla="*/ 495921 h 523875"/>
                      <a:gd name="connsiteX6" fmla="*/ 162789 w 533400"/>
                      <a:gd name="connsiteY6" fmla="*/ 305421 h 523875"/>
                      <a:gd name="connsiteX7" fmla="*/ 191364 w 533400"/>
                      <a:gd name="connsiteY7" fmla="*/ 276846 h 523875"/>
                      <a:gd name="connsiteX8" fmla="*/ 343764 w 533400"/>
                      <a:gd name="connsiteY8" fmla="*/ 276846 h 523875"/>
                      <a:gd name="connsiteX9" fmla="*/ 143739 w 533400"/>
                      <a:gd name="connsiteY9" fmla="*/ 114921 h 523875"/>
                      <a:gd name="connsiteX10" fmla="*/ 179934 w 533400"/>
                      <a:gd name="connsiteY10" fmla="*/ 153021 h 523875"/>
                      <a:gd name="connsiteX11" fmla="*/ 181839 w 533400"/>
                      <a:gd name="connsiteY11" fmla="*/ 153021 h 523875"/>
                      <a:gd name="connsiteX12" fmla="*/ 353289 w 533400"/>
                      <a:gd name="connsiteY12" fmla="*/ 153021 h 523875"/>
                      <a:gd name="connsiteX13" fmla="*/ 391389 w 533400"/>
                      <a:gd name="connsiteY13" fmla="*/ 116826 h 523875"/>
                      <a:gd name="connsiteX14" fmla="*/ 391389 w 533400"/>
                      <a:gd name="connsiteY14" fmla="*/ 114921 h 523875"/>
                      <a:gd name="connsiteX15" fmla="*/ 505689 w 533400"/>
                      <a:gd name="connsiteY15" fmla="*/ 114921 h 523875"/>
                      <a:gd name="connsiteX16" fmla="*/ 534264 w 533400"/>
                      <a:gd name="connsiteY16" fmla="*/ 143496 h 523875"/>
                      <a:gd name="connsiteX17" fmla="*/ 534264 w 533400"/>
                      <a:gd name="connsiteY17" fmla="*/ 381621 h 523875"/>
                      <a:gd name="connsiteX18" fmla="*/ 505689 w 533400"/>
                      <a:gd name="connsiteY18" fmla="*/ 410196 h 523875"/>
                      <a:gd name="connsiteX19" fmla="*/ 391389 w 533400"/>
                      <a:gd name="connsiteY19" fmla="*/ 410196 h 523875"/>
                      <a:gd name="connsiteX20" fmla="*/ 391389 w 533400"/>
                      <a:gd name="connsiteY20" fmla="*/ 295896 h 523875"/>
                      <a:gd name="connsiteX21" fmla="*/ 355194 w 533400"/>
                      <a:gd name="connsiteY21" fmla="*/ 257796 h 523875"/>
                      <a:gd name="connsiteX22" fmla="*/ 353289 w 533400"/>
                      <a:gd name="connsiteY22" fmla="*/ 257796 h 523875"/>
                      <a:gd name="connsiteX23" fmla="*/ 181839 w 533400"/>
                      <a:gd name="connsiteY23" fmla="*/ 257796 h 523875"/>
                      <a:gd name="connsiteX24" fmla="*/ 143739 w 533400"/>
                      <a:gd name="connsiteY24" fmla="*/ 293991 h 523875"/>
                      <a:gd name="connsiteX25" fmla="*/ 143739 w 533400"/>
                      <a:gd name="connsiteY25" fmla="*/ 295896 h 523875"/>
                      <a:gd name="connsiteX26" fmla="*/ 143739 w 533400"/>
                      <a:gd name="connsiteY26" fmla="*/ 410196 h 523875"/>
                      <a:gd name="connsiteX27" fmla="*/ 29439 w 533400"/>
                      <a:gd name="connsiteY27" fmla="*/ 410196 h 523875"/>
                      <a:gd name="connsiteX28" fmla="*/ 864 w 533400"/>
                      <a:gd name="connsiteY28" fmla="*/ 381621 h 523875"/>
                      <a:gd name="connsiteX29" fmla="*/ 864 w 533400"/>
                      <a:gd name="connsiteY29" fmla="*/ 201408 h 523875"/>
                      <a:gd name="connsiteX30" fmla="*/ 11151 w 533400"/>
                      <a:gd name="connsiteY30" fmla="*/ 175405 h 523875"/>
                      <a:gd name="connsiteX31" fmla="*/ 56300 w 533400"/>
                      <a:gd name="connsiteY31" fmla="*/ 127018 h 523875"/>
                      <a:gd name="connsiteX32" fmla="*/ 84112 w 533400"/>
                      <a:gd name="connsiteY32" fmla="*/ 114921 h 523875"/>
                      <a:gd name="connsiteX33" fmla="*/ 143739 w 533400"/>
                      <a:gd name="connsiteY33" fmla="*/ 114921 h 523875"/>
                      <a:gd name="connsiteX34" fmla="*/ 462827 w 533400"/>
                      <a:gd name="connsiteY34" fmla="*/ 172071 h 523875"/>
                      <a:gd name="connsiteX35" fmla="*/ 448539 w 533400"/>
                      <a:gd name="connsiteY35" fmla="*/ 186359 h 523875"/>
                      <a:gd name="connsiteX36" fmla="*/ 462827 w 533400"/>
                      <a:gd name="connsiteY36" fmla="*/ 200646 h 523875"/>
                      <a:gd name="connsiteX37" fmla="*/ 477114 w 533400"/>
                      <a:gd name="connsiteY37" fmla="*/ 186359 h 523875"/>
                      <a:gd name="connsiteX38" fmla="*/ 462827 w 533400"/>
                      <a:gd name="connsiteY38" fmla="*/ 172071 h 523875"/>
                      <a:gd name="connsiteX39" fmla="*/ 343764 w 533400"/>
                      <a:gd name="connsiteY39" fmla="*/ 621 h 523875"/>
                      <a:gd name="connsiteX40" fmla="*/ 372339 w 533400"/>
                      <a:gd name="connsiteY40" fmla="*/ 29196 h 523875"/>
                      <a:gd name="connsiteX41" fmla="*/ 372339 w 533400"/>
                      <a:gd name="connsiteY41" fmla="*/ 105396 h 523875"/>
                      <a:gd name="connsiteX42" fmla="*/ 343764 w 533400"/>
                      <a:gd name="connsiteY42" fmla="*/ 133971 h 523875"/>
                      <a:gd name="connsiteX43" fmla="*/ 191364 w 533400"/>
                      <a:gd name="connsiteY43" fmla="*/ 133971 h 523875"/>
                      <a:gd name="connsiteX44" fmla="*/ 162789 w 533400"/>
                      <a:gd name="connsiteY44" fmla="*/ 105396 h 523875"/>
                      <a:gd name="connsiteX45" fmla="*/ 162789 w 533400"/>
                      <a:gd name="connsiteY45" fmla="*/ 29196 h 523875"/>
                      <a:gd name="connsiteX46" fmla="*/ 191364 w 533400"/>
                      <a:gd name="connsiteY46" fmla="*/ 621 h 523875"/>
                      <a:gd name="connsiteX47" fmla="*/ 343764 w 533400"/>
                      <a:gd name="connsiteY47" fmla="*/ 62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33400" h="523875">
                        <a:moveTo>
                          <a:pt x="343764" y="276846"/>
                        </a:moveTo>
                        <a:cubicBezTo>
                          <a:pt x="359576" y="276846"/>
                          <a:pt x="372339" y="289610"/>
                          <a:pt x="372339" y="305421"/>
                        </a:cubicBezTo>
                        <a:lnTo>
                          <a:pt x="372339" y="495921"/>
                        </a:lnTo>
                        <a:cubicBezTo>
                          <a:pt x="372339" y="511732"/>
                          <a:pt x="359576" y="524496"/>
                          <a:pt x="343764" y="524496"/>
                        </a:cubicBezTo>
                        <a:lnTo>
                          <a:pt x="191364" y="524496"/>
                        </a:lnTo>
                        <a:cubicBezTo>
                          <a:pt x="175552" y="524496"/>
                          <a:pt x="162789" y="511732"/>
                          <a:pt x="162789" y="495921"/>
                        </a:cubicBezTo>
                        <a:lnTo>
                          <a:pt x="162789" y="305421"/>
                        </a:lnTo>
                        <a:cubicBezTo>
                          <a:pt x="162789" y="289610"/>
                          <a:pt x="175552" y="276846"/>
                          <a:pt x="191364" y="276846"/>
                        </a:cubicBezTo>
                        <a:lnTo>
                          <a:pt x="343764" y="276846"/>
                        </a:lnTo>
                        <a:close/>
                        <a:moveTo>
                          <a:pt x="143739" y="114921"/>
                        </a:moveTo>
                        <a:cubicBezTo>
                          <a:pt x="143739" y="135305"/>
                          <a:pt x="159741" y="151973"/>
                          <a:pt x="179934" y="153021"/>
                        </a:cubicBezTo>
                        <a:lnTo>
                          <a:pt x="181839" y="153021"/>
                        </a:lnTo>
                        <a:lnTo>
                          <a:pt x="353289" y="153021"/>
                        </a:lnTo>
                        <a:cubicBezTo>
                          <a:pt x="373673" y="153021"/>
                          <a:pt x="390341" y="137019"/>
                          <a:pt x="391389" y="116826"/>
                        </a:cubicBezTo>
                        <a:lnTo>
                          <a:pt x="391389" y="114921"/>
                        </a:lnTo>
                        <a:lnTo>
                          <a:pt x="505689" y="114921"/>
                        </a:lnTo>
                        <a:cubicBezTo>
                          <a:pt x="521501" y="114921"/>
                          <a:pt x="534264" y="127685"/>
                          <a:pt x="534264" y="143496"/>
                        </a:cubicBezTo>
                        <a:lnTo>
                          <a:pt x="534264" y="381621"/>
                        </a:lnTo>
                        <a:cubicBezTo>
                          <a:pt x="534264" y="397432"/>
                          <a:pt x="521501" y="410196"/>
                          <a:pt x="505689" y="410196"/>
                        </a:cubicBezTo>
                        <a:lnTo>
                          <a:pt x="391389" y="410196"/>
                        </a:lnTo>
                        <a:lnTo>
                          <a:pt x="391389" y="295896"/>
                        </a:lnTo>
                        <a:cubicBezTo>
                          <a:pt x="391389" y="275512"/>
                          <a:pt x="375387" y="258844"/>
                          <a:pt x="355194" y="257796"/>
                        </a:cubicBezTo>
                        <a:lnTo>
                          <a:pt x="353289" y="257796"/>
                        </a:lnTo>
                        <a:lnTo>
                          <a:pt x="181839" y="257796"/>
                        </a:lnTo>
                        <a:cubicBezTo>
                          <a:pt x="161455" y="257796"/>
                          <a:pt x="144787" y="273798"/>
                          <a:pt x="143739" y="293991"/>
                        </a:cubicBezTo>
                        <a:lnTo>
                          <a:pt x="143739" y="295896"/>
                        </a:lnTo>
                        <a:lnTo>
                          <a:pt x="143739" y="410196"/>
                        </a:lnTo>
                        <a:lnTo>
                          <a:pt x="29439" y="410196"/>
                        </a:lnTo>
                        <a:cubicBezTo>
                          <a:pt x="13627" y="410196"/>
                          <a:pt x="864" y="397432"/>
                          <a:pt x="864" y="381621"/>
                        </a:cubicBezTo>
                        <a:lnTo>
                          <a:pt x="864" y="201408"/>
                        </a:lnTo>
                        <a:cubicBezTo>
                          <a:pt x="864" y="191788"/>
                          <a:pt x="4484" y="182454"/>
                          <a:pt x="11151" y="175405"/>
                        </a:cubicBezTo>
                        <a:lnTo>
                          <a:pt x="56300" y="127018"/>
                        </a:lnTo>
                        <a:cubicBezTo>
                          <a:pt x="63538" y="119303"/>
                          <a:pt x="73635" y="114921"/>
                          <a:pt x="84112" y="114921"/>
                        </a:cubicBezTo>
                        <a:lnTo>
                          <a:pt x="143739" y="114921"/>
                        </a:lnTo>
                        <a:close/>
                        <a:moveTo>
                          <a:pt x="462827" y="172071"/>
                        </a:moveTo>
                        <a:cubicBezTo>
                          <a:pt x="454921" y="172071"/>
                          <a:pt x="448539" y="178453"/>
                          <a:pt x="448539" y="186359"/>
                        </a:cubicBezTo>
                        <a:cubicBezTo>
                          <a:pt x="448539" y="194264"/>
                          <a:pt x="454921" y="200646"/>
                          <a:pt x="462827" y="200646"/>
                        </a:cubicBezTo>
                        <a:cubicBezTo>
                          <a:pt x="470732" y="200646"/>
                          <a:pt x="477114" y="194264"/>
                          <a:pt x="477114" y="186359"/>
                        </a:cubicBezTo>
                        <a:cubicBezTo>
                          <a:pt x="477114" y="178453"/>
                          <a:pt x="470732" y="172071"/>
                          <a:pt x="462827" y="172071"/>
                        </a:cubicBezTo>
                        <a:close/>
                        <a:moveTo>
                          <a:pt x="343764" y="621"/>
                        </a:moveTo>
                        <a:cubicBezTo>
                          <a:pt x="359576" y="621"/>
                          <a:pt x="372339" y="13385"/>
                          <a:pt x="372339" y="29196"/>
                        </a:cubicBezTo>
                        <a:lnTo>
                          <a:pt x="372339" y="105396"/>
                        </a:lnTo>
                        <a:cubicBezTo>
                          <a:pt x="372339" y="121207"/>
                          <a:pt x="359576" y="133971"/>
                          <a:pt x="343764" y="133971"/>
                        </a:cubicBezTo>
                        <a:lnTo>
                          <a:pt x="191364" y="133971"/>
                        </a:lnTo>
                        <a:cubicBezTo>
                          <a:pt x="175552" y="133971"/>
                          <a:pt x="162789" y="121207"/>
                          <a:pt x="162789" y="105396"/>
                        </a:cubicBezTo>
                        <a:lnTo>
                          <a:pt x="162789" y="29196"/>
                        </a:lnTo>
                        <a:cubicBezTo>
                          <a:pt x="162789" y="13385"/>
                          <a:pt x="175552" y="621"/>
                          <a:pt x="191364" y="621"/>
                        </a:cubicBezTo>
                        <a:lnTo>
                          <a:pt x="343764" y="62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18" name="îṡlíḍè">
                  <a:extLst>
                    <a:ext uri="{FF2B5EF4-FFF2-40B4-BE49-F238E27FC236}">
                      <a16:creationId xmlns:a16="http://schemas.microsoft.com/office/drawing/2014/main" id="{68279DD6-F534-4907-B7AA-6E22CF06F263}"/>
                    </a:ext>
                  </a:extLst>
                </p:cNvPr>
                <p:cNvSpPr txBox="1"/>
                <p:nvPr/>
              </p:nvSpPr>
              <p:spPr>
                <a:xfrm flipH="1">
                  <a:off x="6096000" y="3945005"/>
                  <a:ext cx="1872138" cy="423058"/>
                </a:xfrm>
                <a:prstGeom prst="roundRect">
                  <a:avLst/>
                </a:prstGeom>
                <a:noFill/>
                <a:effectLst/>
              </p:spPr>
              <p:txBody>
                <a:bodyPr wrap="none" rtlCol="0">
                  <a:spAutoFit/>
                </a:bodyPr>
                <a:lstStyle>
                  <a:defPPr>
                    <a:defRPr lang="zh-CN"/>
                  </a:defPPr>
                  <a:lvl1pPr>
                    <a:defRPr sz="3200" b="1" i="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i="0" dirty="0">
                      <a:solidFill>
                        <a:schemeClr val="tx1"/>
                      </a:solidFill>
                      <a:effectLst/>
                    </a:rPr>
                    <a:t>Train Classifier</a:t>
                  </a:r>
                </a:p>
              </p:txBody>
            </p:sp>
            <p:sp>
              <p:nvSpPr>
                <p:cNvPr id="19" name="isḷîḋè">
                  <a:extLst>
                    <a:ext uri="{FF2B5EF4-FFF2-40B4-BE49-F238E27FC236}">
                      <a16:creationId xmlns:a16="http://schemas.microsoft.com/office/drawing/2014/main" id="{2D7220AE-6701-484A-804E-AB534FB136BA}"/>
                    </a:ext>
                  </a:extLst>
                </p:cNvPr>
                <p:cNvSpPr/>
                <p:nvPr/>
              </p:nvSpPr>
              <p:spPr>
                <a:xfrm flipH="1">
                  <a:off x="6058812" y="4320454"/>
                  <a:ext cx="2616922" cy="561425"/>
                </a:xfrm>
                <a:prstGeom prst="rect">
                  <a:avLst/>
                </a:prstGeom>
                <a:ln>
                  <a:noFill/>
                </a:ln>
              </p:spPr>
              <p:txBody>
                <a:bodyPr wrap="square" lIns="91440" tIns="45720" rIns="91440" bIns="45720" anchor="t">
                  <a:noAutofit/>
                </a:bodyPr>
                <a:lstStyle/>
                <a:p>
                  <a:pPr>
                    <a:lnSpc>
                      <a:spcPct val="150000"/>
                    </a:lnSpc>
                  </a:pPr>
                  <a:r>
                    <a:rPr lang="en-US" altLang="zh-CN" dirty="0">
                      <a:latin typeface="Yu Gothic UI Light" panose="020B0300000000000000" pitchFamily="34" charset="-128"/>
                      <a:ea typeface="Yu Gothic UI Light" panose="020B0300000000000000" pitchFamily="34" charset="-128"/>
                    </a:rPr>
                    <a:t>Using SVM with one versus rest method to make multi-classification</a:t>
                  </a:r>
                </a:p>
              </p:txBody>
            </p:sp>
          </p:grpSp>
          <p:grpSp>
            <p:nvGrpSpPr>
              <p:cNvPr id="11" name="îśľïdè">
                <a:extLst>
                  <a:ext uri="{FF2B5EF4-FFF2-40B4-BE49-F238E27FC236}">
                    <a16:creationId xmlns:a16="http://schemas.microsoft.com/office/drawing/2014/main" id="{957BC867-752B-4332-9FFD-3EBB1208D8E1}"/>
                  </a:ext>
                </a:extLst>
              </p:cNvPr>
              <p:cNvGrpSpPr/>
              <p:nvPr/>
            </p:nvGrpSpPr>
            <p:grpSpPr>
              <a:xfrm>
                <a:off x="9066523" y="4036672"/>
                <a:ext cx="2152433" cy="1485974"/>
                <a:chOff x="8719283" y="3405851"/>
                <a:chExt cx="2152433" cy="1485974"/>
              </a:xfrm>
            </p:grpSpPr>
            <p:grpSp>
              <p:nvGrpSpPr>
                <p:cNvPr id="12" name="ï$ļidê">
                  <a:extLst>
                    <a:ext uri="{FF2B5EF4-FFF2-40B4-BE49-F238E27FC236}">
                      <a16:creationId xmlns:a16="http://schemas.microsoft.com/office/drawing/2014/main" id="{8F3CB062-C76B-4BF6-A497-525136C268C3}"/>
                    </a:ext>
                  </a:extLst>
                </p:cNvPr>
                <p:cNvGrpSpPr/>
                <p:nvPr/>
              </p:nvGrpSpPr>
              <p:grpSpPr>
                <a:xfrm>
                  <a:off x="8835034" y="3405851"/>
                  <a:ext cx="414650" cy="410198"/>
                  <a:chOff x="9139026" y="3018802"/>
                  <a:chExt cx="414650" cy="410198"/>
                </a:xfrm>
              </p:grpSpPr>
              <p:sp>
                <p:nvSpPr>
                  <p:cNvPr id="15" name="îśliḑé">
                    <a:extLst>
                      <a:ext uri="{FF2B5EF4-FFF2-40B4-BE49-F238E27FC236}">
                        <a16:creationId xmlns:a16="http://schemas.microsoft.com/office/drawing/2014/main" id="{DC7F823F-4DB1-4297-BBFF-63B5CA754A83}"/>
                      </a:ext>
                    </a:extLst>
                  </p:cNvPr>
                  <p:cNvSpPr/>
                  <p:nvPr/>
                </p:nvSpPr>
                <p:spPr>
                  <a:xfrm>
                    <a:off x="9139026" y="3018802"/>
                    <a:ext cx="414650" cy="410198"/>
                  </a:xfrm>
                  <a:prstGeom prst="ellipse">
                    <a:avLst/>
                  </a:prstGeom>
                  <a:gradFill>
                    <a:gsLst>
                      <a:gs pos="0">
                        <a:schemeClr val="accent6">
                          <a:lumMod val="60000"/>
                          <a:lumOff val="40000"/>
                        </a:schemeClr>
                      </a:gs>
                      <a:gs pos="60000">
                        <a:schemeClr val="accent6"/>
                      </a:gs>
                    </a:gsLst>
                    <a:lin ang="2700000" scaled="0"/>
                  </a:gradFill>
                  <a:ln w="57150" cap="rnd">
                    <a:noFill/>
                    <a:prstDash val="solid"/>
                    <a:round/>
                  </a:ln>
                  <a:effectLst>
                    <a:outerShdw blurRad="762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6" name="ïṧľiḑé">
                    <a:extLst>
                      <a:ext uri="{FF2B5EF4-FFF2-40B4-BE49-F238E27FC236}">
                        <a16:creationId xmlns:a16="http://schemas.microsoft.com/office/drawing/2014/main" id="{B054C0FB-2CF2-494D-A6A5-1CFD97A05FCE}"/>
                      </a:ext>
                    </a:extLst>
                  </p:cNvPr>
                  <p:cNvSpPr/>
                  <p:nvPr/>
                </p:nvSpPr>
                <p:spPr>
                  <a:xfrm>
                    <a:off x="9257351" y="3142847"/>
                    <a:ext cx="178001" cy="162108"/>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13" name="íṣļíḓè">
                  <a:extLst>
                    <a:ext uri="{FF2B5EF4-FFF2-40B4-BE49-F238E27FC236}">
                      <a16:creationId xmlns:a16="http://schemas.microsoft.com/office/drawing/2014/main" id="{D13A2AB9-F166-40D3-9279-74B239930A04}"/>
                    </a:ext>
                  </a:extLst>
                </p:cNvPr>
                <p:cNvSpPr txBox="1"/>
                <p:nvPr/>
              </p:nvSpPr>
              <p:spPr>
                <a:xfrm flipH="1">
                  <a:off x="8719284" y="3957587"/>
                  <a:ext cx="1906648" cy="423058"/>
                </a:xfrm>
                <a:prstGeom prst="roundRect">
                  <a:avLst/>
                </a:prstGeom>
                <a:noFill/>
                <a:effectLst/>
              </p:spPr>
              <p:txBody>
                <a:bodyPr wrap="none" rtlCol="0">
                  <a:spAutoFit/>
                </a:bodyPr>
                <a:lstStyle>
                  <a:defPPr>
                    <a:defRPr lang="zh-CN"/>
                  </a:defPPr>
                  <a:lvl1pPr>
                    <a:defRPr sz="3200" b="1" i="1">
                      <a:gradFill>
                        <a:gsLst>
                          <a:gs pos="0">
                            <a:schemeClr val="accent1">
                              <a:lumMod val="60000"/>
                              <a:lumOff val="40000"/>
                            </a:schemeClr>
                          </a:gs>
                          <a:gs pos="60000">
                            <a:schemeClr val="accent1"/>
                          </a:gs>
                        </a:gsLst>
                        <a:lin ang="2700000" scaled="0"/>
                      </a:gradFill>
                      <a:effectLst>
                        <a:outerShdw blurRad="76200" dist="50800" dir="5400000" algn="ctr" rotWithShape="0">
                          <a:schemeClr val="accent1">
                            <a:alpha val="20000"/>
                          </a:scheme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zh-CN" sz="1400" i="0" dirty="0">
                      <a:solidFill>
                        <a:schemeClr val="tx1"/>
                      </a:solidFill>
                      <a:effectLst/>
                    </a:rPr>
                    <a:t>Finetune model</a:t>
                  </a:r>
                </a:p>
              </p:txBody>
            </p:sp>
            <p:sp>
              <p:nvSpPr>
                <p:cNvPr id="14" name="îś1íḑe">
                  <a:extLst>
                    <a:ext uri="{FF2B5EF4-FFF2-40B4-BE49-F238E27FC236}">
                      <a16:creationId xmlns:a16="http://schemas.microsoft.com/office/drawing/2014/main" id="{088629FB-AF2B-4B56-AFED-F8AA49BFF77C}"/>
                    </a:ext>
                  </a:extLst>
                </p:cNvPr>
                <p:cNvSpPr/>
                <p:nvPr/>
              </p:nvSpPr>
              <p:spPr>
                <a:xfrm flipH="1">
                  <a:off x="8719283" y="4330400"/>
                  <a:ext cx="2152433" cy="561425"/>
                </a:xfrm>
                <a:prstGeom prst="rect">
                  <a:avLst/>
                </a:prstGeom>
                <a:ln>
                  <a:noFill/>
                </a:ln>
              </p:spPr>
              <p:txBody>
                <a:bodyPr wrap="square" lIns="91440" tIns="45720" rIns="91440" bIns="45720" anchor="t">
                  <a:noAutofit/>
                </a:bodyPr>
                <a:lstStyle/>
                <a:p>
                  <a:pPr>
                    <a:lnSpc>
                      <a:spcPct val="150000"/>
                    </a:lnSpc>
                  </a:pPr>
                  <a:r>
                    <a:rPr lang="en-US" altLang="zh-CN" dirty="0">
                      <a:latin typeface="Yu Gothic UI Light" panose="020B0300000000000000" pitchFamily="34" charset="-128"/>
                      <a:ea typeface="Yu Gothic UI Light" panose="020B0300000000000000" pitchFamily="34" charset="-128"/>
                    </a:rPr>
                    <a:t>Using </a:t>
                  </a:r>
                  <a:r>
                    <a:rPr lang="en-US" altLang="zh-CN" dirty="0" err="1">
                      <a:latin typeface="Yu Gothic UI Light" panose="020B0300000000000000" pitchFamily="34" charset="-128"/>
                      <a:ea typeface="Yu Gothic UI Light" panose="020B0300000000000000" pitchFamily="34" charset="-128"/>
                    </a:rPr>
                    <a:t>GridSearchCV</a:t>
                  </a:r>
                  <a:r>
                    <a:rPr lang="en-US" altLang="zh-CN" dirty="0">
                      <a:latin typeface="Yu Gothic UI Light" panose="020B0300000000000000" pitchFamily="34" charset="-128"/>
                      <a:ea typeface="Yu Gothic UI Light" panose="020B0300000000000000" pitchFamily="34" charset="-128"/>
                    </a:rPr>
                    <a:t> to finetuned model</a:t>
                  </a:r>
                </a:p>
              </p:txBody>
            </p:sp>
          </p:grpSp>
        </p:grpSp>
        <p:sp>
          <p:nvSpPr>
            <p:cNvPr id="6" name="íš1íḋe">
              <a:extLst>
                <a:ext uri="{FF2B5EF4-FFF2-40B4-BE49-F238E27FC236}">
                  <a16:creationId xmlns:a16="http://schemas.microsoft.com/office/drawing/2014/main" id="{A2D19CE7-CE2D-4E4D-B9C6-D3E06582B355}"/>
                </a:ext>
              </a:extLst>
            </p:cNvPr>
            <p:cNvSpPr/>
            <p:nvPr/>
          </p:nvSpPr>
          <p:spPr>
            <a:xfrm>
              <a:off x="1784915" y="2044808"/>
              <a:ext cx="8297418" cy="777021"/>
            </a:xfrm>
            <a:prstGeom prst="rect">
              <a:avLst/>
            </a:prstGeom>
          </p:spPr>
          <p:txBody>
            <a:bodyPr anchor="b" anchorCtr="0">
              <a:noAutofit/>
            </a:bodyPr>
            <a:lstStyle/>
            <a:p>
              <a:pPr algn="ctr">
                <a:buSzPct val="25000"/>
              </a:pPr>
              <a:r>
                <a:rPr lang="en-US" altLang="zh-CN" sz="3200" b="1" dirty="0"/>
                <a:t>Related Word</a:t>
              </a:r>
              <a:endParaRPr lang="en-US" altLang="zh-CN" sz="3200" b="1" dirty="0">
                <a:solidFill>
                  <a:schemeClr val="accent1"/>
                </a:solidFill>
              </a:endParaRPr>
            </a:p>
          </p:txBody>
        </p:sp>
      </p:grpSp>
    </p:spTree>
    <p:extLst>
      <p:ext uri="{BB962C8B-B14F-4D97-AF65-F5344CB8AC3E}">
        <p14:creationId xmlns:p14="http://schemas.microsoft.com/office/powerpoint/2010/main" val="139935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Preprocessing</a:t>
            </a:r>
            <a:endParaRPr sz="2600" b="1" i="0" u="none" strike="noStrike" cap="none" dirty="0">
              <a:solidFill>
                <a:schemeClr val="dk1"/>
              </a:solidFill>
              <a:latin typeface="Arial"/>
              <a:ea typeface="Arial"/>
              <a:cs typeface="Arial"/>
              <a:sym typeface="Arial"/>
            </a:endParaRPr>
          </a:p>
        </p:txBody>
      </p:sp>
      <p:sp>
        <p:nvSpPr>
          <p:cNvPr id="5" name="Google Shape;135;p25">
            <a:extLst>
              <a:ext uri="{FF2B5EF4-FFF2-40B4-BE49-F238E27FC236}">
                <a16:creationId xmlns:a16="http://schemas.microsoft.com/office/drawing/2014/main" id="{FD6B7463-6730-4EC2-BAE6-C88D08437461}"/>
              </a:ext>
            </a:extLst>
          </p:cNvPr>
          <p:cNvSpPr txBox="1"/>
          <p:nvPr/>
        </p:nvSpPr>
        <p:spPr>
          <a:xfrm>
            <a:off x="356595" y="1614784"/>
            <a:ext cx="8682007" cy="1651487"/>
          </a:xfrm>
          <a:prstGeom prst="rect">
            <a:avLst/>
          </a:prstGeom>
          <a:noFill/>
          <a:ln>
            <a:noFill/>
          </a:ln>
        </p:spPr>
        <p:txBody>
          <a:bodyPr spcFirstLastPara="1" wrap="square" lIns="91425" tIns="91425" rIns="91425" bIns="91425" anchor="t" anchorCtr="0">
            <a:no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Before deciding what method and model to use in this task, we performed a detailed observation on the raw dataset and found out some properties which are interesting however will take negative effect on modeling. </a:t>
            </a:r>
          </a:p>
        </p:txBody>
      </p:sp>
      <p:pic>
        <p:nvPicPr>
          <p:cNvPr id="8" name="图片 7">
            <a:extLst>
              <a:ext uri="{FF2B5EF4-FFF2-40B4-BE49-F238E27FC236}">
                <a16:creationId xmlns:a16="http://schemas.microsoft.com/office/drawing/2014/main" id="{BC42EC97-F12E-4863-80F8-B690ED16567C}"/>
              </a:ext>
            </a:extLst>
          </p:cNvPr>
          <p:cNvPicPr>
            <a:picLocks noChangeAspect="1"/>
          </p:cNvPicPr>
          <p:nvPr/>
        </p:nvPicPr>
        <p:blipFill>
          <a:blip r:embed="rId4"/>
          <a:stretch>
            <a:fillRect/>
          </a:stretch>
        </p:blipFill>
        <p:spPr>
          <a:xfrm>
            <a:off x="692647" y="3266271"/>
            <a:ext cx="7758705" cy="1424011"/>
          </a:xfrm>
          <a:prstGeom prst="rect">
            <a:avLst/>
          </a:prstGeom>
          <a:effectLst>
            <a:outerShdw blurRad="139700" dist="38100" dir="4200000" sx="99000" sy="99000" algn="tl" rotWithShape="0">
              <a:prstClr val="black">
                <a:alpha val="24000"/>
              </a:prstClr>
            </a:outerShdw>
          </a:effectLst>
        </p:spPr>
      </p:pic>
      <p:grpSp>
        <p:nvGrpSpPr>
          <p:cNvPr id="12" name="组合 11">
            <a:extLst>
              <a:ext uri="{FF2B5EF4-FFF2-40B4-BE49-F238E27FC236}">
                <a16:creationId xmlns:a16="http://schemas.microsoft.com/office/drawing/2014/main" id="{C9E87A2E-9F4D-418D-B008-4DDCCDE09464}"/>
              </a:ext>
            </a:extLst>
          </p:cNvPr>
          <p:cNvGrpSpPr/>
          <p:nvPr/>
        </p:nvGrpSpPr>
        <p:grpSpPr>
          <a:xfrm>
            <a:off x="705195" y="5073939"/>
            <a:ext cx="2362702" cy="338554"/>
            <a:chOff x="5710237" y="2980242"/>
            <a:chExt cx="2366964" cy="462461"/>
          </a:xfrm>
        </p:grpSpPr>
        <p:sp>
          <p:nvSpPr>
            <p:cNvPr id="13" name="文本框 12">
              <a:extLst>
                <a:ext uri="{FF2B5EF4-FFF2-40B4-BE49-F238E27FC236}">
                  <a16:creationId xmlns:a16="http://schemas.microsoft.com/office/drawing/2014/main" id="{A5821680-45CE-4DE4-B010-2BA007314CF3}"/>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Multi-Language</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14" name="矩形 13">
              <a:extLst>
                <a:ext uri="{FF2B5EF4-FFF2-40B4-BE49-F238E27FC236}">
                  <a16:creationId xmlns:a16="http://schemas.microsoft.com/office/drawing/2014/main" id="{AD1396BE-DA4D-4085-89EC-E5B9122B5573}"/>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15" name="组合 14">
            <a:extLst>
              <a:ext uri="{FF2B5EF4-FFF2-40B4-BE49-F238E27FC236}">
                <a16:creationId xmlns:a16="http://schemas.microsoft.com/office/drawing/2014/main" id="{D8838FD3-14E8-4889-96E6-0FD8D2CE8724}"/>
              </a:ext>
            </a:extLst>
          </p:cNvPr>
          <p:cNvGrpSpPr/>
          <p:nvPr/>
        </p:nvGrpSpPr>
        <p:grpSpPr>
          <a:xfrm>
            <a:off x="705195" y="5626873"/>
            <a:ext cx="2362702" cy="338554"/>
            <a:chOff x="5710237" y="2980242"/>
            <a:chExt cx="2366964" cy="462461"/>
          </a:xfrm>
        </p:grpSpPr>
        <p:sp>
          <p:nvSpPr>
            <p:cNvPr id="16" name="文本框 15">
              <a:extLst>
                <a:ext uri="{FF2B5EF4-FFF2-40B4-BE49-F238E27FC236}">
                  <a16:creationId xmlns:a16="http://schemas.microsoft.com/office/drawing/2014/main" id="{132E7088-04BD-476B-A909-1642AEA4ACCD}"/>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Emoji</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17" name="矩形 16">
              <a:extLst>
                <a:ext uri="{FF2B5EF4-FFF2-40B4-BE49-F238E27FC236}">
                  <a16:creationId xmlns:a16="http://schemas.microsoft.com/office/drawing/2014/main" id="{59DC9735-7F35-468F-B41E-8C37860747B2}"/>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18" name="组合 17">
            <a:extLst>
              <a:ext uri="{FF2B5EF4-FFF2-40B4-BE49-F238E27FC236}">
                <a16:creationId xmlns:a16="http://schemas.microsoft.com/office/drawing/2014/main" id="{2D2E9D67-D7A9-491F-A170-F5EA57688B2C}"/>
              </a:ext>
            </a:extLst>
          </p:cNvPr>
          <p:cNvGrpSpPr/>
          <p:nvPr/>
        </p:nvGrpSpPr>
        <p:grpSpPr>
          <a:xfrm>
            <a:off x="3480102" y="5073939"/>
            <a:ext cx="2362702" cy="338554"/>
            <a:chOff x="5710237" y="2980242"/>
            <a:chExt cx="2366964" cy="462461"/>
          </a:xfrm>
        </p:grpSpPr>
        <p:sp>
          <p:nvSpPr>
            <p:cNvPr id="19" name="文本框 18">
              <a:extLst>
                <a:ext uri="{FF2B5EF4-FFF2-40B4-BE49-F238E27FC236}">
                  <a16:creationId xmlns:a16="http://schemas.microsoft.com/office/drawing/2014/main" id="{7A85BE46-A18E-4518-8AD5-F10EBD072CB8}"/>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Abbreviation</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20" name="矩形 19">
              <a:extLst>
                <a:ext uri="{FF2B5EF4-FFF2-40B4-BE49-F238E27FC236}">
                  <a16:creationId xmlns:a16="http://schemas.microsoft.com/office/drawing/2014/main" id="{1C922C41-3376-47DA-8D80-7EA2EA986161}"/>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21" name="组合 20">
            <a:extLst>
              <a:ext uri="{FF2B5EF4-FFF2-40B4-BE49-F238E27FC236}">
                <a16:creationId xmlns:a16="http://schemas.microsoft.com/office/drawing/2014/main" id="{C7E7F623-40B5-4678-9BC0-46D5E96DDDD5}"/>
              </a:ext>
            </a:extLst>
          </p:cNvPr>
          <p:cNvGrpSpPr/>
          <p:nvPr/>
        </p:nvGrpSpPr>
        <p:grpSpPr>
          <a:xfrm>
            <a:off x="3480102" y="5626873"/>
            <a:ext cx="2362702" cy="338554"/>
            <a:chOff x="5710237" y="2980242"/>
            <a:chExt cx="2366964" cy="462461"/>
          </a:xfrm>
        </p:grpSpPr>
        <p:sp>
          <p:nvSpPr>
            <p:cNvPr id="22" name="文本框 21">
              <a:extLst>
                <a:ext uri="{FF2B5EF4-FFF2-40B4-BE49-F238E27FC236}">
                  <a16:creationId xmlns:a16="http://schemas.microsoft.com/office/drawing/2014/main" id="{4265C54C-303A-45C4-A308-CA1B80C373F8}"/>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sz="1600" b="1" i="0" u="none" strike="noStrike" kern="1200" cap="none" spc="0" normalizeH="0" baseline="0" noProof="0" dirty="0">
                  <a:ln>
                    <a:noFill/>
                  </a:ln>
                  <a:solidFill>
                    <a:schemeClr val="accent6">
                      <a:lumMod val="60000"/>
                      <a:lumOff val="40000"/>
                    </a:schemeClr>
                  </a:solidFill>
                  <a:effectLst/>
                  <a:uLnTx/>
                  <a:uFillTx/>
                </a:rPr>
                <a:t>Number e.g. Date</a:t>
              </a:r>
            </a:p>
          </p:txBody>
        </p:sp>
        <p:sp>
          <p:nvSpPr>
            <p:cNvPr id="23" name="矩形 22">
              <a:extLst>
                <a:ext uri="{FF2B5EF4-FFF2-40B4-BE49-F238E27FC236}">
                  <a16:creationId xmlns:a16="http://schemas.microsoft.com/office/drawing/2014/main" id="{42D477ED-7B22-474A-BC97-2D14BDADF21B}"/>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25" name="组合 24">
            <a:extLst>
              <a:ext uri="{FF2B5EF4-FFF2-40B4-BE49-F238E27FC236}">
                <a16:creationId xmlns:a16="http://schemas.microsoft.com/office/drawing/2014/main" id="{C921C276-FC48-4438-BF2C-2FE6A06F3E9B}"/>
              </a:ext>
            </a:extLst>
          </p:cNvPr>
          <p:cNvGrpSpPr/>
          <p:nvPr/>
        </p:nvGrpSpPr>
        <p:grpSpPr>
          <a:xfrm>
            <a:off x="6476722" y="5073939"/>
            <a:ext cx="2362702" cy="338554"/>
            <a:chOff x="5710237" y="2980242"/>
            <a:chExt cx="2366964" cy="462461"/>
          </a:xfrm>
        </p:grpSpPr>
        <p:sp>
          <p:nvSpPr>
            <p:cNvPr id="26" name="文本框 25">
              <a:extLst>
                <a:ext uri="{FF2B5EF4-FFF2-40B4-BE49-F238E27FC236}">
                  <a16:creationId xmlns:a16="http://schemas.microsoft.com/office/drawing/2014/main" id="{EE7DFD27-6A12-4FA6-81CD-BDCF37999EC5}"/>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err="1">
                  <a:solidFill>
                    <a:schemeClr val="accent6">
                      <a:lumMod val="60000"/>
                      <a:lumOff val="40000"/>
                    </a:schemeClr>
                  </a:solidFill>
                </a:rPr>
                <a:t>HashTag</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27" name="矩形 26">
              <a:extLst>
                <a:ext uri="{FF2B5EF4-FFF2-40B4-BE49-F238E27FC236}">
                  <a16:creationId xmlns:a16="http://schemas.microsoft.com/office/drawing/2014/main" id="{E2CE15AE-BAE5-49AE-98E9-4EC37A883538}"/>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28" name="组合 27">
            <a:extLst>
              <a:ext uri="{FF2B5EF4-FFF2-40B4-BE49-F238E27FC236}">
                <a16:creationId xmlns:a16="http://schemas.microsoft.com/office/drawing/2014/main" id="{4D4E5F91-B539-4E9D-B440-BDC2EE4E0B76}"/>
              </a:ext>
            </a:extLst>
          </p:cNvPr>
          <p:cNvGrpSpPr/>
          <p:nvPr/>
        </p:nvGrpSpPr>
        <p:grpSpPr>
          <a:xfrm>
            <a:off x="6476722" y="5626873"/>
            <a:ext cx="2362702" cy="338554"/>
            <a:chOff x="5710237" y="2980242"/>
            <a:chExt cx="2366964" cy="462461"/>
          </a:xfrm>
        </p:grpSpPr>
        <p:sp>
          <p:nvSpPr>
            <p:cNvPr id="29" name="文本框 28">
              <a:extLst>
                <a:ext uri="{FF2B5EF4-FFF2-40B4-BE49-F238E27FC236}">
                  <a16:creationId xmlns:a16="http://schemas.microsoft.com/office/drawing/2014/main" id="{FF75F61C-918D-43AC-B0B3-9109ABEEF507}"/>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URL</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30" name="矩形 29">
              <a:extLst>
                <a:ext uri="{FF2B5EF4-FFF2-40B4-BE49-F238E27FC236}">
                  <a16:creationId xmlns:a16="http://schemas.microsoft.com/office/drawing/2014/main" id="{32420FB2-3087-421A-91FA-996BB3BF5376}"/>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Preprocessing</a:t>
            </a:r>
            <a:endParaRPr sz="2600" b="1" i="0" u="none" strike="noStrike" cap="none" dirty="0">
              <a:solidFill>
                <a:schemeClr val="dk1"/>
              </a:solidFill>
              <a:latin typeface="Arial"/>
              <a:ea typeface="Arial"/>
              <a:cs typeface="Arial"/>
              <a:sym typeface="Arial"/>
            </a:endParaRPr>
          </a:p>
        </p:txBody>
      </p:sp>
      <p:sp>
        <p:nvSpPr>
          <p:cNvPr id="5" name="Google Shape;135;p25">
            <a:extLst>
              <a:ext uri="{FF2B5EF4-FFF2-40B4-BE49-F238E27FC236}">
                <a16:creationId xmlns:a16="http://schemas.microsoft.com/office/drawing/2014/main" id="{FD6B7463-6730-4EC2-BAE6-C88D08437461}"/>
              </a:ext>
            </a:extLst>
          </p:cNvPr>
          <p:cNvSpPr txBox="1"/>
          <p:nvPr/>
        </p:nvSpPr>
        <p:spPr>
          <a:xfrm>
            <a:off x="771525" y="1594951"/>
            <a:ext cx="7743825" cy="1651487"/>
          </a:xfrm>
          <a:prstGeom prst="rect">
            <a:avLst/>
          </a:prstGeom>
          <a:noFill/>
          <a:ln>
            <a:noFill/>
          </a:ln>
        </p:spPr>
        <p:txBody>
          <a:bodyPr spcFirstLastPara="1" wrap="square" lIns="91425" tIns="91425" rIns="91425" bIns="91425" anchor="t" anchorCtr="0">
            <a:no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Methods to clean data and tokenize words. More detail are described at the next slide</a:t>
            </a:r>
          </a:p>
        </p:txBody>
      </p:sp>
      <p:pic>
        <p:nvPicPr>
          <p:cNvPr id="24" name="图片 23">
            <a:extLst>
              <a:ext uri="{FF2B5EF4-FFF2-40B4-BE49-F238E27FC236}">
                <a16:creationId xmlns:a16="http://schemas.microsoft.com/office/drawing/2014/main" id="{6B96D00E-654D-4949-8B6D-BA4B4D65C112}"/>
              </a:ext>
            </a:extLst>
          </p:cNvPr>
          <p:cNvPicPr>
            <a:picLocks noChangeAspect="1"/>
          </p:cNvPicPr>
          <p:nvPr/>
        </p:nvPicPr>
        <p:blipFill>
          <a:blip r:embed="rId3"/>
          <a:stretch>
            <a:fillRect/>
          </a:stretch>
        </p:blipFill>
        <p:spPr>
          <a:xfrm>
            <a:off x="1812426" y="2528014"/>
            <a:ext cx="5662021" cy="3760073"/>
          </a:xfrm>
          <a:prstGeom prst="rect">
            <a:avLst/>
          </a:prstGeom>
          <a:effectLst>
            <a:outerShdw blurRad="203200" dist="38100" dir="4200000" sx="101000" sy="101000" algn="tl" rotWithShape="0">
              <a:prstClr val="black">
                <a:alpha val="51000"/>
              </a:prstClr>
            </a:outerShdw>
          </a:effectLst>
        </p:spPr>
      </p:pic>
    </p:spTree>
    <p:extLst>
      <p:ext uri="{BB962C8B-B14F-4D97-AF65-F5344CB8AC3E}">
        <p14:creationId xmlns:p14="http://schemas.microsoft.com/office/powerpoint/2010/main" val="226492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Preprocessing – Techniques to clean data</a:t>
            </a:r>
            <a:endParaRPr sz="2600" b="1" i="0" u="none" strike="noStrike" cap="none" dirty="0">
              <a:solidFill>
                <a:schemeClr val="dk1"/>
              </a:solidFill>
              <a:latin typeface="Arial"/>
              <a:ea typeface="Arial"/>
              <a:cs typeface="Arial"/>
              <a:sym typeface="Arial"/>
            </a:endParaRPr>
          </a:p>
        </p:txBody>
      </p:sp>
      <p:grpSp>
        <p:nvGrpSpPr>
          <p:cNvPr id="12" name="组合 11">
            <a:extLst>
              <a:ext uri="{FF2B5EF4-FFF2-40B4-BE49-F238E27FC236}">
                <a16:creationId xmlns:a16="http://schemas.microsoft.com/office/drawing/2014/main" id="{C9E87A2E-9F4D-418D-B008-4DDCCDE09464}"/>
              </a:ext>
            </a:extLst>
          </p:cNvPr>
          <p:cNvGrpSpPr/>
          <p:nvPr/>
        </p:nvGrpSpPr>
        <p:grpSpPr>
          <a:xfrm>
            <a:off x="457200" y="1614784"/>
            <a:ext cx="2362702" cy="338554"/>
            <a:chOff x="5710237" y="2980242"/>
            <a:chExt cx="2366964" cy="462461"/>
          </a:xfrm>
        </p:grpSpPr>
        <p:sp>
          <p:nvSpPr>
            <p:cNvPr id="13" name="文本框 12">
              <a:extLst>
                <a:ext uri="{FF2B5EF4-FFF2-40B4-BE49-F238E27FC236}">
                  <a16:creationId xmlns:a16="http://schemas.microsoft.com/office/drawing/2014/main" id="{A5821680-45CE-4DE4-B010-2BA007314CF3}"/>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Multi-Language</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14" name="矩形 13">
              <a:extLst>
                <a:ext uri="{FF2B5EF4-FFF2-40B4-BE49-F238E27FC236}">
                  <a16:creationId xmlns:a16="http://schemas.microsoft.com/office/drawing/2014/main" id="{AD1396BE-DA4D-4085-89EC-E5B9122B5573}"/>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sp>
        <p:nvSpPr>
          <p:cNvPr id="9" name="文本框 8">
            <a:extLst>
              <a:ext uri="{FF2B5EF4-FFF2-40B4-BE49-F238E27FC236}">
                <a16:creationId xmlns:a16="http://schemas.microsoft.com/office/drawing/2014/main" id="{B88F5EE4-9305-4F91-95E6-7F61B2D06802}"/>
              </a:ext>
            </a:extLst>
          </p:cNvPr>
          <p:cNvSpPr txBox="1"/>
          <p:nvPr/>
        </p:nvSpPr>
        <p:spPr>
          <a:xfrm>
            <a:off x="820963" y="2255580"/>
            <a:ext cx="3751037" cy="3170099"/>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 fact, except German tweets other tweets which although were labeled as non-English are English.  Hence, only German tweets were translated into English by using a external library call Translator. Plus, because of the limited access of this translation API, the translated tweets were stored in ‘train_translated.csv’ file. </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639B4ACE-AE22-4E36-8D40-1C2E4CF17F61}"/>
              </a:ext>
            </a:extLst>
          </p:cNvPr>
          <p:cNvPicPr>
            <a:picLocks noChangeAspect="1"/>
          </p:cNvPicPr>
          <p:nvPr/>
        </p:nvPicPr>
        <p:blipFill>
          <a:blip r:embed="rId3"/>
          <a:stretch>
            <a:fillRect/>
          </a:stretch>
        </p:blipFill>
        <p:spPr>
          <a:xfrm>
            <a:off x="5448300" y="2255580"/>
            <a:ext cx="2874737" cy="2885544"/>
          </a:xfrm>
          <a:prstGeom prst="rect">
            <a:avLst/>
          </a:prstGeom>
          <a:effectLst>
            <a:outerShdw blurRad="292100" dist="38100" dir="4200000" sx="99000" sy="99000" algn="tl" rotWithShape="0">
              <a:prstClr val="black">
                <a:alpha val="24000"/>
              </a:prstClr>
            </a:outerShdw>
          </a:effectLst>
        </p:spPr>
      </p:pic>
    </p:spTree>
    <p:extLst>
      <p:ext uri="{BB962C8B-B14F-4D97-AF65-F5344CB8AC3E}">
        <p14:creationId xmlns:p14="http://schemas.microsoft.com/office/powerpoint/2010/main" val="133594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Preprocessing – Techniques to clean data</a:t>
            </a:r>
            <a:endParaRPr sz="2600" b="1" i="0" u="none" strike="noStrike" cap="none" dirty="0">
              <a:solidFill>
                <a:schemeClr val="dk1"/>
              </a:solidFill>
              <a:latin typeface="Arial"/>
              <a:ea typeface="Arial"/>
              <a:cs typeface="Arial"/>
              <a:sym typeface="Arial"/>
            </a:endParaRPr>
          </a:p>
        </p:txBody>
      </p:sp>
      <p:grpSp>
        <p:nvGrpSpPr>
          <p:cNvPr id="15" name="组合 14">
            <a:extLst>
              <a:ext uri="{FF2B5EF4-FFF2-40B4-BE49-F238E27FC236}">
                <a16:creationId xmlns:a16="http://schemas.microsoft.com/office/drawing/2014/main" id="{D8838FD3-14E8-4889-96E6-0FD8D2CE8724}"/>
              </a:ext>
            </a:extLst>
          </p:cNvPr>
          <p:cNvGrpSpPr/>
          <p:nvPr/>
        </p:nvGrpSpPr>
        <p:grpSpPr>
          <a:xfrm>
            <a:off x="457200" y="1635842"/>
            <a:ext cx="2362702" cy="338554"/>
            <a:chOff x="5710237" y="2980242"/>
            <a:chExt cx="2366964" cy="462461"/>
          </a:xfrm>
        </p:grpSpPr>
        <p:sp>
          <p:nvSpPr>
            <p:cNvPr id="16" name="文本框 15">
              <a:extLst>
                <a:ext uri="{FF2B5EF4-FFF2-40B4-BE49-F238E27FC236}">
                  <a16:creationId xmlns:a16="http://schemas.microsoft.com/office/drawing/2014/main" id="{132E7088-04BD-476B-A909-1642AEA4ACCD}"/>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Emoji</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17" name="矩形 16">
              <a:extLst>
                <a:ext uri="{FF2B5EF4-FFF2-40B4-BE49-F238E27FC236}">
                  <a16:creationId xmlns:a16="http://schemas.microsoft.com/office/drawing/2014/main" id="{59DC9735-7F35-468F-B41E-8C37860747B2}"/>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sp>
        <p:nvSpPr>
          <p:cNvPr id="28" name="文本框 27">
            <a:extLst>
              <a:ext uri="{FF2B5EF4-FFF2-40B4-BE49-F238E27FC236}">
                <a16:creationId xmlns:a16="http://schemas.microsoft.com/office/drawing/2014/main" id="{3AC9202A-C0E6-473C-BCCA-065F6AAC453D}"/>
              </a:ext>
            </a:extLst>
          </p:cNvPr>
          <p:cNvSpPr txBox="1"/>
          <p:nvPr/>
        </p:nvSpPr>
        <p:spPr>
          <a:xfrm>
            <a:off x="820963" y="2007815"/>
            <a:ext cx="7584349" cy="1323439"/>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Regarding assignment requirements emojis should be considered in sentiment analysis. In this project, all emoji were converted to a word to describe this emoji in natural language by using a library called emoji. For instance:</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4" name="图片 23">
            <a:extLst>
              <a:ext uri="{FF2B5EF4-FFF2-40B4-BE49-F238E27FC236}">
                <a16:creationId xmlns:a16="http://schemas.microsoft.com/office/drawing/2014/main" id="{55177F8A-D3D7-419F-92F8-C54C0B1CFB64}"/>
              </a:ext>
            </a:extLst>
          </p:cNvPr>
          <p:cNvPicPr>
            <a:picLocks noChangeAspect="1"/>
          </p:cNvPicPr>
          <p:nvPr/>
        </p:nvPicPr>
        <p:blipFill>
          <a:blip r:embed="rId3"/>
          <a:stretch>
            <a:fillRect/>
          </a:stretch>
        </p:blipFill>
        <p:spPr>
          <a:xfrm>
            <a:off x="1852612" y="3269748"/>
            <a:ext cx="5438775" cy="981075"/>
          </a:xfrm>
          <a:prstGeom prst="rect">
            <a:avLst/>
          </a:prstGeom>
        </p:spPr>
      </p:pic>
      <p:grpSp>
        <p:nvGrpSpPr>
          <p:cNvPr id="18" name="组合 17">
            <a:extLst>
              <a:ext uri="{FF2B5EF4-FFF2-40B4-BE49-F238E27FC236}">
                <a16:creationId xmlns:a16="http://schemas.microsoft.com/office/drawing/2014/main" id="{2A93A980-CCAD-4C81-8251-9BE1F73F7512}"/>
              </a:ext>
            </a:extLst>
          </p:cNvPr>
          <p:cNvGrpSpPr/>
          <p:nvPr/>
        </p:nvGrpSpPr>
        <p:grpSpPr>
          <a:xfrm>
            <a:off x="457201" y="4485805"/>
            <a:ext cx="2362702" cy="338554"/>
            <a:chOff x="5710237" y="2980242"/>
            <a:chExt cx="2366964" cy="462461"/>
          </a:xfrm>
        </p:grpSpPr>
        <p:sp>
          <p:nvSpPr>
            <p:cNvPr id="19" name="文本框 18">
              <a:extLst>
                <a:ext uri="{FF2B5EF4-FFF2-40B4-BE49-F238E27FC236}">
                  <a16:creationId xmlns:a16="http://schemas.microsoft.com/office/drawing/2014/main" id="{F01DA1ED-1619-4E51-9F48-966A8BC3348E}"/>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Abbreviation</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20" name="矩形 19">
              <a:extLst>
                <a:ext uri="{FF2B5EF4-FFF2-40B4-BE49-F238E27FC236}">
                  <a16:creationId xmlns:a16="http://schemas.microsoft.com/office/drawing/2014/main" id="{0725F849-C14B-4811-A3B0-59DCC76BB51F}"/>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21" name="组合 20">
            <a:extLst>
              <a:ext uri="{FF2B5EF4-FFF2-40B4-BE49-F238E27FC236}">
                <a16:creationId xmlns:a16="http://schemas.microsoft.com/office/drawing/2014/main" id="{F6E53F4B-A8A8-43DC-A8F5-A216AC46A64A}"/>
              </a:ext>
            </a:extLst>
          </p:cNvPr>
          <p:cNvGrpSpPr/>
          <p:nvPr/>
        </p:nvGrpSpPr>
        <p:grpSpPr>
          <a:xfrm>
            <a:off x="3988558" y="4922984"/>
            <a:ext cx="2362702" cy="338554"/>
            <a:chOff x="5710237" y="2980242"/>
            <a:chExt cx="2366964" cy="462461"/>
          </a:xfrm>
        </p:grpSpPr>
        <p:sp>
          <p:nvSpPr>
            <p:cNvPr id="22" name="文本框 21">
              <a:extLst>
                <a:ext uri="{FF2B5EF4-FFF2-40B4-BE49-F238E27FC236}">
                  <a16:creationId xmlns:a16="http://schemas.microsoft.com/office/drawing/2014/main" id="{76ECDF4E-CD29-481C-9997-EBF094988959}"/>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sz="1600" b="1" i="0" u="none" strike="noStrike" kern="1200" cap="none" spc="0" normalizeH="0" baseline="0" noProof="0" dirty="0">
                  <a:ln>
                    <a:noFill/>
                  </a:ln>
                  <a:solidFill>
                    <a:schemeClr val="accent6">
                      <a:lumMod val="60000"/>
                      <a:lumOff val="40000"/>
                    </a:schemeClr>
                  </a:solidFill>
                  <a:effectLst/>
                  <a:uLnTx/>
                  <a:uFillTx/>
                </a:rPr>
                <a:t>Number e.g. Date</a:t>
              </a:r>
            </a:p>
          </p:txBody>
        </p:sp>
        <p:sp>
          <p:nvSpPr>
            <p:cNvPr id="23" name="矩形 22">
              <a:extLst>
                <a:ext uri="{FF2B5EF4-FFF2-40B4-BE49-F238E27FC236}">
                  <a16:creationId xmlns:a16="http://schemas.microsoft.com/office/drawing/2014/main" id="{A0CB1954-C8AF-4CE4-AB77-70EC6A0C346B}"/>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25" name="组合 24">
            <a:extLst>
              <a:ext uri="{FF2B5EF4-FFF2-40B4-BE49-F238E27FC236}">
                <a16:creationId xmlns:a16="http://schemas.microsoft.com/office/drawing/2014/main" id="{D18828D5-1FF6-4E71-A5E4-3F7DBC631235}"/>
              </a:ext>
            </a:extLst>
          </p:cNvPr>
          <p:cNvGrpSpPr/>
          <p:nvPr/>
        </p:nvGrpSpPr>
        <p:grpSpPr>
          <a:xfrm>
            <a:off x="3988559" y="4471813"/>
            <a:ext cx="2362702" cy="338554"/>
            <a:chOff x="5710237" y="2980242"/>
            <a:chExt cx="2366964" cy="462461"/>
          </a:xfrm>
        </p:grpSpPr>
        <p:sp>
          <p:nvSpPr>
            <p:cNvPr id="26" name="文本框 25">
              <a:extLst>
                <a:ext uri="{FF2B5EF4-FFF2-40B4-BE49-F238E27FC236}">
                  <a16:creationId xmlns:a16="http://schemas.microsoft.com/office/drawing/2014/main" id="{24EEDB72-10D1-47E2-90DE-08048A318F4F}"/>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Punctuation</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27" name="矩形 26">
              <a:extLst>
                <a:ext uri="{FF2B5EF4-FFF2-40B4-BE49-F238E27FC236}">
                  <a16:creationId xmlns:a16="http://schemas.microsoft.com/office/drawing/2014/main" id="{2C0DB1B4-6510-4E75-9209-8BB5CF8DCADB}"/>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grpSp>
        <p:nvGrpSpPr>
          <p:cNvPr id="29" name="组合 28">
            <a:extLst>
              <a:ext uri="{FF2B5EF4-FFF2-40B4-BE49-F238E27FC236}">
                <a16:creationId xmlns:a16="http://schemas.microsoft.com/office/drawing/2014/main" id="{C25C7B60-2418-43E1-8B62-DEB22F190B00}"/>
              </a:ext>
            </a:extLst>
          </p:cNvPr>
          <p:cNvGrpSpPr/>
          <p:nvPr/>
        </p:nvGrpSpPr>
        <p:grpSpPr>
          <a:xfrm>
            <a:off x="457200" y="4936976"/>
            <a:ext cx="2362702" cy="338554"/>
            <a:chOff x="5710237" y="2980242"/>
            <a:chExt cx="2366964" cy="462461"/>
          </a:xfrm>
        </p:grpSpPr>
        <p:sp>
          <p:nvSpPr>
            <p:cNvPr id="30" name="文本框 29">
              <a:extLst>
                <a:ext uri="{FF2B5EF4-FFF2-40B4-BE49-F238E27FC236}">
                  <a16:creationId xmlns:a16="http://schemas.microsoft.com/office/drawing/2014/main" id="{4723B134-846F-47FE-8920-0332D69066B0}"/>
                </a:ext>
              </a:extLst>
            </p:cNvPr>
            <p:cNvSpPr txBox="1"/>
            <p:nvPr/>
          </p:nvSpPr>
          <p:spPr>
            <a:xfrm>
              <a:off x="6074656" y="2980242"/>
              <a:ext cx="2002545" cy="462461"/>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en-US" altLang="zh-CN" sz="1600" b="1" dirty="0">
                  <a:solidFill>
                    <a:schemeClr val="accent6">
                      <a:lumMod val="60000"/>
                      <a:lumOff val="40000"/>
                    </a:schemeClr>
                  </a:solidFill>
                </a:rPr>
                <a:t>URL</a:t>
              </a:r>
              <a:endParaRPr kumimoji="0" lang="en-US" sz="1600" b="1" i="0" u="none" strike="noStrike" kern="1200" cap="none" spc="0" normalizeH="0" baseline="0" noProof="0" dirty="0">
                <a:ln>
                  <a:noFill/>
                </a:ln>
                <a:solidFill>
                  <a:schemeClr val="accent6">
                    <a:lumMod val="60000"/>
                    <a:lumOff val="40000"/>
                  </a:schemeClr>
                </a:solidFill>
                <a:effectLst/>
                <a:uLnTx/>
                <a:uFillTx/>
              </a:endParaRPr>
            </a:p>
          </p:txBody>
        </p:sp>
        <p:sp>
          <p:nvSpPr>
            <p:cNvPr id="31" name="矩形 30">
              <a:extLst>
                <a:ext uri="{FF2B5EF4-FFF2-40B4-BE49-F238E27FC236}">
                  <a16:creationId xmlns:a16="http://schemas.microsoft.com/office/drawing/2014/main" id="{18FE5424-46B2-4198-81E3-3F82D2A3437C}"/>
                </a:ext>
              </a:extLst>
            </p:cNvPr>
            <p:cNvSpPr/>
            <p:nvPr/>
          </p:nvSpPr>
          <p:spPr>
            <a:xfrm>
              <a:off x="5710237" y="3192360"/>
              <a:ext cx="62528" cy="9107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grpSp>
      <p:sp>
        <p:nvSpPr>
          <p:cNvPr id="32" name="文本框 31">
            <a:extLst>
              <a:ext uri="{FF2B5EF4-FFF2-40B4-BE49-F238E27FC236}">
                <a16:creationId xmlns:a16="http://schemas.microsoft.com/office/drawing/2014/main" id="{20487DA1-7BE5-44DB-89F1-2F8738C6C4AB}"/>
              </a:ext>
            </a:extLst>
          </p:cNvPr>
          <p:cNvSpPr txBox="1"/>
          <p:nvPr/>
        </p:nvSpPr>
        <p:spPr>
          <a:xfrm>
            <a:off x="820964" y="5337241"/>
            <a:ext cx="7584348" cy="1446550"/>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Those components are hard to handle in a proper way, specially abbreviation, which really depends on context. Hence, these noise were all removed by using regular expression. </a:t>
            </a:r>
          </a:p>
          <a:p>
            <a:endParaRPr lang="en-US" altLang="zh-CN" dirty="0"/>
          </a:p>
          <a:p>
            <a:endParaRPr lang="zh-CN" altLang="en-US" dirty="0"/>
          </a:p>
        </p:txBody>
      </p:sp>
    </p:spTree>
    <p:extLst>
      <p:ext uri="{BB962C8B-B14F-4D97-AF65-F5344CB8AC3E}">
        <p14:creationId xmlns:p14="http://schemas.microsoft.com/office/powerpoint/2010/main" val="3210373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Preprocessing – Techniques to clean data</a:t>
            </a:r>
            <a:endParaRPr sz="2600" b="1" i="0" u="none" strike="noStrike" cap="none" dirty="0">
              <a:solidFill>
                <a:schemeClr val="dk1"/>
              </a:solidFill>
              <a:latin typeface="Arial"/>
              <a:ea typeface="Arial"/>
              <a:cs typeface="Arial"/>
              <a:sym typeface="Arial"/>
            </a:endParaRPr>
          </a:p>
        </p:txBody>
      </p:sp>
      <p:sp>
        <p:nvSpPr>
          <p:cNvPr id="29" name="文本框 28">
            <a:extLst>
              <a:ext uri="{FF2B5EF4-FFF2-40B4-BE49-F238E27FC236}">
                <a16:creationId xmlns:a16="http://schemas.microsoft.com/office/drawing/2014/main" id="{E08C0AA0-5A8F-429C-A35E-DD9CCD218625}"/>
              </a:ext>
            </a:extLst>
          </p:cNvPr>
          <p:cNvSpPr txBox="1"/>
          <p:nvPr/>
        </p:nvSpPr>
        <p:spPr>
          <a:xfrm>
            <a:off x="355022" y="1641439"/>
            <a:ext cx="2156691" cy="2202526"/>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 example:</a:t>
            </a:r>
          </a:p>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&gt;&gt;Input: A German tweet with emojis from dataset  </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&gt;&gt;</a:t>
            </a:r>
            <a:r>
              <a:rPr lang="en-US" altLang="zh-CN" sz="1600" dirty="0" err="1">
                <a:latin typeface="Times New Roman" panose="02020603050405020304" pitchFamily="18" charset="0"/>
                <a:ea typeface="微软雅黑" panose="020B0503020204020204" pitchFamily="34" charset="-122"/>
                <a:cs typeface="Times New Roman" panose="02020603050405020304" pitchFamily="18" charset="0"/>
              </a:rPr>
              <a:t>Ouput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Tokenized</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words</a:t>
            </a:r>
          </a:p>
        </p:txBody>
      </p:sp>
      <p:pic>
        <p:nvPicPr>
          <p:cNvPr id="3" name="图片 2">
            <a:extLst>
              <a:ext uri="{FF2B5EF4-FFF2-40B4-BE49-F238E27FC236}">
                <a16:creationId xmlns:a16="http://schemas.microsoft.com/office/drawing/2014/main" id="{7A839685-04BE-4B30-AC48-9C3410F04952}"/>
              </a:ext>
            </a:extLst>
          </p:cNvPr>
          <p:cNvPicPr>
            <a:picLocks noChangeAspect="1"/>
          </p:cNvPicPr>
          <p:nvPr/>
        </p:nvPicPr>
        <p:blipFill>
          <a:blip r:embed="rId3"/>
          <a:stretch>
            <a:fillRect/>
          </a:stretch>
        </p:blipFill>
        <p:spPr>
          <a:xfrm>
            <a:off x="2798618" y="1771989"/>
            <a:ext cx="6077798" cy="414395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5428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600" dirty="0"/>
              <a:t>Word Embedding</a:t>
            </a:r>
            <a:endParaRPr lang="en-US" sz="2600" b="1" i="0" u="none" strike="noStrike" cap="none" dirty="0">
              <a:solidFill>
                <a:schemeClr val="dk1"/>
              </a:solidFill>
              <a:latin typeface="Arial"/>
              <a:ea typeface="Arial"/>
              <a:cs typeface="Arial"/>
              <a:sym typeface="Arial"/>
            </a:endParaRPr>
          </a:p>
        </p:txBody>
      </p:sp>
      <p:sp>
        <p:nvSpPr>
          <p:cNvPr id="142" name="Google Shape;142;p26"/>
          <p:cNvSpPr txBox="1"/>
          <p:nvPr/>
        </p:nvSpPr>
        <p:spPr>
          <a:xfrm>
            <a:off x="457199" y="1581664"/>
            <a:ext cx="8229600" cy="576125"/>
          </a:xfrm>
          <a:prstGeom prst="rect">
            <a:avLst/>
          </a:prstGeom>
          <a:noFill/>
          <a:ln>
            <a:noFill/>
          </a:ln>
        </p:spPr>
        <p:txBody>
          <a:bodyPr spcFirstLastPara="1" wrap="square" lIns="91425" tIns="91425" rIns="91425" bIns="91425" anchor="t" anchorCtr="0">
            <a:noAutofit/>
          </a:bodyPr>
          <a:lstStyle/>
          <a:p>
            <a:pPr marL="0" lvl="0" indent="0">
              <a:buFont typeface="Arial"/>
              <a:buNone/>
            </a:pPr>
            <a:r>
              <a:rPr lang="en-US" sz="2000" dirty="0">
                <a:latin typeface="Times New Roman" panose="02020603050405020304" pitchFamily="18" charset="0"/>
                <a:ea typeface="微软雅黑" panose="020B0503020204020204" pitchFamily="34" charset="-122"/>
                <a:cs typeface="Times New Roman" panose="02020603050405020304" pitchFamily="18" charset="0"/>
                <a:sym typeface="Calibri"/>
              </a:rPr>
              <a:t>Train a word2vec model (Vector size=200) for tokenized words. The size of trained w2v model is 2772.</a:t>
            </a:r>
            <a:endParaRPr sz="2000" dirty="0">
              <a:latin typeface="Times New Roman" panose="02020603050405020304" pitchFamily="18" charset="0"/>
              <a:ea typeface="微软雅黑" panose="020B0503020204020204" pitchFamily="34" charset="-122"/>
              <a:cs typeface="Times New Roman" panose="02020603050405020304" pitchFamily="18" charset="0"/>
              <a:sym typeface="Calibri"/>
            </a:endParaRPr>
          </a:p>
        </p:txBody>
      </p:sp>
      <p:pic>
        <p:nvPicPr>
          <p:cNvPr id="3" name="图片 2">
            <a:extLst>
              <a:ext uri="{FF2B5EF4-FFF2-40B4-BE49-F238E27FC236}">
                <a16:creationId xmlns:a16="http://schemas.microsoft.com/office/drawing/2014/main" id="{3C21EE7B-36EE-428E-945E-AA7EE9B65D0F}"/>
              </a:ext>
            </a:extLst>
          </p:cNvPr>
          <p:cNvPicPr>
            <a:picLocks noChangeAspect="1"/>
          </p:cNvPicPr>
          <p:nvPr/>
        </p:nvPicPr>
        <p:blipFill>
          <a:blip r:embed="rId3"/>
          <a:stretch>
            <a:fillRect/>
          </a:stretch>
        </p:blipFill>
        <p:spPr>
          <a:xfrm>
            <a:off x="2695185" y="2917259"/>
            <a:ext cx="3753630" cy="2740455"/>
          </a:xfrm>
          <a:prstGeom prst="rect">
            <a:avLst/>
          </a:prstGeom>
          <a:effectLst>
            <a:outerShdw blurRad="292100" dist="38100" dir="4200000" sx="99000" sy="99000" algn="tl" rotWithShape="0">
              <a:prstClr val="black">
                <a:alpha val="24000"/>
              </a:prstClr>
            </a:outerShdw>
          </a:effectLst>
        </p:spPr>
      </p:pic>
      <p:sp>
        <p:nvSpPr>
          <p:cNvPr id="2" name="文本框 1">
            <a:extLst>
              <a:ext uri="{FF2B5EF4-FFF2-40B4-BE49-F238E27FC236}">
                <a16:creationId xmlns:a16="http://schemas.microsoft.com/office/drawing/2014/main" id="{BCBF34AD-9447-437A-A7C6-F70777F3D8BA}"/>
              </a:ext>
            </a:extLst>
          </p:cNvPr>
          <p:cNvSpPr txBox="1"/>
          <p:nvPr/>
        </p:nvSpPr>
        <p:spPr>
          <a:xfrm>
            <a:off x="3212491" y="5785526"/>
            <a:ext cx="2678938" cy="307777"/>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Visualized using t-SNE by Google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065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774505;"/>
</p:tagLst>
</file>

<file path=ppt/theme/theme1.xml><?xml version="1.0" encoding="utf-8"?>
<a:theme xmlns:a="http://schemas.openxmlformats.org/drawingml/2006/main" name="Präsentationsvorlage_BWL9">
  <a:themeElements>
    <a:clrScheme name="v1_TUD_Präsentation_ro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kp_template_TUD_CD">
  <a:themeElements>
    <a:clrScheme name="ukp_template_TUD_C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kp_template_TUD_C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308</TotalTime>
  <Words>710</Words>
  <Application>Microsoft Office PowerPoint</Application>
  <PresentationFormat>全屏显示(4:3)</PresentationFormat>
  <Paragraphs>107</Paragraphs>
  <Slides>16</Slides>
  <Notes>15</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Präsentationsvorlage_BWL9</vt:lpstr>
      <vt:lpstr>ukp_template_TUD_CD</vt:lpstr>
      <vt:lpstr> Tweets sentiment analysis</vt:lpstr>
      <vt:lpstr>Overview</vt:lpstr>
      <vt:lpstr>Introduction</vt:lpstr>
      <vt:lpstr>Preprocessing</vt:lpstr>
      <vt:lpstr>Preprocessing</vt:lpstr>
      <vt:lpstr>Preprocessing – Techniques to clean data</vt:lpstr>
      <vt:lpstr>Preprocessing – Techniques to clean data</vt:lpstr>
      <vt:lpstr>Preprocessing – Techniques to clean data</vt:lpstr>
      <vt:lpstr>Word Embedding</vt:lpstr>
      <vt:lpstr>Vectorize Sentence</vt:lpstr>
      <vt:lpstr>Classifier SVM </vt:lpstr>
      <vt:lpstr>Finetune </vt:lpstr>
      <vt:lpstr>Analysis</vt:lpstr>
      <vt:lpstr>Analysis</vt:lpstr>
      <vt:lpstr>Improvement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Tweets sentiment analysis</dc:title>
  <cp:lastModifiedBy>YU ZO</cp:lastModifiedBy>
  <cp:revision>160</cp:revision>
  <dcterms:modified xsi:type="dcterms:W3CDTF">2022-02-06T18:23:16Z</dcterms:modified>
</cp:coreProperties>
</file>