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hJw9mankwJDsaU++9lSs6qz52I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Good day everyone, welcome to our presentation about our visual computing project, which also attended the annual competition of the IEEE VIS conference.</a:t>
            </a:r>
            <a:endParaRPr/>
          </a:p>
        </p:txBody>
      </p:sp>
      <p:sp>
        <p:nvSpPr>
          <p:cNvPr id="85" name="Google Shape;85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5bc02e781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5bc02e78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5bc02e781a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5bc02e781a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5bc02e781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5bc02e781a_0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5a096c0770_1_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2" name="Google Shape;182;g15a096c0770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15a096c0770_1_9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Firstly we will shortly introduce the Vast Challenge 2022, the task is to analyse a virtual city. We are given a really large dataset, and we have to do </a:t>
            </a:r>
            <a:r>
              <a:rPr lang="de-DE"/>
              <a:t>selection and do preprocess from it.</a:t>
            </a:r>
            <a:r>
              <a:rPr lang="de-DE"/>
              <a:t> And finally we have to use tool to visualize the city situation and daily life of residents.</a:t>
            </a:r>
            <a:endParaRPr/>
          </a:p>
        </p:txBody>
      </p:sp>
      <p:sp>
        <p:nvSpPr>
          <p:cNvPr id="95" name="Google Shape;95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5a096c0770_1_1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4" name="Google Shape;104;g15a096c0770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/>
              <a:t>this dataset consists of the information of more than 1000 residents in city Engagement.  The data are recorded every 5 minutes for 15  months by all residents, it recorded activity logs, attributes of participants,</a:t>
            </a:r>
            <a:r>
              <a:rPr lang="de-DE" sz="1100"/>
              <a:t> buildings, jobs, restaurants and journals of travel, check-in, finance and social networks. A special characteristic of the dataset is the strong linkage between the observed data due to various social and business relationships.</a:t>
            </a:r>
            <a:r>
              <a:rPr lang="de-DE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05" name="Google Shape;105;g15a096c0770_1_1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5a096c0770_1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3" name="Google Shape;113;g15a096c0770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/>
              <a:t>Here we have a short overview about the layouts of our web application. It contains</a:t>
            </a:r>
            <a:r>
              <a:rPr lang="de-DE" sz="1100"/>
              <a:t> 2D and 3D maps of the city with four dashboards: Demography, social networks, business and gastronomy.</a:t>
            </a:r>
            <a:r>
              <a:rPr lang="de-DE" sz="1100"/>
              <a:t> The detailed description of each part will be shown in a short video later. </a:t>
            </a:r>
            <a:endParaRPr/>
          </a:p>
        </p:txBody>
      </p:sp>
      <p:sp>
        <p:nvSpPr>
          <p:cNvPr id="114" name="Google Shape;114;g15a096c0770_1_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5a096c0770_0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4" name="Google Shape;124;g15a096c077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15a096c0770_0_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5b2270d36f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5b2270d36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400">
                <a:solidFill>
                  <a:srgbClr val="000000"/>
                </a:solidFill>
              </a:rPr>
              <a:t>Procrastination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15b2270d36f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5b2270d36f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1" name="Google Shape;141;g15b2270d3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15b2270d36f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5b2270d36f_1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5b2270d36f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de-DE"/>
              <a:t>in the video we can see, the basic principle of our application is easiness, or as a famous saying of William of Ockham ,blablabla.</a:t>
            </a:r>
            <a:endParaRPr/>
          </a:p>
        </p:txBody>
      </p:sp>
      <p:sp>
        <p:nvSpPr>
          <p:cNvPr id="151" name="Google Shape;151;g15b2270d36f_1_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5a096c0770_1_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7" name="Google Shape;157;g15a096c0770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As this project is a challenge,  we submit a web application , a report, a paper and a short video. And </a:t>
            </a:r>
            <a:r>
              <a:rPr lang="de-DE"/>
              <a:t>We are honored to receive </a:t>
            </a:r>
            <a:r>
              <a:rPr lang="de-DE"/>
              <a:t>Honorable Mention for Extensible Custom Dashboard</a:t>
            </a:r>
            <a:r>
              <a:rPr lang="de-DE"/>
              <a:t> award of Vast Challenge 2022, and were invited to the Challenge workshop. although we didn’t go, we still appreciate for the invitation.</a:t>
            </a:r>
            <a:endParaRPr/>
          </a:p>
        </p:txBody>
      </p:sp>
      <p:sp>
        <p:nvSpPr>
          <p:cNvPr id="158" name="Google Shape;158;g15a096c0770_1_8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250825" y="368300"/>
            <a:ext cx="8642350" cy="2089150"/>
          </a:xfrm>
          <a:prstGeom prst="rect">
            <a:avLst/>
          </a:prstGeom>
          <a:solidFill>
            <a:srgbClr val="B9102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"/>
          <p:cNvSpPr/>
          <p:nvPr/>
        </p:nvSpPr>
        <p:spPr>
          <a:xfrm>
            <a:off x="250825" y="196850"/>
            <a:ext cx="8642350" cy="144463"/>
          </a:xfrm>
          <a:prstGeom prst="rect">
            <a:avLst/>
          </a:prstGeom>
          <a:solidFill>
            <a:srgbClr val="B9102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ud_logo" id="24" name="Google Shape;24;p4"/>
          <p:cNvPicPr preferRelativeResize="0"/>
          <p:nvPr/>
        </p:nvPicPr>
        <p:blipFill rotWithShape="1">
          <a:blip r:embed="rId2">
            <a:alphaModFix/>
          </a:blip>
          <a:srcRect b="0" l="0" r="5452" t="0"/>
          <a:stretch/>
        </p:blipFill>
        <p:spPr>
          <a:xfrm>
            <a:off x="7167563" y="509588"/>
            <a:ext cx="1873250" cy="7921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" name="Google Shape;25;p4"/>
          <p:cNvCxnSpPr/>
          <p:nvPr/>
        </p:nvCxnSpPr>
        <p:spPr>
          <a:xfrm>
            <a:off x="252413" y="6489700"/>
            <a:ext cx="8640762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" name="Google Shape;26;p4"/>
          <p:cNvCxnSpPr/>
          <p:nvPr/>
        </p:nvCxnSpPr>
        <p:spPr>
          <a:xfrm>
            <a:off x="252413" y="6489700"/>
            <a:ext cx="8640762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Google Shape;27;p4"/>
          <p:cNvSpPr/>
          <p:nvPr/>
        </p:nvSpPr>
        <p:spPr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"/>
          <p:cNvSpPr txBox="1"/>
          <p:nvPr>
            <p:ph type="ctrTitle"/>
          </p:nvPr>
        </p:nvSpPr>
        <p:spPr>
          <a:xfrm>
            <a:off x="358775" y="539750"/>
            <a:ext cx="6734175" cy="577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subTitle"/>
          </p:nvPr>
        </p:nvSpPr>
        <p:spPr>
          <a:xfrm>
            <a:off x="358775" y="1449388"/>
            <a:ext cx="6734175" cy="944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  <a:defRPr b="1">
                <a:solidFill>
                  <a:schemeClr val="lt1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58775" y="6510338"/>
            <a:ext cx="7958138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/>
        </p:nvSpPr>
        <p:spPr>
          <a:xfrm>
            <a:off x="6400800" y="6467475"/>
            <a:ext cx="442913" cy="246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DE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Y:\ukp\logo\final_versions\2010-06-04_logo-ukp_schriftzug-kurz-hintergrund-transparent_25mm.png" id="33" name="Google Shape;3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69426" y="6530975"/>
            <a:ext cx="532326" cy="25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vertikaler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" type="body"/>
          </p:nvPr>
        </p:nvSpPr>
        <p:spPr>
          <a:xfrm rot="5400000">
            <a:off x="2176463" y="-333375"/>
            <a:ext cx="4789487" cy="864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358775" y="6510338"/>
            <a:ext cx="7958138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kaler Titel und Text" type="vertTitleAndTx">
  <p:cSld name="VERTICAL_TITLE_AND_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 rot="5400000">
            <a:off x="4865688" y="2355850"/>
            <a:ext cx="5892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 rot="5400000">
            <a:off x="469107" y="270669"/>
            <a:ext cx="5892800" cy="6329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1" type="ftr"/>
          </p:nvPr>
        </p:nvSpPr>
        <p:spPr>
          <a:xfrm>
            <a:off x="358775" y="6510338"/>
            <a:ext cx="7958138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, Text und Inhalt" type="txAndObj">
  <p:cSld name="TEXT_AND_OBJEC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250825" y="1592263"/>
            <a:ext cx="4243388" cy="4789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2" type="body"/>
          </p:nvPr>
        </p:nvSpPr>
        <p:spPr>
          <a:xfrm>
            <a:off x="4646613" y="1592263"/>
            <a:ext cx="4244975" cy="4789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1" type="ftr"/>
          </p:nvPr>
        </p:nvSpPr>
        <p:spPr>
          <a:xfrm>
            <a:off x="358775" y="6510338"/>
            <a:ext cx="7958138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58775" y="6510338"/>
            <a:ext cx="7958138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type="title"/>
          </p:nvPr>
        </p:nvSpPr>
        <p:spPr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250825" y="1592263"/>
            <a:ext cx="8640763" cy="4789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nittsüberschrift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358775" y="6510338"/>
            <a:ext cx="7958138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ei Inhalte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250825" y="1592263"/>
            <a:ext cx="4243388" cy="4789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4646613" y="1592263"/>
            <a:ext cx="4244975" cy="4789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358775" y="6510338"/>
            <a:ext cx="7958138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gleich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9pPr>
          </a:lstStyle>
          <a:p/>
        </p:txBody>
      </p:sp>
      <p:sp>
        <p:nvSpPr>
          <p:cNvPr id="51" name="Google Shape;51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358775" y="6510338"/>
            <a:ext cx="7958138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358775" y="6510338"/>
            <a:ext cx="7958138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idx="11" type="ftr"/>
          </p:nvPr>
        </p:nvSpPr>
        <p:spPr>
          <a:xfrm>
            <a:off x="358775" y="6510338"/>
            <a:ext cx="7958138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mit Überschrift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9pPr>
          </a:lstStyle>
          <a:p/>
        </p:txBody>
      </p:sp>
      <p:sp>
        <p:nvSpPr>
          <p:cNvPr id="62" name="Google Shape;62;p1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3" name="Google Shape;63;p11"/>
          <p:cNvSpPr txBox="1"/>
          <p:nvPr>
            <p:ph idx="11" type="ftr"/>
          </p:nvPr>
        </p:nvSpPr>
        <p:spPr>
          <a:xfrm>
            <a:off x="358775" y="6510338"/>
            <a:ext cx="7958138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mit Überschrift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8" name="Google Shape;68;p12"/>
          <p:cNvSpPr txBox="1"/>
          <p:nvPr>
            <p:ph idx="11" type="ftr"/>
          </p:nvPr>
        </p:nvSpPr>
        <p:spPr>
          <a:xfrm>
            <a:off x="358775" y="6510338"/>
            <a:ext cx="7958138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"/>
          <p:cNvSpPr txBox="1"/>
          <p:nvPr>
            <p:ph type="title"/>
          </p:nvPr>
        </p:nvSpPr>
        <p:spPr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" type="body"/>
          </p:nvPr>
        </p:nvSpPr>
        <p:spPr>
          <a:xfrm>
            <a:off x="250825" y="1592263"/>
            <a:ext cx="8640763" cy="4789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358775" y="6510338"/>
            <a:ext cx="7958138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"/>
          <p:cNvSpPr/>
          <p:nvPr/>
        </p:nvSpPr>
        <p:spPr>
          <a:xfrm>
            <a:off x="250825" y="196850"/>
            <a:ext cx="8642350" cy="144463"/>
          </a:xfrm>
          <a:prstGeom prst="rect">
            <a:avLst/>
          </a:prstGeom>
          <a:solidFill>
            <a:srgbClr val="B9102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ud_logo" id="15" name="Google Shape;15;p3"/>
          <p:cNvPicPr preferRelativeResize="0"/>
          <p:nvPr/>
        </p:nvPicPr>
        <p:blipFill rotWithShape="1">
          <a:blip r:embed="rId1">
            <a:alphaModFix/>
          </a:blip>
          <a:srcRect b="0" l="0" r="5452" t="0"/>
          <a:stretch/>
        </p:blipFill>
        <p:spPr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oogle Shape;16;p3"/>
          <p:cNvCxnSpPr/>
          <p:nvPr/>
        </p:nvCxnSpPr>
        <p:spPr>
          <a:xfrm>
            <a:off x="250825" y="1449388"/>
            <a:ext cx="8640763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" name="Google Shape;17;p3"/>
          <p:cNvCxnSpPr/>
          <p:nvPr/>
        </p:nvCxnSpPr>
        <p:spPr>
          <a:xfrm>
            <a:off x="252413" y="6489700"/>
            <a:ext cx="8640762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Google Shape;18;p3"/>
          <p:cNvSpPr/>
          <p:nvPr/>
        </p:nvSpPr>
        <p:spPr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 txBox="1"/>
          <p:nvPr/>
        </p:nvSpPr>
        <p:spPr>
          <a:xfrm>
            <a:off x="6400800" y="6467475"/>
            <a:ext cx="442913" cy="246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DE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Y:\ukp\logo\final_versions\2010-06-04_logo-ukp_schriftzug-kurz-hintergrund-transparent_25mm.png" id="20" name="Google Shape;2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69426" y="6530975"/>
            <a:ext cx="532326" cy="2508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owncloud.fraunhofer.de/index.php/s/1nE8nSLfCxG5PK2" TargetMode="External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n.wikipedia.org/wiki/William_of_Ockha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358800" y="1533350"/>
            <a:ext cx="6734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-DE" sz="2400"/>
              <a:t>VAST CHALLENGE 2022</a:t>
            </a:r>
            <a:endParaRPr b="0"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de-DE" sz="1000"/>
              <a:t>Jan Burmeister, Jilin Liao, Jieqing Yang, Qingtian Wei, Kexin Wang</a:t>
            </a:r>
            <a:endParaRPr b="0" sz="1000"/>
          </a:p>
          <a:p>
            <a:pPr indent="0" lvl="0" marL="0" rtl="0" algn="l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88" name="Google Shape;88;p1"/>
          <p:cNvSpPr txBox="1"/>
          <p:nvPr>
            <p:ph type="ctrTitle"/>
          </p:nvPr>
        </p:nvSpPr>
        <p:spPr>
          <a:xfrm>
            <a:off x="358775" y="539750"/>
            <a:ext cx="6734175" cy="577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Visual Computing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"/>
          <p:cNvSpPr txBox="1"/>
          <p:nvPr>
            <p:ph idx="11" type="ftr"/>
          </p:nvPr>
        </p:nvSpPr>
        <p:spPr>
          <a:xfrm>
            <a:off x="358775" y="6510338"/>
            <a:ext cx="7958138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lt1"/>
                </a:solidFill>
              </a:rPr>
              <a:t>V</a:t>
            </a:r>
            <a:r>
              <a:rPr lang="de-DE">
                <a:solidFill>
                  <a:schemeClr val="lt1"/>
                </a:solidFill>
              </a:rPr>
              <a:t>isual Computing Project</a:t>
            </a:r>
            <a:r>
              <a:rPr lang="de-DE">
                <a:solidFill>
                  <a:schemeClr val="lt1"/>
                </a:solidFill>
              </a:rPr>
              <a:t> SS22  | </a:t>
            </a:r>
            <a:r>
              <a:rPr lang="de-DE">
                <a:solidFill>
                  <a:schemeClr val="lt1"/>
                </a:solidFill>
              </a:rPr>
              <a:t>Jan Burmeister, Jilin Liao, Jieqing Yang, Qingtian Wei, Kexin Wang</a:t>
            </a:r>
            <a:r>
              <a:rPr lang="de-DE">
                <a:solidFill>
                  <a:schemeClr val="lt1"/>
                </a:solidFill>
              </a:rPr>
              <a:t> </a:t>
            </a:r>
            <a:r>
              <a:rPr lang="de-DE"/>
              <a:t> | </a:t>
            </a:r>
            <a:endParaRPr/>
          </a:p>
        </p:txBody>
      </p:sp>
      <p:pic>
        <p:nvPicPr>
          <p:cNvPr id="90" name="Google Shape;90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4089" y="6510350"/>
            <a:ext cx="1383710" cy="33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6150" y="2523950"/>
            <a:ext cx="7370774" cy="383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5bc02e781a_0_0"/>
          <p:cNvSpPr txBox="1"/>
          <p:nvPr>
            <p:ph type="title"/>
          </p:nvPr>
        </p:nvSpPr>
        <p:spPr>
          <a:xfrm>
            <a:off x="358775" y="488950"/>
            <a:ext cx="6877200" cy="838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>
                <a:solidFill>
                  <a:schemeClr val="lt1"/>
                </a:solidFill>
              </a:rPr>
              <a:t>Contribution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71" name="Google Shape;171;g15bc02e781a_0_0"/>
          <p:cNvSpPr txBox="1"/>
          <p:nvPr>
            <p:ph idx="1" type="body"/>
          </p:nvPr>
        </p:nvSpPr>
        <p:spPr>
          <a:xfrm>
            <a:off x="1325975" y="2542925"/>
            <a:ext cx="6217800" cy="229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</a:pPr>
            <a:r>
              <a:rPr lang="de-DE" sz="3000">
                <a:solidFill>
                  <a:schemeClr val="lt1"/>
                </a:solidFill>
              </a:rPr>
              <a:t>Web Application</a:t>
            </a:r>
            <a:endParaRPr sz="3000">
              <a:solidFill>
                <a:schemeClr val="lt1"/>
              </a:solidFill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</a:pPr>
            <a:r>
              <a:rPr lang="de-DE" sz="3000">
                <a:solidFill>
                  <a:schemeClr val="lt1"/>
                </a:solidFill>
              </a:rPr>
              <a:t>Visualization Report 16 Page</a:t>
            </a:r>
            <a:endParaRPr sz="3000">
              <a:solidFill>
                <a:schemeClr val="lt1"/>
              </a:solidFill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000"/>
              <a:buChar char="○"/>
            </a:pPr>
            <a:r>
              <a:rPr lang="de-DE" sz="3000">
                <a:solidFill>
                  <a:srgbClr val="B7B7B7"/>
                </a:solidFill>
              </a:rPr>
              <a:t>Mini Paper (VGTC）2 Page</a:t>
            </a:r>
            <a:endParaRPr sz="3000">
              <a:solidFill>
                <a:srgbClr val="B7B7B7"/>
              </a:solidFill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</a:pPr>
            <a:r>
              <a:rPr lang="de-DE" sz="3000">
                <a:solidFill>
                  <a:schemeClr val="lt1"/>
                </a:solidFill>
              </a:rPr>
              <a:t>Short Video 4 mins</a:t>
            </a:r>
            <a:endParaRPr sz="3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5bc02e781a_0_6"/>
          <p:cNvSpPr txBox="1"/>
          <p:nvPr>
            <p:ph type="title"/>
          </p:nvPr>
        </p:nvSpPr>
        <p:spPr>
          <a:xfrm>
            <a:off x="358775" y="488950"/>
            <a:ext cx="6877200" cy="838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lt1"/>
                </a:solidFill>
              </a:rPr>
              <a:t>Result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8" name="Google Shape;178;g15bc02e781a_0_6"/>
          <p:cNvSpPr txBox="1"/>
          <p:nvPr>
            <p:ph idx="1" type="body"/>
          </p:nvPr>
        </p:nvSpPr>
        <p:spPr>
          <a:xfrm>
            <a:off x="358775" y="1546763"/>
            <a:ext cx="8640900" cy="478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b="1" lang="de-DE" sz="2400" u="sng">
                <a:solidFill>
                  <a:schemeClr val="lt1"/>
                </a:solidFill>
              </a:rPr>
              <a:t>Honorable Mention</a:t>
            </a:r>
            <a:r>
              <a:rPr b="1" lang="de-DE" sz="2400"/>
              <a:t> </a:t>
            </a:r>
            <a:r>
              <a:rPr lang="de-DE" sz="2400">
                <a:solidFill>
                  <a:srgbClr val="999999"/>
                </a:solidFill>
              </a:rPr>
              <a:t>for Extensible Custom Dashboard</a:t>
            </a:r>
            <a:endParaRPr sz="2400">
              <a:solidFill>
                <a:srgbClr val="999999"/>
              </a:solidFill>
            </a:endParaRPr>
          </a:p>
        </p:txBody>
      </p:sp>
      <p:pic>
        <p:nvPicPr>
          <p:cNvPr id="179" name="Google Shape;179;g15bc02e781a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3200" y="1995650"/>
            <a:ext cx="5962775" cy="434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5a096c0770_1_98"/>
          <p:cNvSpPr txBox="1"/>
          <p:nvPr>
            <p:ph type="title"/>
          </p:nvPr>
        </p:nvSpPr>
        <p:spPr>
          <a:xfrm>
            <a:off x="358775" y="488950"/>
            <a:ext cx="6877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15a096c0770_1_98"/>
          <p:cNvSpPr txBox="1"/>
          <p:nvPr>
            <p:ph idx="1" type="body"/>
          </p:nvPr>
        </p:nvSpPr>
        <p:spPr>
          <a:xfrm>
            <a:off x="2152700" y="2765550"/>
            <a:ext cx="5531400" cy="13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2387" lvl="0" marL="17938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6000">
                <a:solidFill>
                  <a:schemeClr val="lt1"/>
                </a:solidFill>
              </a:rPr>
              <a:t>T</a:t>
            </a:r>
            <a:r>
              <a:rPr lang="de-DE" sz="6000">
                <a:solidFill>
                  <a:schemeClr val="lt1"/>
                </a:solidFill>
              </a:rPr>
              <a:t>hank you !</a:t>
            </a:r>
            <a:endParaRPr sz="6000">
              <a:solidFill>
                <a:schemeClr val="lt1"/>
              </a:solidFill>
            </a:endParaRPr>
          </a:p>
          <a:p>
            <a:pPr indent="-52387" lvl="0" marL="17938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87" name="Google Shape;187;g15a096c0770_1_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4089" y="6510350"/>
            <a:ext cx="1383710" cy="33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15a096c0770_1_98"/>
          <p:cNvSpPr txBox="1"/>
          <p:nvPr>
            <p:ph idx="11" type="ftr"/>
          </p:nvPr>
        </p:nvSpPr>
        <p:spPr>
          <a:xfrm>
            <a:off x="358775" y="6510338"/>
            <a:ext cx="79581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lt1"/>
                </a:solidFill>
              </a:rPr>
              <a:t>Visual Computing Project SS22  | Jan Burmeister, Jilin Liao, Jieqing Yang, Qingtian Wei, Kexin Wang  |</a:t>
            </a:r>
            <a:r>
              <a:rPr lang="de-DE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358775" y="488950"/>
            <a:ext cx="6877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lt1"/>
                </a:solidFill>
              </a:rPr>
              <a:t>Introduction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250825" y="1592263"/>
            <a:ext cx="8640763" cy="4789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2387" lvl="0" marL="17938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>
                <a:solidFill>
                  <a:schemeClr val="lt1"/>
                </a:solidFill>
              </a:rPr>
              <a:t>V</a:t>
            </a:r>
            <a:r>
              <a:rPr b="1" lang="de-DE">
                <a:solidFill>
                  <a:schemeClr val="lt1"/>
                </a:solidFill>
              </a:rPr>
              <a:t>ast Challenge 2022:</a:t>
            </a:r>
            <a:endParaRPr b="1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de-DE">
                <a:solidFill>
                  <a:srgbClr val="666666"/>
                </a:solidFill>
              </a:rPr>
              <a:t>Annual competition of the </a:t>
            </a:r>
            <a:r>
              <a:rPr lang="de-DE">
                <a:solidFill>
                  <a:schemeClr val="lt1"/>
                </a:solidFill>
              </a:rPr>
              <a:t>IEEE VIS</a:t>
            </a:r>
            <a:r>
              <a:rPr lang="de-DE">
                <a:solidFill>
                  <a:srgbClr val="666666"/>
                </a:solidFill>
              </a:rPr>
              <a:t> conference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de-DE">
                <a:solidFill>
                  <a:srgbClr val="666666"/>
                </a:solidFill>
              </a:rPr>
              <a:t>Apply </a:t>
            </a:r>
            <a:r>
              <a:rPr lang="de-DE">
                <a:solidFill>
                  <a:schemeClr val="lt1"/>
                </a:solidFill>
              </a:rPr>
              <a:t>data science &amp; visual analytics</a:t>
            </a:r>
            <a:r>
              <a:rPr lang="de-DE">
                <a:solidFill>
                  <a:srgbClr val="666666"/>
                </a:solidFill>
              </a:rPr>
              <a:t> methods on a realistic dataset to answer business questions and drive decisions</a:t>
            </a:r>
            <a:endParaRPr>
              <a:solidFill>
                <a:srgbClr val="666666"/>
              </a:solidFill>
            </a:endParaRPr>
          </a:p>
          <a:p>
            <a:pPr indent="-52387" lvl="0" marL="17938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52387" lvl="0" marL="17938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>
                <a:solidFill>
                  <a:srgbClr val="B7B7B7"/>
                </a:solidFill>
              </a:rPr>
              <a:t>Tasks:</a:t>
            </a:r>
            <a:endParaRPr b="1"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de-DE">
                <a:solidFill>
                  <a:srgbClr val="999999"/>
                </a:solidFill>
              </a:rPr>
              <a:t>Analyze the urban planning for the virtual city Engagement, Ohio.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de-DE">
                <a:solidFill>
                  <a:srgbClr val="999999"/>
                </a:solidFill>
              </a:rPr>
              <a:t>Given a </a:t>
            </a:r>
            <a:r>
              <a:rPr lang="de-DE">
                <a:solidFill>
                  <a:schemeClr val="lt1"/>
                </a:solidFill>
              </a:rPr>
              <a:t>large, interlinked dataset</a:t>
            </a:r>
            <a:r>
              <a:rPr lang="de-DE">
                <a:solidFill>
                  <a:srgbClr val="999999"/>
                </a:solidFill>
              </a:rPr>
              <a:t> of its citizens, businesses and activities, assemble a summary of the state of this city to serve as a basis for future investments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de-DE">
                <a:solidFill>
                  <a:srgbClr val="999999"/>
                </a:solidFill>
              </a:rPr>
              <a:t>Develop an </a:t>
            </a:r>
            <a:r>
              <a:rPr lang="de-DE">
                <a:solidFill>
                  <a:schemeClr val="lt1"/>
                </a:solidFill>
              </a:rPr>
              <a:t>interactive</a:t>
            </a:r>
            <a:r>
              <a:rPr lang="de-DE"/>
              <a:t> </a:t>
            </a:r>
            <a:r>
              <a:rPr lang="de-DE">
                <a:solidFill>
                  <a:srgbClr val="999999"/>
                </a:solidFill>
              </a:rPr>
              <a:t>visualization application</a:t>
            </a:r>
            <a:endParaRPr>
              <a:solidFill>
                <a:srgbClr val="99999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2387" lvl="0" marL="17938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99" name="Google Shape;99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4089" y="6510350"/>
            <a:ext cx="1383710" cy="33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5825" y="4209650"/>
            <a:ext cx="2225850" cy="222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/>
          <p:nvPr>
            <p:ph idx="11" type="ftr"/>
          </p:nvPr>
        </p:nvSpPr>
        <p:spPr>
          <a:xfrm>
            <a:off x="358775" y="6510338"/>
            <a:ext cx="79581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lt1"/>
                </a:solidFill>
              </a:rPr>
              <a:t>Visual Computing Project SS22  | Jan Burmeister, Jilin Liao, Jieqing Yang, Qingtian Wei, Kexin Wang </a:t>
            </a:r>
            <a:r>
              <a:rPr lang="de-DE"/>
              <a:t> |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5a096c0770_1_116"/>
          <p:cNvSpPr txBox="1"/>
          <p:nvPr>
            <p:ph type="title"/>
          </p:nvPr>
        </p:nvSpPr>
        <p:spPr>
          <a:xfrm>
            <a:off x="358775" y="488950"/>
            <a:ext cx="6877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-DE">
                <a:solidFill>
                  <a:schemeClr val="lt1"/>
                </a:solidFill>
              </a:rPr>
              <a:t>Dataset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8" name="Google Shape;108;g15a096c0770_1_116"/>
          <p:cNvSpPr txBox="1"/>
          <p:nvPr>
            <p:ph idx="1" type="body"/>
          </p:nvPr>
        </p:nvSpPr>
        <p:spPr>
          <a:xfrm>
            <a:off x="358775" y="1564188"/>
            <a:ext cx="8640900" cy="47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000"/>
              <a:buFont typeface="Arial"/>
              <a:buChar char="●"/>
            </a:pPr>
            <a:r>
              <a:rPr lang="de-DE">
                <a:solidFill>
                  <a:srgbClr val="999999"/>
                </a:solidFill>
              </a:rPr>
              <a:t>Information of </a:t>
            </a:r>
            <a:r>
              <a:rPr lang="de-DE">
                <a:solidFill>
                  <a:srgbClr val="999999"/>
                </a:solidFill>
              </a:rPr>
              <a:t>1011 </a:t>
            </a:r>
            <a:r>
              <a:rPr lang="de-DE">
                <a:solidFill>
                  <a:srgbClr val="999999"/>
                </a:solidFill>
              </a:rPr>
              <a:t>residents in Engagement, Ohio</a:t>
            </a:r>
            <a:r>
              <a:rPr lang="de-DE">
                <a:solidFill>
                  <a:srgbClr val="999999"/>
                </a:solidFill>
              </a:rPr>
              <a:t>:</a:t>
            </a:r>
            <a:endParaRPr>
              <a:solidFill>
                <a:srgbClr val="999999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000"/>
              <a:buFont typeface="Arial"/>
              <a:buChar char="○"/>
            </a:pPr>
            <a:r>
              <a:rPr lang="de-DE" sz="2000">
                <a:solidFill>
                  <a:srgbClr val="999999"/>
                </a:solidFill>
              </a:rPr>
              <a:t>Activity Logs: various daily activities and status records</a:t>
            </a:r>
            <a:endParaRPr sz="2000">
              <a:solidFill>
                <a:srgbClr val="999999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000"/>
              <a:buFont typeface="Arial"/>
              <a:buChar char="○"/>
            </a:pPr>
            <a:r>
              <a:rPr lang="de-DE" sz="2000">
                <a:solidFill>
                  <a:srgbClr val="999999"/>
                </a:solidFill>
              </a:rPr>
              <a:t>Attributes of participants, building, jobs, restaurants etc.</a:t>
            </a:r>
            <a:endParaRPr sz="2000">
              <a:solidFill>
                <a:srgbClr val="999999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000"/>
              <a:buFont typeface="Arial"/>
              <a:buChar char="○"/>
            </a:pPr>
            <a:r>
              <a:rPr lang="de-DE" sz="2000">
                <a:solidFill>
                  <a:srgbClr val="999999"/>
                </a:solidFill>
              </a:rPr>
              <a:t>Journals of travel, check-in, finance and social networks</a:t>
            </a:r>
            <a:endParaRPr sz="2000">
              <a:solidFill>
                <a:srgbClr val="999999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lang="de-DE">
                <a:solidFill>
                  <a:schemeClr val="lt1"/>
                </a:solidFill>
              </a:rPr>
              <a:t>Records Frequency</a:t>
            </a:r>
            <a:r>
              <a:rPr lang="de-DE">
                <a:solidFill>
                  <a:srgbClr val="B7B7B7"/>
                </a:solidFill>
              </a:rPr>
              <a:t>: every 5 minutes for 15 months </a:t>
            </a:r>
            <a:r>
              <a:rPr lang="de-DE">
                <a:solidFill>
                  <a:schemeClr val="lt1"/>
                </a:solidFill>
              </a:rPr>
              <a:t>(high)</a:t>
            </a:r>
            <a:endParaRPr>
              <a:solidFill>
                <a:schemeClr val="lt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lang="de-DE">
                <a:solidFill>
                  <a:schemeClr val="lt1"/>
                </a:solidFill>
              </a:rPr>
              <a:t>Data volume: </a:t>
            </a:r>
            <a:r>
              <a:rPr lang="de-DE">
                <a:solidFill>
                  <a:srgbClr val="999999"/>
                </a:solidFill>
              </a:rPr>
              <a:t>100 million levels</a:t>
            </a:r>
            <a:r>
              <a:rPr lang="de-DE">
                <a:solidFill>
                  <a:schemeClr val="lt1"/>
                </a:solidFill>
              </a:rPr>
              <a:t> (large)</a:t>
            </a:r>
            <a:endParaRPr>
              <a:solidFill>
                <a:schemeClr val="lt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Arial"/>
              <a:buChar char="●"/>
            </a:pPr>
            <a:r>
              <a:rPr lang="de-DE">
                <a:solidFill>
                  <a:srgbClr val="B7B7B7"/>
                </a:solidFill>
              </a:rPr>
              <a:t>Characteristic: strong linkage between the data</a:t>
            </a:r>
            <a:endParaRPr>
              <a:solidFill>
                <a:srgbClr val="B7B7B7"/>
              </a:solidFill>
            </a:endParaRPr>
          </a:p>
          <a:p>
            <a:pPr indent="-52387" lvl="0" marL="17938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52387" lvl="0" marL="17938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09" name="Google Shape;109;g15a096c0770_1_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4089" y="6510350"/>
            <a:ext cx="1383710" cy="33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15a096c0770_1_116"/>
          <p:cNvSpPr txBox="1"/>
          <p:nvPr>
            <p:ph idx="11" type="ftr"/>
          </p:nvPr>
        </p:nvSpPr>
        <p:spPr>
          <a:xfrm>
            <a:off x="358775" y="6510338"/>
            <a:ext cx="79581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lt1"/>
                </a:solidFill>
              </a:rPr>
              <a:t>Visual Computing Project SS22  | Jan Burmeister, Jilin Liao, Jieqing Yang, Qingtian Wei, Kexin Wang</a:t>
            </a:r>
            <a:r>
              <a:rPr lang="de-DE"/>
              <a:t>  |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5a096c0770_1_18"/>
          <p:cNvSpPr txBox="1"/>
          <p:nvPr>
            <p:ph type="title"/>
          </p:nvPr>
        </p:nvSpPr>
        <p:spPr>
          <a:xfrm>
            <a:off x="358775" y="488950"/>
            <a:ext cx="6877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-DE">
                <a:solidFill>
                  <a:schemeClr val="lt1"/>
                </a:solidFill>
              </a:rPr>
              <a:t>Application Design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7" name="Google Shape;117;g15a096c0770_1_18"/>
          <p:cNvSpPr txBox="1"/>
          <p:nvPr>
            <p:ph idx="1" type="body"/>
          </p:nvPr>
        </p:nvSpPr>
        <p:spPr>
          <a:xfrm>
            <a:off x="83925" y="2500838"/>
            <a:ext cx="8640900" cy="47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de-DE" sz="1900">
                <a:solidFill>
                  <a:schemeClr val="lt1"/>
                </a:solidFill>
              </a:rPr>
              <a:t>Map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de-DE" sz="1900">
                <a:solidFill>
                  <a:schemeClr val="lt1"/>
                </a:solidFill>
              </a:rPr>
              <a:t>4 Dashboards</a:t>
            </a:r>
            <a:endParaRPr sz="1900">
              <a:solidFill>
                <a:schemeClr val="lt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Char char="○"/>
            </a:pPr>
            <a:r>
              <a:rPr lang="de-DE" sz="1600">
                <a:solidFill>
                  <a:srgbClr val="CCCCCC"/>
                </a:solidFill>
              </a:rPr>
              <a:t>Demography</a:t>
            </a:r>
            <a:endParaRPr sz="1600">
              <a:solidFill>
                <a:srgbClr val="CCCCCC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Char char="○"/>
            </a:pPr>
            <a:r>
              <a:rPr lang="de-DE" sz="1600">
                <a:solidFill>
                  <a:srgbClr val="CCCCCC"/>
                </a:solidFill>
              </a:rPr>
              <a:t>Social Network</a:t>
            </a:r>
            <a:endParaRPr sz="1600">
              <a:solidFill>
                <a:srgbClr val="CCCCCC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Char char="○"/>
            </a:pPr>
            <a:r>
              <a:rPr lang="de-DE" sz="1600">
                <a:solidFill>
                  <a:srgbClr val="CCCCCC"/>
                </a:solidFill>
              </a:rPr>
              <a:t>Business</a:t>
            </a:r>
            <a:endParaRPr sz="1600">
              <a:solidFill>
                <a:srgbClr val="CCCCCC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Char char="○"/>
            </a:pPr>
            <a:r>
              <a:rPr lang="de-DE" sz="1600">
                <a:solidFill>
                  <a:srgbClr val="CCCCCC"/>
                </a:solidFill>
              </a:rPr>
              <a:t>Gastronomy</a:t>
            </a:r>
            <a:endParaRPr sz="1600">
              <a:solidFill>
                <a:srgbClr val="CCCCCC"/>
              </a:solidFill>
            </a:endParaRPr>
          </a:p>
          <a:p>
            <a:pPr indent="-52387" lvl="0" marL="17938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52387" lvl="0" marL="17938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52387" lvl="0" marL="17938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18" name="Google Shape;118;g15a096c0770_1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4089" y="6510350"/>
            <a:ext cx="1383710" cy="33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15a096c0770_1_18"/>
          <p:cNvSpPr txBox="1"/>
          <p:nvPr>
            <p:ph idx="11" type="ftr"/>
          </p:nvPr>
        </p:nvSpPr>
        <p:spPr>
          <a:xfrm>
            <a:off x="358775" y="6510338"/>
            <a:ext cx="79581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lt1"/>
                </a:solidFill>
              </a:rPr>
              <a:t>Visual Computing Project SS22  | Jan Burmeister, Jilin Liao, Jieqing Yang, Qingtian Wei, Kexin Wang  </a:t>
            </a:r>
            <a:r>
              <a:rPr lang="de-DE"/>
              <a:t>|</a:t>
            </a:r>
            <a:r>
              <a:rPr lang="de-DE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20" name="Google Shape;120;g15a096c0770_1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5300" y="1926925"/>
            <a:ext cx="6256426" cy="176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15a096c0770_1_18"/>
          <p:cNvPicPr preferRelativeResize="0"/>
          <p:nvPr/>
        </p:nvPicPr>
        <p:blipFill rotWithShape="1">
          <a:blip r:embed="rId5">
            <a:alphaModFix/>
          </a:blip>
          <a:srcRect b="0" l="1215" r="0" t="0"/>
          <a:stretch/>
        </p:blipFill>
        <p:spPr>
          <a:xfrm>
            <a:off x="2613293" y="3830000"/>
            <a:ext cx="6278432" cy="176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5a096c0770_0_35"/>
          <p:cNvSpPr txBox="1"/>
          <p:nvPr>
            <p:ph type="title"/>
          </p:nvPr>
        </p:nvSpPr>
        <p:spPr>
          <a:xfrm>
            <a:off x="358775" y="488950"/>
            <a:ext cx="6877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-DE">
                <a:solidFill>
                  <a:schemeClr val="lt1"/>
                </a:solidFill>
              </a:rPr>
              <a:t>Application Design - </a:t>
            </a:r>
            <a:r>
              <a:rPr lang="de-DE">
                <a:solidFill>
                  <a:schemeClr val="lt1"/>
                </a:solidFill>
              </a:rPr>
              <a:t>Tools Used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8" name="Google Shape;128;g15a096c0770_0_35"/>
          <p:cNvSpPr txBox="1"/>
          <p:nvPr>
            <p:ph idx="1" type="body"/>
          </p:nvPr>
        </p:nvSpPr>
        <p:spPr>
          <a:xfrm>
            <a:off x="250825" y="1592263"/>
            <a:ext cx="8640900" cy="47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2387" lvl="0" marL="17938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29" name="Google Shape;129;g15a096c0770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4089" y="6510350"/>
            <a:ext cx="1383710" cy="33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15a096c0770_0_35"/>
          <p:cNvSpPr txBox="1"/>
          <p:nvPr>
            <p:ph idx="11" type="ftr"/>
          </p:nvPr>
        </p:nvSpPr>
        <p:spPr>
          <a:xfrm>
            <a:off x="358775" y="6510338"/>
            <a:ext cx="79581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lt1"/>
                </a:solidFill>
              </a:rPr>
              <a:t>Visual Computing Project SS22  | Jan Burmeister, Jilin Liao, Jieqing Yang, Qingtian Wei, Kexin Wang  </a:t>
            </a:r>
            <a:r>
              <a:rPr lang="de-DE"/>
              <a:t>| </a:t>
            </a:r>
            <a:endParaRPr/>
          </a:p>
        </p:txBody>
      </p:sp>
      <p:pic>
        <p:nvPicPr>
          <p:cNvPr id="131" name="Google Shape;131;g15a096c0770_0_35"/>
          <p:cNvPicPr preferRelativeResize="0"/>
          <p:nvPr/>
        </p:nvPicPr>
        <p:blipFill rotWithShape="1">
          <a:blip r:embed="rId4">
            <a:alphaModFix/>
          </a:blip>
          <a:srcRect b="9272" l="0" r="0" t="9677"/>
          <a:stretch/>
        </p:blipFill>
        <p:spPr>
          <a:xfrm>
            <a:off x="592950" y="1932274"/>
            <a:ext cx="7958100" cy="3565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b2270d36f_1_0"/>
          <p:cNvSpPr txBox="1"/>
          <p:nvPr>
            <p:ph type="title"/>
          </p:nvPr>
        </p:nvSpPr>
        <p:spPr>
          <a:xfrm>
            <a:off x="358775" y="488950"/>
            <a:ext cx="6877200" cy="838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52387" lvl="0" marL="17938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>
                <a:solidFill>
                  <a:schemeClr val="lt1"/>
                </a:solidFill>
              </a:rPr>
              <a:t>Agile Software Engineering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8" name="Google Shape;138;g15b2270d36f_1_0"/>
          <p:cNvSpPr txBox="1"/>
          <p:nvPr>
            <p:ph idx="1" type="body"/>
          </p:nvPr>
        </p:nvSpPr>
        <p:spPr>
          <a:xfrm>
            <a:off x="1752900" y="1910888"/>
            <a:ext cx="8640900" cy="478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lt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Char char="●"/>
            </a:pPr>
            <a:r>
              <a:rPr lang="de-DE" sz="2800">
                <a:solidFill>
                  <a:schemeClr val="lt1"/>
                </a:solidFill>
              </a:rPr>
              <a:t>Weekly Stand-Up</a:t>
            </a:r>
            <a:endParaRPr sz="2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Char char="●"/>
            </a:pPr>
            <a:r>
              <a:rPr lang="de-DE" sz="2800">
                <a:solidFill>
                  <a:schemeClr val="lt1"/>
                </a:solidFill>
              </a:rPr>
              <a:t>Weekly Team-Event (Sprint)</a:t>
            </a:r>
            <a:endParaRPr sz="2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Char char="●"/>
            </a:pPr>
            <a:r>
              <a:rPr lang="de-DE" sz="2800">
                <a:solidFill>
                  <a:schemeClr val="lt1"/>
                </a:solidFill>
              </a:rPr>
              <a:t>Product Owner: Jan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5b2270d36f_0_0"/>
          <p:cNvSpPr txBox="1"/>
          <p:nvPr>
            <p:ph type="title"/>
          </p:nvPr>
        </p:nvSpPr>
        <p:spPr>
          <a:xfrm>
            <a:off x="358775" y="488950"/>
            <a:ext cx="6877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-DE">
                <a:solidFill>
                  <a:schemeClr val="lt1"/>
                </a:solidFill>
              </a:rPr>
              <a:t>Application Design - Layouts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5" name="Google Shape;145;g15b2270d36f_0_0"/>
          <p:cNvSpPr txBox="1"/>
          <p:nvPr>
            <p:ph idx="1" type="body"/>
          </p:nvPr>
        </p:nvSpPr>
        <p:spPr>
          <a:xfrm>
            <a:off x="910325" y="3400500"/>
            <a:ext cx="7485000" cy="10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2387" lvl="0" marL="17938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3000" u="sng">
                <a:solidFill>
                  <a:srgbClr val="F3F3F3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Videos Introduction 4 mins</a:t>
            </a:r>
            <a:endParaRPr sz="3000">
              <a:solidFill>
                <a:srgbClr val="F3F3F3"/>
              </a:solidFill>
            </a:endParaRPr>
          </a:p>
          <a:p>
            <a:pPr indent="0" lvl="0" marL="127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46" name="Google Shape;146;g15b2270d36f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4089" y="6510350"/>
            <a:ext cx="1383710" cy="33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15b2270d36f_0_0"/>
          <p:cNvSpPr txBox="1"/>
          <p:nvPr>
            <p:ph idx="11" type="ftr"/>
          </p:nvPr>
        </p:nvSpPr>
        <p:spPr>
          <a:xfrm>
            <a:off x="205850" y="6510338"/>
            <a:ext cx="79581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lt1"/>
                </a:solidFill>
              </a:rPr>
              <a:t>Visual Computing Project SS22  | Jan Burmeister, Jilin Liao, Jieqing Yang, Qingtian Wei, Kexin Wang</a:t>
            </a:r>
            <a:r>
              <a:rPr lang="de-DE"/>
              <a:t>  |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5b2270d36f_1_12"/>
          <p:cNvSpPr txBox="1"/>
          <p:nvPr>
            <p:ph type="title"/>
          </p:nvPr>
        </p:nvSpPr>
        <p:spPr>
          <a:xfrm>
            <a:off x="358775" y="488950"/>
            <a:ext cx="6877200" cy="838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15b2270d36f_1_12"/>
          <p:cNvSpPr txBox="1"/>
          <p:nvPr>
            <p:ph idx="1" type="body"/>
          </p:nvPr>
        </p:nvSpPr>
        <p:spPr>
          <a:xfrm>
            <a:off x="304300" y="2969216"/>
            <a:ext cx="8652600" cy="113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de-DE" sz="2800">
                <a:solidFill>
                  <a:schemeClr val="lt1"/>
                </a:solidFill>
              </a:rPr>
              <a:t>Entities should not be multiplied beyond necessity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de-DE" sz="2300">
                <a:solidFill>
                  <a:schemeClr val="lt1"/>
                </a:solidFill>
              </a:rPr>
              <a:t> 								</a:t>
            </a:r>
            <a:r>
              <a:rPr lang="de-DE" sz="2300">
                <a:solidFill>
                  <a:srgbClr val="999999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William of Ockham</a:t>
            </a:r>
            <a:r>
              <a:rPr lang="de-DE" sz="2300">
                <a:solidFill>
                  <a:srgbClr val="999999"/>
                </a:solidFill>
              </a:rPr>
              <a:t> (c.  1287–1347)</a:t>
            </a:r>
            <a:endParaRPr sz="23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de-DE" sz="2600">
                <a:solidFill>
                  <a:srgbClr val="202122"/>
                </a:solidFill>
                <a:highlight>
                  <a:srgbClr val="FFFFFF"/>
                </a:highlight>
              </a:rPr>
              <a:t>													</a:t>
            </a:r>
            <a:endParaRPr sz="260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5a096c0770_1_82"/>
          <p:cNvSpPr txBox="1"/>
          <p:nvPr>
            <p:ph type="title"/>
          </p:nvPr>
        </p:nvSpPr>
        <p:spPr>
          <a:xfrm>
            <a:off x="358775" y="488950"/>
            <a:ext cx="6877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lt1"/>
                </a:solidFill>
              </a:rPr>
              <a:t>CONCLUSION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1" name="Google Shape;161;g15a096c0770_1_82"/>
          <p:cNvSpPr txBox="1"/>
          <p:nvPr>
            <p:ph idx="1" type="body"/>
          </p:nvPr>
        </p:nvSpPr>
        <p:spPr>
          <a:xfrm>
            <a:off x="250825" y="1592263"/>
            <a:ext cx="8640900" cy="47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>
                <a:solidFill>
                  <a:srgbClr val="B7B7B7"/>
                </a:solidFill>
              </a:rPr>
              <a:t>What we earned:</a:t>
            </a:r>
            <a:endParaRPr b="1"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de-DE">
                <a:solidFill>
                  <a:schemeClr val="lt1"/>
                </a:solidFill>
              </a:rPr>
              <a:t>User Centered Design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de-DE">
                <a:solidFill>
                  <a:schemeClr val="lt1"/>
                </a:solidFill>
              </a:rPr>
              <a:t>User Interaction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de-DE">
                <a:solidFill>
                  <a:srgbClr val="B7B7B7"/>
                </a:solidFill>
              </a:rPr>
              <a:t>Software Engineering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de-DE">
                <a:solidFill>
                  <a:srgbClr val="B7B7B7"/>
                </a:solidFill>
              </a:rPr>
              <a:t>Network Data Exchange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2387" lvl="0" marL="17938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62" name="Google Shape;162;g15a096c0770_1_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4089" y="6510350"/>
            <a:ext cx="1383710" cy="33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15a096c0770_1_82"/>
          <p:cNvSpPr txBox="1"/>
          <p:nvPr>
            <p:ph idx="11" type="ftr"/>
          </p:nvPr>
        </p:nvSpPr>
        <p:spPr>
          <a:xfrm>
            <a:off x="358775" y="6510338"/>
            <a:ext cx="79581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lt1"/>
                </a:solidFill>
              </a:rPr>
              <a:t>Visual Computing Project SS22  | Jan Burmeister, Jilin Liao, Jieqing Yang, Qingtian Wei, Kexin Wang</a:t>
            </a:r>
            <a:r>
              <a:rPr lang="de-DE"/>
              <a:t>  | </a:t>
            </a:r>
            <a:endParaRPr/>
          </a:p>
        </p:txBody>
      </p:sp>
      <p:pic>
        <p:nvPicPr>
          <p:cNvPr id="164" name="Google Shape;164;g15a096c0770_1_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2363" y="3256076"/>
            <a:ext cx="7079275" cy="29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kp_template_TUD_CD">
  <a:themeElements>
    <a:clrScheme name="ukp_template_TUD_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zesch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