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E90D15-5ED7-4AB3-8E91-A2B13EDD5CBE}" v="345" dt="2023-06-16T06:00:07.1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722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802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27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6991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499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7665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9610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8711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8038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6340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6/15/2023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9136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6/15/2023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240420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4" r:id="rId7"/>
    <p:sldLayoutId id="2147483750" r:id="rId8"/>
    <p:sldLayoutId id="2147483751" r:id="rId9"/>
    <p:sldLayoutId id="2147483752" r:id="rId10"/>
    <p:sldLayoutId id="2147483753"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1" name="Rectangle 10">
            <a:extLst>
              <a:ext uri="{FF2B5EF4-FFF2-40B4-BE49-F238E27FC236}">
                <a16:creationId xmlns:a16="http://schemas.microsoft.com/office/drawing/2014/main" id="{36436272-E5BF-4ECF-BE17-281C8F529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0993C6-6470-4D5B-A1CC-52F0A895D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543865"/>
            <a:ext cx="12192000" cy="2289846"/>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62D5AD-C652-4791-8642-9497C61C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3289" y="824178"/>
            <a:ext cx="9998612" cy="4624121"/>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F282B4-A060-4579-9205-750D9877B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942" y="1055077"/>
            <a:ext cx="10140385" cy="4747846"/>
          </a:xfrm>
          <a:prstGeom prst="rect">
            <a:avLst/>
          </a:prstGeom>
          <a:solidFill>
            <a:schemeClr val="accent1">
              <a:lumMod val="20000"/>
              <a:lumOff val="80000"/>
            </a:schemeClr>
          </a:solidFill>
          <a:ln w="38100">
            <a:noFill/>
          </a:ln>
          <a:effectLst>
            <a:outerShdw dist="165100" dir="84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00200" y="2743200"/>
            <a:ext cx="6806820" cy="2572604"/>
          </a:xfrm>
        </p:spPr>
        <p:txBody>
          <a:bodyPr vert="horz" lIns="91440" tIns="45720" rIns="91440" bIns="45720" rtlCol="0" anchor="b">
            <a:normAutofit/>
          </a:bodyPr>
          <a:lstStyle/>
          <a:p>
            <a:pPr>
              <a:lnSpc>
                <a:spcPct val="130000"/>
              </a:lnSpc>
            </a:pPr>
            <a:r>
              <a:rPr lang="en-US" sz="3600" b="1" spc="1300" dirty="0">
                <a:solidFill>
                  <a:srgbClr val="000000"/>
                </a:solidFill>
              </a:rPr>
              <a:t>File Handling in Python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9CA7B7-9A12-C3E2-28DA-EB102FCBC312}"/>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b="1" dirty="0">
                <a:solidFill>
                  <a:srgbClr val="000000"/>
                </a:solidFill>
              </a:rPr>
              <a:t>Introduction</a:t>
            </a:r>
          </a:p>
        </p:txBody>
      </p:sp>
      <p:sp>
        <p:nvSpPr>
          <p:cNvPr id="3" name="Content Placeholder 2">
            <a:extLst>
              <a:ext uri="{FF2B5EF4-FFF2-40B4-BE49-F238E27FC236}">
                <a16:creationId xmlns:a16="http://schemas.microsoft.com/office/drawing/2014/main" id="{8EBB6BB3-5F0D-4357-303D-E60FD157DF06}"/>
              </a:ext>
            </a:extLst>
          </p:cNvPr>
          <p:cNvSpPr>
            <a:spLocks noGrp="1"/>
          </p:cNvSpPr>
          <p:nvPr>
            <p:ph idx="1"/>
          </p:nvPr>
        </p:nvSpPr>
        <p:spPr>
          <a:xfrm>
            <a:off x="927913" y="2507411"/>
            <a:ext cx="9508478" cy="4163844"/>
          </a:xfrm>
        </p:spPr>
        <p:txBody>
          <a:bodyPr vert="horz" lIns="91440" tIns="45720" rIns="91440" bIns="45720" rtlCol="0" anchor="t">
            <a:normAutofit fontScale="92500" lnSpcReduction="20000"/>
          </a:bodyPr>
          <a:lstStyle/>
          <a:p>
            <a:pPr marL="0" indent="0">
              <a:buNone/>
            </a:pPr>
            <a:r>
              <a:rPr lang="en-US" dirty="0">
                <a:latin typeface="Consolas"/>
                <a:ea typeface="+mj-lt"/>
                <a:cs typeface="+mj-lt"/>
              </a:rPr>
              <a:t>File handling in Python refers to the various operations and techniques used to read from, write to, and manipulate files. Python provides built-in functions and methods that make it easy to work with files. Here are the common file handling operations in Python:</a:t>
            </a:r>
          </a:p>
          <a:p>
            <a:pPr marL="0" indent="0">
              <a:buNone/>
            </a:pPr>
            <a:endParaRPr lang="en-US" dirty="0">
              <a:latin typeface="Consolas"/>
            </a:endParaRPr>
          </a:p>
          <a:p>
            <a:pPr>
              <a:buFont typeface="Arial"/>
              <a:buChar char="•"/>
            </a:pPr>
            <a:r>
              <a:rPr lang="en-US" dirty="0">
                <a:latin typeface="Consolas"/>
                <a:ea typeface="+mj-lt"/>
                <a:cs typeface="+mj-lt"/>
              </a:rPr>
              <a:t>Opening a file: </a:t>
            </a:r>
            <a:r>
              <a:rPr lang="en-US" dirty="0">
                <a:latin typeface="Consolas"/>
              </a:rPr>
              <a:t>open()</a:t>
            </a:r>
            <a:endParaRPr lang="en-US">
              <a:latin typeface="Consolas"/>
            </a:endParaRPr>
          </a:p>
          <a:p>
            <a:pPr>
              <a:buFont typeface="Arial"/>
              <a:buChar char="•"/>
            </a:pPr>
            <a:r>
              <a:rPr lang="en-US" dirty="0">
                <a:latin typeface="Consolas"/>
                <a:ea typeface="+mj-lt"/>
                <a:cs typeface="+mj-lt"/>
              </a:rPr>
              <a:t>Closing a file: </a:t>
            </a:r>
            <a:r>
              <a:rPr lang="en-US" dirty="0">
                <a:latin typeface="Consolas"/>
              </a:rPr>
              <a:t>close()</a:t>
            </a:r>
            <a:endParaRPr lang="en-US">
              <a:latin typeface="Consolas"/>
            </a:endParaRPr>
          </a:p>
          <a:p>
            <a:pPr>
              <a:buFont typeface="Arial"/>
              <a:buChar char="•"/>
            </a:pPr>
            <a:r>
              <a:rPr lang="en-US" dirty="0">
                <a:latin typeface="Consolas"/>
                <a:ea typeface="+mj-lt"/>
                <a:cs typeface="+mj-lt"/>
              </a:rPr>
              <a:t>Reading the entire file: </a:t>
            </a:r>
            <a:r>
              <a:rPr lang="en-US" dirty="0">
                <a:latin typeface="Consolas"/>
              </a:rPr>
              <a:t>read()</a:t>
            </a:r>
            <a:endParaRPr lang="en-US">
              <a:latin typeface="Consolas"/>
            </a:endParaRPr>
          </a:p>
          <a:p>
            <a:pPr>
              <a:buFont typeface="Arial"/>
              <a:buChar char="•"/>
            </a:pPr>
            <a:r>
              <a:rPr lang="en-US" dirty="0">
                <a:latin typeface="Consolas"/>
                <a:ea typeface="+mj-lt"/>
                <a:cs typeface="+mj-lt"/>
              </a:rPr>
              <a:t>Writing to a file: </a:t>
            </a:r>
            <a:r>
              <a:rPr lang="en-US" dirty="0">
                <a:latin typeface="Consolas"/>
              </a:rPr>
              <a:t>write()</a:t>
            </a:r>
            <a:endParaRPr lang="en-US">
              <a:latin typeface="Consolas"/>
            </a:endParaRPr>
          </a:p>
          <a:p>
            <a:pPr>
              <a:buFont typeface="Arial"/>
              <a:buChar char="•"/>
            </a:pPr>
            <a:r>
              <a:rPr lang="en-US" dirty="0">
                <a:latin typeface="Consolas"/>
                <a:ea typeface="+mj-lt"/>
                <a:cs typeface="+mj-lt"/>
              </a:rPr>
              <a:t>Appending to a file: </a:t>
            </a:r>
            <a:r>
              <a:rPr lang="en-US" dirty="0">
                <a:latin typeface="Consolas"/>
              </a:rPr>
              <a:t>write()</a:t>
            </a:r>
            <a:r>
              <a:rPr lang="en-US" dirty="0">
                <a:latin typeface="Consolas"/>
                <a:ea typeface="+mj-lt"/>
                <a:cs typeface="+mj-lt"/>
              </a:rPr>
              <a:t> with append mode ("a")</a:t>
            </a:r>
            <a:endParaRPr lang="en-US" dirty="0">
              <a:latin typeface="Consolas"/>
            </a:endParaRPr>
          </a:p>
          <a:p>
            <a:pPr marL="0" indent="0">
              <a:buNone/>
            </a:pPr>
            <a:endParaRPr lang="en-US" dirty="0"/>
          </a:p>
        </p:txBody>
      </p:sp>
    </p:spTree>
    <p:extLst>
      <p:ext uri="{BB962C8B-B14F-4D97-AF65-F5344CB8AC3E}">
        <p14:creationId xmlns:p14="http://schemas.microsoft.com/office/powerpoint/2010/main" val="290869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E8692-321B-5AB3-4F85-EB98D7513558}"/>
              </a:ext>
            </a:extLst>
          </p:cNvPr>
          <p:cNvSpPr>
            <a:spLocks noGrp="1"/>
          </p:cNvSpPr>
          <p:nvPr>
            <p:ph type="title"/>
          </p:nvPr>
        </p:nvSpPr>
        <p:spPr>
          <a:xfrm>
            <a:off x="800100" y="395926"/>
            <a:ext cx="10535235" cy="1065229"/>
          </a:xfrm>
        </p:spPr>
        <p:txBody>
          <a:bodyPr anchor="ctr">
            <a:normAutofit/>
          </a:bodyPr>
          <a:lstStyle/>
          <a:p>
            <a:r>
              <a:rPr lang="en-US" b="1" dirty="0">
                <a:ea typeface="+mj-lt"/>
                <a:cs typeface="+mj-lt"/>
              </a:rPr>
              <a:t>MODES OF Opening a File:</a:t>
            </a:r>
            <a:endParaRPr lang="en-US" b="1" dirty="0"/>
          </a:p>
        </p:txBody>
      </p:sp>
      <p:sp>
        <p:nvSpPr>
          <p:cNvPr id="10" name="Rectangle 9">
            <a:extLst>
              <a:ext uri="{FF2B5EF4-FFF2-40B4-BE49-F238E27FC236}">
                <a16:creationId xmlns:a16="http://schemas.microsoft.com/office/drawing/2014/main" id="{8ACC75C7-D8A5-44A4-92E4-A0797BB61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07106" cy="2019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97298" y="3248167"/>
            <a:ext cx="8194701"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2614" y="1739386"/>
            <a:ext cx="9666748" cy="4294415"/>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F6CE28-5454-04D6-9339-D13BBF6F3D35}"/>
              </a:ext>
            </a:extLst>
          </p:cNvPr>
          <p:cNvSpPr>
            <a:spLocks noGrp="1"/>
          </p:cNvSpPr>
          <p:nvPr>
            <p:ph idx="1"/>
          </p:nvPr>
        </p:nvSpPr>
        <p:spPr>
          <a:xfrm>
            <a:off x="2389909" y="2329520"/>
            <a:ext cx="7272705" cy="3118780"/>
          </a:xfrm>
        </p:spPr>
        <p:txBody>
          <a:bodyPr vert="horz" lIns="91440" tIns="45720" rIns="91440" bIns="45720" rtlCol="0" anchor="t">
            <a:normAutofit/>
          </a:bodyPr>
          <a:lstStyle/>
          <a:p>
            <a:r>
              <a:rPr lang="en-US" dirty="0">
                <a:solidFill>
                  <a:srgbClr val="000000"/>
                </a:solidFill>
                <a:latin typeface="Consolas"/>
                <a:ea typeface="+mj-lt"/>
                <a:cs typeface="+mj-lt"/>
              </a:rPr>
              <a:t>To begin working with a file, you need to open it using the </a:t>
            </a:r>
            <a:r>
              <a:rPr lang="en-US" dirty="0">
                <a:solidFill>
                  <a:srgbClr val="000000"/>
                </a:solidFill>
                <a:latin typeface="Consolas"/>
              </a:rPr>
              <a:t>open()</a:t>
            </a:r>
            <a:r>
              <a:rPr lang="en-US" dirty="0">
                <a:solidFill>
                  <a:srgbClr val="000000"/>
                </a:solidFill>
                <a:latin typeface="Consolas"/>
                <a:ea typeface="+mj-lt"/>
                <a:cs typeface="+mj-lt"/>
              </a:rPr>
              <a:t> function. It takes two parameters: the file path and the mode. </a:t>
            </a:r>
          </a:p>
          <a:p>
            <a:r>
              <a:rPr lang="en-US" dirty="0">
                <a:solidFill>
                  <a:srgbClr val="000000"/>
                </a:solidFill>
                <a:latin typeface="Consolas"/>
                <a:ea typeface="+mj-lt"/>
                <a:cs typeface="+mj-lt"/>
              </a:rPr>
              <a:t>The mode can be "r" for reading, "w" for writing, "a" for appending, or "x" for creating a new file.</a:t>
            </a:r>
            <a:endParaRPr lang="en-US">
              <a:solidFill>
                <a:srgbClr val="000000"/>
              </a:solidFill>
              <a:latin typeface="Consolas"/>
            </a:endParaRPr>
          </a:p>
        </p:txBody>
      </p:sp>
    </p:spTree>
    <p:extLst>
      <p:ext uri="{BB962C8B-B14F-4D97-AF65-F5344CB8AC3E}">
        <p14:creationId xmlns:p14="http://schemas.microsoft.com/office/powerpoint/2010/main" val="28542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EB6ECC43-D65E-4A7B-A76B-D278A2184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1626076" y="3551521"/>
            <a:ext cx="567782" cy="3306479"/>
            <a:chOff x="11619770" y="-2005"/>
            <a:chExt cx="567782" cy="3306479"/>
          </a:xfrm>
        </p:grpSpPr>
        <p:sp>
          <p:nvSpPr>
            <p:cNvPr id="47" name="Freeform: Shape 46">
              <a:extLst>
                <a:ext uri="{FF2B5EF4-FFF2-40B4-BE49-F238E27FC236}">
                  <a16:creationId xmlns:a16="http://schemas.microsoft.com/office/drawing/2014/main" id="{7EE443C5-5AB9-407B-A8C3-011BB14FE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50" name="Rectangle 49">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86AA894-081C-464A-82E2-3A37A8791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9" y="2170408"/>
            <a:ext cx="3539673" cy="46854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1795" y="1061319"/>
            <a:ext cx="4381506" cy="341399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1AB0D9E-312B-D9D9-ED29-B861CBC8BF4D}"/>
              </a:ext>
            </a:extLst>
          </p:cNvPr>
          <p:cNvSpPr>
            <a:spLocks noGrp="1"/>
          </p:cNvSpPr>
          <p:nvPr>
            <p:ph idx="4294967295"/>
          </p:nvPr>
        </p:nvSpPr>
        <p:spPr>
          <a:xfrm>
            <a:off x="5820479" y="2400301"/>
            <a:ext cx="5383433" cy="3733800"/>
          </a:xfrm>
        </p:spPr>
        <p:txBody>
          <a:bodyPr vert="horz" lIns="91440" tIns="45720" rIns="91440" bIns="45720" rtlCol="0">
            <a:normAutofit/>
          </a:bodyPr>
          <a:lstStyle/>
          <a:p>
            <a:pPr marL="0">
              <a:buNone/>
            </a:pPr>
            <a:endParaRPr lang="en-US">
              <a:latin typeface="+mj-lt"/>
            </a:endParaRPr>
          </a:p>
          <a:p>
            <a:endParaRPr lang="en-US">
              <a:latin typeface="+mj-lt"/>
            </a:endParaRPr>
          </a:p>
        </p:txBody>
      </p:sp>
      <p:sp>
        <p:nvSpPr>
          <p:cNvPr id="56" name="Rectangle 55">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985391" y="483870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A5EBBC3F-C005-F58C-3AEC-78C6F746EF70}"/>
              </a:ext>
            </a:extLst>
          </p:cNvPr>
          <p:cNvGraphicFramePr>
            <a:graphicFrameLocks noGrp="1"/>
          </p:cNvGraphicFramePr>
          <p:nvPr>
            <p:extLst>
              <p:ext uri="{D42A27DB-BD31-4B8C-83A1-F6EECF244321}">
                <p14:modId xmlns:p14="http://schemas.microsoft.com/office/powerpoint/2010/main" val="4017298894"/>
              </p:ext>
            </p:extLst>
          </p:nvPr>
        </p:nvGraphicFramePr>
        <p:xfrm>
          <a:off x="4080691" y="202923"/>
          <a:ext cx="7829585" cy="6441126"/>
        </p:xfrm>
        <a:graphic>
          <a:graphicData uri="http://schemas.openxmlformats.org/drawingml/2006/table">
            <a:tbl>
              <a:tblPr firstRow="1" bandRow="1">
                <a:noFill/>
                <a:tableStyleId>{5C22544A-7EE6-4342-B048-85BDC9FD1C3A}</a:tableStyleId>
              </a:tblPr>
              <a:tblGrid>
                <a:gridCol w="1043900">
                  <a:extLst>
                    <a:ext uri="{9D8B030D-6E8A-4147-A177-3AD203B41FA5}">
                      <a16:colId xmlns:a16="http://schemas.microsoft.com/office/drawing/2014/main" val="1850284653"/>
                    </a:ext>
                  </a:extLst>
                </a:gridCol>
                <a:gridCol w="6785685">
                  <a:extLst>
                    <a:ext uri="{9D8B030D-6E8A-4147-A177-3AD203B41FA5}">
                      <a16:colId xmlns:a16="http://schemas.microsoft.com/office/drawing/2014/main" val="895902203"/>
                    </a:ext>
                  </a:extLst>
                </a:gridCol>
              </a:tblGrid>
              <a:tr h="475453">
                <a:tc>
                  <a:txBody>
                    <a:bodyPr/>
                    <a:lstStyle/>
                    <a:p>
                      <a:pPr algn="ctr"/>
                      <a:r>
                        <a:rPr lang="en-US" sz="2000" b="1" dirty="0">
                          <a:solidFill>
                            <a:srgbClr val="FFFFFF"/>
                          </a:solidFill>
                          <a:effectLst/>
                          <a:latin typeface="Consolas"/>
                        </a:rPr>
                        <a:t>Mode</a:t>
                      </a:r>
                    </a:p>
                  </a:txBody>
                  <a:tcPr marL="118386" marR="71032" marT="71032" marB="71032"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US" sz="2000" b="1" dirty="0">
                          <a:solidFill>
                            <a:srgbClr val="FFFFFF"/>
                          </a:solidFill>
                          <a:effectLst/>
                          <a:latin typeface="Consolas"/>
                        </a:rPr>
                        <a:t>Description</a:t>
                      </a:r>
                    </a:p>
                  </a:txBody>
                  <a:tcPr marL="118386" marR="71032" marT="71032" marB="71032"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858908077"/>
                  </a:ext>
                </a:extLst>
              </a:tr>
              <a:tr h="701859">
                <a:tc>
                  <a:txBody>
                    <a:bodyPr/>
                    <a:lstStyle/>
                    <a:p>
                      <a:r>
                        <a:rPr lang="en-US" sz="1800" dirty="0">
                          <a:solidFill>
                            <a:schemeClr val="tx1">
                              <a:lumMod val="85000"/>
                              <a:lumOff val="15000"/>
                            </a:schemeClr>
                          </a:solidFill>
                          <a:latin typeface="Consolas"/>
                        </a:rPr>
                        <a:t>‘r’</a:t>
                      </a:r>
                    </a:p>
                  </a:txBody>
                  <a:tcPr marL="118386" marR="71032" marT="71032" marB="7103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800" dirty="0">
                          <a:solidFill>
                            <a:schemeClr val="tx1">
                              <a:lumMod val="85000"/>
                              <a:lumOff val="15000"/>
                            </a:schemeClr>
                          </a:solidFill>
                          <a:latin typeface="Consolas"/>
                        </a:rPr>
                        <a:t>Open text file for reading. Raises an I/O error if the file does not exist.</a:t>
                      </a:r>
                    </a:p>
                  </a:txBody>
                  <a:tcPr marL="118386" marR="71032" marT="71032" marB="7103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54740353"/>
                  </a:ext>
                </a:extLst>
              </a:tr>
              <a:tr h="701859">
                <a:tc>
                  <a:txBody>
                    <a:bodyPr/>
                    <a:lstStyle/>
                    <a:p>
                      <a:r>
                        <a:rPr lang="en-US" sz="1800" dirty="0">
                          <a:solidFill>
                            <a:schemeClr val="tx1">
                              <a:lumMod val="85000"/>
                              <a:lumOff val="15000"/>
                            </a:schemeClr>
                          </a:solidFill>
                          <a:latin typeface="Consolas"/>
                        </a:rPr>
                        <a:t>‘r+’</a:t>
                      </a:r>
                    </a:p>
                  </a:txBody>
                  <a:tcPr marL="118386" marR="71032" marT="71032" marB="7103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dirty="0">
                          <a:solidFill>
                            <a:schemeClr val="tx1">
                              <a:lumMod val="85000"/>
                              <a:lumOff val="15000"/>
                            </a:schemeClr>
                          </a:solidFill>
                          <a:latin typeface="Consolas"/>
                        </a:rPr>
                        <a:t>Open the file for reading and writing. Raises an I/O error if the file does not exist.</a:t>
                      </a:r>
                    </a:p>
                  </a:txBody>
                  <a:tcPr marL="118386" marR="71032" marT="71032" marB="7103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646198093"/>
                  </a:ext>
                </a:extLst>
              </a:tr>
              <a:tr h="905624">
                <a:tc>
                  <a:txBody>
                    <a:bodyPr/>
                    <a:lstStyle/>
                    <a:p>
                      <a:r>
                        <a:rPr lang="en-US" sz="1800" dirty="0">
                          <a:solidFill>
                            <a:schemeClr val="tx1">
                              <a:lumMod val="85000"/>
                              <a:lumOff val="15000"/>
                            </a:schemeClr>
                          </a:solidFill>
                          <a:latin typeface="Consolas"/>
                        </a:rPr>
                        <a:t>‘w’</a:t>
                      </a:r>
                    </a:p>
                  </a:txBody>
                  <a:tcPr marL="118386" marR="71032" marT="71032" marB="7103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800" dirty="0">
                          <a:solidFill>
                            <a:schemeClr val="tx1">
                              <a:lumMod val="85000"/>
                              <a:lumOff val="15000"/>
                            </a:schemeClr>
                          </a:solidFill>
                          <a:latin typeface="Consolas"/>
                        </a:rPr>
                        <a:t>Open the file for writing. Truncates the file if it already exists. Creates a new file if it does not exist.</a:t>
                      </a:r>
                    </a:p>
                  </a:txBody>
                  <a:tcPr marL="118386" marR="71032" marT="71032" marB="7103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96241083"/>
                  </a:ext>
                </a:extLst>
              </a:tr>
              <a:tr h="905624">
                <a:tc>
                  <a:txBody>
                    <a:bodyPr/>
                    <a:lstStyle/>
                    <a:p>
                      <a:r>
                        <a:rPr lang="en-US" sz="1800" dirty="0">
                          <a:solidFill>
                            <a:schemeClr val="tx1">
                              <a:lumMod val="85000"/>
                              <a:lumOff val="15000"/>
                            </a:schemeClr>
                          </a:solidFill>
                          <a:latin typeface="Consolas"/>
                        </a:rPr>
                        <a:t>‘w+’</a:t>
                      </a:r>
                    </a:p>
                  </a:txBody>
                  <a:tcPr marL="118386" marR="71032" marT="71032" marB="7103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dirty="0">
                          <a:solidFill>
                            <a:schemeClr val="tx1">
                              <a:lumMod val="85000"/>
                              <a:lumOff val="15000"/>
                            </a:schemeClr>
                          </a:solidFill>
                          <a:latin typeface="Consolas"/>
                        </a:rPr>
                        <a:t>Open the file for reading and writing. Truncates the file if it already exists. Creates a new file if it does not exist.</a:t>
                      </a:r>
                    </a:p>
                  </a:txBody>
                  <a:tcPr marL="118386" marR="71032" marT="71032" marB="7103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438254712"/>
                  </a:ext>
                </a:extLst>
              </a:tr>
              <a:tr h="905624">
                <a:tc>
                  <a:txBody>
                    <a:bodyPr/>
                    <a:lstStyle/>
                    <a:p>
                      <a:r>
                        <a:rPr lang="en-US" sz="1800" dirty="0">
                          <a:solidFill>
                            <a:schemeClr val="tx1">
                              <a:lumMod val="85000"/>
                              <a:lumOff val="15000"/>
                            </a:schemeClr>
                          </a:solidFill>
                          <a:latin typeface="Consolas"/>
                        </a:rPr>
                        <a:t>‘a’</a:t>
                      </a:r>
                    </a:p>
                  </a:txBody>
                  <a:tcPr marL="118386" marR="71032" marT="71032" marB="7103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800" dirty="0">
                          <a:solidFill>
                            <a:schemeClr val="tx1">
                              <a:lumMod val="85000"/>
                              <a:lumOff val="15000"/>
                            </a:schemeClr>
                          </a:solidFill>
                          <a:latin typeface="Consolas"/>
                        </a:rPr>
                        <a:t>Open the file for writing. The data being written will be inserted at the end of the file. Creates a new file if it does not exist.</a:t>
                      </a:r>
                    </a:p>
                  </a:txBody>
                  <a:tcPr marL="118386" marR="71032" marT="71032" marB="7103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71059685"/>
                  </a:ext>
                </a:extLst>
              </a:tr>
              <a:tr h="905624">
                <a:tc>
                  <a:txBody>
                    <a:bodyPr/>
                    <a:lstStyle/>
                    <a:p>
                      <a:r>
                        <a:rPr lang="en-US" sz="1800" dirty="0">
                          <a:solidFill>
                            <a:schemeClr val="tx1">
                              <a:lumMod val="85000"/>
                              <a:lumOff val="15000"/>
                            </a:schemeClr>
                          </a:solidFill>
                          <a:latin typeface="Consolas"/>
                        </a:rPr>
                        <a:t>‘a+’</a:t>
                      </a:r>
                    </a:p>
                  </a:txBody>
                  <a:tcPr marL="118386" marR="71032" marT="71032" marB="7103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dirty="0">
                          <a:solidFill>
                            <a:schemeClr val="tx1">
                              <a:lumMod val="85000"/>
                              <a:lumOff val="15000"/>
                            </a:schemeClr>
                          </a:solidFill>
                          <a:latin typeface="Consolas"/>
                        </a:rPr>
                        <a:t>Open the file for reading and writing. The data being written will be inserted at the end of the file. Creates a new file if it does not exist.</a:t>
                      </a:r>
                    </a:p>
                  </a:txBody>
                  <a:tcPr marL="118386" marR="71032" marT="71032" marB="7103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617648530"/>
                  </a:ext>
                </a:extLst>
              </a:tr>
              <a:tr h="701859">
                <a:tc>
                  <a:txBody>
                    <a:bodyPr/>
                    <a:lstStyle/>
                    <a:p>
                      <a:pPr lvl="0">
                        <a:buNone/>
                      </a:pPr>
                      <a:r>
                        <a:rPr lang="en-US" sz="1800" b="0" i="0" u="none" strike="noStrike" noProof="0" dirty="0">
                          <a:solidFill>
                            <a:schemeClr val="tx1">
                              <a:lumMod val="85000"/>
                              <a:lumOff val="15000"/>
                            </a:schemeClr>
                          </a:solidFill>
                          <a:latin typeface="Consolas"/>
                        </a:rPr>
                        <a:t>"x" </a:t>
                      </a:r>
                    </a:p>
                  </a:txBody>
                  <a:tcPr marL="118386" marR="71032" marT="71032" marB="7103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lvl="0">
                        <a:buNone/>
                      </a:pPr>
                      <a:r>
                        <a:rPr lang="en-US" sz="1800" b="0" i="0" u="none" strike="noStrike" noProof="0" dirty="0">
                          <a:solidFill>
                            <a:schemeClr val="tx1">
                              <a:lumMod val="85000"/>
                              <a:lumOff val="15000"/>
                            </a:schemeClr>
                          </a:solidFill>
                          <a:latin typeface="Consolas"/>
                        </a:rPr>
                        <a:t>Creates the specified file, returns an error if the file exists</a:t>
                      </a:r>
                      <a:endParaRPr lang="en-US" sz="1800" dirty="0">
                        <a:solidFill>
                          <a:schemeClr val="tx1">
                            <a:lumMod val="85000"/>
                            <a:lumOff val="15000"/>
                          </a:schemeClr>
                        </a:solidFill>
                        <a:latin typeface="Consolas"/>
                      </a:endParaRPr>
                    </a:p>
                  </a:txBody>
                  <a:tcPr marL="118386" marR="71032" marT="71032" marB="7103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170951725"/>
                  </a:ext>
                </a:extLst>
              </a:tr>
            </a:tbl>
          </a:graphicData>
        </a:graphic>
      </p:graphicFrame>
    </p:spTree>
    <p:extLst>
      <p:ext uri="{BB962C8B-B14F-4D97-AF65-F5344CB8AC3E}">
        <p14:creationId xmlns:p14="http://schemas.microsoft.com/office/powerpoint/2010/main" val="422523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0DCFB-302C-3B34-5A70-04E305AC7383}"/>
              </a:ext>
            </a:extLst>
          </p:cNvPr>
          <p:cNvSpPr>
            <a:spLocks noGrp="1"/>
          </p:cNvSpPr>
          <p:nvPr>
            <p:ph type="title"/>
          </p:nvPr>
        </p:nvSpPr>
        <p:spPr>
          <a:xfrm>
            <a:off x="800100" y="395926"/>
            <a:ext cx="10535235" cy="1065229"/>
          </a:xfrm>
        </p:spPr>
        <p:txBody>
          <a:bodyPr anchor="ctr">
            <a:normAutofit/>
          </a:bodyPr>
          <a:lstStyle/>
          <a:p>
            <a:endParaRPr lang="en-US"/>
          </a:p>
        </p:txBody>
      </p:sp>
      <p:sp>
        <p:nvSpPr>
          <p:cNvPr id="10" name="Freeform: Shape 9">
            <a:extLst>
              <a:ext uri="{FF2B5EF4-FFF2-40B4-BE49-F238E27FC236}">
                <a16:creationId xmlns:a16="http://schemas.microsoft.com/office/drawing/2014/main" id="{CAF73325-FDA3-494D-BCAB-4ABF12855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89954" y="2347509"/>
            <a:ext cx="4502046" cy="4502046"/>
          </a:xfrm>
          <a:custGeom>
            <a:avLst/>
            <a:gdLst>
              <a:gd name="connsiteX0" fmla="*/ 0 w 4920343"/>
              <a:gd name="connsiteY0" fmla="*/ 0 h 4920343"/>
              <a:gd name="connsiteX1" fmla="*/ 4920343 w 4920343"/>
              <a:gd name="connsiteY1" fmla="*/ 0 h 4920343"/>
              <a:gd name="connsiteX2" fmla="*/ 4920343 w 4920343"/>
              <a:gd name="connsiteY2" fmla="*/ 4920343 h 4920343"/>
            </a:gdLst>
            <a:ahLst/>
            <a:cxnLst>
              <a:cxn ang="0">
                <a:pos x="connsiteX0" y="connsiteY0"/>
              </a:cxn>
              <a:cxn ang="0">
                <a:pos x="connsiteX1" y="connsiteY1"/>
              </a:cxn>
              <a:cxn ang="0">
                <a:pos x="connsiteX2" y="connsiteY2"/>
              </a:cxn>
            </a:cxnLst>
            <a:rect l="l" t="t" r="r" b="b"/>
            <a:pathLst>
              <a:path w="4920343" h="4920343">
                <a:moveTo>
                  <a:pt x="0" y="0"/>
                </a:moveTo>
                <a:lnTo>
                  <a:pt x="4920343" y="0"/>
                </a:lnTo>
                <a:lnTo>
                  <a:pt x="4920343" y="4920343"/>
                </a:lnTo>
                <a:close/>
              </a:path>
            </a:pathLst>
          </a:custGeom>
          <a:blipFill dpi="0" rotWithShape="0">
            <a:blip r:embed="rId2">
              <a:alphaModFix amt="99000"/>
              <a:extLst>
                <a:ext uri="{96DAC541-7B7A-43D3-8B79-37D633B846F1}">
                  <asvg:svgBlip xmlns:asvg="http://schemas.microsoft.com/office/drawing/2016/SVG/main" r:embed="rId3"/>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2614" y="1739386"/>
            <a:ext cx="9666748" cy="4294415"/>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2851DF-E534-6BBF-2319-155F3813D146}"/>
              </a:ext>
            </a:extLst>
          </p:cNvPr>
          <p:cNvSpPr>
            <a:spLocks noGrp="1"/>
          </p:cNvSpPr>
          <p:nvPr>
            <p:ph idx="1"/>
          </p:nvPr>
        </p:nvSpPr>
        <p:spPr>
          <a:xfrm>
            <a:off x="1692645" y="1825098"/>
            <a:ext cx="9535484" cy="4116892"/>
          </a:xfrm>
        </p:spPr>
        <p:txBody>
          <a:bodyPr vert="horz" lIns="91440" tIns="45720" rIns="91440" bIns="45720" rtlCol="0" anchor="ctr">
            <a:noAutofit/>
          </a:bodyPr>
          <a:lstStyle/>
          <a:p>
            <a:pPr>
              <a:lnSpc>
                <a:spcPct val="120000"/>
              </a:lnSpc>
            </a:pPr>
            <a:r>
              <a:rPr lang="en-US" sz="1800" b="1" dirty="0">
                <a:solidFill>
                  <a:srgbClr val="000000"/>
                </a:solidFill>
                <a:latin typeface="Consolas"/>
                <a:ea typeface="+mj-lt"/>
                <a:cs typeface="+mj-lt"/>
              </a:rPr>
              <a:t>Reading from a File:</a:t>
            </a:r>
            <a:r>
              <a:rPr lang="en-US" sz="1800" dirty="0">
                <a:solidFill>
                  <a:srgbClr val="000000"/>
                </a:solidFill>
                <a:latin typeface="Consolas"/>
                <a:ea typeface="+mj-lt"/>
                <a:cs typeface="+mj-lt"/>
              </a:rPr>
              <a:t> Once a file is opened in read mode, you can use various methods to read its contents. The most common method is </a:t>
            </a:r>
            <a:r>
              <a:rPr lang="en-US" sz="1800" dirty="0">
                <a:solidFill>
                  <a:srgbClr val="000000"/>
                </a:solidFill>
                <a:latin typeface="Consolas"/>
              </a:rPr>
              <a:t>read()</a:t>
            </a:r>
            <a:r>
              <a:rPr lang="en-US" sz="1800" dirty="0">
                <a:solidFill>
                  <a:srgbClr val="000000"/>
                </a:solidFill>
                <a:latin typeface="Consolas"/>
                <a:ea typeface="+mj-lt"/>
                <a:cs typeface="+mj-lt"/>
              </a:rPr>
              <a:t>, which reads the entire content of the file as a string. Example:</a:t>
            </a:r>
            <a:endParaRPr lang="en-US" sz="1800" dirty="0">
              <a:solidFill>
                <a:srgbClr val="000000"/>
              </a:solidFill>
              <a:latin typeface="Consolas"/>
            </a:endParaRPr>
          </a:p>
          <a:p>
            <a:pPr marL="0" indent="0">
              <a:lnSpc>
                <a:spcPct val="120000"/>
              </a:lnSpc>
              <a:buNone/>
            </a:pPr>
            <a:r>
              <a:rPr lang="en-US" sz="1800" dirty="0">
                <a:solidFill>
                  <a:srgbClr val="000000"/>
                </a:solidFill>
                <a:latin typeface="Consolas"/>
              </a:rPr>
              <a:t>              content = </a:t>
            </a:r>
            <a:r>
              <a:rPr lang="en-US" sz="1800" dirty="0" err="1">
                <a:solidFill>
                  <a:srgbClr val="000000"/>
                </a:solidFill>
                <a:latin typeface="Consolas"/>
              </a:rPr>
              <a:t>file.read</a:t>
            </a:r>
            <a:r>
              <a:rPr lang="en-US" sz="1800" dirty="0">
                <a:solidFill>
                  <a:srgbClr val="000000"/>
                </a:solidFill>
                <a:latin typeface="Consolas"/>
              </a:rPr>
              <a:t>()
</a:t>
            </a:r>
            <a:endParaRPr lang="en-US" sz="1800">
              <a:solidFill>
                <a:srgbClr val="000000"/>
              </a:solidFill>
              <a:latin typeface="Consolas"/>
            </a:endParaRPr>
          </a:p>
          <a:p>
            <a:pPr>
              <a:lnSpc>
                <a:spcPct val="120000"/>
              </a:lnSpc>
            </a:pPr>
            <a:r>
              <a:rPr lang="en-US" sz="1800" b="1" dirty="0">
                <a:solidFill>
                  <a:srgbClr val="000000"/>
                </a:solidFill>
                <a:latin typeface="Consolas"/>
                <a:ea typeface="+mj-lt"/>
                <a:cs typeface="+mj-lt"/>
              </a:rPr>
              <a:t>Writing to a File:</a:t>
            </a:r>
            <a:r>
              <a:rPr lang="en-US" sz="1800" dirty="0">
                <a:solidFill>
                  <a:srgbClr val="000000"/>
                </a:solidFill>
                <a:latin typeface="Consolas"/>
                <a:ea typeface="+mj-lt"/>
                <a:cs typeface="+mj-lt"/>
              </a:rPr>
              <a:t> When a file is opened in write mode, you can use the </a:t>
            </a:r>
            <a:r>
              <a:rPr lang="en-US" sz="1800" dirty="0">
                <a:solidFill>
                  <a:srgbClr val="000000"/>
                </a:solidFill>
                <a:latin typeface="Consolas"/>
              </a:rPr>
              <a:t>write()</a:t>
            </a:r>
            <a:r>
              <a:rPr lang="en-US" sz="1800" dirty="0">
                <a:solidFill>
                  <a:srgbClr val="000000"/>
                </a:solidFill>
                <a:latin typeface="Consolas"/>
                <a:ea typeface="+mj-lt"/>
                <a:cs typeface="+mj-lt"/>
              </a:rPr>
              <a:t> method to write content to the file. If the file already exists, it will be overwritten. If it doesn't exist, a new file will be created. Example:</a:t>
            </a:r>
            <a:endParaRPr lang="en-US" sz="1800">
              <a:solidFill>
                <a:srgbClr val="000000"/>
              </a:solidFill>
              <a:latin typeface="Consolas"/>
            </a:endParaRPr>
          </a:p>
          <a:p>
            <a:pPr marL="0" indent="0">
              <a:lnSpc>
                <a:spcPct val="120000"/>
              </a:lnSpc>
              <a:buNone/>
            </a:pPr>
            <a:r>
              <a:rPr lang="en-US" sz="1800" dirty="0">
                <a:solidFill>
                  <a:srgbClr val="000000"/>
                </a:solidFill>
                <a:latin typeface="Consolas"/>
              </a:rPr>
              <a:t>              </a:t>
            </a:r>
            <a:r>
              <a:rPr lang="en-US" sz="1800" dirty="0" err="1">
                <a:solidFill>
                  <a:srgbClr val="000000"/>
                </a:solidFill>
                <a:latin typeface="Consolas"/>
              </a:rPr>
              <a:t>file.write</a:t>
            </a:r>
            <a:r>
              <a:rPr lang="en-US" sz="1800" dirty="0">
                <a:solidFill>
                  <a:srgbClr val="000000"/>
                </a:solidFill>
                <a:latin typeface="Consolas"/>
              </a:rPr>
              <a:t>("Hello, World!")
</a:t>
            </a:r>
            <a:endParaRPr lang="en-US" sz="1800">
              <a:solidFill>
                <a:srgbClr val="000000"/>
              </a:solidFill>
            </a:endParaRPr>
          </a:p>
          <a:p>
            <a:pPr>
              <a:lnSpc>
                <a:spcPct val="120000"/>
              </a:lnSpc>
            </a:pPr>
            <a:endParaRPr lang="en-US" sz="1100">
              <a:solidFill>
                <a:srgbClr val="000000"/>
              </a:solidFill>
            </a:endParaRPr>
          </a:p>
        </p:txBody>
      </p:sp>
    </p:spTree>
    <p:extLst>
      <p:ext uri="{BB962C8B-B14F-4D97-AF65-F5344CB8AC3E}">
        <p14:creationId xmlns:p14="http://schemas.microsoft.com/office/powerpoint/2010/main" val="142675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EB6ECC43-D65E-4A7B-A76B-D278A2184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1626076" y="3551521"/>
            <a:ext cx="567782" cy="3306479"/>
            <a:chOff x="11619770" y="-2005"/>
            <a:chExt cx="567782" cy="3306479"/>
          </a:xfrm>
        </p:grpSpPr>
        <p:sp>
          <p:nvSpPr>
            <p:cNvPr id="9" name="Freeform: Shape 8">
              <a:extLst>
                <a:ext uri="{FF2B5EF4-FFF2-40B4-BE49-F238E27FC236}">
                  <a16:creationId xmlns:a16="http://schemas.microsoft.com/office/drawing/2014/main" id="{7EE443C5-5AB9-407B-A8C3-011BB14FE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9">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 name="Rectangle 11">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3">
            <a:extLst>
              <a:ext uri="{FF2B5EF4-FFF2-40B4-BE49-F238E27FC236}">
                <a16:creationId xmlns:a16="http://schemas.microsoft.com/office/drawing/2014/main" id="{CAF73325-FDA3-494D-BCAB-4ABF12855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89954" y="2347509"/>
            <a:ext cx="4502046" cy="4502046"/>
          </a:xfrm>
          <a:custGeom>
            <a:avLst/>
            <a:gdLst>
              <a:gd name="connsiteX0" fmla="*/ 0 w 4920343"/>
              <a:gd name="connsiteY0" fmla="*/ 0 h 4920343"/>
              <a:gd name="connsiteX1" fmla="*/ 4920343 w 4920343"/>
              <a:gd name="connsiteY1" fmla="*/ 0 h 4920343"/>
              <a:gd name="connsiteX2" fmla="*/ 4920343 w 4920343"/>
              <a:gd name="connsiteY2" fmla="*/ 4920343 h 4920343"/>
            </a:gdLst>
            <a:ahLst/>
            <a:cxnLst>
              <a:cxn ang="0">
                <a:pos x="connsiteX0" y="connsiteY0"/>
              </a:cxn>
              <a:cxn ang="0">
                <a:pos x="connsiteX1" y="connsiteY1"/>
              </a:cxn>
              <a:cxn ang="0">
                <a:pos x="connsiteX2" y="connsiteY2"/>
              </a:cxn>
            </a:cxnLst>
            <a:rect l="l" t="t" r="r" b="b"/>
            <a:pathLst>
              <a:path w="4920343" h="4920343">
                <a:moveTo>
                  <a:pt x="0" y="0"/>
                </a:moveTo>
                <a:lnTo>
                  <a:pt x="4920343" y="0"/>
                </a:lnTo>
                <a:lnTo>
                  <a:pt x="4920343" y="4920343"/>
                </a:lnTo>
                <a:close/>
              </a:path>
            </a:pathLst>
          </a:custGeom>
          <a:blipFill dpi="0" rotWithShape="0">
            <a:blip r:embed="rId4">
              <a:alphaModFix amt="99000"/>
              <a:extLst>
                <a:ext uri="{96DAC541-7B7A-43D3-8B79-37D633B846F1}">
                  <asvg:svgBlip xmlns:asvg="http://schemas.microsoft.com/office/drawing/2016/SVG/main" r:embed="rId5"/>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2614" y="1739386"/>
            <a:ext cx="9666748" cy="4294415"/>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C6FA4E-A3F3-AF06-7F77-71A1A1C65B23}"/>
              </a:ext>
            </a:extLst>
          </p:cNvPr>
          <p:cNvSpPr>
            <a:spLocks noGrp="1"/>
          </p:cNvSpPr>
          <p:nvPr>
            <p:ph idx="4294967295"/>
          </p:nvPr>
        </p:nvSpPr>
        <p:spPr>
          <a:xfrm>
            <a:off x="1724843" y="1835830"/>
            <a:ext cx="9406695" cy="4095426"/>
          </a:xfrm>
        </p:spPr>
        <p:txBody>
          <a:bodyPr vert="horz" lIns="91440" tIns="45720" rIns="91440" bIns="45720" rtlCol="0" anchor="ctr">
            <a:normAutofit/>
          </a:bodyPr>
          <a:lstStyle/>
          <a:p>
            <a:pPr>
              <a:lnSpc>
                <a:spcPct val="120000"/>
              </a:lnSpc>
            </a:pPr>
            <a:r>
              <a:rPr lang="en-US" sz="1800" b="1" dirty="0">
                <a:solidFill>
                  <a:srgbClr val="000000"/>
                </a:solidFill>
                <a:latin typeface="Consolas"/>
              </a:rPr>
              <a:t>Appending to a File:</a:t>
            </a:r>
            <a:r>
              <a:rPr lang="en-US" sz="1800" dirty="0">
                <a:solidFill>
                  <a:srgbClr val="000000"/>
                </a:solidFill>
                <a:latin typeface="Consolas"/>
              </a:rPr>
              <a:t> If you want to add content to the end of an existing file without overwriting its current contents, open the file in append mode ("a"). The write() method will then append the new content. Example:</a:t>
            </a:r>
          </a:p>
          <a:p>
            <a:pPr marL="0" indent="0">
              <a:lnSpc>
                <a:spcPct val="120000"/>
              </a:lnSpc>
              <a:buNone/>
            </a:pPr>
            <a:r>
              <a:rPr lang="en-US" sz="1800" dirty="0">
                <a:solidFill>
                  <a:srgbClr val="000000"/>
                </a:solidFill>
                <a:latin typeface="Consolas"/>
              </a:rPr>
              <a:t>                                   file = open("example.txt", "a")</a:t>
            </a:r>
            <a:br>
              <a:rPr lang="en-US" sz="1800" dirty="0">
                <a:latin typeface="Consolas"/>
              </a:rPr>
            </a:br>
            <a:r>
              <a:rPr lang="en-US" sz="1800" dirty="0">
                <a:solidFill>
                  <a:srgbClr val="000000"/>
                </a:solidFill>
                <a:latin typeface="Consolas"/>
              </a:rPr>
              <a:t>                                   </a:t>
            </a:r>
            <a:r>
              <a:rPr lang="en-US" sz="1800" err="1">
                <a:solidFill>
                  <a:srgbClr val="000000"/>
                </a:solidFill>
                <a:latin typeface="Consolas"/>
              </a:rPr>
              <a:t>file.write</a:t>
            </a:r>
            <a:r>
              <a:rPr lang="en-US" sz="1800" dirty="0">
                <a:solidFill>
                  <a:srgbClr val="000000"/>
                </a:solidFill>
                <a:latin typeface="Consolas"/>
              </a:rPr>
              <a:t>("Appending a new line.")</a:t>
            </a:r>
            <a:br>
              <a:rPr lang="en-US" sz="1800" dirty="0">
                <a:latin typeface="Consolas"/>
              </a:rPr>
            </a:br>
            <a:endParaRPr lang="en-US" sz="1800">
              <a:solidFill>
                <a:srgbClr val="000000"/>
              </a:solidFill>
              <a:latin typeface="Consolas"/>
            </a:endParaRPr>
          </a:p>
          <a:p>
            <a:pPr>
              <a:lnSpc>
                <a:spcPct val="120000"/>
              </a:lnSpc>
            </a:pPr>
            <a:r>
              <a:rPr lang="en-US" sz="1800" b="1" dirty="0">
                <a:solidFill>
                  <a:srgbClr val="000000"/>
                </a:solidFill>
                <a:latin typeface="Consolas"/>
              </a:rPr>
              <a:t>Closing a File:</a:t>
            </a:r>
            <a:r>
              <a:rPr lang="en-US" sz="1800" dirty="0">
                <a:solidFill>
                  <a:srgbClr val="000000"/>
                </a:solidFill>
                <a:latin typeface="Consolas"/>
              </a:rPr>
              <a:t> After you finish working with a file, it's important to close it using the close() method. Closing the file ensures that any changes are saved and resources are released. Example:</a:t>
            </a:r>
          </a:p>
          <a:p>
            <a:pPr marL="0" indent="0">
              <a:lnSpc>
                <a:spcPct val="120000"/>
              </a:lnSpc>
              <a:buNone/>
            </a:pPr>
            <a:r>
              <a:rPr lang="en-US" sz="1800" dirty="0">
                <a:solidFill>
                  <a:srgbClr val="000000"/>
                </a:solidFill>
                <a:latin typeface="Consolas"/>
              </a:rPr>
              <a:t>                                       </a:t>
            </a:r>
            <a:r>
              <a:rPr lang="en-US" sz="1800" err="1">
                <a:solidFill>
                  <a:srgbClr val="000000"/>
                </a:solidFill>
                <a:latin typeface="Consolas"/>
              </a:rPr>
              <a:t>file.close</a:t>
            </a:r>
            <a:r>
              <a:rPr lang="en-US" sz="1800" dirty="0">
                <a:solidFill>
                  <a:srgbClr val="000000"/>
                </a:solidFill>
                <a:latin typeface="Consolas"/>
              </a:rPr>
              <a:t>()</a:t>
            </a:r>
          </a:p>
        </p:txBody>
      </p:sp>
    </p:spTree>
    <p:extLst>
      <p:ext uri="{BB962C8B-B14F-4D97-AF65-F5344CB8AC3E}">
        <p14:creationId xmlns:p14="http://schemas.microsoft.com/office/powerpoint/2010/main" val="101352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D6FB3D-8D5F-D5A0-773F-B6F8FA5FE257}"/>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b="1" dirty="0">
                <a:solidFill>
                  <a:srgbClr val="000000"/>
                </a:solidFill>
                <a:ea typeface="+mj-lt"/>
                <a:cs typeface="+mj-lt"/>
              </a:rPr>
              <a:t>"with" Statement:</a:t>
            </a:r>
            <a:endParaRPr lang="en-US" b="1" dirty="0">
              <a:solidFill>
                <a:srgbClr val="000000"/>
              </a:solidFill>
            </a:endParaRPr>
          </a:p>
        </p:txBody>
      </p:sp>
      <p:sp>
        <p:nvSpPr>
          <p:cNvPr id="3" name="Content Placeholder 2">
            <a:extLst>
              <a:ext uri="{FF2B5EF4-FFF2-40B4-BE49-F238E27FC236}">
                <a16:creationId xmlns:a16="http://schemas.microsoft.com/office/drawing/2014/main" id="{EA0D116C-4FCF-881B-C7B5-2C11215AE237}"/>
              </a:ext>
            </a:extLst>
          </p:cNvPr>
          <p:cNvSpPr>
            <a:spLocks noGrp="1"/>
          </p:cNvSpPr>
          <p:nvPr>
            <p:ph idx="1"/>
          </p:nvPr>
        </p:nvSpPr>
        <p:spPr>
          <a:xfrm>
            <a:off x="970842" y="2507411"/>
            <a:ext cx="9465549" cy="3680887"/>
          </a:xfrm>
        </p:spPr>
        <p:txBody>
          <a:bodyPr vert="horz" lIns="91440" tIns="45720" rIns="91440" bIns="45720" rtlCol="0" anchor="t">
            <a:normAutofit/>
          </a:bodyPr>
          <a:lstStyle/>
          <a:p>
            <a:r>
              <a:rPr lang="en-US" dirty="0">
                <a:ea typeface="+mj-lt"/>
                <a:cs typeface="+mj-lt"/>
              </a:rPr>
              <a:t> </a:t>
            </a:r>
            <a:r>
              <a:rPr lang="en-US" dirty="0">
                <a:latin typeface="Consolas"/>
                <a:ea typeface="+mj-lt"/>
                <a:cs typeface="+mj-lt"/>
              </a:rPr>
              <a:t>Python provides a more convenient way to work with files using the "with" statement. It automatically takes care of closing the file when you are done. Example:</a:t>
            </a:r>
            <a:endParaRPr lang="en-US">
              <a:latin typeface="Consolas"/>
            </a:endParaRPr>
          </a:p>
          <a:p>
            <a:pPr marL="0" indent="0">
              <a:buNone/>
            </a:pPr>
            <a:r>
              <a:rPr lang="en-US" dirty="0">
                <a:latin typeface="Consolas"/>
              </a:rPr>
              <a:t>       with open("example.txt", "r") as file:
       content = </a:t>
            </a:r>
            <a:r>
              <a:rPr lang="en-US" dirty="0" err="1">
                <a:latin typeface="Consolas"/>
              </a:rPr>
              <a:t>file.read</a:t>
            </a:r>
            <a:r>
              <a:rPr lang="en-US" dirty="0">
                <a:latin typeface="Consolas"/>
              </a:rPr>
              <a:t>()</a:t>
            </a:r>
            <a:endParaRPr lang="en-US" dirty="0"/>
          </a:p>
        </p:txBody>
      </p:sp>
    </p:spTree>
    <p:extLst>
      <p:ext uri="{BB962C8B-B14F-4D97-AF65-F5344CB8AC3E}">
        <p14:creationId xmlns:p14="http://schemas.microsoft.com/office/powerpoint/2010/main" val="178387840"/>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VeniceBeachVTI</vt:lpstr>
      <vt:lpstr>File Handling in Python</vt:lpstr>
      <vt:lpstr>Introduction</vt:lpstr>
      <vt:lpstr>MODES OF Opening a File:</vt:lpstr>
      <vt:lpstr>PowerPoint Presentation</vt:lpstr>
      <vt:lpstr>PowerPoint Presentation</vt:lpstr>
      <vt:lpstr>PowerPoint Presentation</vt:lpstr>
      <vt:lpstr>"with"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135</cp:revision>
  <dcterms:created xsi:type="dcterms:W3CDTF">2013-07-15T20:26:40Z</dcterms:created>
  <dcterms:modified xsi:type="dcterms:W3CDTF">2023-06-16T06:01:23Z</dcterms:modified>
</cp:coreProperties>
</file>