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79" r:id="rId2"/>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82D45-229F-44EA-2DBF-34AE3D5E3BE1}" v="17" dt="2023-06-23T15:40:08.574"/>
    <p1510:client id="{62F683C2-7C2C-3AE9-65B5-DA165159F73B}" v="3" dt="2023-06-22T23:39:58.249"/>
    <p1510:client id="{DBD64123-2147-4862-AD21-A36F27539EE5}" v="427" dt="2023-06-21T12:30:44.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Man  Singh" userId="S::aayushman@takeo.ai::7e01378d-77e0-45f4-ad57-d9ee7faa382b" providerId="AD" clId="Web-{62F683C2-7C2C-3AE9-65B5-DA165159F73B}"/>
    <pc:docChg chg="modSld">
      <pc:chgData name="Aayush Man  Singh" userId="S::aayushman@takeo.ai::7e01378d-77e0-45f4-ad57-d9ee7faa382b" providerId="AD" clId="Web-{62F683C2-7C2C-3AE9-65B5-DA165159F73B}" dt="2023-06-22T23:39:58.249" v="2" actId="20577"/>
      <pc:docMkLst>
        <pc:docMk/>
      </pc:docMkLst>
      <pc:sldChg chg="modSp">
        <pc:chgData name="Aayush Man  Singh" userId="S::aayushman@takeo.ai::7e01378d-77e0-45f4-ad57-d9ee7faa382b" providerId="AD" clId="Web-{62F683C2-7C2C-3AE9-65B5-DA165159F73B}" dt="2023-06-22T23:39:58.249" v="2" actId="20577"/>
        <pc:sldMkLst>
          <pc:docMk/>
          <pc:sldMk cId="2472672672" sldId="268"/>
        </pc:sldMkLst>
        <pc:spChg chg="mod">
          <ac:chgData name="Aayush Man  Singh" userId="S::aayushman@takeo.ai::7e01378d-77e0-45f4-ad57-d9ee7faa382b" providerId="AD" clId="Web-{62F683C2-7C2C-3AE9-65B5-DA165159F73B}" dt="2023-06-22T23:39:58.249" v="2" actId="20577"/>
          <ac:spMkLst>
            <pc:docMk/>
            <pc:sldMk cId="2472672672" sldId="268"/>
            <ac:spMk id="3" creationId="{B78C59EB-9AB1-A620-E6A8-41EB4EF513B5}"/>
          </ac:spMkLst>
        </pc:spChg>
      </pc:sldChg>
    </pc:docChg>
  </pc:docChgLst>
  <pc:docChgLst>
    <pc:chgData name="Aayush Man  Singh" userId="S::aayushman@takeo.ai::7e01378d-77e0-45f4-ad57-d9ee7faa382b" providerId="AD" clId="Web-{38C82D45-229F-44EA-2DBF-34AE3D5E3BE1}"/>
    <pc:docChg chg="addSld modSld sldOrd">
      <pc:chgData name="Aayush Man  Singh" userId="S::aayushman@takeo.ai::7e01378d-77e0-45f4-ad57-d9ee7faa382b" providerId="AD" clId="Web-{38C82D45-229F-44EA-2DBF-34AE3D5E3BE1}" dt="2023-06-23T15:40:08.574" v="17"/>
      <pc:docMkLst>
        <pc:docMk/>
      </pc:docMkLst>
      <pc:sldChg chg="addSp modSp new mod ord setBg addAnim">
        <pc:chgData name="Aayush Man  Singh" userId="S::aayushman@takeo.ai::7e01378d-77e0-45f4-ad57-d9ee7faa382b" providerId="AD" clId="Web-{38C82D45-229F-44EA-2DBF-34AE3D5E3BE1}" dt="2023-06-23T15:40:08.574" v="17"/>
        <pc:sldMkLst>
          <pc:docMk/>
          <pc:sldMk cId="2728634772" sldId="279"/>
        </pc:sldMkLst>
        <pc:spChg chg="mod">
          <ac:chgData name="Aayush Man  Singh" userId="S::aayushman@takeo.ai::7e01378d-77e0-45f4-ad57-d9ee7faa382b" providerId="AD" clId="Web-{38C82D45-229F-44EA-2DBF-34AE3D5E3BE1}" dt="2023-06-23T15:40:08.574" v="16"/>
          <ac:spMkLst>
            <pc:docMk/>
            <pc:sldMk cId="2728634772" sldId="279"/>
            <ac:spMk id="2" creationId="{FD853B41-3F5A-7C6D-B81B-C7EE12407D04}"/>
          </ac:spMkLst>
        </pc:spChg>
        <pc:spChg chg="add">
          <ac:chgData name="Aayush Man  Singh" userId="S::aayushman@takeo.ai::7e01378d-77e0-45f4-ad57-d9ee7faa382b" providerId="AD" clId="Web-{38C82D45-229F-44EA-2DBF-34AE3D5E3BE1}" dt="2023-06-23T15:40:08.574" v="16"/>
          <ac:spMkLst>
            <pc:docMk/>
            <pc:sldMk cId="2728634772" sldId="279"/>
            <ac:spMk id="8" creationId="{2550AE69-AC86-4188-83E5-A856C4F1DCFF}"/>
          </ac:spMkLst>
        </pc:spChg>
        <pc:spChg chg="add">
          <ac:chgData name="Aayush Man  Singh" userId="S::aayushman@takeo.ai::7e01378d-77e0-45f4-ad57-d9ee7faa382b" providerId="AD" clId="Web-{38C82D45-229F-44EA-2DBF-34AE3D5E3BE1}" dt="2023-06-23T15:40:08.574" v="16"/>
          <ac:spMkLst>
            <pc:docMk/>
            <pc:sldMk cId="2728634772" sldId="279"/>
            <ac:spMk id="10" creationId="{EC4CA156-2C9D-4F0C-B229-88D8B5E17BCF}"/>
          </ac:spMkLst>
        </pc:spChg>
        <pc:spChg chg="add">
          <ac:chgData name="Aayush Man  Singh" userId="S::aayushman@takeo.ai::7e01378d-77e0-45f4-ad57-d9ee7faa382b" providerId="AD" clId="Web-{38C82D45-229F-44EA-2DBF-34AE3D5E3BE1}" dt="2023-06-23T15:40:08.574" v="16"/>
          <ac:spMkLst>
            <pc:docMk/>
            <pc:sldMk cId="2728634772" sldId="279"/>
            <ac:spMk id="12" creationId="{D7361ED3-EBE5-4EFC-8DA3-D0CE4BF2F4B1}"/>
          </ac:spMkLst>
        </pc:spChg>
        <pc:spChg chg="add">
          <ac:chgData name="Aayush Man  Singh" userId="S::aayushman@takeo.ai::7e01378d-77e0-45f4-ad57-d9ee7faa382b" providerId="AD" clId="Web-{38C82D45-229F-44EA-2DBF-34AE3D5E3BE1}" dt="2023-06-23T15:40:08.574" v="16"/>
          <ac:spMkLst>
            <pc:docMk/>
            <pc:sldMk cId="2728634772" sldId="279"/>
            <ac:spMk id="18" creationId="{B558F58E-93BA-44A3-BCDA-585AFF2E4F3F}"/>
          </ac:spMkLst>
        </pc:spChg>
        <pc:spChg chg="add">
          <ac:chgData name="Aayush Man  Singh" userId="S::aayushman@takeo.ai::7e01378d-77e0-45f4-ad57-d9ee7faa382b" providerId="AD" clId="Web-{38C82D45-229F-44EA-2DBF-34AE3D5E3BE1}" dt="2023-06-23T15:40:08.574" v="16"/>
          <ac:spMkLst>
            <pc:docMk/>
            <pc:sldMk cId="2728634772" sldId="279"/>
            <ac:spMk id="20" creationId="{34DBF680-FBD0-4394-A076-AD549E2DB406}"/>
          </ac:spMkLst>
        </pc:spChg>
        <pc:spChg chg="add">
          <ac:chgData name="Aayush Man  Singh" userId="S::aayushman@takeo.ai::7e01378d-77e0-45f4-ad57-d9ee7faa382b" providerId="AD" clId="Web-{38C82D45-229F-44EA-2DBF-34AE3D5E3BE1}" dt="2023-06-23T15:40:08.574" v="16"/>
          <ac:spMkLst>
            <pc:docMk/>
            <pc:sldMk cId="2728634772" sldId="279"/>
            <ac:spMk id="22" creationId="{025516A9-A197-45C0-A7C3-D8D04C443D15}"/>
          </ac:spMkLst>
        </pc:spChg>
        <pc:grpChg chg="add">
          <ac:chgData name="Aayush Man  Singh" userId="S::aayushman@takeo.ai::7e01378d-77e0-45f4-ad57-d9ee7faa382b" providerId="AD" clId="Web-{38C82D45-229F-44EA-2DBF-34AE3D5E3BE1}" dt="2023-06-23T15:40:08.574" v="16"/>
          <ac:grpSpMkLst>
            <pc:docMk/>
            <pc:sldMk cId="2728634772" sldId="279"/>
            <ac:grpSpMk id="14" creationId="{85105087-7F16-4C94-837C-C45445116665}"/>
          </ac:grpSpMkLst>
        </pc:grpChg>
        <pc:picChg chg="add">
          <ac:chgData name="Aayush Man  Singh" userId="S::aayushman@takeo.ai::7e01378d-77e0-45f4-ad57-d9ee7faa382b" providerId="AD" clId="Web-{38C82D45-229F-44EA-2DBF-34AE3D5E3BE1}" dt="2023-06-23T15:40:08.574" v="16"/>
          <ac:picMkLst>
            <pc:docMk/>
            <pc:sldMk cId="2728634772" sldId="279"/>
            <ac:picMk id="4" creationId="{016511CE-B104-97CF-F4F4-9032E83E1B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9AFA9-0310-4377-A89D-F7612F93512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8ECDB125-7368-49D3-B6F4-E2D5FEEB19FA}">
      <dgm:prSet/>
      <dgm:spPr/>
      <dgm:t>
        <a:bodyPr/>
        <a:lstStyle/>
        <a:p>
          <a:r>
            <a:rPr lang="en-US">
              <a:latin typeface="Bembo"/>
            </a:rPr>
            <a:t>Inheritance is a fundamental concept in object-oriented programming (OOP) that allows a class to inherit attributes and methods from another class. It establishes a parent-child relationship between classes, where the child class (subclass) inherits the properties of the parent class (superclass).</a:t>
          </a:r>
        </a:p>
      </dgm:t>
    </dgm:pt>
    <dgm:pt modelId="{3F5407C1-B6CE-42BB-9E02-3E391D6D7635}" type="parTrans" cxnId="{8DF0E096-9F0C-4914-94A9-B09A820DBB05}">
      <dgm:prSet/>
      <dgm:spPr/>
      <dgm:t>
        <a:bodyPr/>
        <a:lstStyle/>
        <a:p>
          <a:endParaRPr lang="en-US"/>
        </a:p>
      </dgm:t>
    </dgm:pt>
    <dgm:pt modelId="{88DD2D92-EBD2-4D01-876A-379D9995F8D6}" type="sibTrans" cxnId="{8DF0E096-9F0C-4914-94A9-B09A820DBB05}">
      <dgm:prSet/>
      <dgm:spPr/>
      <dgm:t>
        <a:bodyPr/>
        <a:lstStyle/>
        <a:p>
          <a:endParaRPr lang="en-US"/>
        </a:p>
      </dgm:t>
    </dgm:pt>
    <dgm:pt modelId="{FDDB9207-818C-4355-AC12-F0BEF825803D}">
      <dgm:prSet/>
      <dgm:spPr/>
      <dgm:t>
        <a:bodyPr/>
        <a:lstStyle/>
        <a:p>
          <a:r>
            <a:rPr lang="en-US">
              <a:latin typeface="Bembo"/>
            </a:rPr>
            <a:t>The purpose of inheritance in OOP is to promote code reuse and to create a hierarchical structure of classes. By defining a superclass with common attributes and methods, subclasses can inherit and extend this functionality, while adding their own unique features.</a:t>
          </a:r>
        </a:p>
      </dgm:t>
    </dgm:pt>
    <dgm:pt modelId="{37AF716E-8E65-4660-A332-EB030C920FFA}" type="parTrans" cxnId="{73BDC224-72B9-433B-B009-E25CCA7A88EA}">
      <dgm:prSet/>
      <dgm:spPr/>
      <dgm:t>
        <a:bodyPr/>
        <a:lstStyle/>
        <a:p>
          <a:endParaRPr lang="en-US"/>
        </a:p>
      </dgm:t>
    </dgm:pt>
    <dgm:pt modelId="{A6D7BACC-A40F-44C8-8913-591EFC5A8238}" type="sibTrans" cxnId="{73BDC224-72B9-433B-B009-E25CCA7A88EA}">
      <dgm:prSet/>
      <dgm:spPr/>
      <dgm:t>
        <a:bodyPr/>
        <a:lstStyle/>
        <a:p>
          <a:endParaRPr lang="en-US"/>
        </a:p>
      </dgm:t>
    </dgm:pt>
    <dgm:pt modelId="{BB2C5076-ACDE-4404-8BEC-3FCE3016CBB3}" type="pres">
      <dgm:prSet presAssocID="{5929AFA9-0310-4377-A89D-F7612F935129}" presName="hierChild1" presStyleCnt="0">
        <dgm:presLayoutVars>
          <dgm:chPref val="1"/>
          <dgm:dir/>
          <dgm:animOne val="branch"/>
          <dgm:animLvl val="lvl"/>
          <dgm:resizeHandles/>
        </dgm:presLayoutVars>
      </dgm:prSet>
      <dgm:spPr/>
    </dgm:pt>
    <dgm:pt modelId="{55EEC1BE-8269-480D-A1C4-AD06788FBA08}" type="pres">
      <dgm:prSet presAssocID="{8ECDB125-7368-49D3-B6F4-E2D5FEEB19FA}" presName="hierRoot1" presStyleCnt="0"/>
      <dgm:spPr/>
    </dgm:pt>
    <dgm:pt modelId="{2A1F1C7D-F416-4FE5-82B5-41C85B27FEA6}" type="pres">
      <dgm:prSet presAssocID="{8ECDB125-7368-49D3-B6F4-E2D5FEEB19FA}" presName="composite" presStyleCnt="0"/>
      <dgm:spPr/>
    </dgm:pt>
    <dgm:pt modelId="{2CBC34D9-9D21-4B8F-BA63-E5F5F850E803}" type="pres">
      <dgm:prSet presAssocID="{8ECDB125-7368-49D3-B6F4-E2D5FEEB19FA}" presName="background" presStyleLbl="node0" presStyleIdx="0" presStyleCnt="2"/>
      <dgm:spPr/>
    </dgm:pt>
    <dgm:pt modelId="{60A77B04-9386-450E-986F-E48B3780C3FC}" type="pres">
      <dgm:prSet presAssocID="{8ECDB125-7368-49D3-B6F4-E2D5FEEB19FA}" presName="text" presStyleLbl="fgAcc0" presStyleIdx="0" presStyleCnt="2">
        <dgm:presLayoutVars>
          <dgm:chPref val="3"/>
        </dgm:presLayoutVars>
      </dgm:prSet>
      <dgm:spPr/>
    </dgm:pt>
    <dgm:pt modelId="{B53FAD4B-B308-4DB4-852D-D25CC9DB2995}" type="pres">
      <dgm:prSet presAssocID="{8ECDB125-7368-49D3-B6F4-E2D5FEEB19FA}" presName="hierChild2" presStyleCnt="0"/>
      <dgm:spPr/>
    </dgm:pt>
    <dgm:pt modelId="{0ADEACA0-9DE4-4423-BAEB-6CBE84730031}" type="pres">
      <dgm:prSet presAssocID="{FDDB9207-818C-4355-AC12-F0BEF825803D}" presName="hierRoot1" presStyleCnt="0"/>
      <dgm:spPr/>
    </dgm:pt>
    <dgm:pt modelId="{85BB1CB8-1BDC-4270-80B5-2D3D57A1521D}" type="pres">
      <dgm:prSet presAssocID="{FDDB9207-818C-4355-AC12-F0BEF825803D}" presName="composite" presStyleCnt="0"/>
      <dgm:spPr/>
    </dgm:pt>
    <dgm:pt modelId="{501032B8-8817-4A1D-A60B-2E7A6DD18029}" type="pres">
      <dgm:prSet presAssocID="{FDDB9207-818C-4355-AC12-F0BEF825803D}" presName="background" presStyleLbl="node0" presStyleIdx="1" presStyleCnt="2"/>
      <dgm:spPr/>
    </dgm:pt>
    <dgm:pt modelId="{742E2F13-4E5F-41AD-8E90-BFEAC2EB9231}" type="pres">
      <dgm:prSet presAssocID="{FDDB9207-818C-4355-AC12-F0BEF825803D}" presName="text" presStyleLbl="fgAcc0" presStyleIdx="1" presStyleCnt="2">
        <dgm:presLayoutVars>
          <dgm:chPref val="3"/>
        </dgm:presLayoutVars>
      </dgm:prSet>
      <dgm:spPr/>
    </dgm:pt>
    <dgm:pt modelId="{2C2648C4-FC90-46B4-A376-432D8037C156}" type="pres">
      <dgm:prSet presAssocID="{FDDB9207-818C-4355-AC12-F0BEF825803D}" presName="hierChild2" presStyleCnt="0"/>
      <dgm:spPr/>
    </dgm:pt>
  </dgm:ptLst>
  <dgm:cxnLst>
    <dgm:cxn modelId="{73BDC224-72B9-433B-B009-E25CCA7A88EA}" srcId="{5929AFA9-0310-4377-A89D-F7612F935129}" destId="{FDDB9207-818C-4355-AC12-F0BEF825803D}" srcOrd="1" destOrd="0" parTransId="{37AF716E-8E65-4660-A332-EB030C920FFA}" sibTransId="{A6D7BACC-A40F-44C8-8913-591EFC5A8238}"/>
    <dgm:cxn modelId="{3182FB50-D325-4649-A337-F62A52883466}" type="presOf" srcId="{8ECDB125-7368-49D3-B6F4-E2D5FEEB19FA}" destId="{60A77B04-9386-450E-986F-E48B3780C3FC}" srcOrd="0" destOrd="0" presId="urn:microsoft.com/office/officeart/2005/8/layout/hierarchy1"/>
    <dgm:cxn modelId="{8DF0E096-9F0C-4914-94A9-B09A820DBB05}" srcId="{5929AFA9-0310-4377-A89D-F7612F935129}" destId="{8ECDB125-7368-49D3-B6F4-E2D5FEEB19FA}" srcOrd="0" destOrd="0" parTransId="{3F5407C1-B6CE-42BB-9E02-3E391D6D7635}" sibTransId="{88DD2D92-EBD2-4D01-876A-379D9995F8D6}"/>
    <dgm:cxn modelId="{9C61A3B3-63F1-43F4-BC3F-0B95EF5A8347}" type="presOf" srcId="{5929AFA9-0310-4377-A89D-F7612F935129}" destId="{BB2C5076-ACDE-4404-8BEC-3FCE3016CBB3}" srcOrd="0" destOrd="0" presId="urn:microsoft.com/office/officeart/2005/8/layout/hierarchy1"/>
    <dgm:cxn modelId="{4DC47EE2-CDA2-45F7-AE74-F311743A29CF}" type="presOf" srcId="{FDDB9207-818C-4355-AC12-F0BEF825803D}" destId="{742E2F13-4E5F-41AD-8E90-BFEAC2EB9231}" srcOrd="0" destOrd="0" presId="urn:microsoft.com/office/officeart/2005/8/layout/hierarchy1"/>
    <dgm:cxn modelId="{89D46E3C-2F95-44DF-BB02-C42D6AD132C4}" type="presParOf" srcId="{BB2C5076-ACDE-4404-8BEC-3FCE3016CBB3}" destId="{55EEC1BE-8269-480D-A1C4-AD06788FBA08}" srcOrd="0" destOrd="0" presId="urn:microsoft.com/office/officeart/2005/8/layout/hierarchy1"/>
    <dgm:cxn modelId="{391726F6-361D-4686-A3EF-C6F73D40475A}" type="presParOf" srcId="{55EEC1BE-8269-480D-A1C4-AD06788FBA08}" destId="{2A1F1C7D-F416-4FE5-82B5-41C85B27FEA6}" srcOrd="0" destOrd="0" presId="urn:microsoft.com/office/officeart/2005/8/layout/hierarchy1"/>
    <dgm:cxn modelId="{9F29ABBF-AB17-4C31-AB34-ADF96A84F7A3}" type="presParOf" srcId="{2A1F1C7D-F416-4FE5-82B5-41C85B27FEA6}" destId="{2CBC34D9-9D21-4B8F-BA63-E5F5F850E803}" srcOrd="0" destOrd="0" presId="urn:microsoft.com/office/officeart/2005/8/layout/hierarchy1"/>
    <dgm:cxn modelId="{F538940E-0FB0-46F1-AD4C-ED678E946E39}" type="presParOf" srcId="{2A1F1C7D-F416-4FE5-82B5-41C85B27FEA6}" destId="{60A77B04-9386-450E-986F-E48B3780C3FC}" srcOrd="1" destOrd="0" presId="urn:microsoft.com/office/officeart/2005/8/layout/hierarchy1"/>
    <dgm:cxn modelId="{A33C8D73-04B8-4578-8699-AF0412405ECE}" type="presParOf" srcId="{55EEC1BE-8269-480D-A1C4-AD06788FBA08}" destId="{B53FAD4B-B308-4DB4-852D-D25CC9DB2995}" srcOrd="1" destOrd="0" presId="urn:microsoft.com/office/officeart/2005/8/layout/hierarchy1"/>
    <dgm:cxn modelId="{9FA42A56-64C8-4503-9618-A7BC497FDC6B}" type="presParOf" srcId="{BB2C5076-ACDE-4404-8BEC-3FCE3016CBB3}" destId="{0ADEACA0-9DE4-4423-BAEB-6CBE84730031}" srcOrd="1" destOrd="0" presId="urn:microsoft.com/office/officeart/2005/8/layout/hierarchy1"/>
    <dgm:cxn modelId="{D6002A7A-80C1-49D7-B6C4-17D3AFE35029}" type="presParOf" srcId="{0ADEACA0-9DE4-4423-BAEB-6CBE84730031}" destId="{85BB1CB8-1BDC-4270-80B5-2D3D57A1521D}" srcOrd="0" destOrd="0" presId="urn:microsoft.com/office/officeart/2005/8/layout/hierarchy1"/>
    <dgm:cxn modelId="{C0450A66-BEF8-49F6-9C3D-77FDD54FA6A6}" type="presParOf" srcId="{85BB1CB8-1BDC-4270-80B5-2D3D57A1521D}" destId="{501032B8-8817-4A1D-A60B-2E7A6DD18029}" srcOrd="0" destOrd="0" presId="urn:microsoft.com/office/officeart/2005/8/layout/hierarchy1"/>
    <dgm:cxn modelId="{135862CA-84CC-45B7-898C-13608EA4765F}" type="presParOf" srcId="{85BB1CB8-1BDC-4270-80B5-2D3D57A1521D}" destId="{742E2F13-4E5F-41AD-8E90-BFEAC2EB9231}" srcOrd="1" destOrd="0" presId="urn:microsoft.com/office/officeart/2005/8/layout/hierarchy1"/>
    <dgm:cxn modelId="{D4799B8F-B143-44DD-BF77-F09D16109D05}" type="presParOf" srcId="{0ADEACA0-9DE4-4423-BAEB-6CBE84730031}" destId="{2C2648C4-FC90-46B4-A376-432D8037C15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213AA-DB82-4916-9465-FFD567E66E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D68A3BC-EF9C-480A-B2A8-0BC64C629B30}">
      <dgm:prSet/>
      <dgm:spPr/>
      <dgm:t>
        <a:bodyPr/>
        <a:lstStyle/>
        <a:p>
          <a:r>
            <a:rPr lang="en-US"/>
            <a:t>Abstraction is a key concept in object-oriented programming (OOP) that focuses on creating simplified and generalized representations of real-world objects or systems. It allows developers to hide complex implementation details and present only essential information or functionalities to the users.</a:t>
          </a:r>
        </a:p>
      </dgm:t>
    </dgm:pt>
    <dgm:pt modelId="{CCE17A48-8288-4C32-A4CB-B4FBC582B7E1}" type="parTrans" cxnId="{64818B0B-875D-4591-96F8-2F9C213C37EC}">
      <dgm:prSet/>
      <dgm:spPr/>
      <dgm:t>
        <a:bodyPr/>
        <a:lstStyle/>
        <a:p>
          <a:endParaRPr lang="en-US"/>
        </a:p>
      </dgm:t>
    </dgm:pt>
    <dgm:pt modelId="{0F0AA860-4192-426A-AD81-CBAECE96EFEC}" type="sibTrans" cxnId="{64818B0B-875D-4591-96F8-2F9C213C37EC}">
      <dgm:prSet/>
      <dgm:spPr/>
      <dgm:t>
        <a:bodyPr/>
        <a:lstStyle/>
        <a:p>
          <a:endParaRPr lang="en-US"/>
        </a:p>
      </dgm:t>
    </dgm:pt>
    <dgm:pt modelId="{2E3A45AB-74D8-4FD7-BD51-E1B86291288C}">
      <dgm:prSet/>
      <dgm:spPr/>
      <dgm:t>
        <a:bodyPr/>
        <a:lstStyle/>
        <a:p>
          <a:r>
            <a:rPr lang="en-US"/>
            <a:t>Abstraction involves defining abstract classes or interfaces that provide a blueprint for derived classes while hiding the implementation specifics. It allows for the creation of a higher level of abstraction that focuses on what an object does rather than how it does it.</a:t>
          </a:r>
        </a:p>
      </dgm:t>
    </dgm:pt>
    <dgm:pt modelId="{7A6F4549-BD2C-4ACA-8E03-F8E3E01C6722}" type="parTrans" cxnId="{0C475B5B-083A-497B-8233-9388C43810B1}">
      <dgm:prSet/>
      <dgm:spPr/>
      <dgm:t>
        <a:bodyPr/>
        <a:lstStyle/>
        <a:p>
          <a:endParaRPr lang="en-US"/>
        </a:p>
      </dgm:t>
    </dgm:pt>
    <dgm:pt modelId="{7E96E05E-D82E-48AD-9A3B-F86CEF0B5B6F}" type="sibTrans" cxnId="{0C475B5B-083A-497B-8233-9388C43810B1}">
      <dgm:prSet/>
      <dgm:spPr/>
      <dgm:t>
        <a:bodyPr/>
        <a:lstStyle/>
        <a:p>
          <a:endParaRPr lang="en-US"/>
        </a:p>
      </dgm:t>
    </dgm:pt>
    <dgm:pt modelId="{9C3F37D1-5477-46E7-B123-34284078311A}">
      <dgm:prSet/>
      <dgm:spPr/>
      <dgm:t>
        <a:bodyPr/>
        <a:lstStyle/>
        <a:p>
          <a:r>
            <a:rPr lang="en-US"/>
            <a:t>In Python, abstraction can be achieved through abstract base classes (ABCs) using the abc module. Abstract base classes cannot be instantiated directly but serve as a foundation for derived classes.</a:t>
          </a:r>
        </a:p>
      </dgm:t>
    </dgm:pt>
    <dgm:pt modelId="{BB63BD89-09D3-4B88-B22C-36134464B947}" type="parTrans" cxnId="{669B64BE-028D-481B-83C3-2216775E80C1}">
      <dgm:prSet/>
      <dgm:spPr/>
      <dgm:t>
        <a:bodyPr/>
        <a:lstStyle/>
        <a:p>
          <a:endParaRPr lang="en-US"/>
        </a:p>
      </dgm:t>
    </dgm:pt>
    <dgm:pt modelId="{316B8DC7-7B3B-4633-BADC-A59529E0336F}" type="sibTrans" cxnId="{669B64BE-028D-481B-83C3-2216775E80C1}">
      <dgm:prSet/>
      <dgm:spPr/>
      <dgm:t>
        <a:bodyPr/>
        <a:lstStyle/>
        <a:p>
          <a:endParaRPr lang="en-US"/>
        </a:p>
      </dgm:t>
    </dgm:pt>
    <dgm:pt modelId="{B536EFD2-37AC-4740-A779-3235500FB29B}" type="pres">
      <dgm:prSet presAssocID="{039213AA-DB82-4916-9465-FFD567E66E85}" presName="linear" presStyleCnt="0">
        <dgm:presLayoutVars>
          <dgm:animLvl val="lvl"/>
          <dgm:resizeHandles val="exact"/>
        </dgm:presLayoutVars>
      </dgm:prSet>
      <dgm:spPr/>
    </dgm:pt>
    <dgm:pt modelId="{5279505F-0D69-47F4-8968-E8F48EE09165}" type="pres">
      <dgm:prSet presAssocID="{2D68A3BC-EF9C-480A-B2A8-0BC64C629B30}" presName="parentText" presStyleLbl="node1" presStyleIdx="0" presStyleCnt="3">
        <dgm:presLayoutVars>
          <dgm:chMax val="0"/>
          <dgm:bulletEnabled val="1"/>
        </dgm:presLayoutVars>
      </dgm:prSet>
      <dgm:spPr>
        <a:solidFill>
          <a:schemeClr val="bg1">
            <a:lumMod val="50000"/>
          </a:schemeClr>
        </a:solidFill>
      </dgm:spPr>
    </dgm:pt>
    <dgm:pt modelId="{42067CEE-BC92-47D4-AD27-FC3C7655D6B0}" type="pres">
      <dgm:prSet presAssocID="{0F0AA860-4192-426A-AD81-CBAECE96EFEC}" presName="spacer" presStyleCnt="0"/>
      <dgm:spPr/>
    </dgm:pt>
    <dgm:pt modelId="{ABBAE14B-6B1C-44B9-9B60-971168F9D0AB}" type="pres">
      <dgm:prSet presAssocID="{2E3A45AB-74D8-4FD7-BD51-E1B86291288C}" presName="parentText" presStyleLbl="node1" presStyleIdx="1" presStyleCnt="3">
        <dgm:presLayoutVars>
          <dgm:chMax val="0"/>
          <dgm:bulletEnabled val="1"/>
        </dgm:presLayoutVars>
      </dgm:prSet>
      <dgm:spPr>
        <a:solidFill>
          <a:schemeClr val="bg1">
            <a:lumMod val="50000"/>
          </a:schemeClr>
        </a:solidFill>
      </dgm:spPr>
    </dgm:pt>
    <dgm:pt modelId="{5CC13FE6-37B6-42AB-A5F4-876D18090ACB}" type="pres">
      <dgm:prSet presAssocID="{7E96E05E-D82E-48AD-9A3B-F86CEF0B5B6F}" presName="spacer" presStyleCnt="0"/>
      <dgm:spPr/>
    </dgm:pt>
    <dgm:pt modelId="{8E62DB32-3506-4527-BFF1-07CD0EE1109C}" type="pres">
      <dgm:prSet presAssocID="{9C3F37D1-5477-46E7-B123-34284078311A}" presName="parentText" presStyleLbl="node1" presStyleIdx="2" presStyleCnt="3">
        <dgm:presLayoutVars>
          <dgm:chMax val="0"/>
          <dgm:bulletEnabled val="1"/>
        </dgm:presLayoutVars>
      </dgm:prSet>
      <dgm:spPr>
        <a:solidFill>
          <a:schemeClr val="bg1">
            <a:lumMod val="50000"/>
          </a:schemeClr>
        </a:solidFill>
      </dgm:spPr>
    </dgm:pt>
  </dgm:ptLst>
  <dgm:cxnLst>
    <dgm:cxn modelId="{E9FA3905-888D-4070-BC3E-6D8E9F0E61DB}" type="presOf" srcId="{2D68A3BC-EF9C-480A-B2A8-0BC64C629B30}" destId="{5279505F-0D69-47F4-8968-E8F48EE09165}" srcOrd="0" destOrd="0" presId="urn:microsoft.com/office/officeart/2005/8/layout/vList2"/>
    <dgm:cxn modelId="{64818B0B-875D-4591-96F8-2F9C213C37EC}" srcId="{039213AA-DB82-4916-9465-FFD567E66E85}" destId="{2D68A3BC-EF9C-480A-B2A8-0BC64C629B30}" srcOrd="0" destOrd="0" parTransId="{CCE17A48-8288-4C32-A4CB-B4FBC582B7E1}" sibTransId="{0F0AA860-4192-426A-AD81-CBAECE96EFEC}"/>
    <dgm:cxn modelId="{2C99075B-2153-4DDA-8ABF-631088E3DB02}" type="presOf" srcId="{2E3A45AB-74D8-4FD7-BD51-E1B86291288C}" destId="{ABBAE14B-6B1C-44B9-9B60-971168F9D0AB}" srcOrd="0" destOrd="0" presId="urn:microsoft.com/office/officeart/2005/8/layout/vList2"/>
    <dgm:cxn modelId="{0C475B5B-083A-497B-8233-9388C43810B1}" srcId="{039213AA-DB82-4916-9465-FFD567E66E85}" destId="{2E3A45AB-74D8-4FD7-BD51-E1B86291288C}" srcOrd="1" destOrd="0" parTransId="{7A6F4549-BD2C-4ACA-8E03-F8E3E01C6722}" sibTransId="{7E96E05E-D82E-48AD-9A3B-F86CEF0B5B6F}"/>
    <dgm:cxn modelId="{669B64BE-028D-481B-83C3-2216775E80C1}" srcId="{039213AA-DB82-4916-9465-FFD567E66E85}" destId="{9C3F37D1-5477-46E7-B123-34284078311A}" srcOrd="2" destOrd="0" parTransId="{BB63BD89-09D3-4B88-B22C-36134464B947}" sibTransId="{316B8DC7-7B3B-4633-BADC-A59529E0336F}"/>
    <dgm:cxn modelId="{24F300CA-24F2-4B09-A224-5ADE7CF515F2}" type="presOf" srcId="{039213AA-DB82-4916-9465-FFD567E66E85}" destId="{B536EFD2-37AC-4740-A779-3235500FB29B}" srcOrd="0" destOrd="0" presId="urn:microsoft.com/office/officeart/2005/8/layout/vList2"/>
    <dgm:cxn modelId="{8549E3D6-2C0B-45A2-889E-DD5CE5EAA6C6}" type="presOf" srcId="{9C3F37D1-5477-46E7-B123-34284078311A}" destId="{8E62DB32-3506-4527-BFF1-07CD0EE1109C}" srcOrd="0" destOrd="0" presId="urn:microsoft.com/office/officeart/2005/8/layout/vList2"/>
    <dgm:cxn modelId="{25874BD2-425F-4E3C-AA78-237003577EF9}" type="presParOf" srcId="{B536EFD2-37AC-4740-A779-3235500FB29B}" destId="{5279505F-0D69-47F4-8968-E8F48EE09165}" srcOrd="0" destOrd="0" presId="urn:microsoft.com/office/officeart/2005/8/layout/vList2"/>
    <dgm:cxn modelId="{4E98F364-14DB-4928-8864-5B7510148031}" type="presParOf" srcId="{B536EFD2-37AC-4740-A779-3235500FB29B}" destId="{42067CEE-BC92-47D4-AD27-FC3C7655D6B0}" srcOrd="1" destOrd="0" presId="urn:microsoft.com/office/officeart/2005/8/layout/vList2"/>
    <dgm:cxn modelId="{D271D95F-ACDB-4F6C-88DE-5CBB1990F728}" type="presParOf" srcId="{B536EFD2-37AC-4740-A779-3235500FB29B}" destId="{ABBAE14B-6B1C-44B9-9B60-971168F9D0AB}" srcOrd="2" destOrd="0" presId="urn:microsoft.com/office/officeart/2005/8/layout/vList2"/>
    <dgm:cxn modelId="{28F723EF-5479-4852-8C62-D4DADEE439B5}" type="presParOf" srcId="{B536EFD2-37AC-4740-A779-3235500FB29B}" destId="{5CC13FE6-37B6-42AB-A5F4-876D18090ACB}" srcOrd="3" destOrd="0" presId="urn:microsoft.com/office/officeart/2005/8/layout/vList2"/>
    <dgm:cxn modelId="{46633E90-1926-4766-98BA-FB2EEE6BA41A}" type="presParOf" srcId="{B536EFD2-37AC-4740-A779-3235500FB29B}" destId="{8E62DB32-3506-4527-BFF1-07CD0EE1109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C34D9-9D21-4B8F-BA63-E5F5F850E803}">
      <dsp:nvSpPr>
        <dsp:cNvPr id="0" name=""/>
        <dsp:cNvSpPr/>
      </dsp:nvSpPr>
      <dsp:spPr>
        <a:xfrm>
          <a:off x="1096" y="811634"/>
          <a:ext cx="3849842" cy="244465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77B04-9386-450E-986F-E48B3780C3FC}">
      <dsp:nvSpPr>
        <dsp:cNvPr id="0" name=""/>
        <dsp:cNvSpPr/>
      </dsp:nvSpPr>
      <dsp:spPr>
        <a:xfrm>
          <a:off x="428857" y="1218006"/>
          <a:ext cx="3849842" cy="244465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Bembo"/>
            </a:rPr>
            <a:t>Inheritance is a fundamental concept in object-oriented programming (OOP) that allows a class to inherit attributes and methods from another class. It establishes a parent-child relationship between classes, where the child class (subclass) inherits the properties of the parent class (superclass).</a:t>
          </a:r>
        </a:p>
      </dsp:txBody>
      <dsp:txXfrm>
        <a:off x="500458" y="1289607"/>
        <a:ext cx="3706640" cy="2301448"/>
      </dsp:txXfrm>
    </dsp:sp>
    <dsp:sp modelId="{501032B8-8817-4A1D-A60B-2E7A6DD18029}">
      <dsp:nvSpPr>
        <dsp:cNvPr id="0" name=""/>
        <dsp:cNvSpPr/>
      </dsp:nvSpPr>
      <dsp:spPr>
        <a:xfrm>
          <a:off x="4706460" y="811634"/>
          <a:ext cx="3849842" cy="244465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2E2F13-4E5F-41AD-8E90-BFEAC2EB9231}">
      <dsp:nvSpPr>
        <dsp:cNvPr id="0" name=""/>
        <dsp:cNvSpPr/>
      </dsp:nvSpPr>
      <dsp:spPr>
        <a:xfrm>
          <a:off x="5134220" y="1218006"/>
          <a:ext cx="3849842" cy="244465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Bembo"/>
            </a:rPr>
            <a:t>The purpose of inheritance in OOP is to promote code reuse and to create a hierarchical structure of classes. By defining a superclass with common attributes and methods, subclasses can inherit and extend this functionality, while adding their own unique features.</a:t>
          </a:r>
        </a:p>
      </dsp:txBody>
      <dsp:txXfrm>
        <a:off x="5205821" y="1289607"/>
        <a:ext cx="3706640" cy="2301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9505F-0D69-47F4-8968-E8F48EE09165}">
      <dsp:nvSpPr>
        <dsp:cNvPr id="0" name=""/>
        <dsp:cNvSpPr/>
      </dsp:nvSpPr>
      <dsp:spPr>
        <a:xfrm>
          <a:off x="0" y="70438"/>
          <a:ext cx="9999393" cy="1712880"/>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Abstraction is a key concept in object-oriented programming (OOP) that focuses on creating simplified and generalized representations of real-world objects or systems. It allows developers to hide complex implementation details and present only essential information or functionalities to the users.</a:t>
          </a:r>
        </a:p>
      </dsp:txBody>
      <dsp:txXfrm>
        <a:off x="83616" y="154054"/>
        <a:ext cx="9832161" cy="1545648"/>
      </dsp:txXfrm>
    </dsp:sp>
    <dsp:sp modelId="{ABBAE14B-6B1C-44B9-9B60-971168F9D0AB}">
      <dsp:nvSpPr>
        <dsp:cNvPr id="0" name=""/>
        <dsp:cNvSpPr/>
      </dsp:nvSpPr>
      <dsp:spPr>
        <a:xfrm>
          <a:off x="0" y="1852438"/>
          <a:ext cx="9999393" cy="1712880"/>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Abstraction involves defining abstract classes or interfaces that provide a blueprint for derived classes while hiding the implementation specifics. It allows for the creation of a higher level of abstraction that focuses on what an object does rather than how it does it.</a:t>
          </a:r>
        </a:p>
      </dsp:txBody>
      <dsp:txXfrm>
        <a:off x="83616" y="1936054"/>
        <a:ext cx="9832161" cy="1545648"/>
      </dsp:txXfrm>
    </dsp:sp>
    <dsp:sp modelId="{8E62DB32-3506-4527-BFF1-07CD0EE1109C}">
      <dsp:nvSpPr>
        <dsp:cNvPr id="0" name=""/>
        <dsp:cNvSpPr/>
      </dsp:nvSpPr>
      <dsp:spPr>
        <a:xfrm>
          <a:off x="0" y="3634438"/>
          <a:ext cx="9999393" cy="1712880"/>
        </a:xfrm>
        <a:prstGeom prst="roundRect">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Python, abstraction can be achieved through abstract base classes (ABCs) using the abc module. Abstract base classes cannot be instantiated directly but serve as a foundation for derived classes.</a:t>
          </a:r>
        </a:p>
      </dsp:txBody>
      <dsp:txXfrm>
        <a:off x="83616" y="3718054"/>
        <a:ext cx="9832161" cy="15456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201363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717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2921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1962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6/23/2023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207562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0921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4093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4838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8457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6/23/2023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9754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6/23/2023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3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6/23/2023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22712736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53B41-3F5A-7C6D-B81B-C7EE12407D04}"/>
              </a:ext>
            </a:extLst>
          </p:cNvPr>
          <p:cNvSpPr>
            <a:spLocks noGrp="1"/>
          </p:cNvSpPr>
          <p:nvPr>
            <p:ph type="title"/>
          </p:nvPr>
        </p:nvSpPr>
        <p:spPr>
          <a:xfrm>
            <a:off x="655320" y="2822646"/>
            <a:ext cx="5191759" cy="3170497"/>
          </a:xfrm>
        </p:spPr>
        <p:txBody>
          <a:bodyPr vert="horz" lIns="91440" tIns="45720" rIns="91440" bIns="45720" rtlCol="0" anchor="t">
            <a:normAutofit/>
          </a:bodyPr>
          <a:lstStyle/>
          <a:p>
            <a:pPr>
              <a:lnSpc>
                <a:spcPct val="80000"/>
              </a:lnSpc>
            </a:pPr>
            <a:r>
              <a:rPr lang="en-US" sz="6100">
                <a:blipFill dpi="0" rotWithShape="1">
                  <a:blip r:embed="rId4"/>
                  <a:srcRect/>
                  <a:tile tx="6350" ty="-127000" sx="65000" sy="64000" flip="none" algn="tl"/>
                </a:blipFill>
              </a:rPr>
              <a:t>Pillars of object oriented programming</a:t>
            </a:r>
          </a:p>
        </p:txBody>
      </p:sp>
      <p:sp>
        <p:nvSpPr>
          <p:cNvPr id="20" name="Rectangle 19">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Complex maths formulae on a blackboard">
            <a:extLst>
              <a:ext uri="{FF2B5EF4-FFF2-40B4-BE49-F238E27FC236}">
                <a16:creationId xmlns:a16="http://schemas.microsoft.com/office/drawing/2014/main" id="{016511CE-B104-97CF-F4F4-9032E83E1BE5}"/>
              </a:ext>
            </a:extLst>
          </p:cNvPr>
          <p:cNvPicPr>
            <a:picLocks noChangeAspect="1"/>
          </p:cNvPicPr>
          <p:nvPr/>
        </p:nvPicPr>
        <p:blipFill rotWithShape="1">
          <a:blip r:embed="rId6"/>
          <a:srcRect l="10492" r="22757" b="-9"/>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22" name="Freeform: Shape 21">
            <a:extLst>
              <a:ext uri="{FF2B5EF4-FFF2-40B4-BE49-F238E27FC236}">
                <a16:creationId xmlns:a16="http://schemas.microsoft.com/office/drawing/2014/main" id="{025516A9-A197-45C0-A7C3-D8D04C44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863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39D04-6E47-6677-E134-64CD651B730E}"/>
              </a:ext>
            </a:extLst>
          </p:cNvPr>
          <p:cNvSpPr>
            <a:spLocks noGrp="1"/>
          </p:cNvSpPr>
          <p:nvPr>
            <p:ph type="title"/>
          </p:nvPr>
        </p:nvSpPr>
        <p:spPr>
          <a:xfrm>
            <a:off x="6418481" y="119731"/>
            <a:ext cx="4741963" cy="1971964"/>
          </a:xfrm>
        </p:spPr>
        <p:txBody>
          <a:bodyPr>
            <a:normAutofit/>
          </a:bodyPr>
          <a:lstStyle/>
          <a:p>
            <a:r>
              <a:rPr lang="en-US" sz="4000" b="1">
                <a:latin typeface="Rockwell"/>
              </a:rPr>
              <a:t>Hybrid Inheritance</a:t>
            </a:r>
            <a:endParaRPr lang="en-US" sz="4000"/>
          </a:p>
        </p:txBody>
      </p:sp>
      <p:sp>
        <p:nvSpPr>
          <p:cNvPr id="21" name="Freeform: Shape 20">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BC32AB2E-9656-2DA1-A05E-37FF2C5CFBFF}"/>
              </a:ext>
            </a:extLst>
          </p:cNvPr>
          <p:cNvPicPr>
            <a:picLocks noChangeAspect="1"/>
          </p:cNvPicPr>
          <p:nvPr/>
        </p:nvPicPr>
        <p:blipFill>
          <a:blip r:embed="rId2"/>
          <a:stretch>
            <a:fillRect/>
          </a:stretch>
        </p:blipFill>
        <p:spPr>
          <a:xfrm>
            <a:off x="490692" y="2046904"/>
            <a:ext cx="3992238" cy="3456129"/>
          </a:xfrm>
          <a:prstGeom prst="rect">
            <a:avLst/>
          </a:prstGeom>
        </p:spPr>
      </p:pic>
      <p:sp>
        <p:nvSpPr>
          <p:cNvPr id="3" name="Content Placeholder 2">
            <a:extLst>
              <a:ext uri="{FF2B5EF4-FFF2-40B4-BE49-F238E27FC236}">
                <a16:creationId xmlns:a16="http://schemas.microsoft.com/office/drawing/2014/main" id="{AE5C17AF-0F49-EA5E-9773-EA41C8B5C130}"/>
              </a:ext>
            </a:extLst>
          </p:cNvPr>
          <p:cNvSpPr>
            <a:spLocks noGrp="1"/>
          </p:cNvSpPr>
          <p:nvPr>
            <p:ph idx="1"/>
          </p:nvPr>
        </p:nvSpPr>
        <p:spPr>
          <a:xfrm>
            <a:off x="6202401" y="1770540"/>
            <a:ext cx="5761539" cy="4488334"/>
          </a:xfrm>
        </p:spPr>
        <p:txBody>
          <a:bodyPr vert="horz" lIns="91440" tIns="45720" rIns="91440" bIns="45720" rtlCol="0" anchor="t">
            <a:normAutofit/>
          </a:bodyPr>
          <a:lstStyle/>
          <a:p>
            <a:pPr algn="just"/>
            <a:endParaRPr lang="en-US" sz="1700"/>
          </a:p>
          <a:p>
            <a:pPr algn="just">
              <a:buChar char="•"/>
            </a:pPr>
            <a:r>
              <a:rPr lang="en-US"/>
              <a:t>Hybrid inheritance refers to a combination of different types of inheritance, such as single, multiple, or multilevel inheritance, in a single class hierarchy.</a:t>
            </a:r>
          </a:p>
          <a:p>
            <a:pPr algn="just">
              <a:buClr>
                <a:srgbClr val="9E3611"/>
              </a:buClr>
              <a:buChar char="•"/>
            </a:pPr>
            <a:endParaRPr lang="en-US"/>
          </a:p>
          <a:p>
            <a:pPr algn="just">
              <a:buChar char="•"/>
            </a:pPr>
            <a:r>
              <a:rPr lang="en-US"/>
              <a:t>It involves the inheritance of attributes and methods from multiple super classes, forming a complex inheritance structure.</a:t>
            </a:r>
          </a:p>
          <a:p>
            <a:pPr algn="just">
              <a:buClr>
                <a:srgbClr val="9E3611"/>
              </a:buClr>
              <a:buChar char="•"/>
            </a:pPr>
            <a:endParaRPr lang="en-US"/>
          </a:p>
          <a:p>
            <a:pPr algn="just">
              <a:buChar char="•"/>
            </a:pPr>
            <a:r>
              <a:rPr lang="en-US"/>
              <a:t>Hybrid inheritance allows for the advantages offered by different inheritance types and offers more flexibility in code organization.</a:t>
            </a:r>
          </a:p>
          <a:p>
            <a:pPr algn="just">
              <a:buClr>
                <a:srgbClr val="9E3611"/>
              </a:buClr>
              <a:buChar char="•"/>
            </a:pPr>
            <a:endParaRPr lang="en-US" sz="1700"/>
          </a:p>
        </p:txBody>
      </p:sp>
      <p:grpSp>
        <p:nvGrpSpPr>
          <p:cNvPr id="23" name="Group 2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5" name="Oval 2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87386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9" name="Rectangle 18">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D1ED0D60-AFC2-5B62-5FBC-AB45FA94E004}"/>
              </a:ext>
            </a:extLst>
          </p:cNvPr>
          <p:cNvSpPr>
            <a:spLocks noGrp="1"/>
          </p:cNvSpPr>
          <p:nvPr>
            <p:ph type="title"/>
          </p:nvPr>
        </p:nvSpPr>
        <p:spPr>
          <a:xfrm>
            <a:off x="1051560" y="643468"/>
            <a:ext cx="9966960" cy="3592432"/>
          </a:xfrm>
        </p:spPr>
        <p:txBody>
          <a:bodyPr vert="horz" lIns="91440" tIns="45720" rIns="91440" bIns="45720" rtlCol="0" anchor="ctr">
            <a:normAutofit/>
          </a:bodyPr>
          <a:lstStyle/>
          <a:p>
            <a:pPr>
              <a:lnSpc>
                <a:spcPct val="80000"/>
              </a:lnSpc>
            </a:pPr>
            <a:r>
              <a:rPr lang="en-US" sz="9600">
                <a:blipFill dpi="0" rotWithShape="1">
                  <a:blip r:embed="rId4"/>
                  <a:srcRect/>
                  <a:tile tx="6350" ty="-127000" sx="65000" sy="64000" flip="none" algn="tl"/>
                </a:blipFill>
              </a:rPr>
              <a:t>Polymorphism</a:t>
            </a:r>
            <a:endParaRPr lang="en-US">
              <a:blipFill dpi="0" rotWithShape="1">
                <a:blip r:embed="rId4"/>
                <a:srcRect/>
                <a:tile tx="6350" ty="-127000" sx="65000" sy="64000" flip="none" algn="tl"/>
              </a:blipFill>
            </a:endParaRPr>
          </a:p>
        </p:txBody>
      </p:sp>
      <p:sp>
        <p:nvSpPr>
          <p:cNvPr id="21" name="Rectangle 20">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4" name="Oval 23">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6571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29619-8FCF-295E-C172-CA54EA42C69D}"/>
              </a:ext>
            </a:extLst>
          </p:cNvPr>
          <p:cNvSpPr>
            <a:spLocks noGrp="1"/>
          </p:cNvSpPr>
          <p:nvPr>
            <p:ph type="title"/>
          </p:nvPr>
        </p:nvSpPr>
        <p:spPr>
          <a:xfrm>
            <a:off x="1286934" y="1465790"/>
            <a:ext cx="3860798" cy="3941345"/>
          </a:xfrm>
        </p:spPr>
        <p:txBody>
          <a:bodyPr>
            <a:normAutofit/>
          </a:bodyPr>
          <a:lstStyle/>
          <a:p>
            <a:r>
              <a:rPr lang="en-US" sz="5600"/>
              <a:t>Introduction</a:t>
            </a:r>
          </a:p>
        </p:txBody>
      </p:sp>
      <p:sp>
        <p:nvSpPr>
          <p:cNvPr id="3" name="Content Placeholder 2">
            <a:extLst>
              <a:ext uri="{FF2B5EF4-FFF2-40B4-BE49-F238E27FC236}">
                <a16:creationId xmlns:a16="http://schemas.microsoft.com/office/drawing/2014/main" id="{D9CBC1C7-0EFA-FC7A-258E-778FE00B201C}"/>
              </a:ext>
            </a:extLst>
          </p:cNvPr>
          <p:cNvSpPr>
            <a:spLocks noGrp="1"/>
          </p:cNvSpPr>
          <p:nvPr>
            <p:ph idx="1"/>
          </p:nvPr>
        </p:nvSpPr>
        <p:spPr>
          <a:xfrm>
            <a:off x="6267480" y="1241034"/>
            <a:ext cx="5658552" cy="4756384"/>
          </a:xfrm>
        </p:spPr>
        <p:txBody>
          <a:bodyPr anchor="ctr">
            <a:normAutofit/>
          </a:bodyPr>
          <a:lstStyle/>
          <a:p>
            <a:pPr algn="just"/>
            <a:r>
              <a:rPr lang="en-US">
                <a:ea typeface="+mn-lt"/>
                <a:cs typeface="+mn-lt"/>
              </a:rPr>
              <a:t>Polymorphism is a fundamental concept in object-oriented programming (OOP) that allows objects of different classes to be treated as objects of a common superclass. It enables the same interface (method or function) to be used for objects of different types.</a:t>
            </a:r>
          </a:p>
          <a:p>
            <a:pPr algn="just">
              <a:buClr>
                <a:srgbClr val="9E3611"/>
              </a:buClr>
            </a:pPr>
            <a:endParaRPr lang="en-US">
              <a:ea typeface="+mn-lt"/>
              <a:cs typeface="+mn-lt"/>
            </a:endParaRPr>
          </a:p>
          <a:p>
            <a:pPr algn="just">
              <a:buClr>
                <a:srgbClr val="9E3611"/>
              </a:buClr>
            </a:pPr>
            <a:r>
              <a:rPr lang="en-US">
                <a:ea typeface="+mn-lt"/>
                <a:cs typeface="+mn-lt"/>
              </a:rPr>
              <a:t>The purpose of polymorphism in OOP is to promote code flexibility, extensibility, and reusability. It allows for the development of generic code that can operate on objects of various types without needing to know their specific implementations.</a:t>
            </a:r>
          </a:p>
          <a:p>
            <a:pPr algn="just">
              <a:buClr>
                <a:srgbClr val="9E3611"/>
              </a:buClr>
            </a:pPr>
            <a:endParaRPr lang="en-US" sz="2400" b="1">
              <a:latin typeface="Bembo"/>
            </a:endParaRPr>
          </a:p>
        </p:txBody>
      </p:sp>
      <p:sp>
        <p:nvSpPr>
          <p:cNvPr id="29" name="Rectangle 24">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70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6C7BD-C88B-68D1-32F4-D7AAE0F6D365}"/>
              </a:ext>
            </a:extLst>
          </p:cNvPr>
          <p:cNvSpPr>
            <a:spLocks noGrp="1"/>
          </p:cNvSpPr>
          <p:nvPr>
            <p:ph type="title"/>
          </p:nvPr>
        </p:nvSpPr>
        <p:spPr>
          <a:xfrm>
            <a:off x="2082119" y="643466"/>
            <a:ext cx="3348017" cy="5571067"/>
          </a:xfrm>
        </p:spPr>
        <p:txBody>
          <a:bodyPr>
            <a:normAutofit/>
          </a:bodyPr>
          <a:lstStyle/>
          <a:p>
            <a:r>
              <a:rPr lang="en-US" sz="3700" b="0" i="0" u="none" strike="noStrike">
                <a:solidFill>
                  <a:schemeClr val="tx1"/>
                </a:solidFill>
                <a:latin typeface="Rockwell"/>
                <a:ea typeface="Rockwell"/>
                <a:cs typeface="Rockwell"/>
              </a:rPr>
              <a:t>Method overriding</a:t>
            </a:r>
            <a:endParaRPr lang="en-US" sz="3700">
              <a:solidFill>
                <a:schemeClr val="tx1"/>
              </a:solidFill>
            </a:endParaRPr>
          </a:p>
        </p:txBody>
      </p:sp>
      <p:sp>
        <p:nvSpPr>
          <p:cNvPr id="3" name="Content Placeholder 2">
            <a:extLst>
              <a:ext uri="{FF2B5EF4-FFF2-40B4-BE49-F238E27FC236}">
                <a16:creationId xmlns:a16="http://schemas.microsoft.com/office/drawing/2014/main" id="{C2EDE38E-7774-CB05-D1FF-5A7B8EBC2BFA}"/>
              </a:ext>
            </a:extLst>
          </p:cNvPr>
          <p:cNvSpPr>
            <a:spLocks noGrp="1"/>
          </p:cNvSpPr>
          <p:nvPr>
            <p:ph idx="1"/>
          </p:nvPr>
        </p:nvSpPr>
        <p:spPr>
          <a:xfrm>
            <a:off x="6428879" y="589806"/>
            <a:ext cx="5425568" cy="6333065"/>
          </a:xfrm>
        </p:spPr>
        <p:txBody>
          <a:bodyPr vert="horz" lIns="91440" tIns="45720" rIns="91440" bIns="45720" rtlCol="0" anchor="ctr">
            <a:normAutofit/>
          </a:bodyPr>
          <a:lstStyle/>
          <a:p>
            <a:pPr algn="just"/>
            <a:r>
              <a:rPr lang="en-US">
                <a:ea typeface="+mn-lt"/>
                <a:cs typeface="+mn-lt"/>
              </a:rPr>
              <a:t>Method overriding occurs when a subclass provides its own implementation of a method that is already defined in its superclass.</a:t>
            </a:r>
            <a:endParaRPr lang="en-US"/>
          </a:p>
          <a:p>
            <a:pPr algn="just">
              <a:buClr>
                <a:srgbClr val="9E3611"/>
              </a:buClr>
            </a:pPr>
            <a:endParaRPr lang="en-US">
              <a:ea typeface="+mn-lt"/>
              <a:cs typeface="+mn-lt"/>
            </a:endParaRPr>
          </a:p>
          <a:p>
            <a:pPr algn="just">
              <a:buClr>
                <a:srgbClr val="9E3611"/>
              </a:buClr>
            </a:pPr>
            <a:r>
              <a:rPr lang="en-US">
                <a:ea typeface="+mn-lt"/>
                <a:cs typeface="+mn-lt"/>
              </a:rPr>
              <a:t>The subclass overrides the method to customize its behavior while maintaining the same method signature (name and parameters) as the superclass.</a:t>
            </a:r>
          </a:p>
          <a:p>
            <a:pPr algn="just">
              <a:buClr>
                <a:srgbClr val="9E3611"/>
              </a:buClr>
            </a:pPr>
            <a:endParaRPr lang="en-US">
              <a:ea typeface="+mn-lt"/>
              <a:cs typeface="+mn-lt"/>
            </a:endParaRPr>
          </a:p>
          <a:p>
            <a:pPr algn="just">
              <a:buClr>
                <a:srgbClr val="9E3611"/>
              </a:buClr>
            </a:pPr>
            <a:r>
              <a:rPr lang="en-US">
                <a:ea typeface="+mn-lt"/>
                <a:cs typeface="+mn-lt"/>
              </a:rPr>
              <a:t>This allows for the specific behavior of an object to be determined by its actual type at runtime.</a:t>
            </a:r>
          </a:p>
          <a:p>
            <a:pPr>
              <a:buClr>
                <a:srgbClr val="9E3611"/>
              </a:buClr>
            </a:pPr>
            <a:endParaRPr lang="en-US" sz="1800"/>
          </a:p>
          <a:p>
            <a:pPr>
              <a:buChar char="•"/>
            </a:pPr>
            <a:endParaRPr lang="en-US" sz="1800"/>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6966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F55C8-4ADE-E1C8-FFEF-9C853B54EBD9}"/>
              </a:ext>
            </a:extLst>
          </p:cNvPr>
          <p:cNvSpPr>
            <a:spLocks noGrp="1"/>
          </p:cNvSpPr>
          <p:nvPr>
            <p:ph type="title"/>
          </p:nvPr>
        </p:nvSpPr>
        <p:spPr>
          <a:xfrm>
            <a:off x="7044268" y="1465790"/>
            <a:ext cx="3860798" cy="3941345"/>
          </a:xfrm>
        </p:spPr>
        <p:txBody>
          <a:bodyPr>
            <a:normAutofit/>
          </a:bodyPr>
          <a:lstStyle/>
          <a:p>
            <a:r>
              <a:rPr lang="en-US" sz="3800" b="0" i="0" u="none" strike="noStrike">
                <a:latin typeface="Rockwell"/>
                <a:ea typeface="Rockwell"/>
                <a:cs typeface="Rockwell"/>
              </a:rPr>
              <a:t>Method Overloading:</a:t>
            </a:r>
            <a:endParaRPr lang="en-US" sz="3800"/>
          </a:p>
        </p:txBody>
      </p:sp>
      <p:sp>
        <p:nvSpPr>
          <p:cNvPr id="3" name="Content Placeholder 2">
            <a:extLst>
              <a:ext uri="{FF2B5EF4-FFF2-40B4-BE49-F238E27FC236}">
                <a16:creationId xmlns:a16="http://schemas.microsoft.com/office/drawing/2014/main" id="{B78C59EB-9AB1-A620-E6A8-41EB4EF513B5}"/>
              </a:ext>
            </a:extLst>
          </p:cNvPr>
          <p:cNvSpPr>
            <a:spLocks noGrp="1"/>
          </p:cNvSpPr>
          <p:nvPr>
            <p:ph idx="1"/>
          </p:nvPr>
        </p:nvSpPr>
        <p:spPr>
          <a:xfrm>
            <a:off x="534278" y="1058583"/>
            <a:ext cx="5658552" cy="4584665"/>
          </a:xfrm>
        </p:spPr>
        <p:txBody>
          <a:bodyPr vert="horz" lIns="91440" tIns="45720" rIns="91440" bIns="45720" rtlCol="0" anchor="ctr">
            <a:noAutofit/>
          </a:bodyPr>
          <a:lstStyle/>
          <a:p>
            <a:pPr algn="just"/>
            <a:endParaRPr lang="en-US"/>
          </a:p>
          <a:p>
            <a:pPr algn="just">
              <a:buClr>
                <a:srgbClr val="9E3611"/>
              </a:buClr>
            </a:pPr>
            <a:r>
              <a:rPr lang="en-US">
                <a:ea typeface="+mn-lt"/>
                <a:cs typeface="+mn-lt"/>
              </a:rPr>
              <a:t>Method overloading involves defining multiple methods with the same name but different parameters within a class.</a:t>
            </a:r>
            <a:endParaRPr lang="en-US"/>
          </a:p>
          <a:p>
            <a:pPr algn="just">
              <a:buClr>
                <a:srgbClr val="9E3611"/>
              </a:buClr>
            </a:pPr>
            <a:endParaRPr lang="en-US">
              <a:ea typeface="+mn-lt"/>
              <a:cs typeface="+mn-lt"/>
            </a:endParaRPr>
          </a:p>
          <a:p>
            <a:pPr algn="just">
              <a:buClr>
                <a:srgbClr val="9E3611"/>
              </a:buClr>
            </a:pPr>
            <a:r>
              <a:rPr lang="en-US">
                <a:ea typeface="+mn-lt"/>
                <a:cs typeface="+mn-lt"/>
              </a:rPr>
              <a:t>The methods have different parameter lists or types, allowing for different behaviors based on the arguments provided.</a:t>
            </a:r>
            <a:endParaRPr lang="en-US"/>
          </a:p>
          <a:p>
            <a:pPr algn="just">
              <a:buClr>
                <a:srgbClr val="9E3611"/>
              </a:buClr>
            </a:pPr>
            <a:endParaRPr lang="en-US">
              <a:ea typeface="+mn-lt"/>
              <a:cs typeface="+mn-lt"/>
            </a:endParaRPr>
          </a:p>
          <a:p>
            <a:pPr>
              <a:buClr>
                <a:srgbClr val="9E3611"/>
              </a:buClr>
            </a:pPr>
            <a:endParaRPr lang="en-US" sz="1900">
              <a:latin typeface="Rockwell" panose="02060603020205020403"/>
            </a:endParaRP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67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5180B1D-98CB-F267-58D5-F9D2ABDF48C6}"/>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a:blipFill dpi="0" rotWithShape="1">
                  <a:blip r:embed="rId4"/>
                  <a:srcRect/>
                  <a:tile tx="6350" ty="-127000" sx="65000" sy="64000" flip="none" algn="tl"/>
                </a:blipFill>
              </a:rPr>
              <a:t>encapsulation</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2397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6" name="Rectangle 15">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4">
              <a:alphaModFix amt="4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EFC80-5BB1-31DD-3DFF-790476203987}"/>
              </a:ext>
            </a:extLst>
          </p:cNvPr>
          <p:cNvSpPr>
            <a:spLocks noGrp="1"/>
          </p:cNvSpPr>
          <p:nvPr>
            <p:ph idx="4294967295"/>
          </p:nvPr>
        </p:nvSpPr>
        <p:spPr>
          <a:xfrm>
            <a:off x="1792484" y="375158"/>
            <a:ext cx="9836583" cy="6225741"/>
          </a:xfrm>
        </p:spPr>
        <p:txBody>
          <a:bodyPr vert="horz" lIns="91440" tIns="45720" rIns="91440" bIns="45720" rtlCol="0" anchor="ctr">
            <a:normAutofit/>
          </a:bodyPr>
          <a:lstStyle/>
          <a:p>
            <a:pPr algn="just"/>
            <a:r>
              <a:rPr lang="en-US"/>
              <a:t>Encapsulation is a fundamental principle in object-oriented programming (OOP) that combines data and methods into a single unit called a class. It involves bundling related data and behaviors together and restricting direct access to internal components from outside the class.</a:t>
            </a:r>
          </a:p>
          <a:p>
            <a:pPr algn="just">
              <a:buClr>
                <a:srgbClr val="9E3611"/>
              </a:buClr>
            </a:pPr>
            <a:endParaRPr lang="en-US"/>
          </a:p>
          <a:p>
            <a:pPr algn="just"/>
            <a:r>
              <a:rPr lang="en-US"/>
              <a:t>The purpose of encapsulation in OOP is to achieve data hiding and abstraction. It allows the internal state (data) of an object to be protected from direct modification by external code and ensures that interactions with the object occur through well-defined methods (interfaces).</a:t>
            </a:r>
          </a:p>
          <a:p>
            <a:pPr algn="just">
              <a:buClr>
                <a:srgbClr val="9E3611"/>
              </a:buClr>
            </a:pPr>
            <a:endParaRPr lang="en-US"/>
          </a:p>
          <a:p>
            <a:pPr algn="just"/>
            <a:r>
              <a:rPr lang="en-US"/>
              <a:t>Encapsulation in Python enables the use of different access modifiers to control the visibility and accessibility of class members (methods and attributes)</a:t>
            </a:r>
          </a:p>
        </p:txBody>
      </p:sp>
      <p:grpSp>
        <p:nvGrpSpPr>
          <p:cNvPr id="18" name="Group 17">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9" name="Oval 18">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582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D9DE6E-7D09-A58B-52D6-319C085FC0D8}"/>
              </a:ext>
            </a:extLst>
          </p:cNvPr>
          <p:cNvSpPr>
            <a:spLocks noGrp="1"/>
          </p:cNvSpPr>
          <p:nvPr>
            <p:ph type="title"/>
          </p:nvPr>
        </p:nvSpPr>
        <p:spPr>
          <a:xfrm>
            <a:off x="1069848" y="484632"/>
            <a:ext cx="10058400" cy="1609344"/>
          </a:xfrm>
        </p:spPr>
        <p:txBody>
          <a:bodyPr>
            <a:normAutofit/>
          </a:bodyPr>
          <a:lstStyle/>
          <a:p>
            <a:r>
              <a:rPr lang="en-US" sz="2800" b="1" i="0" u="none" strike="noStrike">
                <a:solidFill>
                  <a:srgbClr val="000000"/>
                </a:solidFill>
                <a:latin typeface="Rockwell"/>
                <a:ea typeface="Rockwell"/>
                <a:cs typeface="Rockwell"/>
              </a:rPr>
              <a:t>Public methods and attributes:</a:t>
            </a:r>
            <a:endParaRPr lang="en-US" sz="2800" b="1"/>
          </a:p>
        </p:txBody>
      </p:sp>
      <p:sp>
        <p:nvSpPr>
          <p:cNvPr id="3" name="Content Placeholder 2">
            <a:extLst>
              <a:ext uri="{FF2B5EF4-FFF2-40B4-BE49-F238E27FC236}">
                <a16:creationId xmlns:a16="http://schemas.microsoft.com/office/drawing/2014/main" id="{B8FAA07D-F12F-F85F-8AB4-4E8E0083BF9B}"/>
              </a:ext>
            </a:extLst>
          </p:cNvPr>
          <p:cNvSpPr>
            <a:spLocks noGrp="1"/>
          </p:cNvSpPr>
          <p:nvPr>
            <p:ph idx="1"/>
          </p:nvPr>
        </p:nvSpPr>
        <p:spPr>
          <a:xfrm>
            <a:off x="1069848" y="2320412"/>
            <a:ext cx="10058400" cy="3851787"/>
          </a:xfrm>
        </p:spPr>
        <p:txBody>
          <a:bodyPr vert="horz" lIns="91440" tIns="45720" rIns="91440" bIns="45720" rtlCol="0" anchor="t">
            <a:normAutofit/>
          </a:bodyPr>
          <a:lstStyle/>
          <a:p>
            <a:endParaRPr lang="en-US"/>
          </a:p>
          <a:p>
            <a:pPr>
              <a:buClr>
                <a:srgbClr val="9E3611"/>
              </a:buClr>
            </a:pPr>
            <a:r>
              <a:rPr lang="en-US">
                <a:ea typeface="+mn-lt"/>
                <a:cs typeface="+mn-lt"/>
              </a:rPr>
              <a:t>Public methods and attributes are accessible from anywhere within the program.</a:t>
            </a:r>
            <a:endParaRPr lang="en-US"/>
          </a:p>
          <a:p>
            <a:pPr>
              <a:buClr>
                <a:srgbClr val="9E3611"/>
              </a:buClr>
            </a:pPr>
            <a:endParaRPr lang="en-US">
              <a:ea typeface="+mn-lt"/>
              <a:cs typeface="+mn-lt"/>
            </a:endParaRPr>
          </a:p>
          <a:p>
            <a:pPr>
              <a:buClr>
                <a:srgbClr val="9E3611"/>
              </a:buClr>
            </a:pPr>
            <a:r>
              <a:rPr lang="en-US">
                <a:ea typeface="+mn-lt"/>
                <a:cs typeface="+mn-lt"/>
              </a:rPr>
              <a:t>They are declared without any access modifier or with the </a:t>
            </a:r>
            <a:r>
              <a:rPr lang="en-US">
                <a:latin typeface="Consolas"/>
              </a:rPr>
              <a:t>public</a:t>
            </a:r>
            <a:r>
              <a:rPr lang="en-US">
                <a:ea typeface="+mn-lt"/>
                <a:cs typeface="+mn-lt"/>
              </a:rPr>
              <a:t> keyword (although Python does not enforce strict access modifiers).</a:t>
            </a:r>
            <a:endParaRPr lang="en-US"/>
          </a:p>
          <a:p>
            <a:pPr>
              <a:buClr>
                <a:srgbClr val="9E3611"/>
              </a:buClr>
            </a:pPr>
            <a:endParaRPr lang="en-US">
              <a:ea typeface="+mn-lt"/>
              <a:cs typeface="+mn-lt"/>
            </a:endParaRPr>
          </a:p>
          <a:p>
            <a:pPr>
              <a:buClr>
                <a:srgbClr val="9E3611"/>
              </a:buClr>
            </a:pPr>
            <a:r>
              <a:rPr lang="en-US">
                <a:ea typeface="+mn-lt"/>
                <a:cs typeface="+mn-lt"/>
              </a:rPr>
              <a:t>Example: </a:t>
            </a:r>
            <a:r>
              <a:rPr lang="en-US">
                <a:latin typeface="Consolas"/>
              </a:rPr>
              <a:t>def calculate(self):</a:t>
            </a:r>
            <a:endParaRPr lang="en-US"/>
          </a:p>
          <a:p>
            <a:pPr>
              <a:buClr>
                <a:srgbClr val="9E3611"/>
              </a:buClr>
            </a:pPr>
            <a:endParaRPr lang="en-US"/>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2023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A69ED9-AADC-F9E0-04AA-9E2739F48E16}"/>
              </a:ext>
            </a:extLst>
          </p:cNvPr>
          <p:cNvSpPr>
            <a:spLocks noGrp="1"/>
          </p:cNvSpPr>
          <p:nvPr>
            <p:ph type="title"/>
          </p:nvPr>
        </p:nvSpPr>
        <p:spPr>
          <a:xfrm>
            <a:off x="1069848" y="484632"/>
            <a:ext cx="10058400" cy="1609344"/>
          </a:xfrm>
        </p:spPr>
        <p:txBody>
          <a:bodyPr>
            <a:normAutofit/>
          </a:bodyPr>
          <a:lstStyle/>
          <a:p>
            <a:r>
              <a:rPr lang="en-US" sz="2800" b="1">
                <a:latin typeface="Rockwell"/>
              </a:rPr>
              <a:t>Protected methods and attributes:</a:t>
            </a:r>
            <a:endParaRPr lang="en-US" sz="2800" b="1"/>
          </a:p>
        </p:txBody>
      </p:sp>
      <p:sp>
        <p:nvSpPr>
          <p:cNvPr id="3" name="Content Placeholder 2">
            <a:extLst>
              <a:ext uri="{FF2B5EF4-FFF2-40B4-BE49-F238E27FC236}">
                <a16:creationId xmlns:a16="http://schemas.microsoft.com/office/drawing/2014/main" id="{63A81866-F243-4B00-7532-E7300B63C574}"/>
              </a:ext>
            </a:extLst>
          </p:cNvPr>
          <p:cNvSpPr>
            <a:spLocks noGrp="1"/>
          </p:cNvSpPr>
          <p:nvPr>
            <p:ph idx="1"/>
          </p:nvPr>
        </p:nvSpPr>
        <p:spPr>
          <a:xfrm>
            <a:off x="1069848" y="2320412"/>
            <a:ext cx="10058400" cy="3851787"/>
          </a:xfrm>
        </p:spPr>
        <p:txBody>
          <a:bodyPr vert="horz" lIns="91440" tIns="45720" rIns="91440" bIns="45720" rtlCol="0">
            <a:normAutofit/>
          </a:bodyPr>
          <a:lstStyle/>
          <a:p>
            <a:endParaRPr lang="en-US"/>
          </a:p>
          <a:p>
            <a:pPr>
              <a:buClr>
                <a:srgbClr val="9E3611"/>
              </a:buClr>
            </a:pPr>
            <a:r>
              <a:rPr lang="en-US">
                <a:ea typeface="+mn-lt"/>
                <a:cs typeface="+mn-lt"/>
              </a:rPr>
              <a:t>Protected methods and attributes are denoted by a single underscore prefix (</a:t>
            </a:r>
            <a:r>
              <a:rPr lang="en-US">
                <a:latin typeface="Consolas"/>
              </a:rPr>
              <a:t>_</a:t>
            </a:r>
            <a:r>
              <a:rPr lang="en-US">
                <a:ea typeface="+mn-lt"/>
                <a:cs typeface="+mn-lt"/>
              </a:rPr>
              <a:t>).</a:t>
            </a:r>
            <a:endParaRPr lang="en-US"/>
          </a:p>
          <a:p>
            <a:pPr>
              <a:buClr>
                <a:srgbClr val="9E3611"/>
              </a:buClr>
            </a:pPr>
            <a:endParaRPr lang="en-US">
              <a:ea typeface="+mn-lt"/>
              <a:cs typeface="+mn-lt"/>
            </a:endParaRPr>
          </a:p>
          <a:p>
            <a:pPr>
              <a:buClr>
                <a:srgbClr val="9E3611"/>
              </a:buClr>
            </a:pPr>
            <a:r>
              <a:rPr lang="en-US">
                <a:ea typeface="+mn-lt"/>
                <a:cs typeface="+mn-lt"/>
              </a:rPr>
              <a:t>They are intended for internal use within the class or its subclasses.</a:t>
            </a:r>
            <a:endParaRPr lang="en-US"/>
          </a:p>
          <a:p>
            <a:pPr>
              <a:buClr>
                <a:srgbClr val="9E3611"/>
              </a:buClr>
            </a:pPr>
            <a:endParaRPr lang="en-US">
              <a:ea typeface="+mn-lt"/>
              <a:cs typeface="+mn-lt"/>
            </a:endParaRPr>
          </a:p>
          <a:p>
            <a:pPr>
              <a:buClr>
                <a:srgbClr val="9E3611"/>
              </a:buClr>
            </a:pPr>
            <a:r>
              <a:rPr lang="en-US">
                <a:ea typeface="+mn-lt"/>
                <a:cs typeface="+mn-lt"/>
              </a:rPr>
              <a:t>Although not enforced by the language, it serves as a convention to indicate limited accessibility.</a:t>
            </a:r>
            <a:endParaRPr lang="en-US"/>
          </a:p>
          <a:p>
            <a:pPr>
              <a:buClr>
                <a:srgbClr val="9E3611"/>
              </a:buClr>
            </a:pPr>
            <a:endParaRPr lang="en-US">
              <a:ea typeface="+mn-lt"/>
              <a:cs typeface="+mn-lt"/>
            </a:endParaRPr>
          </a:p>
          <a:p>
            <a:pPr>
              <a:buClr>
                <a:srgbClr val="9E3611"/>
              </a:buClr>
            </a:pPr>
            <a:r>
              <a:rPr lang="en-US">
                <a:ea typeface="+mn-lt"/>
                <a:cs typeface="+mn-lt"/>
              </a:rPr>
              <a:t>Example: </a:t>
            </a:r>
            <a:r>
              <a:rPr lang="en-US">
                <a:latin typeface="Consolas"/>
              </a:rPr>
              <a:t>_</a:t>
            </a:r>
            <a:r>
              <a:rPr lang="en-US" err="1">
                <a:latin typeface="Consolas"/>
              </a:rPr>
              <a:t>process_data</a:t>
            </a:r>
            <a:r>
              <a:rPr lang="en-US">
                <a:latin typeface="Consolas"/>
              </a:rPr>
              <a:t>(self):</a:t>
            </a:r>
            <a:endParaRPr lang="en-US"/>
          </a:p>
          <a:p>
            <a:pPr>
              <a:buClr>
                <a:srgbClr val="9E3611"/>
              </a:buClr>
            </a:pPr>
            <a:endParaRPr lang="en-US"/>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3445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52B1EC-84DF-1115-9C7F-950BB23C6410}"/>
              </a:ext>
            </a:extLst>
          </p:cNvPr>
          <p:cNvSpPr>
            <a:spLocks noGrp="1"/>
          </p:cNvSpPr>
          <p:nvPr>
            <p:ph type="title"/>
          </p:nvPr>
        </p:nvSpPr>
        <p:spPr>
          <a:xfrm>
            <a:off x="1069848" y="484632"/>
            <a:ext cx="10058400" cy="1609344"/>
          </a:xfrm>
        </p:spPr>
        <p:txBody>
          <a:bodyPr>
            <a:normAutofit/>
          </a:bodyPr>
          <a:lstStyle/>
          <a:p>
            <a:r>
              <a:rPr lang="en-US" sz="2400" b="1">
                <a:latin typeface="Rockwell"/>
              </a:rPr>
              <a:t>Private methods and attributes:</a:t>
            </a:r>
            <a:endParaRPr lang="en-US" sz="2400" b="1"/>
          </a:p>
        </p:txBody>
      </p:sp>
      <p:sp>
        <p:nvSpPr>
          <p:cNvPr id="3" name="Content Placeholder 2">
            <a:extLst>
              <a:ext uri="{FF2B5EF4-FFF2-40B4-BE49-F238E27FC236}">
                <a16:creationId xmlns:a16="http://schemas.microsoft.com/office/drawing/2014/main" id="{CB42822F-EB75-683B-5E9F-56D69615461C}"/>
              </a:ext>
            </a:extLst>
          </p:cNvPr>
          <p:cNvSpPr>
            <a:spLocks noGrp="1"/>
          </p:cNvSpPr>
          <p:nvPr>
            <p:ph idx="1"/>
          </p:nvPr>
        </p:nvSpPr>
        <p:spPr>
          <a:xfrm>
            <a:off x="1069848" y="2320412"/>
            <a:ext cx="10058400" cy="3851787"/>
          </a:xfrm>
        </p:spPr>
        <p:txBody>
          <a:bodyPr vert="horz" lIns="91440" tIns="45720" rIns="91440" bIns="45720" rtlCol="0" anchor="t">
            <a:normAutofit/>
          </a:bodyPr>
          <a:lstStyle/>
          <a:p>
            <a:endParaRPr lang="en-US"/>
          </a:p>
          <a:p>
            <a:pPr>
              <a:buClr>
                <a:srgbClr val="9E3611"/>
              </a:buClr>
            </a:pPr>
            <a:r>
              <a:rPr lang="en-US">
                <a:ea typeface="+mn-lt"/>
                <a:cs typeface="+mn-lt"/>
              </a:rPr>
              <a:t>Private methods and attributes are denoted by a double underscore prefix (</a:t>
            </a:r>
            <a:r>
              <a:rPr lang="en-US">
                <a:latin typeface="Consolas"/>
              </a:rPr>
              <a:t>__</a:t>
            </a:r>
            <a:r>
              <a:rPr lang="en-US">
                <a:ea typeface="+mn-lt"/>
                <a:cs typeface="+mn-lt"/>
              </a:rPr>
              <a:t>).</a:t>
            </a:r>
            <a:endParaRPr lang="en-US"/>
          </a:p>
          <a:p>
            <a:pPr>
              <a:buClr>
                <a:srgbClr val="9E3611"/>
              </a:buClr>
            </a:pPr>
            <a:endParaRPr lang="en-US">
              <a:ea typeface="+mn-lt"/>
              <a:cs typeface="+mn-lt"/>
            </a:endParaRPr>
          </a:p>
          <a:p>
            <a:pPr>
              <a:buClr>
                <a:srgbClr val="9E3611"/>
              </a:buClr>
            </a:pPr>
            <a:r>
              <a:rPr lang="en-US">
                <a:ea typeface="+mn-lt"/>
                <a:cs typeface="+mn-lt"/>
              </a:rPr>
              <a:t>They are intended for exclusive use within the class itself.</a:t>
            </a:r>
          </a:p>
          <a:p>
            <a:pPr>
              <a:buClr>
                <a:srgbClr val="9E3611"/>
              </a:buClr>
            </a:pPr>
            <a:endParaRPr lang="en-US"/>
          </a:p>
          <a:p>
            <a:pPr>
              <a:buClr>
                <a:srgbClr val="9E3611"/>
              </a:buClr>
            </a:pPr>
            <a:r>
              <a:rPr lang="en-US">
                <a:ea typeface="+mn-lt"/>
                <a:cs typeface="+mn-lt"/>
              </a:rPr>
              <a:t>The double underscore prefix performs name mangling, making the attribute or method less accessible outside the class.</a:t>
            </a:r>
            <a:endParaRPr lang="en-US"/>
          </a:p>
          <a:p>
            <a:pPr>
              <a:buClr>
                <a:srgbClr val="9E3611"/>
              </a:buClr>
            </a:pPr>
            <a:endParaRPr lang="en-US">
              <a:ea typeface="+mn-lt"/>
              <a:cs typeface="+mn-lt"/>
            </a:endParaRPr>
          </a:p>
          <a:p>
            <a:pPr>
              <a:buClr>
                <a:srgbClr val="9E3611"/>
              </a:buClr>
            </a:pPr>
            <a:r>
              <a:rPr lang="en-US">
                <a:ea typeface="+mn-lt"/>
                <a:cs typeface="+mn-lt"/>
              </a:rPr>
              <a:t>Example: </a:t>
            </a:r>
            <a:r>
              <a:rPr lang="en-US">
                <a:latin typeface="Consolas"/>
              </a:rPr>
              <a:t>__</a:t>
            </a:r>
            <a:r>
              <a:rPr lang="en-US" err="1">
                <a:latin typeface="Consolas"/>
              </a:rPr>
              <a:t>validate_input</a:t>
            </a:r>
            <a:r>
              <a:rPr lang="en-US">
                <a:latin typeface="Consolas"/>
              </a:rPr>
              <a:t>(self):</a:t>
            </a:r>
            <a:endParaRPr lang="en-US"/>
          </a:p>
          <a:p>
            <a:pPr>
              <a:buClr>
                <a:srgbClr val="9E3611"/>
              </a:buClr>
            </a:pPr>
            <a:endParaRPr lang="en-US"/>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8611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7">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2" name="Group 31">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5" name="Oval 32">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6" name="Rectangle 35">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6707157" cy="5571067"/>
          </a:xfrm>
        </p:spPr>
        <p:txBody>
          <a:bodyPr vert="horz" lIns="91440" tIns="45720" rIns="91440" bIns="45720" rtlCol="0" anchor="ctr">
            <a:normAutofit/>
          </a:bodyPr>
          <a:lstStyle/>
          <a:p>
            <a:pPr algn="r">
              <a:lnSpc>
                <a:spcPct val="80000"/>
              </a:lnSpc>
            </a:pPr>
            <a:r>
              <a:rPr lang="en-US" sz="9600" spc="390">
                <a:blipFill dpi="0" rotWithShape="1">
                  <a:blip r:embed="rId4"/>
                  <a:srcRect/>
                  <a:tile tx="6350" ty="-127000" sx="65000" sy="64000" flip="none" algn="tl"/>
                </a:blipFill>
              </a:rPr>
              <a:t>Inheritance </a:t>
            </a:r>
          </a:p>
        </p:txBody>
      </p:sp>
      <p:sp>
        <p:nvSpPr>
          <p:cNvPr id="38" name="Rectangle 37">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10CCA3F-533B-1D51-E38B-8C10CA0A92F2}"/>
              </a:ext>
            </a:extLst>
          </p:cNvPr>
          <p:cNvSpPr>
            <a:spLocks noGrp="1"/>
          </p:cNvSpPr>
          <p:nvPr>
            <p:ph type="title"/>
          </p:nvPr>
        </p:nvSpPr>
        <p:spPr>
          <a:xfrm>
            <a:off x="1051560" y="643468"/>
            <a:ext cx="9966960" cy="3592432"/>
          </a:xfrm>
        </p:spPr>
        <p:txBody>
          <a:bodyPr vert="horz" lIns="91440" tIns="45720" rIns="91440" bIns="45720" rtlCol="0" anchor="ctr">
            <a:normAutofit/>
          </a:bodyPr>
          <a:lstStyle/>
          <a:p>
            <a:pPr>
              <a:lnSpc>
                <a:spcPct val="80000"/>
              </a:lnSpc>
            </a:pPr>
            <a:r>
              <a:rPr lang="en-US" sz="9600">
                <a:blipFill dpi="0" rotWithShape="1">
                  <a:blip r:embed="rId4"/>
                  <a:srcRect/>
                  <a:tile tx="6350" ty="-127000" sx="65000" sy="64000" flip="none" algn="tl"/>
                </a:blipFill>
              </a:rPr>
              <a:t>abstraction</a:t>
            </a:r>
          </a:p>
        </p:txBody>
      </p:sp>
      <p:sp>
        <p:nvSpPr>
          <p:cNvPr id="19" name="Rectangle 18">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2" name="Oval 21">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4230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08A94D3A-DB2C-E502-0A59-2DA8F620F869}"/>
              </a:ext>
            </a:extLst>
          </p:cNvPr>
          <p:cNvGraphicFramePr>
            <a:graphicFrameLocks noGrp="1"/>
          </p:cNvGraphicFramePr>
          <p:nvPr>
            <p:ph idx="4294967295"/>
            <p:extLst>
              <p:ext uri="{D42A27DB-BD31-4B8C-83A1-F6EECF244321}">
                <p14:modId xmlns:p14="http://schemas.microsoft.com/office/powerpoint/2010/main" val="1650272202"/>
              </p:ext>
            </p:extLst>
          </p:nvPr>
        </p:nvGraphicFramePr>
        <p:xfrm>
          <a:off x="1190201" y="725979"/>
          <a:ext cx="9999393" cy="5417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6628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3">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5" name="Rectangle 37">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FEFA3-E7ED-F102-12EF-1E7001318021}"/>
              </a:ext>
            </a:extLst>
          </p:cNvPr>
          <p:cNvSpPr>
            <a:spLocks noGrp="1"/>
          </p:cNvSpPr>
          <p:nvPr>
            <p:ph type="title"/>
          </p:nvPr>
        </p:nvSpPr>
        <p:spPr>
          <a:xfrm>
            <a:off x="2082119" y="643466"/>
            <a:ext cx="3348017" cy="5571067"/>
          </a:xfrm>
        </p:spPr>
        <p:txBody>
          <a:bodyPr>
            <a:normAutofit/>
          </a:bodyPr>
          <a:lstStyle/>
          <a:p>
            <a:r>
              <a:rPr lang="en-US" sz="3000" b="1" i="0" u="none" strike="noStrike">
                <a:solidFill>
                  <a:schemeClr val="tx1"/>
                </a:solidFill>
                <a:latin typeface="Rockwell"/>
                <a:ea typeface="Rockwell"/>
                <a:cs typeface="Rockwell"/>
              </a:rPr>
              <a:t>Key aspects of abstraction in Python:</a:t>
            </a:r>
            <a:endParaRPr lang="en-US" sz="3000" b="1">
              <a:solidFill>
                <a:schemeClr val="tx1"/>
              </a:solidFill>
            </a:endParaRPr>
          </a:p>
        </p:txBody>
      </p:sp>
      <p:sp>
        <p:nvSpPr>
          <p:cNvPr id="3" name="Content Placeholder 2">
            <a:extLst>
              <a:ext uri="{FF2B5EF4-FFF2-40B4-BE49-F238E27FC236}">
                <a16:creationId xmlns:a16="http://schemas.microsoft.com/office/drawing/2014/main" id="{90594DCF-930A-DB21-53D3-641DA7A65796}"/>
              </a:ext>
            </a:extLst>
          </p:cNvPr>
          <p:cNvSpPr>
            <a:spLocks noGrp="1"/>
          </p:cNvSpPr>
          <p:nvPr>
            <p:ph idx="1"/>
          </p:nvPr>
        </p:nvSpPr>
        <p:spPr>
          <a:xfrm>
            <a:off x="5763471" y="-107800"/>
            <a:ext cx="6090976" cy="6494051"/>
          </a:xfrm>
        </p:spPr>
        <p:txBody>
          <a:bodyPr vert="horz" lIns="91440" tIns="45720" rIns="91440" bIns="45720" rtlCol="0" anchor="ctr">
            <a:noAutofit/>
          </a:bodyPr>
          <a:lstStyle/>
          <a:p>
            <a:pPr algn="just">
              <a:buChar char="•"/>
            </a:pPr>
            <a:endParaRPr lang="en-US" sz="1800"/>
          </a:p>
          <a:p>
            <a:pPr lvl="1" algn="just">
              <a:buChar char="•"/>
            </a:pPr>
            <a:r>
              <a:rPr lang="en-US" b="1"/>
              <a:t>Abstract Base Classes (ABCs):</a:t>
            </a:r>
            <a:r>
              <a:rPr lang="en-US"/>
              <a:t> Abstract base classes are used to define abstract methods that derived classes must implement. They serve as a contract for derived classes, ensuring that certain methods are available for use.</a:t>
            </a:r>
          </a:p>
          <a:p>
            <a:pPr lvl="1" algn="just">
              <a:buClr>
                <a:srgbClr val="9E3611"/>
              </a:buClr>
              <a:buChar char="•"/>
            </a:pPr>
            <a:endParaRPr lang="en-US"/>
          </a:p>
          <a:p>
            <a:pPr lvl="1" algn="just">
              <a:buChar char="•"/>
            </a:pPr>
            <a:r>
              <a:rPr lang="en-US" b="1"/>
              <a:t>Abstract Methods</a:t>
            </a:r>
            <a:r>
              <a:rPr lang="en-US"/>
              <a:t>: Abstract methods are declared in abstract base classes but do not provide any implementation. Derived classes must override these methods and provide their own implementation.</a:t>
            </a:r>
          </a:p>
          <a:p>
            <a:pPr lvl="1" algn="just">
              <a:buClr>
                <a:srgbClr val="9E3611"/>
              </a:buClr>
              <a:buChar char="•"/>
            </a:pPr>
            <a:endParaRPr lang="en-US"/>
          </a:p>
          <a:p>
            <a:pPr lvl="1" algn="just">
              <a:buChar char="•"/>
            </a:pPr>
            <a:r>
              <a:rPr lang="en-US" b="1"/>
              <a:t>Abstract Properties: </a:t>
            </a:r>
            <a:r>
              <a:rPr lang="en-US"/>
              <a:t>Abstract properties are similar to abstract methods but represent properties instead of methods. They define the interface for accessing and modifying certain attributes in derived classes.</a:t>
            </a:r>
          </a:p>
          <a:p>
            <a:pPr lvl="1" algn="just">
              <a:buClr>
                <a:srgbClr val="9E3611"/>
              </a:buClr>
              <a:buChar char="•"/>
            </a:pPr>
            <a:endParaRPr lang="en-US"/>
          </a:p>
          <a:p>
            <a:pPr lvl="1" algn="just">
              <a:buChar char="•"/>
            </a:pPr>
            <a:r>
              <a:rPr lang="en-US" b="1"/>
              <a:t>Abstract Classes:</a:t>
            </a:r>
            <a:r>
              <a:rPr lang="en-US"/>
              <a:t> Abstract classes are classes that have at least one abstract method or property. They cannot be instantiated directly and require derived classes to provide the implementation for the abstract methods or properties.</a:t>
            </a:r>
          </a:p>
        </p:txBody>
      </p:sp>
      <p:grpSp>
        <p:nvGrpSpPr>
          <p:cNvPr id="40" name="Group 39">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41" name="Oval 40">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3430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F55C8-4ADE-E1C8-FFEF-9C853B54EBD9}"/>
              </a:ext>
            </a:extLst>
          </p:cNvPr>
          <p:cNvSpPr>
            <a:spLocks noGrp="1"/>
          </p:cNvSpPr>
          <p:nvPr>
            <p:ph type="title"/>
          </p:nvPr>
        </p:nvSpPr>
        <p:spPr>
          <a:xfrm>
            <a:off x="7044268" y="1465790"/>
            <a:ext cx="4213012" cy="3941345"/>
          </a:xfrm>
        </p:spPr>
        <p:txBody>
          <a:bodyPr>
            <a:normAutofit/>
          </a:bodyPr>
          <a:lstStyle/>
          <a:p>
            <a:r>
              <a:rPr lang="en-GB" sz="3600"/>
              <a:t>Method Resolution Order (MRO) in Python</a:t>
            </a:r>
            <a:endParaRPr lang="en-US" sz="3800"/>
          </a:p>
        </p:txBody>
      </p:sp>
      <p:sp>
        <p:nvSpPr>
          <p:cNvPr id="3" name="Content Placeholder 2">
            <a:extLst>
              <a:ext uri="{FF2B5EF4-FFF2-40B4-BE49-F238E27FC236}">
                <a16:creationId xmlns:a16="http://schemas.microsoft.com/office/drawing/2014/main" id="{B78C59EB-9AB1-A620-E6A8-41EB4EF513B5}"/>
              </a:ext>
            </a:extLst>
          </p:cNvPr>
          <p:cNvSpPr>
            <a:spLocks noGrp="1"/>
          </p:cNvSpPr>
          <p:nvPr>
            <p:ph idx="1"/>
          </p:nvPr>
        </p:nvSpPr>
        <p:spPr>
          <a:xfrm>
            <a:off x="243840" y="1058583"/>
            <a:ext cx="6156961" cy="5525097"/>
          </a:xfrm>
        </p:spPr>
        <p:txBody>
          <a:bodyPr vert="horz" lIns="91440" tIns="45720" rIns="91440" bIns="45720" rtlCol="0" anchor="ctr">
            <a:noAutofit/>
          </a:bodyPr>
          <a:lstStyle/>
          <a:p>
            <a:pPr algn="just"/>
            <a:endParaRPr lang="en-US"/>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MRO determines the order in which methods are resolved in a class hierarchy.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It is crucial in multiple inheritance scenarios to avoid conflicts and ensure consistent method resolution.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MRO follows the C3 linearization algorithm, which combines depth-first search, left-to-right and child before parent order.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MRO ensures child classes are resolved before parent classes, preventing redundant method invocations.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MRO is important for method resolution, avoiding conflicts, and maintaining consistency in multiple inheritance.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a:buClr>
                <a:srgbClr val="9E3611"/>
              </a:buClr>
            </a:pPr>
            <a:endParaRPr lang="en-US" sz="190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21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4F1B75E1-B580-166F-30FD-01F951B91BD7}"/>
              </a:ext>
            </a:extLst>
          </p:cNvPr>
          <p:cNvGraphicFramePr>
            <a:graphicFrameLocks noGrp="1"/>
          </p:cNvGraphicFramePr>
          <p:nvPr>
            <p:ph idx="4294967295"/>
            <p:extLst>
              <p:ext uri="{D42A27DB-BD31-4B8C-83A1-F6EECF244321}">
                <p14:modId xmlns:p14="http://schemas.microsoft.com/office/powerpoint/2010/main" val="1971356914"/>
              </p:ext>
            </p:extLst>
          </p:nvPr>
        </p:nvGraphicFramePr>
        <p:xfrm>
          <a:off x="1649524" y="949396"/>
          <a:ext cx="8985160" cy="4474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71312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8">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0" name="Rectangle 22">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A124D-C9ED-986D-8564-FC4197B61477}"/>
              </a:ext>
            </a:extLst>
          </p:cNvPr>
          <p:cNvSpPr>
            <a:spLocks noGrp="1"/>
          </p:cNvSpPr>
          <p:nvPr>
            <p:ph type="title"/>
          </p:nvPr>
        </p:nvSpPr>
        <p:spPr>
          <a:xfrm>
            <a:off x="2082119" y="643466"/>
            <a:ext cx="3348017" cy="5571067"/>
          </a:xfrm>
        </p:spPr>
        <p:txBody>
          <a:bodyPr>
            <a:normAutofit/>
          </a:bodyPr>
          <a:lstStyle/>
          <a:p>
            <a:r>
              <a:rPr lang="en-US" sz="4400" b="1">
                <a:solidFill>
                  <a:schemeClr val="tx1"/>
                </a:solidFill>
              </a:rPr>
              <a:t>Benefits of inheritance </a:t>
            </a:r>
          </a:p>
        </p:txBody>
      </p:sp>
      <p:sp>
        <p:nvSpPr>
          <p:cNvPr id="3" name="Content Placeholder 2">
            <a:extLst>
              <a:ext uri="{FF2B5EF4-FFF2-40B4-BE49-F238E27FC236}">
                <a16:creationId xmlns:a16="http://schemas.microsoft.com/office/drawing/2014/main" id="{5667F623-190B-08F5-B74A-9068D3F6A81F}"/>
              </a:ext>
            </a:extLst>
          </p:cNvPr>
          <p:cNvSpPr>
            <a:spLocks noGrp="1"/>
          </p:cNvSpPr>
          <p:nvPr>
            <p:ph idx="1"/>
          </p:nvPr>
        </p:nvSpPr>
        <p:spPr>
          <a:xfrm>
            <a:off x="6772315" y="643466"/>
            <a:ext cx="5086610" cy="5869093"/>
          </a:xfrm>
        </p:spPr>
        <p:txBody>
          <a:bodyPr vert="horz" lIns="91440" tIns="45720" rIns="91440" bIns="45720" rtlCol="0" anchor="ctr">
            <a:normAutofit/>
          </a:bodyPr>
          <a:lstStyle/>
          <a:p>
            <a:pPr algn="just"/>
            <a:r>
              <a:rPr lang="en-US" sz="1800">
                <a:ea typeface="+mn-lt"/>
                <a:cs typeface="+mn-lt"/>
              </a:rPr>
              <a:t>It represents real-world relationships well.</a:t>
            </a:r>
            <a:endParaRPr lang="en-US" sz="1800"/>
          </a:p>
          <a:p>
            <a:pPr algn="just">
              <a:buClr>
                <a:srgbClr val="9E3611"/>
              </a:buClr>
            </a:pPr>
            <a:r>
              <a:rPr lang="en-US" sz="1800">
                <a:ea typeface="+mn-lt"/>
                <a:cs typeface="+mn-lt"/>
              </a:rPr>
              <a:t>It provides the </a:t>
            </a:r>
            <a:r>
              <a:rPr lang="en-US" sz="1800" b="1">
                <a:ea typeface="+mn-lt"/>
                <a:cs typeface="+mn-lt"/>
              </a:rPr>
              <a:t>reusability</a:t>
            </a:r>
            <a:r>
              <a:rPr lang="en-US" sz="1800">
                <a:ea typeface="+mn-lt"/>
                <a:cs typeface="+mn-lt"/>
              </a:rPr>
              <a:t> of a code. We don’t have to write the same code again and again. Also, it allows us to add more features to a class without modifying it.</a:t>
            </a:r>
            <a:endParaRPr lang="en-US" sz="1800"/>
          </a:p>
          <a:p>
            <a:pPr algn="just">
              <a:buClr>
                <a:srgbClr val="9E3611"/>
              </a:buClr>
            </a:pPr>
            <a:r>
              <a:rPr lang="en-US" sz="1800">
                <a:ea typeface="+mn-lt"/>
                <a:cs typeface="+mn-lt"/>
              </a:rPr>
              <a:t>It is transitive in nature, which means that if class B inherits from another class A, then all the subclasses of B would automatically inherit from class A.</a:t>
            </a:r>
            <a:endParaRPr lang="en-US" sz="1800"/>
          </a:p>
          <a:p>
            <a:pPr algn="just">
              <a:buClr>
                <a:srgbClr val="9E3611"/>
              </a:buClr>
            </a:pPr>
            <a:r>
              <a:rPr lang="en-US" sz="1800">
                <a:ea typeface="+mn-lt"/>
                <a:cs typeface="+mn-lt"/>
              </a:rPr>
              <a:t>Inheritance offers a simple, understandable model structure. </a:t>
            </a:r>
            <a:endParaRPr lang="en-US" sz="1800"/>
          </a:p>
          <a:p>
            <a:pPr algn="just">
              <a:buClr>
                <a:srgbClr val="9E3611"/>
              </a:buClr>
            </a:pPr>
            <a:r>
              <a:rPr lang="en-US" sz="1800">
                <a:ea typeface="+mn-lt"/>
                <a:cs typeface="+mn-lt"/>
              </a:rPr>
              <a:t>Less development and maintenance expenses result from an inheritance. </a:t>
            </a:r>
            <a:endParaRPr lang="en-US" sz="1800"/>
          </a:p>
          <a:p>
            <a:pPr>
              <a:buClr>
                <a:srgbClr val="9E3611"/>
              </a:buClr>
            </a:pPr>
            <a:endParaRPr lang="en-US" sz="1800"/>
          </a:p>
        </p:txBody>
      </p:sp>
      <p:grpSp>
        <p:nvGrpSpPr>
          <p:cNvPr id="31" name="Group 24">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26" name="Oval 25">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4603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83B7D8DE-631F-378E-D1ED-BAEABCE8EC35}"/>
              </a:ext>
            </a:extLst>
          </p:cNvPr>
          <p:cNvPicPr>
            <a:picLocks noGrp="1" noChangeAspect="1"/>
          </p:cNvPicPr>
          <p:nvPr>
            <p:ph idx="4294967295"/>
          </p:nvPr>
        </p:nvPicPr>
        <p:blipFill>
          <a:blip r:embed="rId2">
            <a:grayscl/>
            <a:extLst>
              <a:ext uri="{BEBA8EAE-BF5A-486C-A8C5-ECC9F3942E4B}">
                <a14:imgProps xmlns:a14="http://schemas.microsoft.com/office/drawing/2010/main">
                  <a14:imgLayer r:embed="rId3">
                    <a14:imgEffect>
                      <a14:colorTemperature colorTemp="6360"/>
                    </a14:imgEffect>
                    <a14:imgEffect>
                      <a14:saturation sat="52000"/>
                    </a14:imgEffect>
                    <a14:imgEffect>
                      <a14:brightnessContrast contrast="-1000"/>
                    </a14:imgEffect>
                  </a14:imgLayer>
                </a14:imgProps>
              </a:ext>
            </a:extLst>
          </a:blip>
          <a:stretch>
            <a:fillRect/>
          </a:stretch>
        </p:blipFill>
        <p:spPr>
          <a:xfrm>
            <a:off x="674665" y="371520"/>
            <a:ext cx="11002179" cy="5993863"/>
          </a:xfrm>
          <a:ln>
            <a:solidFill>
              <a:schemeClr val="tx2">
                <a:lumMod val="40000"/>
                <a:lumOff val="60000"/>
              </a:schemeClr>
            </a:solidFill>
          </a:ln>
          <a:effectLst>
            <a:outerShdw blurRad="50800" dist="50800" dir="5400000" algn="ctr" rotWithShape="0">
              <a:schemeClr val="bg1">
                <a:lumMod val="75000"/>
              </a:schemeClr>
            </a:outerShdw>
          </a:effectLst>
        </p:spPr>
      </p:pic>
    </p:spTree>
    <p:extLst>
      <p:ext uri="{BB962C8B-B14F-4D97-AF65-F5344CB8AC3E}">
        <p14:creationId xmlns:p14="http://schemas.microsoft.com/office/powerpoint/2010/main" val="280586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E6283-342E-5CB9-7B71-82756FC0A827}"/>
              </a:ext>
            </a:extLst>
          </p:cNvPr>
          <p:cNvSpPr>
            <a:spLocks noGrp="1"/>
          </p:cNvSpPr>
          <p:nvPr>
            <p:ph type="title"/>
          </p:nvPr>
        </p:nvSpPr>
        <p:spPr>
          <a:xfrm>
            <a:off x="6587544" y="276728"/>
            <a:ext cx="4869179" cy="1517984"/>
          </a:xfrm>
        </p:spPr>
        <p:txBody>
          <a:bodyPr>
            <a:normAutofit/>
          </a:bodyPr>
          <a:lstStyle/>
          <a:p>
            <a:r>
              <a:rPr lang="en-US" sz="4000" b="1">
                <a:solidFill>
                  <a:schemeClr val="tx1"/>
                </a:solidFill>
                <a:latin typeface="Rockwell"/>
              </a:rPr>
              <a:t>Single Inheritance</a:t>
            </a:r>
            <a:endParaRPr lang="en-US" sz="4800" b="1">
              <a:solidFill>
                <a:schemeClr val="tx1"/>
              </a:solidFill>
            </a:endParaRPr>
          </a:p>
        </p:txBody>
      </p:sp>
      <p:sp>
        <p:nvSpPr>
          <p:cNvPr id="28" name="Freeform: Shape 2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808C88C6-B20C-600B-6D15-B8306A9E037B}"/>
              </a:ext>
            </a:extLst>
          </p:cNvPr>
          <p:cNvPicPr>
            <a:picLocks noChangeAspect="1"/>
          </p:cNvPicPr>
          <p:nvPr/>
        </p:nvPicPr>
        <p:blipFill>
          <a:blip r:embed="rId2"/>
          <a:stretch>
            <a:fillRect/>
          </a:stretch>
        </p:blipFill>
        <p:spPr>
          <a:xfrm>
            <a:off x="804712" y="2140860"/>
            <a:ext cx="3274864" cy="3932394"/>
          </a:xfrm>
          <a:prstGeom prst="rect">
            <a:avLst/>
          </a:prstGeom>
        </p:spPr>
      </p:pic>
      <p:sp>
        <p:nvSpPr>
          <p:cNvPr id="3" name="Content Placeholder 2">
            <a:extLst>
              <a:ext uri="{FF2B5EF4-FFF2-40B4-BE49-F238E27FC236}">
                <a16:creationId xmlns:a16="http://schemas.microsoft.com/office/drawing/2014/main" id="{AC403C45-1433-6C83-F14A-481BA684656F}"/>
              </a:ext>
            </a:extLst>
          </p:cNvPr>
          <p:cNvSpPr>
            <a:spLocks noGrp="1"/>
          </p:cNvSpPr>
          <p:nvPr>
            <p:ph idx="1"/>
          </p:nvPr>
        </p:nvSpPr>
        <p:spPr>
          <a:xfrm>
            <a:off x="6254841" y="2234657"/>
            <a:ext cx="5717037" cy="4707920"/>
          </a:xfrm>
        </p:spPr>
        <p:txBody>
          <a:bodyPr anchor="t">
            <a:normAutofit/>
          </a:bodyPr>
          <a:lstStyle/>
          <a:p>
            <a:pPr algn="just"/>
            <a:r>
              <a:rPr lang="en-US">
                <a:ea typeface="+mn-lt"/>
                <a:cs typeface="+mn-lt"/>
              </a:rPr>
              <a:t>Single inheritance refers to the scenario where a class inherits from a single superclass. It forms a direct parent-child relationship.</a:t>
            </a:r>
            <a:endParaRPr lang="en-US"/>
          </a:p>
          <a:p>
            <a:pPr algn="just">
              <a:buClr>
                <a:srgbClr val="9E3611"/>
              </a:buClr>
            </a:pPr>
            <a:endParaRPr lang="en-US">
              <a:ea typeface="+mn-lt"/>
              <a:cs typeface="+mn-lt"/>
            </a:endParaRPr>
          </a:p>
          <a:p>
            <a:pPr algn="just">
              <a:buClr>
                <a:srgbClr val="9E3611"/>
              </a:buClr>
            </a:pPr>
            <a:r>
              <a:rPr lang="en-US">
                <a:ea typeface="+mn-lt"/>
                <a:cs typeface="+mn-lt"/>
              </a:rPr>
              <a:t>In this type of inheritance, the subclass inherits the attributes and methods of the superclass.</a:t>
            </a:r>
            <a:endParaRPr lang="en-US"/>
          </a:p>
          <a:p>
            <a:pPr algn="just">
              <a:buClr>
                <a:srgbClr val="9E3611"/>
              </a:buClr>
            </a:pPr>
            <a:endParaRPr lang="en-US">
              <a:ea typeface="+mn-lt"/>
              <a:cs typeface="+mn-lt"/>
            </a:endParaRPr>
          </a:p>
          <a:p>
            <a:pPr algn="just">
              <a:buClr>
                <a:srgbClr val="9E3611"/>
              </a:buClr>
            </a:pPr>
            <a:r>
              <a:rPr lang="en-US">
                <a:ea typeface="+mn-lt"/>
                <a:cs typeface="+mn-lt"/>
              </a:rPr>
              <a:t>Single inheritance allows for code reuse and promotes modularity by extending the functionality of the superclass.</a:t>
            </a:r>
            <a:endParaRPr lang="en-US"/>
          </a:p>
          <a:p>
            <a:pPr>
              <a:buClr>
                <a:srgbClr val="9E3611"/>
              </a:buClr>
            </a:pPr>
            <a:endParaRPr lang="en-US" sz="1500"/>
          </a:p>
          <a:p>
            <a:pPr>
              <a:buClr>
                <a:srgbClr val="9E3611"/>
              </a:buClr>
            </a:pPr>
            <a:endParaRPr lang="en-US" sz="1500"/>
          </a:p>
        </p:txBody>
      </p:sp>
      <p:grpSp>
        <p:nvGrpSpPr>
          <p:cNvPr id="29" name="Group 2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5" name="Oval 2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40545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027A-1D4A-7B2D-3244-07086B5192D9}"/>
              </a:ext>
            </a:extLst>
          </p:cNvPr>
          <p:cNvSpPr>
            <a:spLocks noGrp="1"/>
          </p:cNvSpPr>
          <p:nvPr>
            <p:ph type="title"/>
          </p:nvPr>
        </p:nvSpPr>
        <p:spPr>
          <a:xfrm>
            <a:off x="1069848" y="798394"/>
            <a:ext cx="4730451" cy="1637730"/>
          </a:xfrm>
        </p:spPr>
        <p:txBody>
          <a:bodyPr>
            <a:normAutofit/>
          </a:bodyPr>
          <a:lstStyle/>
          <a:p>
            <a:r>
              <a:rPr lang="en-US" sz="4000" b="1">
                <a:latin typeface="Rockwell"/>
              </a:rPr>
              <a:t>Multilevel Inheritance</a:t>
            </a:r>
            <a:endParaRPr lang="en-US" sz="4000" b="1"/>
          </a:p>
        </p:txBody>
      </p:sp>
      <p:sp>
        <p:nvSpPr>
          <p:cNvPr id="3" name="Content Placeholder 2">
            <a:extLst>
              <a:ext uri="{FF2B5EF4-FFF2-40B4-BE49-F238E27FC236}">
                <a16:creationId xmlns:a16="http://schemas.microsoft.com/office/drawing/2014/main" id="{9F92639B-2424-03B2-C074-EFB354FC85E6}"/>
              </a:ext>
            </a:extLst>
          </p:cNvPr>
          <p:cNvSpPr>
            <a:spLocks noGrp="1"/>
          </p:cNvSpPr>
          <p:nvPr>
            <p:ph idx="1"/>
          </p:nvPr>
        </p:nvSpPr>
        <p:spPr>
          <a:xfrm>
            <a:off x="410366" y="2337487"/>
            <a:ext cx="5685634" cy="3851169"/>
          </a:xfrm>
        </p:spPr>
        <p:txBody>
          <a:bodyPr vert="horz" lIns="91440" tIns="45720" rIns="91440" bIns="45720" rtlCol="0" anchor="t">
            <a:noAutofit/>
          </a:bodyPr>
          <a:lstStyle/>
          <a:p>
            <a:endParaRPr lang="en-US" sz="1800"/>
          </a:p>
          <a:p>
            <a:pPr algn="just">
              <a:buClr>
                <a:srgbClr val="9E3611"/>
              </a:buClr>
            </a:pPr>
            <a:r>
              <a:rPr lang="en-US">
                <a:ea typeface="+mn-lt"/>
                <a:cs typeface="+mn-lt"/>
              </a:rPr>
              <a:t>Multilevel inheritance refers to the situation where a class inherits from a derived class, creating a chain of inheritance.</a:t>
            </a:r>
          </a:p>
          <a:p>
            <a:pPr algn="just">
              <a:buClr>
                <a:srgbClr val="9E3611"/>
              </a:buClr>
            </a:pPr>
            <a:endParaRPr lang="en-US"/>
          </a:p>
          <a:p>
            <a:pPr algn="just">
              <a:buClr>
                <a:srgbClr val="9E3611"/>
              </a:buClr>
            </a:pPr>
            <a:r>
              <a:rPr lang="en-US">
                <a:ea typeface="+mn-lt"/>
                <a:cs typeface="+mn-lt"/>
              </a:rPr>
              <a:t>In this type of inheritance, a subclass becomes the superclass for another class, forming a hierarchy.</a:t>
            </a:r>
          </a:p>
          <a:p>
            <a:pPr algn="just">
              <a:buClr>
                <a:srgbClr val="9E3611"/>
              </a:buClr>
            </a:pPr>
            <a:endParaRPr lang="en-US"/>
          </a:p>
          <a:p>
            <a:pPr algn="just">
              <a:buClr>
                <a:srgbClr val="9E3611"/>
              </a:buClr>
            </a:pPr>
            <a:r>
              <a:rPr lang="en-US">
                <a:ea typeface="+mn-lt"/>
                <a:cs typeface="+mn-lt"/>
              </a:rPr>
              <a:t>It allows for the propagation of attributes and methods through multiple levels of inheritance.</a:t>
            </a:r>
            <a:endParaRPr lang="en-US"/>
          </a:p>
          <a:p>
            <a:pPr>
              <a:buClr>
                <a:srgbClr val="9E3611"/>
              </a:buClr>
            </a:pPr>
            <a:endParaRPr lang="en-US" sz="1800"/>
          </a:p>
          <a:p>
            <a:pPr>
              <a:buClr>
                <a:srgbClr val="9E3611"/>
              </a:buClr>
            </a:pPr>
            <a:endParaRPr lang="en-US" sz="1800"/>
          </a:p>
        </p:txBody>
      </p:sp>
      <p:sp>
        <p:nvSpPr>
          <p:cNvPr id="19" name="Freeform: Shape 18">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1BB8F9F1-6C7A-5FFD-4B14-FAD453743064}"/>
              </a:ext>
            </a:extLst>
          </p:cNvPr>
          <p:cNvPicPr>
            <a:picLocks noChangeAspect="1"/>
          </p:cNvPicPr>
          <p:nvPr/>
        </p:nvPicPr>
        <p:blipFill>
          <a:blip r:embed="rId2"/>
          <a:stretch>
            <a:fillRect/>
          </a:stretch>
        </p:blipFill>
        <p:spPr>
          <a:xfrm>
            <a:off x="8519588" y="718726"/>
            <a:ext cx="2837778" cy="4536153"/>
          </a:xfrm>
          <a:prstGeom prst="rect">
            <a:avLst/>
          </a:prstGeom>
        </p:spPr>
      </p:pic>
    </p:spTree>
    <p:extLst>
      <p:ext uri="{BB962C8B-B14F-4D97-AF65-F5344CB8AC3E}">
        <p14:creationId xmlns:p14="http://schemas.microsoft.com/office/powerpoint/2010/main" val="138744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B1745-BB97-B2CB-9107-CD7FB6182520}"/>
              </a:ext>
            </a:extLst>
          </p:cNvPr>
          <p:cNvSpPr>
            <a:spLocks noGrp="1"/>
          </p:cNvSpPr>
          <p:nvPr>
            <p:ph type="title"/>
          </p:nvPr>
        </p:nvSpPr>
        <p:spPr>
          <a:xfrm>
            <a:off x="6587544" y="405517"/>
            <a:ext cx="4869179" cy="1517984"/>
          </a:xfrm>
        </p:spPr>
        <p:txBody>
          <a:bodyPr>
            <a:normAutofit/>
          </a:bodyPr>
          <a:lstStyle/>
          <a:p>
            <a:r>
              <a:rPr lang="en-US" sz="4000" b="1">
                <a:solidFill>
                  <a:schemeClr val="tx1"/>
                </a:solidFill>
                <a:latin typeface="Rockwell"/>
              </a:rPr>
              <a:t>Multiple Inheritance</a:t>
            </a:r>
          </a:p>
        </p:txBody>
      </p:sp>
      <p:sp>
        <p:nvSpPr>
          <p:cNvPr id="21" name="Freeform: Shape 20">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AF0BCFD4-ADA4-AF01-F93D-12A7E80FAB19}"/>
              </a:ext>
            </a:extLst>
          </p:cNvPr>
          <p:cNvPicPr>
            <a:picLocks noChangeAspect="1"/>
          </p:cNvPicPr>
          <p:nvPr/>
        </p:nvPicPr>
        <p:blipFill>
          <a:blip r:embed="rId2"/>
          <a:stretch>
            <a:fillRect/>
          </a:stretch>
        </p:blipFill>
        <p:spPr>
          <a:xfrm>
            <a:off x="735275" y="2786680"/>
            <a:ext cx="3542527" cy="2479768"/>
          </a:xfrm>
          <a:prstGeom prst="rect">
            <a:avLst/>
          </a:prstGeom>
        </p:spPr>
      </p:pic>
      <p:sp>
        <p:nvSpPr>
          <p:cNvPr id="3" name="Content Placeholder 2">
            <a:extLst>
              <a:ext uri="{FF2B5EF4-FFF2-40B4-BE49-F238E27FC236}">
                <a16:creationId xmlns:a16="http://schemas.microsoft.com/office/drawing/2014/main" id="{DC1B7C69-94B7-6C6D-3F47-56FB449D4D73}"/>
              </a:ext>
            </a:extLst>
          </p:cNvPr>
          <p:cNvSpPr>
            <a:spLocks noGrp="1"/>
          </p:cNvSpPr>
          <p:nvPr>
            <p:ph idx="1"/>
          </p:nvPr>
        </p:nvSpPr>
        <p:spPr>
          <a:xfrm>
            <a:off x="6244109" y="1773164"/>
            <a:ext cx="5523854" cy="4911836"/>
          </a:xfrm>
        </p:spPr>
        <p:txBody>
          <a:bodyPr anchor="t">
            <a:normAutofit/>
          </a:bodyPr>
          <a:lstStyle/>
          <a:p>
            <a:endParaRPr lang="en-US" sz="1800"/>
          </a:p>
          <a:p>
            <a:pPr algn="just">
              <a:buChar char="•"/>
            </a:pPr>
            <a:r>
              <a:rPr lang="en-US"/>
              <a:t>Multiple inheritance occurs when a class inherits from more than one superclass.</a:t>
            </a:r>
          </a:p>
          <a:p>
            <a:pPr algn="just">
              <a:buClr>
                <a:srgbClr val="9E3611"/>
              </a:buClr>
              <a:buChar char="•"/>
            </a:pPr>
            <a:endParaRPr lang="en-US"/>
          </a:p>
          <a:p>
            <a:pPr algn="just">
              <a:buChar char="•"/>
            </a:pPr>
            <a:r>
              <a:rPr lang="en-US"/>
              <a:t>With multiple inheritance, a class can inherit attributes and methods from multiple super classes, combining their functionalities.</a:t>
            </a:r>
          </a:p>
          <a:p>
            <a:pPr algn="just">
              <a:buClr>
                <a:srgbClr val="9E3611"/>
              </a:buClr>
              <a:buChar char="•"/>
            </a:pPr>
            <a:endParaRPr lang="en-US"/>
          </a:p>
          <a:p>
            <a:pPr algn="just">
              <a:buChar char="•"/>
            </a:pPr>
            <a:r>
              <a:rPr lang="en-US"/>
              <a:t>It allows for code reuse across different classes that share common characteristics.</a:t>
            </a:r>
          </a:p>
          <a:p>
            <a:pPr>
              <a:buClr>
                <a:srgbClr val="9E3611"/>
              </a:buClr>
              <a:buChar char="•"/>
            </a:pPr>
            <a:endParaRPr lang="en-US" sz="1800"/>
          </a:p>
        </p:txBody>
      </p:sp>
      <p:grpSp>
        <p:nvGrpSpPr>
          <p:cNvPr id="23" name="Group 2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5" name="Oval 2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24383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6216-48FD-48B2-955B-DCCDA47DD257}"/>
              </a:ext>
            </a:extLst>
          </p:cNvPr>
          <p:cNvSpPr>
            <a:spLocks noGrp="1"/>
          </p:cNvSpPr>
          <p:nvPr>
            <p:ph type="title"/>
          </p:nvPr>
        </p:nvSpPr>
        <p:spPr>
          <a:xfrm>
            <a:off x="683482" y="626676"/>
            <a:ext cx="4730451" cy="1637730"/>
          </a:xfrm>
        </p:spPr>
        <p:txBody>
          <a:bodyPr>
            <a:normAutofit/>
          </a:bodyPr>
          <a:lstStyle/>
          <a:p>
            <a:r>
              <a:rPr lang="en-US" sz="4000" b="1">
                <a:latin typeface="Rockwell"/>
              </a:rPr>
              <a:t>Hierarchical Inheritance</a:t>
            </a:r>
            <a:endParaRPr lang="en-US" sz="4000" b="1"/>
          </a:p>
        </p:txBody>
      </p:sp>
      <p:sp>
        <p:nvSpPr>
          <p:cNvPr id="3" name="Content Placeholder 2">
            <a:extLst>
              <a:ext uri="{FF2B5EF4-FFF2-40B4-BE49-F238E27FC236}">
                <a16:creationId xmlns:a16="http://schemas.microsoft.com/office/drawing/2014/main" id="{84E4423C-0B0F-3FB7-1364-8652214D324E}"/>
              </a:ext>
            </a:extLst>
          </p:cNvPr>
          <p:cNvSpPr>
            <a:spLocks noGrp="1"/>
          </p:cNvSpPr>
          <p:nvPr>
            <p:ph idx="1"/>
          </p:nvPr>
        </p:nvSpPr>
        <p:spPr>
          <a:xfrm>
            <a:off x="254187" y="2578608"/>
            <a:ext cx="5932478" cy="3872634"/>
          </a:xfrm>
        </p:spPr>
        <p:txBody>
          <a:bodyPr vert="horz" lIns="91440" tIns="45720" rIns="91440" bIns="45720" rtlCol="0" anchor="t">
            <a:normAutofit/>
          </a:bodyPr>
          <a:lstStyle/>
          <a:p>
            <a:endParaRPr lang="en-US" sz="1800"/>
          </a:p>
          <a:p>
            <a:pPr algn="just">
              <a:buChar char="•"/>
            </a:pPr>
            <a:r>
              <a:rPr lang="en-US" sz="1800"/>
              <a:t>Hierarchical inheritance occurs when multiple subclasses inherit from a single superclass.</a:t>
            </a:r>
          </a:p>
          <a:p>
            <a:pPr algn="just">
              <a:buChar char="•"/>
            </a:pPr>
            <a:endParaRPr lang="en-US" sz="1800"/>
          </a:p>
          <a:p>
            <a:pPr algn="just">
              <a:buChar char="•"/>
            </a:pPr>
            <a:r>
              <a:rPr lang="en-US" sz="1800"/>
              <a:t>In this type of inheritance, the superclass serves as a common base for multiple subclasses, each having its own unique attributes and methods.</a:t>
            </a:r>
          </a:p>
          <a:p>
            <a:pPr algn="just">
              <a:buChar char="•"/>
            </a:pPr>
            <a:endParaRPr lang="en-US" sz="1800"/>
          </a:p>
          <a:p>
            <a:pPr algn="just">
              <a:buChar char="•"/>
            </a:pPr>
            <a:r>
              <a:rPr lang="en-US" sz="1800"/>
              <a:t>It allows for the specialization and customization of subclasses based on the common characteristics inherited from the superclass.</a:t>
            </a:r>
          </a:p>
          <a:p>
            <a:pPr>
              <a:buClr>
                <a:srgbClr val="9E3611"/>
              </a:buClr>
              <a:buChar char="•"/>
            </a:pPr>
            <a:endParaRPr lang="en-US" sz="1800"/>
          </a:p>
        </p:txBody>
      </p:sp>
      <p:sp>
        <p:nvSpPr>
          <p:cNvPr id="19" name="Freeform: Shape 18">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D276AAF0-F8E2-E2BC-A4AD-155236952F59}"/>
              </a:ext>
            </a:extLst>
          </p:cNvPr>
          <p:cNvPicPr>
            <a:picLocks noChangeAspect="1"/>
          </p:cNvPicPr>
          <p:nvPr/>
        </p:nvPicPr>
        <p:blipFill>
          <a:blip r:embed="rId2"/>
          <a:stretch>
            <a:fillRect/>
          </a:stretch>
        </p:blipFill>
        <p:spPr>
          <a:xfrm>
            <a:off x="7260419" y="996914"/>
            <a:ext cx="4218484" cy="2541636"/>
          </a:xfrm>
          <a:prstGeom prst="rect">
            <a:avLst/>
          </a:prstGeom>
        </p:spPr>
      </p:pic>
    </p:spTree>
    <p:extLst>
      <p:ext uri="{BB962C8B-B14F-4D97-AF65-F5344CB8AC3E}">
        <p14:creationId xmlns:p14="http://schemas.microsoft.com/office/powerpoint/2010/main" val="2112952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1</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Pillars of object oriented programming</vt:lpstr>
      <vt:lpstr>Inheritance </vt:lpstr>
      <vt:lpstr>PowerPoint Presentation</vt:lpstr>
      <vt:lpstr>Benefits of inheritance </vt:lpstr>
      <vt:lpstr>PowerPoint Presentation</vt:lpstr>
      <vt:lpstr>Single Inheritance</vt:lpstr>
      <vt:lpstr>Multilevel Inheritance</vt:lpstr>
      <vt:lpstr>Multiple Inheritance</vt:lpstr>
      <vt:lpstr>Hierarchical Inheritance</vt:lpstr>
      <vt:lpstr>Hybrid Inheritance</vt:lpstr>
      <vt:lpstr>Polymorphism</vt:lpstr>
      <vt:lpstr>Introduction</vt:lpstr>
      <vt:lpstr>Method overriding</vt:lpstr>
      <vt:lpstr>Method Overloading:</vt:lpstr>
      <vt:lpstr>encapsulation</vt:lpstr>
      <vt:lpstr>PowerPoint Presentation</vt:lpstr>
      <vt:lpstr>Public methods and attributes:</vt:lpstr>
      <vt:lpstr>Protected methods and attributes:</vt:lpstr>
      <vt:lpstr>Private methods and attributes:</vt:lpstr>
      <vt:lpstr>abstraction</vt:lpstr>
      <vt:lpstr>PowerPoint Presentation</vt:lpstr>
      <vt:lpstr>Key aspects of abstraction in Python:</vt:lpstr>
      <vt:lpstr>Method Resolution Order (MRO)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2023-06-23T15:40:13Z</dcterms:modified>
</cp:coreProperties>
</file>