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67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D3725-9A5D-77FE-028A-5C2295D24124}" v="19" dt="2023-06-28T16:12:00.876"/>
    <p1510:client id="{7300977E-AA9C-0AD9-FA34-0C0B73880DCB}" v="3" dt="2023-06-23T15:42:43.988"/>
    <p1510:client id="{732B5B02-4FB1-45CB-9A6F-F784F332136B}" v="405" dt="2023-06-19T15:35:05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Man  Singh" userId="S::aayushman@takeo.ai::7e01378d-77e0-45f4-ad57-d9ee7faa382b" providerId="AD" clId="Web-{7300977E-AA9C-0AD9-FA34-0C0B73880DCB}"/>
    <pc:docChg chg="modSld">
      <pc:chgData name="Aayush Man  Singh" userId="S::aayushman@takeo.ai::7e01378d-77e0-45f4-ad57-d9ee7faa382b" providerId="AD" clId="Web-{7300977E-AA9C-0AD9-FA34-0C0B73880DCB}" dt="2023-06-23T15:42:39.004" v="1" actId="20577"/>
      <pc:docMkLst>
        <pc:docMk/>
      </pc:docMkLst>
      <pc:sldChg chg="modSp">
        <pc:chgData name="Aayush Man  Singh" userId="S::aayushman@takeo.ai::7e01378d-77e0-45f4-ad57-d9ee7faa382b" providerId="AD" clId="Web-{7300977E-AA9C-0AD9-FA34-0C0B73880DCB}" dt="2023-06-23T15:42:39.004" v="1" actId="20577"/>
        <pc:sldMkLst>
          <pc:docMk/>
          <pc:sldMk cId="641917989" sldId="258"/>
        </pc:sldMkLst>
        <pc:spChg chg="mod">
          <ac:chgData name="Aayush Man  Singh" userId="S::aayushman@takeo.ai::7e01378d-77e0-45f4-ad57-d9ee7faa382b" providerId="AD" clId="Web-{7300977E-AA9C-0AD9-FA34-0C0B73880DCB}" dt="2023-06-23T15:42:39.004" v="1" actId="20577"/>
          <ac:spMkLst>
            <pc:docMk/>
            <pc:sldMk cId="641917989" sldId="258"/>
            <ac:spMk id="2" creationId="{DAA38AD7-1C1B-0ADD-3FB5-5170334DDCED}"/>
          </ac:spMkLst>
        </pc:spChg>
      </pc:sldChg>
    </pc:docChg>
  </pc:docChgLst>
  <pc:docChgLst>
    <pc:chgData name="Aayush Man  Singh" userId="S::aayushman@takeo.ai::7e01378d-77e0-45f4-ad57-d9ee7faa382b" providerId="AD" clId="Web-{4F8D3725-9A5D-77FE-028A-5C2295D24124}"/>
    <pc:docChg chg="addSld modSld">
      <pc:chgData name="Aayush Man  Singh" userId="S::aayushman@takeo.ai::7e01378d-77e0-45f4-ad57-d9ee7faa382b" providerId="AD" clId="Web-{4F8D3725-9A5D-77FE-028A-5C2295D24124}" dt="2023-06-28T16:11:50.704" v="21" actId="20577"/>
      <pc:docMkLst>
        <pc:docMk/>
      </pc:docMkLst>
      <pc:sldChg chg="modSp new">
        <pc:chgData name="Aayush Man  Singh" userId="S::aayushman@takeo.ai::7e01378d-77e0-45f4-ad57-d9ee7faa382b" providerId="AD" clId="Web-{4F8D3725-9A5D-77FE-028A-5C2295D24124}" dt="2023-06-28T16:11:50.704" v="21" actId="20577"/>
        <pc:sldMkLst>
          <pc:docMk/>
          <pc:sldMk cId="2723754776" sldId="267"/>
        </pc:sldMkLst>
        <pc:spChg chg="mod">
          <ac:chgData name="Aayush Man  Singh" userId="S::aayushman@takeo.ai::7e01378d-77e0-45f4-ad57-d9ee7faa382b" providerId="AD" clId="Web-{4F8D3725-9A5D-77FE-028A-5C2295D24124}" dt="2023-06-28T16:11:50.704" v="21" actId="20577"/>
          <ac:spMkLst>
            <pc:docMk/>
            <pc:sldMk cId="2723754776" sldId="267"/>
            <ac:spMk id="3" creationId="{92256867-2C7E-EFAF-C2E2-779D137B2C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0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0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7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061" y="302760"/>
            <a:ext cx="5037009" cy="246867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latin typeface="Times New Roman"/>
                <a:cs typeface="Posterama"/>
              </a:rPr>
              <a:t>Special Methods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7661674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Welcome to the presentation on special methods in Python!</a:t>
            </a:r>
          </a:p>
          <a:p>
            <a:pPr algn="l"/>
            <a:r>
              <a:rPr lang="en-US" sz="2000" b="1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Discover the hidden powers of magic methods and how they enhance the functionality of your Python classes.</a:t>
            </a:r>
            <a:endParaRPr lang="en-US" sz="2000" b="1" dirty="0">
              <a:latin typeface="Times New Roman"/>
              <a:ea typeface="+mn-lt"/>
              <a:cs typeface="+mn-lt"/>
            </a:endParaRPr>
          </a:p>
        </p:txBody>
      </p:sp>
      <p:grpSp>
        <p:nvGrpSpPr>
          <p:cNvPr id="31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E84A36E3-B932-9D10-69D6-04517521A0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0221" b="-1"/>
          <a:stretch/>
        </p:blipFill>
        <p:spPr>
          <a:xfrm>
            <a:off x="5788631" y="421608"/>
            <a:ext cx="6402214" cy="3601233"/>
          </a:xfrm>
          <a:prstGeom prst="rect">
            <a:avLst/>
          </a:prstGeom>
        </p:spPr>
      </p:pic>
      <p:grpSp>
        <p:nvGrpSpPr>
          <p:cNvPr id="35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7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DCFA-4266-E992-42A1-B6041720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>
                <a:solidFill>
                  <a:srgbClr val="374151"/>
                </a:solidFill>
                <a:latin typeface="Times New Roman"/>
                <a:ea typeface="+mj-lt"/>
                <a:cs typeface="+mj-lt"/>
              </a:rPr>
              <a:t> Special Methods for Iteration: </a:t>
            </a:r>
            <a:r>
              <a:rPr lang="en-US" b="1" dirty="0">
                <a:latin typeface="Times New Roman"/>
                <a:ea typeface="+mj-lt"/>
                <a:cs typeface="+mj-lt"/>
              </a:rPr>
              <a:t>iter</a:t>
            </a:r>
            <a:r>
              <a:rPr lang="en-US" dirty="0">
                <a:solidFill>
                  <a:srgbClr val="374151"/>
                </a:solidFill>
                <a:latin typeface="Times New Roman"/>
                <a:ea typeface="+mj-lt"/>
                <a:cs typeface="+mj-lt"/>
              </a:rPr>
              <a:t> and </a:t>
            </a:r>
            <a:r>
              <a:rPr lang="en-US" b="1" dirty="0">
                <a:latin typeface="Times New Roman"/>
                <a:ea typeface="+mj-lt"/>
                <a:cs typeface="+mj-lt"/>
              </a:rPr>
              <a:t>next</a:t>
            </a:r>
            <a:endParaRPr lang="en-US" dirty="0">
              <a:latin typeface="Times New Roman"/>
              <a:cs typeface="Posterama"/>
            </a:endParaRPr>
          </a:p>
          <a:p>
            <a:endParaRPr lang="en-US" dirty="0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A963-E16B-87A6-9DE4-DEB79A98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r>
              <a:rPr lang="en-US" sz="2000" b="1" dirty="0">
                <a:latin typeface="Times New Roman"/>
                <a:cs typeface="Arial"/>
              </a:rPr>
              <a:t>iter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 allows an object to be iterable, while </a:t>
            </a:r>
            <a:r>
              <a:rPr lang="en-US" sz="2000" b="1" dirty="0">
                <a:latin typeface="Times New Roman"/>
                <a:cs typeface="Arial"/>
              </a:rPr>
              <a:t>next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 defines the behavior for obtaining the next item in the iteration.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Times New Roman"/>
              <a:cs typeface="Arial"/>
            </a:endParaRP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99E5C55-BAC3-830E-F1C1-5623DC4D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37" y="2753651"/>
            <a:ext cx="5715941" cy="357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C74F-AB61-D78B-F3AB-88918232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374151"/>
                </a:solidFill>
                <a:latin typeface="Times New Roman"/>
                <a:ea typeface="+mj-lt"/>
                <a:cs typeface="+mj-lt"/>
              </a:rPr>
              <a:t>Conclusion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7BB4A-868A-3CF9-CC2D-D2FB270D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Special methods in Python provide a way to customize the behavior of built-in operations.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2000" dirty="0">
              <a:solidFill>
                <a:srgbClr val="37415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They unlock the power of magic, enabling you to create more expressive and efficient classes.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2000" dirty="0">
              <a:solidFill>
                <a:srgbClr val="37415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Embrace the magic methods and take your Python programming to the next level!</a:t>
            </a:r>
            <a:endParaRPr lang="en-US" sz="2000" dirty="0">
              <a:latin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0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6CB9-4691-AB7A-A1AB-CCBE98D5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885"/>
            <a:ext cx="10515600" cy="5800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5400" dirty="0">
              <a:solidFill>
                <a:srgbClr val="374151"/>
              </a:solidFill>
              <a:latin typeface="Times New Roman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Thank you!</a:t>
            </a:r>
            <a:endParaRPr lang="en-US" sz="5400" dirty="0">
              <a:latin typeface="Times New Roman"/>
              <a:cs typeface="Times New Roman"/>
            </a:endParaRPr>
          </a:p>
          <a:p>
            <a:pPr algn="ctr"/>
            <a:endParaRPr lang="en-US" sz="5400" dirty="0">
              <a:solidFill>
                <a:srgbClr val="374151"/>
              </a:solidFill>
              <a:latin typeface="Times New Roman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Q&amp;A</a:t>
            </a:r>
            <a:endParaRPr lang="en-US" sz="5400" dirty="0">
              <a:latin typeface="Times New Roman"/>
              <a:cs typeface="Times New Roman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8AD7-1C1B-0ADD-3FB5-5170334D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/>
                <a:cs typeface="Posterama"/>
              </a:rPr>
              <a:t>What are Special methods?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CB3F-1912-2F8A-9520-B35E97AFF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1377" cy="12657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Special methods, also known as magic methods or Dunder methods (short for "double underscore"), provide a way to define the behavior of built-in operations in Python.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They are always surrounded by double underscores, such as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init</a:t>
            </a:r>
            <a:r>
              <a:rPr lang="en-US" sz="20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str</a:t>
            </a:r>
            <a:r>
              <a:rPr lang="en-US" sz="20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, or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add</a:t>
            </a:r>
            <a:r>
              <a:rPr lang="en-US" sz="20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solidFill>
                <a:srgbClr val="374151"/>
              </a:solidFill>
              <a:latin typeface="Times New Roman"/>
            </a:endParaRPr>
          </a:p>
          <a:p>
            <a:endParaRPr lang="en-US" sz="1400" dirty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endParaRPr lang="en-US" sz="1800" dirty="0">
              <a:solidFill>
                <a:srgbClr val="374151"/>
              </a:solidFill>
              <a:latin typeface="Times New Roman"/>
              <a:cs typeface="Times New Roman"/>
            </a:endParaRPr>
          </a:p>
          <a:p>
            <a:endParaRPr lang="en-US" sz="1800" dirty="0">
              <a:solidFill>
                <a:srgbClr val="37415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189E1-BFA3-5100-C384-62FED8945379}"/>
              </a:ext>
            </a:extLst>
          </p:cNvPr>
          <p:cNvSpPr txBox="1"/>
          <p:nvPr/>
        </p:nvSpPr>
        <p:spPr>
          <a:xfrm>
            <a:off x="837259" y="3207926"/>
            <a:ext cx="423333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/>
                <a:ea typeface="+mn-lt"/>
                <a:cs typeface="+mn-lt"/>
              </a:rPr>
              <a:t>__init__: Initializes an object when it is created. 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n-lt"/>
                <a:cs typeface="+mn-lt"/>
              </a:rPr>
              <a:t>__str__: Returns a string representation of an object. 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n-lt"/>
                <a:cs typeface="+mn-lt"/>
              </a:rPr>
              <a:t>__repr__: Returns a string representation of an object for debugging. 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n-lt"/>
                <a:cs typeface="+mn-lt"/>
              </a:rPr>
              <a:t>__add__: Implements addition (+). 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n-lt"/>
                <a:cs typeface="+mn-lt"/>
              </a:rPr>
              <a:t>__eq__: Compares two objects for equality. 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n-lt"/>
                <a:cs typeface="+mn-lt"/>
              </a:rPr>
              <a:t>__len__: Returns the length of an object. 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n-lt"/>
                <a:cs typeface="+mn-lt"/>
              </a:rPr>
              <a:t>__getitem__:Allows object indexing using square brackets. </a:t>
            </a:r>
            <a:endParaRPr lang="en-US" sz="1200" dirty="0"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666B9-A45E-4E61-770D-C9327C917ED2}"/>
              </a:ext>
            </a:extLst>
          </p:cNvPr>
          <p:cNvSpPr txBox="1"/>
          <p:nvPr/>
        </p:nvSpPr>
        <p:spPr>
          <a:xfrm>
            <a:off x="5268148" y="3226740"/>
            <a:ext cx="4477925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/>
                <a:ea typeface="+mn-lt"/>
                <a:cs typeface="+mn-lt"/>
              </a:rPr>
              <a:t>__enter__:Defines the actions when entering a context. 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n-lt"/>
                <a:cs typeface="+mn-lt"/>
              </a:rPr>
              <a:t>__exit__:Defines the actions when exiting a context. 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n-lt"/>
                <a:cs typeface="+mn-lt"/>
              </a:rPr>
              <a:t>__getattr__(self, name): Retrieves inaccessible attributes. 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n-lt"/>
                <a:cs typeface="+mn-lt"/>
              </a:rPr>
              <a:t>__setattr__(self, name, value): Sets the value of an attribute. 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n-lt"/>
                <a:cs typeface="+mn-lt"/>
              </a:rPr>
              <a:t>__delattr__(self, name): Deletes an attribute. 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n-lt"/>
                <a:cs typeface="+mn-lt"/>
              </a:rPr>
              <a:t>__iter__: Returns an iterator object for iteration. 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n-lt"/>
                <a:cs typeface="+mn-lt"/>
              </a:rPr>
              <a:t>__next__: Returns the next value from an iterator.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191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0B52-F8A8-9C56-346A-7C3FA456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6867-2C7E-EFAF-C2E2-779D137B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ea typeface="+mn-lt"/>
                <a:cs typeface="+mn-lt"/>
              </a:rPr>
              <a:t>Special methods</a:t>
            </a:r>
            <a:r>
              <a:rPr lang="en-US" sz="2200" dirty="0">
                <a:ea typeface="+mn-lt"/>
                <a:cs typeface="+mn-lt"/>
              </a:rPr>
              <a:t>, also known as </a:t>
            </a:r>
            <a:r>
              <a:rPr lang="en-US" sz="2200" b="1" dirty="0">
                <a:ea typeface="+mn-lt"/>
                <a:cs typeface="+mn-lt"/>
              </a:rPr>
              <a:t>magic methods</a:t>
            </a:r>
            <a:r>
              <a:rPr lang="en-US" sz="2200" dirty="0">
                <a:ea typeface="+mn-lt"/>
                <a:cs typeface="+mn-lt"/>
              </a:rPr>
              <a:t> or </a:t>
            </a:r>
            <a:r>
              <a:rPr lang="en-US" sz="2200" b="1" dirty="0" err="1">
                <a:ea typeface="+mn-lt"/>
                <a:cs typeface="+mn-lt"/>
              </a:rPr>
              <a:t>dunder</a:t>
            </a:r>
            <a:r>
              <a:rPr lang="en-US" sz="2200" b="1" dirty="0">
                <a:ea typeface="+mn-lt"/>
                <a:cs typeface="+mn-lt"/>
              </a:rPr>
              <a:t> methods</a:t>
            </a:r>
            <a:r>
              <a:rPr lang="en-US" sz="2200" dirty="0">
                <a:ea typeface="+mn-lt"/>
                <a:cs typeface="+mn-lt"/>
              </a:rPr>
              <a:t>, are predefined methods in Python that allow you to define the behavior of your custom classes.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Special methods are recognizable by their double underscore naming convention, such as </a:t>
            </a:r>
            <a:r>
              <a:rPr lang="en-US" sz="2200" b="1" dirty="0">
                <a:ea typeface="+mn-lt"/>
                <a:cs typeface="+mn-lt"/>
              </a:rPr>
              <a:t>__</a:t>
            </a:r>
            <a:r>
              <a:rPr lang="en-US" sz="2200" b="1" dirty="0" err="1">
                <a:ea typeface="+mn-lt"/>
                <a:cs typeface="+mn-lt"/>
              </a:rPr>
              <a:t>init</a:t>
            </a:r>
            <a:r>
              <a:rPr lang="en-US" sz="2200" b="1" dirty="0">
                <a:ea typeface="+mn-lt"/>
                <a:cs typeface="+mn-lt"/>
              </a:rPr>
              <a:t>__</a:t>
            </a:r>
            <a:r>
              <a:rPr lang="en-US" sz="2200" dirty="0">
                <a:ea typeface="+mn-lt"/>
                <a:cs typeface="+mn-lt"/>
              </a:rPr>
              <a:t> or </a:t>
            </a:r>
            <a:r>
              <a:rPr lang="en-US" sz="2200" b="1" dirty="0">
                <a:ea typeface="+mn-lt"/>
                <a:cs typeface="+mn-lt"/>
              </a:rPr>
              <a:t>__str__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Special methods are automatically called by the Python interpreter under specific circumstances.</a:t>
            </a:r>
          </a:p>
          <a:p>
            <a:r>
              <a:rPr lang="en-US" sz="2200" dirty="0">
                <a:ea typeface="+mn-lt"/>
                <a:cs typeface="+mn-lt"/>
              </a:rPr>
              <a:t>Special methods provide powerful customization options and integrate well with Python's built-in features and syntax.</a:t>
            </a:r>
          </a:p>
        </p:txBody>
      </p:sp>
    </p:spTree>
    <p:extLst>
      <p:ext uri="{BB962C8B-B14F-4D97-AF65-F5344CB8AC3E}">
        <p14:creationId xmlns:p14="http://schemas.microsoft.com/office/powerpoint/2010/main" val="272375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D176-9CD1-488F-C58F-AC807BB3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74151"/>
                </a:solidFill>
                <a:latin typeface="Times New Roman"/>
                <a:ea typeface="+mj-lt"/>
                <a:cs typeface="+mj-lt"/>
              </a:rPr>
              <a:t>The Power of Initialization: </a:t>
            </a:r>
            <a:r>
              <a:rPr lang="en-US" b="1" dirty="0">
                <a:latin typeface="Times New Roman"/>
                <a:ea typeface="+mj-lt"/>
                <a:cs typeface="+mj-lt"/>
              </a:rPr>
              <a:t>init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4213-5D63-EC89-5F8B-8D46485A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200" b="1" dirty="0"/>
          </a:p>
          <a:p>
            <a:r>
              <a:rPr lang="en-US" sz="20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The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init</a:t>
            </a:r>
            <a:r>
              <a:rPr lang="en-US" sz="20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 method allows you to initialize the attributes of an object when it is created.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It is automatically called when an object is instantiated.</a:t>
            </a:r>
            <a:endParaRPr lang="en-US" sz="2000" dirty="0">
              <a:latin typeface="Times New Roman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B7C862-9A38-DC55-33FD-1FFF074F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41" y="3426706"/>
            <a:ext cx="7456310" cy="24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633-4DF4-E1A7-0338-B0D1F0A9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74151"/>
                </a:solidFill>
                <a:latin typeface="Times New Roman"/>
                <a:ea typeface="+mj-lt"/>
                <a:cs typeface="+mj-lt"/>
              </a:rPr>
              <a:t>String Representation: </a:t>
            </a:r>
            <a:r>
              <a:rPr lang="en-US" b="1" dirty="0">
                <a:latin typeface="Times New Roman"/>
                <a:ea typeface="+mj-lt"/>
                <a:cs typeface="+mj-lt"/>
              </a:rPr>
              <a:t>str</a:t>
            </a:r>
            <a:r>
              <a:rPr lang="en-US" dirty="0">
                <a:solidFill>
                  <a:srgbClr val="374151"/>
                </a:solidFill>
                <a:latin typeface="Times New Roman"/>
                <a:ea typeface="+mj-lt"/>
                <a:cs typeface="+mj-lt"/>
              </a:rPr>
              <a:t> and </a:t>
            </a:r>
            <a:r>
              <a:rPr lang="en-US" b="1" dirty="0">
                <a:latin typeface="Times New Roman"/>
                <a:ea typeface="+mj-lt"/>
                <a:cs typeface="+mj-lt"/>
              </a:rPr>
              <a:t>repr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2D17-F6A0-0A10-3C97-805AF2AF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r>
              <a:rPr lang="en-US" sz="2000" b="1" dirty="0">
                <a:latin typeface="Times New Roman"/>
                <a:cs typeface="Arial"/>
              </a:rPr>
              <a:t>str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 method returns a string representation of the object, which is useful for end-users.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Times New Roman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r>
              <a:rPr lang="en-US" sz="2000" b="1" dirty="0">
                <a:latin typeface="Times New Roman"/>
                <a:cs typeface="Arial"/>
              </a:rPr>
              <a:t>repr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 method returns a string representation of the object that is unambiguous and used for debugging purposes.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CBF6A8D-F04F-D0C9-F992-7628A30C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85" y="3298903"/>
            <a:ext cx="7390457" cy="31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7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62E4-494E-99A0-76C1-DEF71617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5569"/>
            <a:ext cx="10515600" cy="10339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>
                <a:solidFill>
                  <a:srgbClr val="374151"/>
                </a:solidFill>
                <a:latin typeface="Times New Roman"/>
                <a:ea typeface="+mj-lt"/>
                <a:cs typeface="+mj-lt"/>
              </a:rPr>
              <a:t>Operator Overloading: Arithmetic and Comparison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D42D-4F2C-9E3A-DED6-8C9A3C23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Python allows you to define the behavior of operators such as +, -, *, /, ==, &gt;, &lt;, etc.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Times New Roman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Methods like </a:t>
            </a:r>
            <a:r>
              <a:rPr lang="en-US" sz="2000" b="1" dirty="0">
                <a:latin typeface="Times New Roman"/>
                <a:cs typeface="Arial"/>
              </a:rPr>
              <a:t>add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, </a:t>
            </a:r>
            <a:r>
              <a:rPr lang="en-US" sz="2000" b="1" dirty="0">
                <a:latin typeface="Times New Roman"/>
                <a:cs typeface="Arial"/>
              </a:rPr>
              <a:t>sub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, </a:t>
            </a:r>
            <a:r>
              <a:rPr lang="en-US" sz="2000" b="1" dirty="0">
                <a:latin typeface="Times New Roman"/>
                <a:cs typeface="Arial"/>
              </a:rPr>
              <a:t>mul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, </a:t>
            </a:r>
            <a:r>
              <a:rPr lang="en-US" sz="2000" b="1" dirty="0">
                <a:latin typeface="Times New Roman"/>
                <a:cs typeface="Arial"/>
              </a:rPr>
              <a:t>truediv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, </a:t>
            </a:r>
            <a:r>
              <a:rPr lang="en-US" sz="2000" b="1" dirty="0">
                <a:latin typeface="Times New Roman"/>
                <a:cs typeface="Arial"/>
              </a:rPr>
              <a:t>eq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, </a:t>
            </a:r>
            <a:r>
              <a:rPr lang="en-US" sz="2000" b="1" dirty="0">
                <a:latin typeface="Times New Roman"/>
                <a:cs typeface="Arial"/>
              </a:rPr>
              <a:t>gt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, </a:t>
            </a:r>
            <a:r>
              <a:rPr lang="en-US" sz="2000" b="1" dirty="0">
                <a:latin typeface="Times New Roman"/>
                <a:cs typeface="Arial"/>
              </a:rPr>
              <a:t>lt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, etc., enable operator overloading.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endParaRPr lang="en-US" sz="1800" dirty="0">
              <a:solidFill>
                <a:srgbClr val="374151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endParaRPr lang="en-US" sz="1800" dirty="0">
              <a:solidFill>
                <a:srgbClr val="37415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4400" dirty="0">
              <a:latin typeface="Segoe UI"/>
              <a:cs typeface="Segoe UI"/>
            </a:endParaRP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95F84F3-983A-91C2-34E4-80C232A0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41" y="3217277"/>
            <a:ext cx="7352829" cy="32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5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9E18-9685-2CB3-AC8A-4E9C7B07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74151"/>
                </a:solidFill>
                <a:latin typeface="Times New Roman"/>
                <a:ea typeface="+mj-lt"/>
                <a:cs typeface="+mj-lt"/>
              </a:rPr>
              <a:t>Container Operations: </a:t>
            </a:r>
            <a:r>
              <a:rPr lang="en-US" b="1" dirty="0">
                <a:latin typeface="Times New Roman"/>
                <a:ea typeface="+mj-lt"/>
                <a:cs typeface="+mj-lt"/>
              </a:rPr>
              <a:t>len</a:t>
            </a:r>
            <a:r>
              <a:rPr lang="en-US" dirty="0">
                <a:solidFill>
                  <a:srgbClr val="374151"/>
                </a:solidFill>
                <a:latin typeface="Times New Roman"/>
                <a:ea typeface="+mj-lt"/>
                <a:cs typeface="+mj-lt"/>
              </a:rPr>
              <a:t> and </a:t>
            </a:r>
            <a:r>
              <a:rPr lang="en-US" b="1" dirty="0">
                <a:latin typeface="Times New Roman"/>
                <a:ea typeface="+mj-lt"/>
                <a:cs typeface="+mj-lt"/>
              </a:rPr>
              <a:t>getitem</a:t>
            </a:r>
            <a:endParaRPr lang="en-US" dirty="0">
              <a:latin typeface="Times New Roman"/>
              <a:cs typeface="Posterama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9272-EE8F-4572-D2AC-C3DE479A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r>
              <a:rPr lang="en-US" sz="2000" b="1" dirty="0">
                <a:latin typeface="Times New Roman"/>
                <a:cs typeface="Arial"/>
              </a:rPr>
              <a:t>len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 allows you to define the length of an object.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Times New Roman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r>
              <a:rPr lang="en-US" sz="2000" b="1" dirty="0">
                <a:latin typeface="Times New Roman"/>
                <a:cs typeface="Arial"/>
              </a:rPr>
              <a:t>getitem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 enables accessing elements of an object using square brackets.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endParaRPr lang="en-US" sz="1200" dirty="0">
              <a:solidFill>
                <a:srgbClr val="37415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4400" dirty="0">
              <a:latin typeface="Segoe UI"/>
              <a:cs typeface="Segoe UI"/>
            </a:endParaRP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82508AA-6CAE-12AB-E797-BCDE7168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92" y="3255835"/>
            <a:ext cx="6731941" cy="33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5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3DF0-B719-E37C-AB1E-78BB637D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74151"/>
                </a:solidFill>
                <a:latin typeface="Times New Roman"/>
                <a:ea typeface="+mj-lt"/>
                <a:cs typeface="+mj-lt"/>
              </a:rPr>
              <a:t>Context Management: </a:t>
            </a:r>
            <a:r>
              <a:rPr lang="en-US" b="1" dirty="0">
                <a:latin typeface="Times New Roman"/>
                <a:ea typeface="+mj-lt"/>
                <a:cs typeface="+mj-lt"/>
              </a:rPr>
              <a:t>enter</a:t>
            </a:r>
            <a:r>
              <a:rPr lang="en-US" dirty="0">
                <a:solidFill>
                  <a:srgbClr val="374151"/>
                </a:solidFill>
                <a:latin typeface="Times New Roman"/>
                <a:ea typeface="+mj-lt"/>
                <a:cs typeface="+mj-lt"/>
              </a:rPr>
              <a:t> and </a:t>
            </a:r>
            <a:r>
              <a:rPr lang="en-US" b="1" dirty="0">
                <a:latin typeface="Times New Roman"/>
                <a:ea typeface="+mj-lt"/>
                <a:cs typeface="+mj-lt"/>
              </a:rPr>
              <a:t>exit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C7AB-963B-5804-669F-A6343F4A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r>
              <a:rPr lang="en-US" sz="2000" b="1" dirty="0">
                <a:latin typeface="Times New Roman"/>
                <a:cs typeface="Arial"/>
              </a:rPr>
              <a:t>enter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 and </a:t>
            </a:r>
            <a:r>
              <a:rPr lang="en-US" sz="2000" b="1" dirty="0">
                <a:latin typeface="Times New Roman"/>
                <a:cs typeface="Arial"/>
              </a:rPr>
              <a:t>exit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 are used for implementing context managers.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Times New Roman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They allow you to define actions to be taken before and after the execution of a block of code.</a:t>
            </a:r>
          </a:p>
          <a:p>
            <a:endParaRPr lang="en-US" dirty="0"/>
          </a:p>
        </p:txBody>
      </p:sp>
      <p:pic>
        <p:nvPicPr>
          <p:cNvPr id="4" name="Picture 4" descr="Text">
            <a:extLst>
              <a:ext uri="{FF2B5EF4-FFF2-40B4-BE49-F238E27FC236}">
                <a16:creationId xmlns:a16="http://schemas.microsoft.com/office/drawing/2014/main" id="{75DCFBC4-D9C1-6327-5C3D-89960734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41" y="3044872"/>
            <a:ext cx="7569198" cy="339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3DF0-B719-E37C-AB1E-78BB637D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049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>
                <a:solidFill>
                  <a:srgbClr val="374151"/>
                </a:solidFill>
                <a:latin typeface="Times New Roman"/>
                <a:ea typeface="+mj-lt"/>
                <a:cs typeface="+mj-lt"/>
              </a:rPr>
              <a:t>Customizing Attribute Access: </a:t>
            </a:r>
            <a:r>
              <a:rPr lang="en-US" b="1" dirty="0">
                <a:latin typeface="Times New Roman"/>
                <a:ea typeface="+mj-lt"/>
                <a:cs typeface="+mj-lt"/>
              </a:rPr>
              <a:t>getattr</a:t>
            </a:r>
            <a:r>
              <a:rPr lang="en-US" dirty="0">
                <a:solidFill>
                  <a:srgbClr val="374151"/>
                </a:solidFill>
                <a:latin typeface="Times New Roman"/>
                <a:ea typeface="+mj-lt"/>
                <a:cs typeface="+mj-lt"/>
              </a:rPr>
              <a:t>, </a:t>
            </a:r>
            <a:r>
              <a:rPr lang="en-US" b="1" dirty="0">
                <a:latin typeface="Times New Roman"/>
                <a:ea typeface="+mj-lt"/>
                <a:cs typeface="+mj-lt"/>
              </a:rPr>
              <a:t>setattr</a:t>
            </a:r>
            <a:r>
              <a:rPr lang="en-US" dirty="0">
                <a:solidFill>
                  <a:srgbClr val="374151"/>
                </a:solidFill>
                <a:latin typeface="Times New Roman"/>
                <a:ea typeface="+mj-lt"/>
                <a:cs typeface="+mj-lt"/>
              </a:rPr>
              <a:t>, and </a:t>
            </a:r>
            <a:r>
              <a:rPr lang="en-US" b="1" dirty="0">
                <a:latin typeface="Times New Roman"/>
                <a:ea typeface="+mj-lt"/>
                <a:cs typeface="+mj-lt"/>
              </a:rPr>
              <a:t>delattr</a:t>
            </a:r>
            <a:endParaRPr lang="en-US" b="1" dirty="0">
              <a:latin typeface="Times New Roman"/>
              <a:cs typeface="Posterama"/>
            </a:endParaRPr>
          </a:p>
          <a:p>
            <a:pPr>
              <a:buFont typeface="Arial"/>
              <a:buChar char="•"/>
            </a:pPr>
            <a:endParaRPr lang="en-US" sz="1200" dirty="0">
              <a:solidFill>
                <a:srgbClr val="374151"/>
              </a:solidFill>
              <a:cs typeface="Posterama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latin typeface="Times New Roman"/>
              <a:cs typeface="Posterama"/>
            </a:endParaRPr>
          </a:p>
          <a:p>
            <a:endParaRPr lang="en-US" dirty="0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C7AB-963B-5804-669F-A6343F4A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r>
              <a:rPr lang="en-US" sz="2000" b="1" dirty="0">
                <a:solidFill>
                  <a:srgbClr val="201449"/>
                </a:solidFill>
                <a:latin typeface="Times New Roman"/>
                <a:cs typeface="Arial"/>
              </a:rPr>
              <a:t>getattr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 handles the retrieval of non-existent attributes.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r>
              <a:rPr lang="en-US" sz="2000" b="1" dirty="0">
                <a:solidFill>
                  <a:srgbClr val="201449"/>
                </a:solidFill>
                <a:latin typeface="Times New Roman"/>
                <a:cs typeface="Arial"/>
              </a:rPr>
              <a:t>setattr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 deals with attribute assignment.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r>
              <a:rPr lang="en-US" sz="2000" b="1" dirty="0">
                <a:solidFill>
                  <a:srgbClr val="201449"/>
                </a:solidFill>
                <a:latin typeface="Times New Roman"/>
                <a:cs typeface="Arial"/>
              </a:rPr>
              <a:t>delattr</a:t>
            </a:r>
            <a:r>
              <a:rPr lang="en-US" sz="2000" dirty="0">
                <a:solidFill>
                  <a:srgbClr val="374151"/>
                </a:solidFill>
                <a:latin typeface="Times New Roman"/>
                <a:cs typeface="Arial"/>
              </a:rPr>
              <a:t> handles attribute deletion.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,Sans-Serif" panose="020B05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Times New Roman"/>
              <a:cs typeface="Arial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0D8DC79-C9DF-88C9-0C72-0882975F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41" y="2917708"/>
            <a:ext cx="7973718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6374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250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ExploreVTI</vt:lpstr>
      <vt:lpstr>Special Methods in Python</vt:lpstr>
      <vt:lpstr>What are Special methods? </vt:lpstr>
      <vt:lpstr>PowerPoint Presentation</vt:lpstr>
      <vt:lpstr>The Power of Initialization: init</vt:lpstr>
      <vt:lpstr>String Representation: str and repr </vt:lpstr>
      <vt:lpstr>Operator Overloading: Arithmetic and Comparison </vt:lpstr>
      <vt:lpstr>Container Operations: len and getitem </vt:lpstr>
      <vt:lpstr>Context Management: enter and exit </vt:lpstr>
      <vt:lpstr>Customizing Attribute Access: getattr, setattr, and delattr   </vt:lpstr>
      <vt:lpstr> Special Methods for Iteration: iter and next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227</cp:revision>
  <dcterms:created xsi:type="dcterms:W3CDTF">2023-06-19T14:31:03Z</dcterms:created>
  <dcterms:modified xsi:type="dcterms:W3CDTF">2023-06-28T16:12:01Z</dcterms:modified>
</cp:coreProperties>
</file>