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2B6EF2D-D124-45CF-A3E6-B40651C5D437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08/06/2022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69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32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08/06/2022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343499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Padrões de Projeto </a:t>
            </a:r>
            <a:r>
              <a:rPr lang="pt-BR" sz="4000" dirty="0" err="1"/>
              <a:t>Criacionais</a:t>
            </a:r>
            <a:r>
              <a:rPr lang="pt-BR" sz="40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3929667"/>
            <a:ext cx="3485072" cy="1507850"/>
          </a:xfrm>
        </p:spPr>
        <p:txBody>
          <a:bodyPr rtlCol="0">
            <a:normAutofit fontScale="40000" lnSpcReduction="20000"/>
          </a:bodyPr>
          <a:lstStyle/>
          <a:p>
            <a:pPr algn="l">
              <a:lnSpc>
                <a:spcPct val="100000"/>
              </a:lnSpc>
            </a:pPr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Lucas Rodrigues da Silva</a:t>
            </a:r>
          </a:p>
          <a:p>
            <a:pPr algn="l">
              <a:lnSpc>
                <a:spcPct val="100000"/>
              </a:lnSpc>
            </a:pPr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Rogério Hoepers Vitorassi</a:t>
            </a:r>
          </a:p>
          <a:p>
            <a:pPr algn="l">
              <a:lnSpc>
                <a:spcPct val="100000"/>
              </a:lnSpc>
            </a:pPr>
            <a:r>
              <a:rPr lang="pt-BR" sz="3700" b="0" i="0" dirty="0">
                <a:solidFill>
                  <a:srgbClr val="E9EDE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Thiago </a:t>
            </a:r>
            <a:r>
              <a:rPr lang="pt-BR" sz="3700" b="0" i="0" dirty="0" err="1">
                <a:solidFill>
                  <a:srgbClr val="E9EDE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Waslawick</a:t>
            </a:r>
            <a:r>
              <a:rPr lang="pt-BR" sz="3700" b="0" i="0" dirty="0">
                <a:solidFill>
                  <a:srgbClr val="E9EDE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Batista</a:t>
            </a:r>
          </a:p>
          <a:p>
            <a:br>
              <a:rPr lang="pt-BR" sz="4400" b="0" i="0" dirty="0">
                <a:solidFill>
                  <a:srgbClr val="E9EDEF"/>
                </a:solidFill>
                <a:effectLst/>
                <a:latin typeface="Segoe UI" panose="020B0502040204020203" pitchFamily="34" charset="0"/>
              </a:rPr>
            </a:b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5259"/>
            <a:ext cx="6257025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77332"/>
            <a:ext cx="4538124" cy="902717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SINGLETON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59557" cy="4600618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2600" dirty="0"/>
              <a:t>Oque é ?</a:t>
            </a:r>
          </a:p>
          <a:p>
            <a:pPr marL="36900" indent="0" rtl="0">
              <a:buNone/>
            </a:pPr>
            <a:r>
              <a:rPr lang="pt-BR" sz="2600" dirty="0"/>
              <a:t>Assegura que somente um objeto de uma determinada classe seja criada em todo o projeto</a:t>
            </a:r>
          </a:p>
          <a:p>
            <a:r>
              <a:rPr lang="pt-BR" sz="2600" dirty="0"/>
              <a:t>Garante que uma classe  tenha apenas uma instância</a:t>
            </a:r>
          </a:p>
          <a:p>
            <a:r>
              <a:rPr lang="pt-BR" sz="2600" dirty="0"/>
              <a:t>Fornece um ponto de acesso global para aquela instância.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5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77332"/>
            <a:ext cx="4538124" cy="902717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SOLUÇÃO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918715"/>
            <a:ext cx="4859557" cy="4600618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2800" dirty="0"/>
              <a:t>Fazer o construtor padrão privado</a:t>
            </a:r>
          </a:p>
          <a:p>
            <a:pPr rtl="0"/>
            <a:r>
              <a:rPr lang="pt-BR" sz="2800" dirty="0"/>
              <a:t>Criar um método estático de criação que age como um construtor</a:t>
            </a:r>
          </a:p>
        </p:txBody>
      </p:sp>
      <p:pic>
        <p:nvPicPr>
          <p:cNvPr id="1026" name="Picture 2" descr="A estrutura do padrão Singleton">
            <a:extLst>
              <a:ext uri="{FF2B5EF4-FFF2-40B4-BE49-F238E27FC236}">
                <a16:creationId xmlns:a16="http://schemas.microsoft.com/office/drawing/2014/main" id="{2792A178-4C90-426C-A902-3557AE98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8715"/>
            <a:ext cx="6257025" cy="4228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A7B9149-5D6C-42EB-9ADF-D0790AF1E2CB}"/>
              </a:ext>
            </a:extLst>
          </p:cNvPr>
          <p:cNvSpPr txBox="1">
            <a:spLocks/>
          </p:cNvSpPr>
          <p:nvPr/>
        </p:nvSpPr>
        <p:spPr>
          <a:xfrm>
            <a:off x="753383" y="591575"/>
            <a:ext cx="4538124" cy="9027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000" dirty="0">
                <a:solidFill>
                  <a:schemeClr val="bg1"/>
                </a:solidFill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2288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5259"/>
            <a:ext cx="6257025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77332"/>
            <a:ext cx="4538124" cy="902717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QUANDO USAR ?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59557" cy="4600618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2600" dirty="0"/>
              <a:t>Quando uma classe em seu programa deve ter apenas uma instância disponível</a:t>
            </a:r>
          </a:p>
          <a:p>
            <a:pPr rtl="0"/>
            <a:r>
              <a:rPr lang="pt-BR" sz="2600" dirty="0"/>
              <a:t> Desabilita todos os outros meios de criar objetos</a:t>
            </a:r>
          </a:p>
          <a:p>
            <a:pPr rtl="0"/>
            <a:r>
              <a:rPr lang="pt-BR" sz="2600" dirty="0"/>
              <a:t>Controle mais estrito sobre as variáveis globais.</a:t>
            </a:r>
          </a:p>
        </p:txBody>
      </p:sp>
    </p:spTree>
    <p:extLst>
      <p:ext uri="{BB962C8B-B14F-4D97-AF65-F5344CB8AC3E}">
        <p14:creationId xmlns:p14="http://schemas.microsoft.com/office/powerpoint/2010/main" val="421053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2102-8145-C510-92F6-82FFCEA8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967" y="406400"/>
            <a:ext cx="5086732" cy="97045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Prototype</a:t>
            </a:r>
            <a:br>
              <a:rPr lang="pt-BR" sz="4400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9BA26E-9245-8D48-F246-3910C542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5199" y="1151467"/>
            <a:ext cx="7416801" cy="5300133"/>
          </a:xfrm>
        </p:spPr>
        <p:txBody>
          <a:bodyPr>
            <a:normAutofit fontScale="40000" lnSpcReduction="20000"/>
          </a:bodyPr>
          <a:lstStyle/>
          <a:p>
            <a:pPr marL="36900" indent="0">
              <a:buNone/>
            </a:pPr>
            <a:r>
              <a:rPr lang="pt-BR" sz="7200" dirty="0"/>
              <a:t>Prototype é um padrão que permite copiar objetos existentes sem fazer seu código ficar dependente de suas classes.</a:t>
            </a:r>
          </a:p>
          <a:p>
            <a:pPr marL="36900" indent="0">
              <a:buNone/>
            </a:pPr>
            <a:r>
              <a:rPr lang="pt-BR" sz="7200" dirty="0"/>
              <a:t>O padrão Prototype delega o processo de clonagem para o próprio objeto que está sendo clonado. </a:t>
            </a:r>
          </a:p>
          <a:p>
            <a:pPr marL="36900" indent="0">
              <a:buNone/>
            </a:pPr>
            <a:r>
              <a:rPr lang="pt-BR" sz="7200" dirty="0"/>
              <a:t>A implementação do método clonar é muito parecida em todas as classes.. </a:t>
            </a:r>
          </a:p>
          <a:p>
            <a:pPr marL="36900" indent="0">
              <a:buNone/>
            </a:pPr>
            <a:r>
              <a:rPr lang="pt-BR" sz="7200" dirty="0"/>
              <a:t>Quando seus objetos têm dúzias de campos e centenas de possíveis configurações, cloná-los pode servir como uma alternativa à subclasses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3C8A85-C9BB-BF7E-0B93-85EBE947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6200" y="0"/>
            <a:ext cx="46651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E1F6-7495-157D-D3D8-1AFAE9E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0" y="403860"/>
            <a:ext cx="5097780" cy="807720"/>
          </a:xfrm>
        </p:spPr>
        <p:txBody>
          <a:bodyPr>
            <a:normAutofit/>
          </a:bodyPr>
          <a:lstStyle/>
          <a:p>
            <a:r>
              <a:rPr lang="pt-BR" dirty="0"/>
              <a:t>Implementação básica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5A82A-1B92-AD64-9AD2-8F3BDFE7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067" y="1935480"/>
            <a:ext cx="5611337" cy="4518660"/>
          </a:xfrm>
        </p:spPr>
        <p:txBody>
          <a:bodyPr>
            <a:normAutofit/>
          </a:bodyPr>
          <a:lstStyle/>
          <a:p>
            <a:pPr algn="just"/>
            <a:r>
              <a:rPr lang="pt-BR" sz="2900" dirty="0"/>
              <a:t>1.	A interface Protótipo declara os métodos de clonagem. </a:t>
            </a:r>
          </a:p>
          <a:p>
            <a:pPr algn="just"/>
            <a:r>
              <a:rPr lang="pt-BR" sz="2900" dirty="0"/>
              <a:t>2.	A classe Protótipo Concreta implementa o método de clonagem.</a:t>
            </a:r>
          </a:p>
          <a:p>
            <a:pPr algn="just"/>
            <a:r>
              <a:rPr lang="pt-BR" sz="2900" dirty="0"/>
              <a:t>3. 	O Cliente pode produzir uma cópia de qualquer objeto que segue a interface do protótipo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2EAFD0-0927-939C-CF64-4EECD0DD5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6200" y="0"/>
            <a:ext cx="6257025" cy="6857990"/>
          </a:xfrm>
          <a:prstGeom prst="rect">
            <a:avLst/>
          </a:prstGeom>
        </p:spPr>
      </p:pic>
      <p:pic>
        <p:nvPicPr>
          <p:cNvPr id="5" name="Imagem 4" descr="A estrutura de um padrão de projeto Prototype">
            <a:extLst>
              <a:ext uri="{FF2B5EF4-FFF2-40B4-BE49-F238E27FC236}">
                <a16:creationId xmlns:a16="http://schemas.microsoft.com/office/drawing/2014/main" id="{EB341952-735E-86DB-B9FA-0AB995169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6" y="1421124"/>
            <a:ext cx="5346441" cy="427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6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E1F6-7495-157D-D3D8-1AFAE9E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100" y="401320"/>
            <a:ext cx="5097780" cy="807720"/>
          </a:xfrm>
        </p:spPr>
        <p:txBody>
          <a:bodyPr>
            <a:normAutofit/>
          </a:bodyPr>
          <a:lstStyle/>
          <a:p>
            <a:r>
              <a:rPr lang="pt-BR" dirty="0"/>
              <a:t>Utilização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5A82A-1B92-AD64-9AD2-8F3BDFE7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0667" y="1497874"/>
            <a:ext cx="6702213" cy="49562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Voce deve utilizar o padrão Prototype quando seu código não dependera de classes concretas de objetos que você precisa copiar.</a:t>
            </a:r>
          </a:p>
          <a:p>
            <a:pPr algn="just"/>
            <a:r>
              <a:rPr lang="pt-BR" sz="2400" dirty="0"/>
              <a:t> Isso acontece muito quando seu código funciona com objetos passados para você de um código de terceiros através de alguma interface.</a:t>
            </a:r>
          </a:p>
          <a:p>
            <a:pPr algn="just"/>
            <a:r>
              <a:rPr lang="pt-BR" sz="2400" dirty="0"/>
              <a:t>O padrão Prototype fornece o código cliente com uma interface geral para trabalhar com todos os objetos que suportam clonagem. </a:t>
            </a:r>
          </a:p>
          <a:p>
            <a:pPr algn="just"/>
            <a:r>
              <a:rPr lang="pt-BR" sz="2400" dirty="0"/>
              <a:t>O padrão Prototype permite que você use um conjunto de objetos </a:t>
            </a:r>
            <a:r>
              <a:rPr lang="pt-BR" sz="2400" dirty="0" err="1"/>
              <a:t>pré</a:t>
            </a:r>
            <a:r>
              <a:rPr lang="pt-BR" sz="2400" dirty="0"/>
              <a:t> construídos, configurados de diversas formas, como protótipos.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2EAFD0-0927-939C-CF64-4EECD0DD5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6200" y="0"/>
            <a:ext cx="46143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4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E1F6-7495-157D-D3D8-1AFAE9E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2" y="31932"/>
            <a:ext cx="5097780" cy="807720"/>
          </a:xfrm>
        </p:spPr>
        <p:txBody>
          <a:bodyPr>
            <a:normAutofit fontScale="90000"/>
          </a:bodyPr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5A82A-1B92-AD64-9AD2-8F3BDFE7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845" y="1013096"/>
            <a:ext cx="6162888" cy="5409112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•Você pode clonar objetos sem acoplá-los a suas classes concretas.</a:t>
            </a:r>
          </a:p>
          <a:p>
            <a:pPr algn="just"/>
            <a:r>
              <a:rPr lang="pt-BR" sz="2400" dirty="0"/>
              <a:t>•Você pode se livrar de códigos de inicialização repetidos em troca de clonar protótipos </a:t>
            </a:r>
            <a:r>
              <a:rPr lang="pt-BR" sz="2400" dirty="0" err="1"/>
              <a:t>pré</a:t>
            </a:r>
            <a:r>
              <a:rPr lang="pt-BR" sz="2400" dirty="0"/>
              <a:t>-construídos.</a:t>
            </a:r>
          </a:p>
          <a:p>
            <a:pPr algn="just"/>
            <a:r>
              <a:rPr lang="pt-BR" sz="2400" dirty="0"/>
              <a:t>•Você pode produzir objetos complexos mais convenientemente.</a:t>
            </a:r>
          </a:p>
          <a:p>
            <a:pPr algn="just"/>
            <a:r>
              <a:rPr lang="pt-BR" sz="2400" dirty="0"/>
              <a:t>•Você tem uma alternativa para herança quando lidar com configurações </a:t>
            </a:r>
            <a:r>
              <a:rPr lang="pt-BR" sz="2400" dirty="0" err="1"/>
              <a:t>pré</a:t>
            </a:r>
            <a:r>
              <a:rPr lang="pt-BR" sz="2400" dirty="0"/>
              <a:t> determinadas para objetos complexos.</a:t>
            </a:r>
          </a:p>
          <a:p>
            <a:pPr algn="just"/>
            <a:r>
              <a:rPr lang="pt-BR" sz="2400" dirty="0"/>
              <a:t>•Clonar objetos complexos que têm referências circulares pode ser bem complicado.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2EAFD0-0927-939C-CF64-4EECD0DD5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76201" y="0"/>
            <a:ext cx="57531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0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{5CE95E55-5E86-4119-83F1-A1FB87D34225}tf55705232_win32</Template>
  <TotalTime>101</TotalTime>
  <Words>382</Words>
  <Application>Microsoft Office PowerPoint</Application>
  <PresentationFormat>Widescreen</PresentationFormat>
  <Paragraphs>42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Goudy Old Style</vt:lpstr>
      <vt:lpstr>Segoe UI</vt:lpstr>
      <vt:lpstr>Wingdings 2</vt:lpstr>
      <vt:lpstr>SlateVTI</vt:lpstr>
      <vt:lpstr>Padrões de Projeto Criacionais </vt:lpstr>
      <vt:lpstr>SINGLETON</vt:lpstr>
      <vt:lpstr>SOLUÇÃO</vt:lpstr>
      <vt:lpstr>QUANDO USAR ?</vt:lpstr>
      <vt:lpstr>Prototype </vt:lpstr>
      <vt:lpstr>Implementação básica</vt:lpstr>
      <vt:lpstr>Utilização</vt:lpstr>
      <vt:lpstr>Vantagens e desvantagens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Criacionais</dc:title>
  <dc:creator>Lucas silva</dc:creator>
  <cp:lastModifiedBy>Rogério Hoepers Vitorassi</cp:lastModifiedBy>
  <cp:revision>6</cp:revision>
  <dcterms:created xsi:type="dcterms:W3CDTF">2022-06-05T23:41:01Z</dcterms:created>
  <dcterms:modified xsi:type="dcterms:W3CDTF">2022-06-08T22:00:31Z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