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handoutMasterIdLst>
    <p:handoutMasterId r:id="rId3"/>
  </p:handoutMasterIdLst>
  <p:sldIdLst>
    <p:sldId id="259" r:id="rId2"/>
  </p:sldIdLst>
  <p:sldSz cx="43891200" cy="32918400"/>
  <p:notesSz cx="6953250" cy="9239250"/>
  <p:embeddedFontLst>
    <p:embeddedFont>
      <p:font typeface="Nunito" panose="020B0604020202020204" charset="0"/>
      <p:regular r:id="rId4"/>
      <p:bold r:id="rId5"/>
      <p:italic r:id="rId6"/>
      <p:boldItalic r:id="rId7"/>
    </p:embeddedFont>
    <p:embeddedFont>
      <p:font typeface="Open Sans" panose="020B0604020202020204" charset="0"/>
      <p:regular r:id="rId8"/>
      <p:bold r:id="rId9"/>
      <p:italic r:id="rId10"/>
      <p:boldItalic r:id="rId11"/>
    </p:embeddedFont>
  </p:embeddedFontLst>
  <p:custDataLst>
    <p:tags r:id="rId12"/>
  </p:custDataLst>
  <p:defaultTextStyle>
    <a:defPPr>
      <a:defRPr lang="en-US"/>
    </a:defPPr>
    <a:lvl1pPr algn="ctr" rtl="0" fontAlgn="base">
      <a:spcBef>
        <a:spcPct val="0"/>
      </a:spcBef>
      <a:spcAft>
        <a:spcPct val="0"/>
      </a:spcAft>
      <a:defRPr sz="4300" b="1" kern="1200">
        <a:solidFill>
          <a:srgbClr val="FF9900"/>
        </a:solidFill>
        <a:latin typeface="Arial"/>
        <a:ea typeface="+mn-ea"/>
        <a:cs typeface="+mn-cs"/>
      </a:defRPr>
    </a:lvl1pPr>
    <a:lvl2pPr marL="457200" algn="ctr" rtl="0" fontAlgn="base">
      <a:spcBef>
        <a:spcPct val="0"/>
      </a:spcBef>
      <a:spcAft>
        <a:spcPct val="0"/>
      </a:spcAft>
      <a:defRPr sz="4300" b="1" kern="1200">
        <a:solidFill>
          <a:srgbClr val="FF9900"/>
        </a:solidFill>
        <a:latin typeface="Arial"/>
        <a:ea typeface="+mn-ea"/>
        <a:cs typeface="+mn-cs"/>
      </a:defRPr>
    </a:lvl2pPr>
    <a:lvl3pPr marL="914400" algn="ctr" rtl="0" fontAlgn="base">
      <a:spcBef>
        <a:spcPct val="0"/>
      </a:spcBef>
      <a:spcAft>
        <a:spcPct val="0"/>
      </a:spcAft>
      <a:defRPr sz="4300" b="1" kern="1200">
        <a:solidFill>
          <a:srgbClr val="FF9900"/>
        </a:solidFill>
        <a:latin typeface="Arial"/>
        <a:ea typeface="+mn-ea"/>
        <a:cs typeface="+mn-cs"/>
      </a:defRPr>
    </a:lvl3pPr>
    <a:lvl4pPr marL="1371600" algn="ctr" rtl="0" fontAlgn="base">
      <a:spcBef>
        <a:spcPct val="0"/>
      </a:spcBef>
      <a:spcAft>
        <a:spcPct val="0"/>
      </a:spcAft>
      <a:defRPr sz="4300" b="1" kern="1200">
        <a:solidFill>
          <a:srgbClr val="FF9900"/>
        </a:solidFill>
        <a:latin typeface="Arial"/>
        <a:ea typeface="+mn-ea"/>
        <a:cs typeface="+mn-cs"/>
      </a:defRPr>
    </a:lvl4pPr>
    <a:lvl5pPr marL="1828800" algn="ctr" rtl="0" fontAlgn="base">
      <a:spcBef>
        <a:spcPct val="0"/>
      </a:spcBef>
      <a:spcAft>
        <a:spcPct val="0"/>
      </a:spcAft>
      <a:defRPr sz="4300" b="1" kern="1200">
        <a:solidFill>
          <a:srgbClr val="FF9900"/>
        </a:solidFill>
        <a:latin typeface="Arial"/>
        <a:ea typeface="+mn-ea"/>
        <a:cs typeface="+mn-cs"/>
      </a:defRPr>
    </a:lvl5pPr>
    <a:lvl6pPr marL="2286000" algn="l" defTabSz="914400" rtl="0" eaLnBrk="1" latinLnBrk="0" hangingPunct="1">
      <a:defRPr sz="4300" b="1" kern="1200">
        <a:solidFill>
          <a:srgbClr val="FF9900"/>
        </a:solidFill>
        <a:latin typeface="Arial"/>
        <a:ea typeface="+mn-ea"/>
        <a:cs typeface="+mn-cs"/>
      </a:defRPr>
    </a:lvl6pPr>
    <a:lvl7pPr marL="2743200" algn="l" defTabSz="914400" rtl="0" eaLnBrk="1" latinLnBrk="0" hangingPunct="1">
      <a:defRPr sz="4300" b="1" kern="1200">
        <a:solidFill>
          <a:srgbClr val="FF9900"/>
        </a:solidFill>
        <a:latin typeface="Arial"/>
        <a:ea typeface="+mn-ea"/>
        <a:cs typeface="+mn-cs"/>
      </a:defRPr>
    </a:lvl7pPr>
    <a:lvl8pPr marL="3200400" algn="l" defTabSz="914400" rtl="0" eaLnBrk="1" latinLnBrk="0" hangingPunct="1">
      <a:defRPr sz="4300" b="1" kern="1200">
        <a:solidFill>
          <a:srgbClr val="FF9900"/>
        </a:solidFill>
        <a:latin typeface="Arial"/>
        <a:ea typeface="+mn-ea"/>
        <a:cs typeface="+mn-cs"/>
      </a:defRPr>
    </a:lvl8pPr>
    <a:lvl9pPr marL="3657600" algn="l" defTabSz="914400" rtl="0" eaLnBrk="1" latinLnBrk="0" hangingPunct="1">
      <a:defRPr sz="4300" b="1" kern="1200">
        <a:solidFill>
          <a:srgbClr val="FF9900"/>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C8"/>
    <a:srgbClr val="E64B3C"/>
    <a:srgbClr val="2D3C50"/>
    <a:srgbClr val="FF9900"/>
    <a:srgbClr val="990000"/>
    <a:srgbClr val="000050"/>
    <a:srgbClr val="00126A"/>
    <a:srgbClr val="0033CC"/>
    <a:srgbClr val="000066"/>
    <a:srgbClr val="000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658" autoAdjust="0"/>
    <p:restoredTop sz="94575" autoAdjust="0"/>
  </p:normalViewPr>
  <p:slideViewPr>
    <p:cSldViewPr>
      <p:cViewPr varScale="1">
        <p:scale>
          <a:sx n="24" d="100"/>
          <a:sy n="24" d="100"/>
        </p:scale>
        <p:origin x="2058" y="1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commentAuthors" Target="commentAuthor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8"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0"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8"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fld id="{54F1B5D8-D97D-47DE-99FD-BED51FB7C907}" type="slidenum">
              <a:rPr lang="en-US"/>
              <a:pPr>
                <a:defRPr/>
              </a:pPr>
              <a:t>‹#›</a:t>
            </a:fld>
            <a:endParaRPr lang="en-US"/>
          </a:p>
        </p:txBody>
      </p:sp>
    </p:spTree>
    <p:extLst>
      <p:ext uri="{BB962C8B-B14F-4D97-AF65-F5344CB8AC3E}">
        <p14:creationId xmlns:p14="http://schemas.microsoft.com/office/powerpoint/2010/main" val="7482784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EDBB11-81A3-4CFA-BA97-1ABE9A8F32CF}" type="slidenum">
              <a:rPr lang="en-US"/>
              <a:pPr>
                <a:defRPr/>
              </a:pPr>
              <a:t>‹#›</a:t>
            </a:fld>
            <a:endParaRPr lang="en-US"/>
          </a:p>
        </p:txBody>
      </p:sp>
    </p:spTree>
    <p:extLst>
      <p:ext uri="{BB962C8B-B14F-4D97-AF65-F5344CB8AC3E}">
        <p14:creationId xmlns:p14="http://schemas.microsoft.com/office/powerpoint/2010/main" val="35658167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5ECC0F7-0140-4FFA-BB4D-270D63D3C308}" type="slidenum">
              <a:rPr lang="en-US"/>
              <a:pPr>
                <a:defRPr/>
              </a:pPr>
              <a:t>‹#›</a:t>
            </a:fld>
            <a:endParaRPr lang="en-US"/>
          </a:p>
        </p:txBody>
      </p:sp>
    </p:spTree>
    <p:extLst>
      <p:ext uri="{BB962C8B-B14F-4D97-AF65-F5344CB8AC3E}">
        <p14:creationId xmlns:p14="http://schemas.microsoft.com/office/powerpoint/2010/main" val="3707377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41" y="1317625"/>
            <a:ext cx="9875837" cy="28089225"/>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C1B9D64-3336-481D-94A5-F579BB4A8A39}" type="slidenum">
              <a:rPr lang="en-US"/>
              <a:pPr>
                <a:defRPr/>
              </a:pPr>
              <a:t>‹#›</a:t>
            </a:fld>
            <a:endParaRPr lang="en-US"/>
          </a:p>
        </p:txBody>
      </p:sp>
    </p:spTree>
    <p:extLst>
      <p:ext uri="{BB962C8B-B14F-4D97-AF65-F5344CB8AC3E}">
        <p14:creationId xmlns:p14="http://schemas.microsoft.com/office/powerpoint/2010/main" val="183614209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193927" y="1317625"/>
            <a:ext cx="39503350" cy="5486400"/>
          </a:xfrm>
        </p:spPr>
        <p:txBody>
          <a:bodyPr/>
          <a:lstStyle>
            <a:defPPr>
              <a:defRPr kern="1200" smtId="4294967295"/>
            </a:defPPr>
          </a:lstStyle>
          <a:p>
            <a:r>
              <a:rPr lang="en-US"/>
              <a:t>Click to edit Master title style</a:t>
            </a:r>
          </a:p>
        </p:txBody>
      </p:sp>
      <p:sp>
        <p:nvSpPr>
          <p:cNvPr id="3" name="Content Placeholder 2"/>
          <p:cNvSpPr>
            <a:spLocks noGrp="1"/>
          </p:cNvSpPr>
          <p:nvPr>
            <p:ph sz="quarter" idx="1"/>
          </p:nvPr>
        </p:nvSpPr>
        <p:spPr>
          <a:xfrm>
            <a:off x="2193927" y="7680326"/>
            <a:ext cx="19675475" cy="10787063"/>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021802" y="7680326"/>
            <a:ext cx="19675475" cy="10787063"/>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193927" y="18619788"/>
            <a:ext cx="19675475" cy="10787062"/>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2021802" y="18619788"/>
            <a:ext cx="19675475" cy="10787062"/>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1106498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940B6B-3169-44D4-847B-7863905C32CF}" type="slidenum">
              <a:rPr lang="en-US"/>
              <a:pPr>
                <a:defRPr/>
              </a:pPr>
              <a:t>‹#›</a:t>
            </a:fld>
            <a:endParaRPr lang="en-US"/>
          </a:p>
        </p:txBody>
      </p:sp>
    </p:spTree>
    <p:extLst>
      <p:ext uri="{BB962C8B-B14F-4D97-AF65-F5344CB8AC3E}">
        <p14:creationId xmlns:p14="http://schemas.microsoft.com/office/powerpoint/2010/main" val="1730529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42"/>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03A4FA6-7C07-49C1-973B-224AB06B993C}" type="slidenum">
              <a:rPr lang="en-US"/>
              <a:pPr>
                <a:defRPr/>
              </a:pPr>
              <a:t>‹#›</a:t>
            </a:fld>
            <a:endParaRPr lang="en-US"/>
          </a:p>
        </p:txBody>
      </p:sp>
    </p:spTree>
    <p:extLst>
      <p:ext uri="{BB962C8B-B14F-4D97-AF65-F5344CB8AC3E}">
        <p14:creationId xmlns:p14="http://schemas.microsoft.com/office/powerpoint/2010/main" val="23931173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3927"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2"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302B25C-7078-4EDD-9EEA-F171F39DFD5B}" type="slidenum">
              <a:rPr lang="en-US"/>
              <a:pPr>
                <a:defRPr/>
              </a:pPr>
              <a:t>‹#›</a:t>
            </a:fld>
            <a:endParaRPr lang="en-US"/>
          </a:p>
        </p:txBody>
      </p:sp>
    </p:spTree>
    <p:extLst>
      <p:ext uri="{BB962C8B-B14F-4D97-AF65-F5344CB8AC3E}">
        <p14:creationId xmlns:p14="http://schemas.microsoft.com/office/powerpoint/2010/main" val="35662033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8"/>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8"/>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2F454DA-B8E5-407C-A8B0-B2982CBF7185}" type="slidenum">
              <a:rPr lang="en-US"/>
              <a:pPr>
                <a:defRPr/>
              </a:pPr>
              <a:t>‹#›</a:t>
            </a:fld>
            <a:endParaRPr lang="en-US"/>
          </a:p>
        </p:txBody>
      </p:sp>
    </p:spTree>
    <p:extLst>
      <p:ext uri="{BB962C8B-B14F-4D97-AF65-F5344CB8AC3E}">
        <p14:creationId xmlns:p14="http://schemas.microsoft.com/office/powerpoint/2010/main" val="18058890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65CC813-0CE0-4F7E-9B7F-FCCCD6CE8862}" type="slidenum">
              <a:rPr lang="en-US"/>
              <a:pPr>
                <a:defRPr/>
              </a:pPr>
              <a:t>‹#›</a:t>
            </a:fld>
            <a:endParaRPr lang="en-US"/>
          </a:p>
        </p:txBody>
      </p:sp>
    </p:spTree>
    <p:extLst>
      <p:ext uri="{BB962C8B-B14F-4D97-AF65-F5344CB8AC3E}">
        <p14:creationId xmlns:p14="http://schemas.microsoft.com/office/powerpoint/2010/main" val="22604356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5D3508A-868C-432E-A93E-3C5AF7B204CE}" type="slidenum">
              <a:rPr lang="en-US"/>
              <a:pPr>
                <a:defRPr/>
              </a:pPr>
              <a:t>‹#›</a:t>
            </a:fld>
            <a:endParaRPr lang="en-US"/>
          </a:p>
        </p:txBody>
      </p:sp>
    </p:spTree>
    <p:extLst>
      <p:ext uri="{BB962C8B-B14F-4D97-AF65-F5344CB8AC3E}">
        <p14:creationId xmlns:p14="http://schemas.microsoft.com/office/powerpoint/2010/main" val="23293773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EB5CAF5-4FB5-4E33-861E-BCE1A11039C1}" type="slidenum">
              <a:rPr lang="en-US"/>
              <a:pPr>
                <a:defRPr/>
              </a:pPr>
              <a:t>‹#›</a:t>
            </a:fld>
            <a:endParaRPr lang="en-US"/>
          </a:p>
        </p:txBody>
      </p:sp>
    </p:spTree>
    <p:extLst>
      <p:ext uri="{BB962C8B-B14F-4D97-AF65-F5344CB8AC3E}">
        <p14:creationId xmlns:p14="http://schemas.microsoft.com/office/powerpoint/2010/main" val="30670691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5" y="23042567"/>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5"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5" y="25763542"/>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1738493-E10F-4F1A-B075-F4B94CA41991}" type="slidenum">
              <a:rPr lang="en-US"/>
              <a:pPr>
                <a:defRPr/>
              </a:pPr>
              <a:t>‹#›</a:t>
            </a:fld>
            <a:endParaRPr lang="en-US"/>
          </a:p>
        </p:txBody>
      </p:sp>
    </p:spTree>
    <p:extLst>
      <p:ext uri="{BB962C8B-B14F-4D97-AF65-F5344CB8AC3E}">
        <p14:creationId xmlns:p14="http://schemas.microsoft.com/office/powerpoint/2010/main" val="41297747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A9A9"/>
            </a:gs>
            <a:gs pos="50000">
              <a:srgbClr val="990000"/>
            </a:gs>
            <a:gs pos="100000">
              <a:srgbClr val="DDA9A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l" defTabSz="3762375">
              <a:defRPr sz="5700" b="0">
                <a:solidFill>
                  <a:schemeClr val="tx1"/>
                </a:solidFill>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defTabSz="3762375">
              <a:defRPr sz="5700" b="0">
                <a:solidFill>
                  <a:schemeClr val="tx1"/>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r" defTabSz="3762375">
              <a:defRPr sz="5700" b="0">
                <a:solidFill>
                  <a:schemeClr val="tx1"/>
                </a:solidFill>
                <a:latin typeface="Arial" pitchFamily="34" charset="0"/>
              </a:defRPr>
            </a:lvl1pPr>
          </a:lstStyle>
          <a:p>
            <a:pPr>
              <a:defRPr/>
            </a:pPr>
            <a:fld id="{B42DBB13-E718-4C9A-AC99-89A36AFA8FDE}" type="slidenum">
              <a:rPr lang="en-US"/>
              <a:pPr>
                <a:defRPr/>
              </a:pPr>
              <a:t>‹#›</a:t>
            </a:fld>
            <a:endParaRPr lang="en-US"/>
          </a:p>
        </p:txBody>
      </p:sp>
      <p:pic>
        <p:nvPicPr>
          <p:cNvPr id="1031" name="New picture"/>
          <p:cNvPicPr/>
          <p:nvPr/>
        </p:nvPicPr>
        <p:blipFill>
          <a:blip r:embed="rId14"/>
          <a:stretch>
            <a:fillRect/>
          </a:stretch>
        </p:blipFill>
        <p:spPr>
          <a:xfrm rot="16200000">
            <a:off x="-11506200" y="16459200"/>
            <a:ext cx="14274800" cy="4368800"/>
          </a:xfrm>
          <a:prstGeom prst="rect">
            <a:avLst/>
          </a:prstGeom>
        </p:spPr>
      </p:pic>
      <p:pic>
        <p:nvPicPr>
          <p:cNvPr id="1032" name="New picture"/>
          <p:cNvPicPr/>
          <p:nvPr/>
        </p:nvPicPr>
        <p:blipFill>
          <a:blip r:embed="rId14"/>
          <a:stretch>
            <a:fillRect/>
          </a:stretch>
        </p:blipFill>
        <p:spPr>
          <a:xfrm rot="5400000">
            <a:off x="41122600" y="16459200"/>
            <a:ext cx="14274800" cy="4368800"/>
          </a:xfrm>
          <a:prstGeom prst="rect">
            <a:avLst/>
          </a:prstGeom>
        </p:spPr>
      </p:pic>
      <p:pic>
        <p:nvPicPr>
          <p:cNvPr id="1033" name="New picture"/>
          <p:cNvPicPr/>
          <p:nvPr/>
        </p:nvPicPr>
        <p:blipFill>
          <a:blip r:embed="rId15"/>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smtId="4294967295">
                <a:solidFill>
                  <a:srgbClr val="808080"/>
                </a:solidFill>
              </a:rPr>
              <a:t>Template ID: perceptualpewter  Size: tri-fold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pitchFamily="34" charset="0"/>
        </a:defRPr>
      </a:lvl2pPr>
      <a:lvl3pPr algn="ctr" defTabSz="3762375" rtl="0" eaLnBrk="0" fontAlgn="base" hangingPunct="0">
        <a:spcBef>
          <a:spcPct val="0"/>
        </a:spcBef>
        <a:spcAft>
          <a:spcPct val="0"/>
        </a:spcAft>
        <a:defRPr sz="18200">
          <a:solidFill>
            <a:schemeClr val="tx2"/>
          </a:solidFill>
          <a:latin typeface="Arial" pitchFamily="34" charset="0"/>
        </a:defRPr>
      </a:lvl3pPr>
      <a:lvl4pPr algn="ctr" defTabSz="3762375" rtl="0" eaLnBrk="0" fontAlgn="base" hangingPunct="0">
        <a:spcBef>
          <a:spcPct val="0"/>
        </a:spcBef>
        <a:spcAft>
          <a:spcPct val="0"/>
        </a:spcAft>
        <a:defRPr sz="18200">
          <a:solidFill>
            <a:schemeClr val="tx2"/>
          </a:solidFill>
          <a:latin typeface="Arial" pitchFamily="34" charset="0"/>
        </a:defRPr>
      </a:lvl4pPr>
      <a:lvl5pPr algn="ctr" defTabSz="3762375" rtl="0" eaLnBrk="0" fontAlgn="base" hangingPunct="0">
        <a:spcBef>
          <a:spcPct val="0"/>
        </a:spcBef>
        <a:spcAft>
          <a:spcPct val="0"/>
        </a:spcAft>
        <a:defRPr sz="18200">
          <a:solidFill>
            <a:schemeClr val="tx2"/>
          </a:solidFill>
          <a:latin typeface="Arial" pitchFamily="34" charset="0"/>
        </a:defRPr>
      </a:lvl5pPr>
      <a:lvl6pPr marL="457200" algn="ctr" defTabSz="3762375" rtl="0" fontAlgn="base">
        <a:spcBef>
          <a:spcPct val="0"/>
        </a:spcBef>
        <a:spcAft>
          <a:spcPct val="0"/>
        </a:spcAft>
        <a:defRPr sz="18200">
          <a:solidFill>
            <a:schemeClr val="tx2"/>
          </a:solidFill>
          <a:latin typeface="Arial" pitchFamily="34" charset="0"/>
        </a:defRPr>
      </a:lvl6pPr>
      <a:lvl7pPr marL="914400" algn="ctr" defTabSz="3762375" rtl="0" fontAlgn="base">
        <a:spcBef>
          <a:spcPct val="0"/>
        </a:spcBef>
        <a:spcAft>
          <a:spcPct val="0"/>
        </a:spcAft>
        <a:defRPr sz="18200">
          <a:solidFill>
            <a:schemeClr val="tx2"/>
          </a:solidFill>
          <a:latin typeface="Arial" pitchFamily="34" charset="0"/>
        </a:defRPr>
      </a:lvl7pPr>
      <a:lvl8pPr marL="1371600" algn="ctr" defTabSz="3762375" rtl="0" fontAlgn="base">
        <a:spcBef>
          <a:spcPct val="0"/>
        </a:spcBef>
        <a:spcAft>
          <a:spcPct val="0"/>
        </a:spcAft>
        <a:defRPr sz="18200">
          <a:solidFill>
            <a:schemeClr val="tx2"/>
          </a:solidFill>
          <a:latin typeface="Arial" pitchFamily="34" charset="0"/>
        </a:defRPr>
      </a:lvl8pPr>
      <a:lvl9pPr marL="1828800" algn="ctr" defTabSz="3762375" rtl="0" fontAlgn="base">
        <a:spcBef>
          <a:spcPct val="0"/>
        </a:spcBef>
        <a:spcAft>
          <a:spcPct val="0"/>
        </a:spcAft>
        <a:defRPr sz="18200">
          <a:solidFill>
            <a:schemeClr val="tx2"/>
          </a:solidFill>
          <a:latin typeface="Arial" pitchFamily="34" charset="0"/>
        </a:defRPr>
      </a:lvl9pPr>
    </p:titleStyle>
    <p:bodyStyle>
      <a:defPPr>
        <a:defRPr kern="1200" smtId="4294967295"/>
      </a:defPPr>
      <a:lvl1pPr marL="1409700" indent="-1409700" algn="l" defTabSz="3762375" rtl="0" eaLnBrk="0" fontAlgn="base" hangingPunct="0">
        <a:spcBef>
          <a:spcPct val="20000"/>
        </a:spcBef>
        <a:spcAft>
          <a:spcPct val="0"/>
        </a:spcAft>
        <a:buChar char="•"/>
        <a:defRPr sz="13200">
          <a:solidFill>
            <a:schemeClr val="tx1"/>
          </a:solidFill>
          <a:latin typeface="+mn-lt"/>
          <a:ea typeface="+mn-ea"/>
          <a:cs typeface="+mn-cs"/>
        </a:defRPr>
      </a:lvl1pPr>
      <a:lvl2pPr marL="3057525" indent="-1176338" algn="l" defTabSz="3762375" rtl="0" eaLnBrk="0" fontAlgn="base" hangingPunct="0">
        <a:spcBef>
          <a:spcPct val="20000"/>
        </a:spcBef>
        <a:spcAft>
          <a:spcPct val="0"/>
        </a:spcAft>
        <a:buChar char="–"/>
        <a:defRPr sz="11500">
          <a:solidFill>
            <a:schemeClr val="tx1"/>
          </a:solidFill>
          <a:latin typeface="+mn-lt"/>
        </a:defRPr>
      </a:lvl2pPr>
      <a:lvl3pPr marL="4702175" indent="-939800" algn="l" defTabSz="3762375" rtl="0" eaLnBrk="0" fontAlgn="base" hangingPunct="0">
        <a:spcBef>
          <a:spcPct val="20000"/>
        </a:spcBef>
        <a:spcAft>
          <a:spcPct val="0"/>
        </a:spcAft>
        <a:buChar char="•"/>
        <a:defRPr sz="9900">
          <a:solidFill>
            <a:schemeClr val="tx1"/>
          </a:solidFill>
          <a:latin typeface="+mn-lt"/>
        </a:defRPr>
      </a:lvl3pPr>
      <a:lvl4pPr marL="6583363" indent="-939800" algn="l" defTabSz="3762375" rtl="0" eaLnBrk="0" fontAlgn="base" hangingPunct="0">
        <a:spcBef>
          <a:spcPct val="20000"/>
        </a:spcBef>
        <a:spcAft>
          <a:spcPct val="0"/>
        </a:spcAft>
        <a:buChar char="–"/>
        <a:defRPr sz="8200">
          <a:solidFill>
            <a:schemeClr val="tx1"/>
          </a:solidFill>
          <a:latin typeface="+mn-lt"/>
        </a:defRPr>
      </a:lvl4pPr>
      <a:lvl5pPr marL="8466138" indent="-941388" algn="l" defTabSz="3762375" rtl="0" eaLnBrk="0" fontAlgn="base" hangingPunct="0">
        <a:spcBef>
          <a:spcPct val="20000"/>
        </a:spcBef>
        <a:spcAft>
          <a:spcPct val="0"/>
        </a:spcAft>
        <a:buChar char="»"/>
        <a:defRPr sz="8200">
          <a:solidFill>
            <a:schemeClr val="tx1"/>
          </a:solidFill>
          <a:latin typeface="+mn-lt"/>
        </a:defRPr>
      </a:lvl5pPr>
      <a:lvl6pPr marL="8923338" indent="-941388" algn="l" defTabSz="3762375" rtl="0" fontAlgn="base">
        <a:spcBef>
          <a:spcPct val="20000"/>
        </a:spcBef>
        <a:spcAft>
          <a:spcPct val="0"/>
        </a:spcAft>
        <a:buChar char="»"/>
        <a:defRPr sz="8200">
          <a:solidFill>
            <a:schemeClr val="tx1"/>
          </a:solidFill>
          <a:latin typeface="+mn-lt"/>
        </a:defRPr>
      </a:lvl6pPr>
      <a:lvl7pPr marL="9380538" indent="-941388" algn="l" defTabSz="3762375" rtl="0" fontAlgn="base">
        <a:spcBef>
          <a:spcPct val="20000"/>
        </a:spcBef>
        <a:spcAft>
          <a:spcPct val="0"/>
        </a:spcAft>
        <a:buChar char="»"/>
        <a:defRPr sz="8200">
          <a:solidFill>
            <a:schemeClr val="tx1"/>
          </a:solidFill>
          <a:latin typeface="+mn-lt"/>
        </a:defRPr>
      </a:lvl7pPr>
      <a:lvl8pPr marL="9837738" indent="-941388" algn="l" defTabSz="3762375" rtl="0" fontAlgn="base">
        <a:spcBef>
          <a:spcPct val="20000"/>
        </a:spcBef>
        <a:spcAft>
          <a:spcPct val="0"/>
        </a:spcAft>
        <a:buChar char="»"/>
        <a:defRPr sz="8200">
          <a:solidFill>
            <a:schemeClr val="tx1"/>
          </a:solidFill>
          <a:latin typeface="+mn-lt"/>
        </a:defRPr>
      </a:lvl8pPr>
      <a:lvl9pPr marL="10294938" indent="-941388" algn="l" defTabSz="3762375" rtl="0" fontAlgn="base">
        <a:spcBef>
          <a:spcPct val="20000"/>
        </a:spcBef>
        <a:spcAft>
          <a:spcPct val="0"/>
        </a:spcAft>
        <a:buChar char="»"/>
        <a:defRPr sz="8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C8C8C8"/>
            </a:gs>
          </a:gsLst>
          <a:lin ang="540000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sz="quarter"/>
          </p:nvPr>
        </p:nvSpPr>
        <p:spPr>
          <a:xfrm>
            <a:off x="685800" y="533399"/>
            <a:ext cx="42519600" cy="5994347"/>
          </a:xfrm>
          <a:prstGeom prst="roundRect">
            <a:avLst>
              <a:gd name="adj" fmla="val 6990"/>
            </a:avLst>
          </a:prstGeom>
          <a:solidFill>
            <a:srgbClr val="2D3C50"/>
          </a:solidFill>
          <a:ln>
            <a:solidFill>
              <a:schemeClr val="tx1"/>
            </a:solidFill>
            <a:miter lim="800000"/>
          </a:ln>
        </p:spPr>
        <p:txBody>
          <a:bodyPr/>
          <a:lstStyle>
            <a:defPPr>
              <a:defRPr kern="1200" smtId="4294967295"/>
            </a:defPPr>
          </a:lstStyle>
          <a:p>
            <a:pPr eaLnBrk="1" hangingPunct="1"/>
            <a:endParaRPr lang="en-US" sz="4000" i="1" dirty="0">
              <a:noFill/>
            </a:endParaRPr>
          </a:p>
        </p:txBody>
      </p:sp>
      <p:sp>
        <p:nvSpPr>
          <p:cNvPr id="17" name="Text Placeholder 5">
            <a:extLst>
              <a:ext uri="{FF2B5EF4-FFF2-40B4-BE49-F238E27FC236}">
                <a16:creationId xmlns="" xmlns:p14="http://schemas.microsoft.com/office/powerpoint/2010/main" xmlns:p15="http://schemas.microsoft.com/office/powerpoint/2012/main" xmlns:a16="http://schemas.microsoft.com/office/drawing/2014/main" id="{B2C25681-95AF-45D0-852E-DC3E00E2FDFE}"/>
              </a:ext>
            </a:extLst>
          </p:cNvPr>
          <p:cNvSpPr txBox="1"/>
          <p:nvPr/>
        </p:nvSpPr>
        <p:spPr>
          <a:xfrm>
            <a:off x="3657600" y="1278651"/>
            <a:ext cx="36576000" cy="2937440"/>
          </a:xfrm>
          <a:prstGeom prst="rect">
            <a:avLst/>
          </a:prstGeom>
        </p:spPr>
        <p:txBody>
          <a:bodyPr lIns="0" tIns="0" rIns="0" bIns="0">
            <a:no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defTabSz="3761086">
              <a:spcBef>
                <a:spcPct val="20000"/>
              </a:spcBef>
              <a:defRPr/>
            </a:pPr>
            <a:r>
              <a:rPr lang="en-US" sz="8500" dirty="0">
                <a:solidFill>
                  <a:schemeClr val="bg1"/>
                </a:solidFill>
                <a:latin typeface="Nunito" panose="00000500000000000000" pitchFamily="2" charset="0"/>
              </a:rPr>
              <a:t>Navigational Assistance for the </a:t>
            </a:r>
            <a:r>
              <a:rPr lang="en-US" sz="8500" dirty="0" smtClean="0">
                <a:solidFill>
                  <a:schemeClr val="bg1"/>
                </a:solidFill>
                <a:latin typeface="Nunito" panose="00000500000000000000" pitchFamily="2" charset="0"/>
              </a:rPr>
              <a:t>Visually</a:t>
            </a:r>
          </a:p>
          <a:p>
            <a:pPr algn="ctr" defTabSz="3761086">
              <a:spcBef>
                <a:spcPct val="20000"/>
              </a:spcBef>
              <a:defRPr/>
            </a:pPr>
            <a:r>
              <a:rPr lang="en-US" sz="8500" dirty="0" smtClean="0">
                <a:solidFill>
                  <a:schemeClr val="bg1"/>
                </a:solidFill>
                <a:latin typeface="Nunito" panose="00000500000000000000" pitchFamily="2" charset="0"/>
              </a:rPr>
              <a:t> </a:t>
            </a:r>
            <a:r>
              <a:rPr lang="en-US" sz="8500" dirty="0">
                <a:solidFill>
                  <a:schemeClr val="bg1"/>
                </a:solidFill>
                <a:latin typeface="Nunito" panose="00000500000000000000" pitchFamily="2" charset="0"/>
              </a:rPr>
              <a:t>Impaired </a:t>
            </a:r>
            <a:r>
              <a:rPr lang="en-US" sz="8500" dirty="0" smtClean="0">
                <a:solidFill>
                  <a:schemeClr val="bg1"/>
                </a:solidFill>
                <a:latin typeface="Nunito" panose="00000500000000000000" pitchFamily="2" charset="0"/>
              </a:rPr>
              <a:t>Using </a:t>
            </a:r>
            <a:r>
              <a:rPr lang="en-US" sz="8500" dirty="0">
                <a:solidFill>
                  <a:schemeClr val="bg1"/>
                </a:solidFill>
                <a:latin typeface="Nunito" panose="00000500000000000000" pitchFamily="2" charset="0"/>
              </a:rPr>
              <a:t>Computer </a:t>
            </a:r>
            <a:r>
              <a:rPr lang="en-US" sz="8500" dirty="0" smtClean="0">
                <a:solidFill>
                  <a:schemeClr val="bg1"/>
                </a:solidFill>
                <a:latin typeface="Nunito" panose="00000500000000000000" pitchFamily="2" charset="0"/>
              </a:rPr>
              <a:t>Vision</a:t>
            </a:r>
            <a:endParaRPr lang="en-US" sz="8500" dirty="0">
              <a:solidFill>
                <a:schemeClr val="bg1"/>
              </a:solidFill>
              <a:latin typeface="Nunito" panose="00000500000000000000" pitchFamily="2" charset="0"/>
            </a:endParaRPr>
          </a:p>
        </p:txBody>
      </p:sp>
      <p:sp>
        <p:nvSpPr>
          <p:cNvPr id="18" name="Text Placeholder 5">
            <a:extLst>
              <a:ext uri="{FF2B5EF4-FFF2-40B4-BE49-F238E27FC236}">
                <a16:creationId xmlns="" xmlns:p14="http://schemas.microsoft.com/office/powerpoint/2010/main" xmlns:p15="http://schemas.microsoft.com/office/powerpoint/2012/main" xmlns:a16="http://schemas.microsoft.com/office/drawing/2014/main" id="{EF872E11-D0DF-4446-BE76-A398B88E9B44}"/>
              </a:ext>
            </a:extLst>
          </p:cNvPr>
          <p:cNvSpPr txBox="1"/>
          <p:nvPr/>
        </p:nvSpPr>
        <p:spPr>
          <a:xfrm>
            <a:off x="3657600" y="4361281"/>
            <a:ext cx="36576000" cy="1723549"/>
          </a:xfrm>
          <a:prstGeom prst="rect">
            <a:avLst/>
          </a:prstGeom>
        </p:spPr>
        <p:txBody>
          <a:bodyPr lIns="0" tIns="0" rIns="0" bIns="0">
            <a:sp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a:defRPr/>
            </a:pPr>
            <a:r>
              <a:rPr lang="en-US" sz="5600" b="0" dirty="0" err="1" smtClean="0">
                <a:solidFill>
                  <a:schemeClr val="bg1"/>
                </a:solidFill>
                <a:latin typeface="Open Sans" panose="020B0606030504020204" pitchFamily="34" charset="0"/>
                <a:ea typeface="Open Sans" panose="020B0606030504020204" pitchFamily="34" charset="0"/>
                <a:cs typeface="Open Sans" panose="020B0606030504020204" pitchFamily="34" charset="0"/>
              </a:rPr>
              <a:t>Shadab</a:t>
            </a:r>
            <a:r>
              <a:rPr lang="en-US" sz="56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Hafiz Chowdhury, Ishrat Jahan Ananya, Sarah </a:t>
            </a:r>
            <a:r>
              <a:rPr lang="en-US" sz="5600" b="0" dirty="0" err="1" smtClean="0">
                <a:solidFill>
                  <a:schemeClr val="bg1"/>
                </a:solidFill>
                <a:latin typeface="Open Sans" panose="020B0606030504020204" pitchFamily="34" charset="0"/>
                <a:ea typeface="Open Sans" panose="020B0606030504020204" pitchFamily="34" charset="0"/>
                <a:cs typeface="Open Sans" panose="020B0606030504020204" pitchFamily="34" charset="0"/>
              </a:rPr>
              <a:t>Suad</a:t>
            </a:r>
            <a:r>
              <a:rPr lang="en-US" sz="56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5600" b="0" dirty="0" err="1" smtClean="0">
                <a:solidFill>
                  <a:schemeClr val="bg1"/>
                </a:solidFill>
                <a:latin typeface="Open Sans" panose="020B0606030504020204" pitchFamily="34" charset="0"/>
                <a:ea typeface="Open Sans" panose="020B0606030504020204" pitchFamily="34" charset="0"/>
                <a:cs typeface="Open Sans" panose="020B0606030504020204" pitchFamily="34" charset="0"/>
              </a:rPr>
              <a:t>Nabiul</a:t>
            </a:r>
            <a:r>
              <a:rPr lang="en-US" sz="56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5600" b="0" dirty="0" err="1" smtClean="0">
                <a:solidFill>
                  <a:schemeClr val="bg1"/>
                </a:solidFill>
                <a:latin typeface="Open Sans" panose="020B0606030504020204" pitchFamily="34" charset="0"/>
                <a:ea typeface="Open Sans" panose="020B0606030504020204" pitchFamily="34" charset="0"/>
                <a:cs typeface="Open Sans" panose="020B0606030504020204" pitchFamily="34" charset="0"/>
              </a:rPr>
              <a:t>Hoque</a:t>
            </a:r>
            <a:r>
              <a:rPr lang="en-US" sz="56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5600" b="0" dirty="0" err="1" smtClean="0">
                <a:solidFill>
                  <a:schemeClr val="bg1"/>
                </a:solidFill>
                <a:latin typeface="Open Sans" panose="020B0606030504020204" pitchFamily="34" charset="0"/>
                <a:ea typeface="Open Sans" panose="020B0606030504020204" pitchFamily="34" charset="0"/>
                <a:cs typeface="Open Sans" panose="020B0606030504020204" pitchFamily="34" charset="0"/>
              </a:rPr>
              <a:t>Khandakar</a:t>
            </a:r>
            <a:endParaRPr lang="en-US" sz="56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defRPr/>
            </a:pPr>
            <a:r>
              <a:rPr lang="en-US" sz="56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Department of Computer Science and Engineering, North South University</a:t>
            </a:r>
            <a:endParaRPr lang="en-US" sz="56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67">
            <a:extLst>
              <a:ext uri="{FF2B5EF4-FFF2-40B4-BE49-F238E27FC236}">
                <a16:creationId xmlns="" xmlns:p14="http://schemas.microsoft.com/office/powerpoint/2010/main" xmlns:p15="http://schemas.microsoft.com/office/powerpoint/2012/main" xmlns:a16="http://schemas.microsoft.com/office/drawing/2014/main" id="{CC5F2601-3472-4441-8610-673ACB878A1B}"/>
              </a:ext>
            </a:extLst>
          </p:cNvPr>
          <p:cNvSpPr>
            <a:spLocks noChangeArrowheads="1"/>
          </p:cNvSpPr>
          <p:nvPr/>
        </p:nvSpPr>
        <p:spPr bwMode="auto">
          <a:xfrm>
            <a:off x="11506200" y="7310735"/>
            <a:ext cx="10058400"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algn="just" defTabSz="3762375"/>
            <a:r>
              <a:rPr lang="en-US" sz="3600" dirty="0" smtClean="0">
                <a:solidFill>
                  <a:schemeClr val="bg1"/>
                </a:solidFill>
                <a:latin typeface="Nunito" panose="00000500000000000000" pitchFamily="2" charset="0"/>
              </a:rPr>
              <a:t>Methodology</a:t>
            </a:r>
            <a:endParaRPr lang="en-US" sz="3600" dirty="0">
              <a:solidFill>
                <a:schemeClr val="bg1"/>
              </a:solidFill>
              <a:latin typeface="Nunito" panose="00000500000000000000" pitchFamily="2" charset="0"/>
            </a:endParaRPr>
          </a:p>
        </p:txBody>
      </p:sp>
      <p:sp>
        <p:nvSpPr>
          <p:cNvPr id="20" name="Rectangle 167">
            <a:extLst>
              <a:ext uri="{FF2B5EF4-FFF2-40B4-BE49-F238E27FC236}">
                <a16:creationId xmlns="" xmlns:p14="http://schemas.microsoft.com/office/powerpoint/2010/main" xmlns:p15="http://schemas.microsoft.com/office/powerpoint/2012/main" xmlns:a16="http://schemas.microsoft.com/office/drawing/2014/main" id="{F8160BCC-36FC-4419-BD0D-F8E0CD69D3FC}"/>
              </a:ext>
            </a:extLst>
          </p:cNvPr>
          <p:cNvSpPr>
            <a:spLocks noChangeArrowheads="1"/>
          </p:cNvSpPr>
          <p:nvPr/>
        </p:nvSpPr>
        <p:spPr bwMode="auto">
          <a:xfrm>
            <a:off x="22326600" y="7310735"/>
            <a:ext cx="10058400"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dirty="0" smtClean="0">
                <a:solidFill>
                  <a:schemeClr val="bg1"/>
                </a:solidFill>
                <a:latin typeface="Nunito" panose="00000500000000000000" pitchFamily="2" charset="0"/>
              </a:rPr>
              <a:t>Dataset</a:t>
            </a:r>
            <a:endParaRPr lang="en-US" sz="3600" dirty="0">
              <a:solidFill>
                <a:schemeClr val="bg1"/>
              </a:solidFill>
              <a:latin typeface="Nunito" panose="00000500000000000000" pitchFamily="2" charset="0"/>
            </a:endParaRPr>
          </a:p>
        </p:txBody>
      </p:sp>
      <p:sp>
        <p:nvSpPr>
          <p:cNvPr id="21" name="Rectangle 167">
            <a:extLst>
              <a:ext uri="{FF2B5EF4-FFF2-40B4-BE49-F238E27FC236}">
                <a16:creationId xmlns="" xmlns:p14="http://schemas.microsoft.com/office/powerpoint/2010/main" xmlns:p15="http://schemas.microsoft.com/office/powerpoint/2012/main" xmlns:a16="http://schemas.microsoft.com/office/drawing/2014/main" id="{101B52F1-D8CA-4741-B86D-98C03F645847}"/>
              </a:ext>
            </a:extLst>
          </p:cNvPr>
          <p:cNvSpPr>
            <a:spLocks noChangeArrowheads="1"/>
          </p:cNvSpPr>
          <p:nvPr/>
        </p:nvSpPr>
        <p:spPr bwMode="auto">
          <a:xfrm>
            <a:off x="22326600" y="21523413"/>
            <a:ext cx="10058400"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a:solidFill>
                  <a:schemeClr val="bg1"/>
                </a:solidFill>
                <a:latin typeface="Nunito" panose="00000500000000000000" pitchFamily="2" charset="0"/>
              </a:rPr>
              <a:t>Results</a:t>
            </a:r>
          </a:p>
        </p:txBody>
      </p:sp>
      <p:sp>
        <p:nvSpPr>
          <p:cNvPr id="2155" name="Rectangle 167"/>
          <p:cNvSpPr>
            <a:spLocks noChangeArrowheads="1"/>
          </p:cNvSpPr>
          <p:nvPr/>
        </p:nvSpPr>
        <p:spPr bwMode="auto">
          <a:xfrm>
            <a:off x="682955" y="7310735"/>
            <a:ext cx="9738881"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a:solidFill>
                  <a:schemeClr val="bg1"/>
                </a:solidFill>
                <a:latin typeface="Nunito" panose="00000500000000000000" pitchFamily="2" charset="0"/>
              </a:rPr>
              <a:t>Abstract</a:t>
            </a:r>
          </a:p>
        </p:txBody>
      </p:sp>
      <p:sp>
        <p:nvSpPr>
          <p:cNvPr id="27" name="Rectangle 167">
            <a:extLst>
              <a:ext uri="{FF2B5EF4-FFF2-40B4-BE49-F238E27FC236}">
                <a16:creationId xmlns="" xmlns:p14="http://schemas.microsoft.com/office/powerpoint/2010/main" xmlns:p15="http://schemas.microsoft.com/office/powerpoint/2012/main" xmlns:a16="http://schemas.microsoft.com/office/drawing/2014/main" id="{9E369C6D-A264-4B89-931F-14FD6655F2D2}"/>
              </a:ext>
            </a:extLst>
          </p:cNvPr>
          <p:cNvSpPr>
            <a:spLocks noChangeArrowheads="1"/>
          </p:cNvSpPr>
          <p:nvPr/>
        </p:nvSpPr>
        <p:spPr bwMode="auto">
          <a:xfrm>
            <a:off x="593921" y="14961461"/>
            <a:ext cx="9738881"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dirty="0">
                <a:solidFill>
                  <a:schemeClr val="bg1"/>
                </a:solidFill>
                <a:latin typeface="Nunito" panose="00000500000000000000" pitchFamily="2" charset="0"/>
              </a:rPr>
              <a:t>Introduction</a:t>
            </a:r>
          </a:p>
        </p:txBody>
      </p:sp>
      <p:sp>
        <p:nvSpPr>
          <p:cNvPr id="48" name="TextBox 47">
            <a:extLst>
              <a:ext uri="{FF2B5EF4-FFF2-40B4-BE49-F238E27FC236}">
                <a16:creationId xmlns="" xmlns:p14="http://schemas.microsoft.com/office/powerpoint/2010/main" xmlns:p15="http://schemas.microsoft.com/office/powerpoint/2012/main" xmlns:a16="http://schemas.microsoft.com/office/drawing/2014/main" id="{6A0D303C-BC2E-4D27-8DCB-AFFC83235B99}"/>
              </a:ext>
            </a:extLst>
          </p:cNvPr>
          <p:cNvSpPr txBox="1"/>
          <p:nvPr/>
        </p:nvSpPr>
        <p:spPr>
          <a:xfrm>
            <a:off x="661154" y="8915400"/>
            <a:ext cx="9738881" cy="3785652"/>
          </a:xfrm>
          <a:prstGeom prst="rect">
            <a:avLst/>
          </a:prstGeom>
          <a:noFill/>
        </p:spPr>
        <p:txBody>
          <a:bodyPr wrap="square" rtlCol="0">
            <a:spAutoFit/>
          </a:bodyPr>
          <a:lstStyle>
            <a:defPPr>
              <a:defRPr kern="1200" smtId="4294967295"/>
            </a:defPPr>
          </a:lstStyle>
          <a:p>
            <a:pPr algn="just"/>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Blind people face many difficulties in daily life, one of which is navigation. There are several solutions leveraging the use of computer hardware and artificial intelligence to help guide them. However, most current solutions use complicated hardware and so are not suitable for everyone. This project uses deep learning to implement a semantic segmentation algorithm that recognizes walkable areas in an interior environment in real-time, directing users away from obstacles such as furniture or people. We test </a:t>
            </a:r>
            <a:r>
              <a:rPr lang="en-US" sz="2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ShuffleNet</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DeepLabv3 and implement </a:t>
            </a:r>
            <a:r>
              <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the former </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into an app that can be used on any android phone.</a:t>
            </a:r>
          </a:p>
        </p:txBody>
      </p:sp>
      <p:sp>
        <p:nvSpPr>
          <p:cNvPr id="49" name="TextBox 48">
            <a:extLst>
              <a:ext uri="{FF2B5EF4-FFF2-40B4-BE49-F238E27FC236}">
                <a16:creationId xmlns="" xmlns:p14="http://schemas.microsoft.com/office/powerpoint/2010/main" xmlns:p15="http://schemas.microsoft.com/office/powerpoint/2012/main" xmlns:a16="http://schemas.microsoft.com/office/drawing/2014/main" id="{DEA09F5A-1661-4BDF-A2DF-89252468F52D}"/>
              </a:ext>
            </a:extLst>
          </p:cNvPr>
          <p:cNvSpPr txBox="1"/>
          <p:nvPr/>
        </p:nvSpPr>
        <p:spPr>
          <a:xfrm>
            <a:off x="547808" y="16459200"/>
            <a:ext cx="9738881" cy="8956298"/>
          </a:xfrm>
          <a:prstGeom prst="rect">
            <a:avLst/>
          </a:prstGeom>
          <a:noFill/>
        </p:spPr>
        <p:txBody>
          <a:bodyPr wrap="square" rtlCol="0">
            <a:spAutoFit/>
          </a:bodyPr>
          <a:lstStyle>
            <a:defPPr>
              <a:defRPr kern="1200" smtId="4294967295"/>
            </a:defPPr>
          </a:lstStyle>
          <a:p>
            <a:pPr algn="just"/>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Visually </a:t>
            </a:r>
            <a:r>
              <a:rPr lang="en-US" sz="2400" b="0" dirty="0" err="1" smtClean="0">
                <a:solidFill>
                  <a:schemeClr val="tx1"/>
                </a:solidFill>
                <a:latin typeface="Open Sans" panose="020B0606030504020204" pitchFamily="34" charset="0"/>
                <a:ea typeface="Open Sans" panose="020B0606030504020204" pitchFamily="34" charset="0"/>
                <a:cs typeface="Open Sans" panose="020B0606030504020204" pitchFamily="34" charset="0"/>
              </a:rPr>
              <a:t>isual</a:t>
            </a:r>
            <a:r>
              <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stimulus, they cannot interact or navigate the world around </a:t>
            </a:r>
            <a:r>
              <a:rPr lang="en-US" sz="2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thimpaired</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face many difficulties in daily life. As they are bereft of </a:t>
            </a:r>
            <a:r>
              <a:rPr lang="en-US" sz="2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vem</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easily. Locating and picking up an object is a difficult </a:t>
            </a:r>
            <a:r>
              <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task</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a:t>
            </a:r>
            <a:r>
              <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here </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is no easy way for them to navigate through a room full of obstacles, as their perception is limited to the length of a walking stick, which itself has an extremely narrow “field of view</a:t>
            </a:r>
            <a:r>
              <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algn="just"/>
            <a:r>
              <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There </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are currently </a:t>
            </a:r>
            <a:r>
              <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285 Million </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people around the world with varying levels of visual </a:t>
            </a:r>
            <a:r>
              <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impairment. In </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Bangladesh, 6 million people exhibit some form of visual impairment, ranging from mild to severe. </a:t>
            </a:r>
            <a:endPar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a:t>
            </a:r>
            <a:r>
              <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ne </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of the major pitfalls of hardware-based solutions is that hardware is expensive to manufacture, import and maintain. In a developing country like Bangladesh, the majority of the 750 thousand blind people are underprivileged and will not be able to bear those expenses </a:t>
            </a:r>
            <a:r>
              <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easily. By </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contrast, software-based solutions have the advantage in that they have no material costs once development is complete. </a:t>
            </a:r>
            <a:r>
              <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One </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of the primary goals of Computer Vision research has been to emulate human sight and everything that </a:t>
            </a:r>
            <a:r>
              <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entails. The </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goal of this research is to use purely computer vision to help a blind person gain a rudimentary understanding of an interior area’s layout, allowing them to plan out how to proceed. This would be a significant step in making moving around easier for them</a:t>
            </a:r>
            <a:r>
              <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 Below is a demo of the project.</a:t>
            </a:r>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TextBox 53">
            <a:extLst>
              <a:ext uri="{FF2B5EF4-FFF2-40B4-BE49-F238E27FC236}">
                <a16:creationId xmlns="" xmlns:p14="http://schemas.microsoft.com/office/powerpoint/2010/main" xmlns:p15="http://schemas.microsoft.com/office/powerpoint/2012/main" xmlns:a16="http://schemas.microsoft.com/office/drawing/2014/main" id="{78FB01C1-373E-4866-BF69-4540A0DE8387}"/>
              </a:ext>
            </a:extLst>
          </p:cNvPr>
          <p:cNvSpPr txBox="1"/>
          <p:nvPr/>
        </p:nvSpPr>
        <p:spPr>
          <a:xfrm>
            <a:off x="11506200" y="8453735"/>
            <a:ext cx="10058400" cy="7109639"/>
          </a:xfrm>
          <a:prstGeom prst="rect">
            <a:avLst/>
          </a:prstGeom>
          <a:noFill/>
        </p:spPr>
        <p:txBody>
          <a:bodyPr wrap="square" rtlCol="0">
            <a:spAutoFit/>
          </a:bodyPr>
          <a:lstStyle>
            <a:defPPr>
              <a:defRPr kern="1200" smtId="4294967295"/>
            </a:defPPr>
          </a:lstStyle>
          <a:p>
            <a:pPr algn="just"/>
            <a:r>
              <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The development process had three distinct steps. Firstly</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 mobile app that passes image frames to a computer vision algorithm continuously at a given rate/frames per second.</a:t>
            </a:r>
          </a:p>
          <a:p>
            <a:pPr algn="just"/>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Second, a semantic segmentation algorithm that takes the passed frames and converted them to a segmented image where different classes of objects are detected and assigned a pixel </a:t>
            </a:r>
            <a:r>
              <a:rPr lang="en-US" sz="2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colour</a:t>
            </a:r>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just"/>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Finally, an output function that ‘reads’ the segmented image and checks for walkable space or blocked space in areas where the user may walk. It then transmits this information to the user in the form of audio through text-to-speech.</a:t>
            </a:r>
          </a:p>
          <a:p>
            <a:pPr algn="just"/>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It should be noted that the mobile phone, in this context, will be mounted at the user’s shoulder and aimed at a slight angle downwards. This can be done using a simple system of straps and holsters. This position and angle are similar to that of a person with their gaze aimed at the floor a few steps in front of them. From this viewpoint, the bottom third of the image frame will cover the area immediately in front of the user’s feet, while the middle third of the image will cover the area the user will reach with a few steps.</a:t>
            </a:r>
          </a:p>
          <a:p>
            <a:pPr algn="l"/>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1" name="TextBox 240">
            <a:extLst>
              <a:ext uri="{FF2B5EF4-FFF2-40B4-BE49-F238E27FC236}">
                <a16:creationId xmlns="" xmlns:p14="http://schemas.microsoft.com/office/powerpoint/2010/main" xmlns:p15="http://schemas.microsoft.com/office/powerpoint/2012/main" xmlns:a16="http://schemas.microsoft.com/office/drawing/2014/main" id="{289F4C29-97DA-4889-85D4-4718B5EF9EE5}"/>
              </a:ext>
            </a:extLst>
          </p:cNvPr>
          <p:cNvSpPr txBox="1"/>
          <p:nvPr/>
        </p:nvSpPr>
        <p:spPr>
          <a:xfrm>
            <a:off x="22326598" y="8453735"/>
            <a:ext cx="10058400" cy="7478970"/>
          </a:xfrm>
          <a:prstGeom prst="rect">
            <a:avLst/>
          </a:prstGeom>
          <a:noFill/>
        </p:spPr>
        <p:txBody>
          <a:bodyPr wrap="square" rtlCol="0">
            <a:spAutoFit/>
          </a:bodyPr>
          <a:lstStyle>
            <a:defPPr>
              <a:defRPr kern="1200" smtId="4294967295"/>
            </a:defPPr>
          </a:lstStyle>
          <a:p>
            <a:pPr algn="just"/>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primary dataset to use in this project is the MIT ADE20k Dataset for Scene Segmentation [11, 12]. This dataset features 20,120 images taken from a wide variety of scenes both outdoors and indoors. As there is a high incidence of indoor images, this dataset is better suited for the context of this research than other popular image segmentation datasets such as Cityscapes or PASCAL VOC.</a:t>
            </a:r>
          </a:p>
          <a:p>
            <a:pPr algn="just"/>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ADE20k Dataset features a total of 150 Classes. However, most of these classes are either superfluous, or too finely detailed, for the task at hand. Therefore, the class labels were consolidated into the primary classes that will be applicable to the process of interior navigation. The consolidated class labels are given below:</a:t>
            </a:r>
          </a:p>
          <a:p>
            <a:pPr algn="just"/>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 (wall) &lt;- 9 (window), 15 (door), 33 (fence), 43 (pillar), 44 (sign board), 145 (bulletin board)</a:t>
            </a:r>
          </a:p>
          <a:p>
            <a:pPr algn="just"/>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 (floor) &lt;- 7 (road), 14 (ground, 30 (field), 53 (path), 55 (runway))</a:t>
            </a:r>
          </a:p>
          <a:p>
            <a:pPr algn="just"/>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 (tree) &lt;- 18 (plant)</a:t>
            </a:r>
          </a:p>
          <a:p>
            <a:pPr algn="just"/>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8 (furniture) &lt;- 8 (bed), 11 (cabinet), 14 (sofa), 16 (table), 19 (curtain), 20 (chair), 25 (shelf), 34 (desk) </a:t>
            </a:r>
          </a:p>
          <a:p>
            <a:pPr algn="just"/>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7 (stairs) &lt;- 54 (stairs)</a:t>
            </a:r>
          </a:p>
          <a:p>
            <a:pPr algn="just"/>
            <a:r>
              <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26 (others) &lt;- Class number larger than 26</a:t>
            </a:r>
          </a:p>
          <a:p>
            <a:pPr algn="l"/>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167">
            <a:extLst>
              <a:ext uri="{FF2B5EF4-FFF2-40B4-BE49-F238E27FC236}">
                <a16:creationId xmlns="" xmlns:p14="http://schemas.microsoft.com/office/powerpoint/2010/main" xmlns:p15="http://schemas.microsoft.com/office/powerpoint/2012/main" xmlns:a16="http://schemas.microsoft.com/office/drawing/2014/main" id="{911E8223-4617-4E14-85CC-64FBEF860AEB}"/>
              </a:ext>
            </a:extLst>
          </p:cNvPr>
          <p:cNvSpPr>
            <a:spLocks noChangeArrowheads="1"/>
          </p:cNvSpPr>
          <p:nvPr/>
        </p:nvSpPr>
        <p:spPr bwMode="auto">
          <a:xfrm>
            <a:off x="33469359" y="7310735"/>
            <a:ext cx="9736039"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a:solidFill>
                  <a:schemeClr val="bg1"/>
                </a:solidFill>
                <a:latin typeface="Nunito" panose="00000500000000000000" pitchFamily="2" charset="0"/>
              </a:rPr>
              <a:t>Conclusion</a:t>
            </a:r>
          </a:p>
        </p:txBody>
      </p:sp>
      <p:sp>
        <p:nvSpPr>
          <p:cNvPr id="32" name="Rectangle 167">
            <a:extLst>
              <a:ext uri="{FF2B5EF4-FFF2-40B4-BE49-F238E27FC236}">
                <a16:creationId xmlns="" xmlns:p14="http://schemas.microsoft.com/office/powerpoint/2010/main" xmlns:p15="http://schemas.microsoft.com/office/powerpoint/2012/main" xmlns:a16="http://schemas.microsoft.com/office/drawing/2014/main" id="{8A36DE9E-ADA7-4B49-A36B-D777D03B40F4}"/>
              </a:ext>
            </a:extLst>
          </p:cNvPr>
          <p:cNvSpPr>
            <a:spLocks noChangeArrowheads="1"/>
          </p:cNvSpPr>
          <p:nvPr/>
        </p:nvSpPr>
        <p:spPr bwMode="auto">
          <a:xfrm>
            <a:off x="33469359" y="26573414"/>
            <a:ext cx="9736039" cy="914400"/>
          </a:xfrm>
          <a:prstGeom prst="roundRect">
            <a:avLst/>
          </a:prstGeom>
          <a:solidFill>
            <a:srgbClr val="E64B3C"/>
          </a:solidFill>
          <a:ln w="9525">
            <a:noFill/>
            <a:miter lim="800000"/>
          </a:ln>
        </p:spPr>
        <p:txBody>
          <a:bodyPr wrap="none" lIns="137160" tIns="68580" rIns="137160" bIns="68580" anchor="ctr"/>
          <a:lstStyle>
            <a:defPPr>
              <a:defRPr kern="1200" smtId="4294967295"/>
            </a:defPPr>
          </a:lstStyle>
          <a:p>
            <a:pPr defTabSz="3762375"/>
            <a:r>
              <a:rPr lang="en-US" sz="3600">
                <a:solidFill>
                  <a:schemeClr val="bg1"/>
                </a:solidFill>
                <a:latin typeface="Nunito" panose="00000500000000000000" pitchFamily="2" charset="0"/>
              </a:rPr>
              <a:t>Acknowledgements</a:t>
            </a:r>
          </a:p>
        </p:txBody>
      </p:sp>
      <p:sp>
        <p:nvSpPr>
          <p:cNvPr id="33" name="TextBox 19">
            <a:extLst>
              <a:ext uri="{FF2B5EF4-FFF2-40B4-BE49-F238E27FC236}">
                <a16:creationId xmlns="" xmlns:p14="http://schemas.microsoft.com/office/powerpoint/2010/main" xmlns:p15="http://schemas.microsoft.com/office/powerpoint/2012/main" xmlns:a16="http://schemas.microsoft.com/office/drawing/2014/main" id="{AD61A419-7763-464E-BEFD-5783756FD735}"/>
              </a:ext>
            </a:extLst>
          </p:cNvPr>
          <p:cNvSpPr txBox="1">
            <a:spLocks noChangeArrowheads="1"/>
          </p:cNvSpPr>
          <p:nvPr/>
        </p:nvSpPr>
        <p:spPr bwMode="auto">
          <a:xfrm>
            <a:off x="33431952" y="27736800"/>
            <a:ext cx="9773446" cy="83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l"/>
            <a:r>
              <a:rPr lang="en-US" sz="2400" b="0" dirty="0">
                <a:latin typeface="Open Sans" panose="020B0606030504020204" pitchFamily="34" charset="0"/>
                <a:ea typeface="Open Sans" panose="020B0606030504020204" pitchFamily="34" charset="0"/>
                <a:cs typeface="Open Sans" panose="020B0606030504020204" pitchFamily="34" charset="0"/>
              </a:rPr>
              <a:t>Special thanks to our supervisor MS. TANJILA </a:t>
            </a:r>
            <a:r>
              <a:rPr lang="en-US" sz="2400" b="0" dirty="0" smtClean="0">
                <a:latin typeface="Open Sans" panose="020B0606030504020204" pitchFamily="34" charset="0"/>
                <a:ea typeface="Open Sans" panose="020B0606030504020204" pitchFamily="34" charset="0"/>
                <a:cs typeface="Open Sans" panose="020B0606030504020204" pitchFamily="34" charset="0"/>
              </a:rPr>
              <a:t>FARAH, Senior Lecturer , ECE Department, NSU </a:t>
            </a:r>
            <a:endParaRPr lang="en-US" sz="24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249" name="TextBox 248">
            <a:extLst>
              <a:ext uri="{FF2B5EF4-FFF2-40B4-BE49-F238E27FC236}">
                <a16:creationId xmlns="" xmlns:p14="http://schemas.microsoft.com/office/powerpoint/2010/main" xmlns:p15="http://schemas.microsoft.com/office/powerpoint/2012/main" xmlns:a16="http://schemas.microsoft.com/office/drawing/2014/main" id="{E7F5A37C-2B6C-4404-91FF-0640D04BD011}"/>
              </a:ext>
            </a:extLst>
          </p:cNvPr>
          <p:cNvSpPr txBox="1"/>
          <p:nvPr/>
        </p:nvSpPr>
        <p:spPr>
          <a:xfrm>
            <a:off x="33469359" y="8453735"/>
            <a:ext cx="9736039" cy="15604272"/>
          </a:xfrm>
          <a:prstGeom prst="rect">
            <a:avLst/>
          </a:prstGeom>
          <a:noFill/>
        </p:spPr>
        <p:txBody>
          <a:bodyPr wrap="square" rtlCol="0">
            <a:spAutoFit/>
          </a:bodyPr>
          <a:lstStyle>
            <a:defPPr>
              <a:defRPr kern="1200" smtId="4294967295"/>
            </a:defPPr>
          </a:lstStyle>
          <a:p>
            <a:pPr algn="just"/>
            <a:r>
              <a:rPr lang="en-US" sz="2400" b="0" dirty="0">
                <a:solidFill>
                  <a:schemeClr val="tx1"/>
                </a:solidFill>
                <a:latin typeface="Open Sans" panose="020B0604020202020204" charset="0"/>
                <a:ea typeface="Open Sans" panose="020B0604020202020204" charset="0"/>
                <a:cs typeface="Open Sans" panose="020B0604020202020204" charset="0"/>
              </a:rPr>
              <a:t>Using Deep Learning, interior surfaces can be efficiently and accurately deciphered in a format suitable for the computer. As such, it can be used to develop an extremely cost-effective solution for helping blind people navigate in an environment full of obstacles, such as interior spaces. As the system is in real-time and implements a ‘Free Space Detection’ approach, any sudden changes in the environment such as a person walking in front will also be detected by the system. Therefore, this research proposes that a semantic segmentation model is developed using one of the mentioned architectures and datasets, and integrated into a mobile app that will handle the inputs and outputs. Such an app would be quite useful to the visually impaired. </a:t>
            </a:r>
          </a:p>
          <a:p>
            <a:pPr algn="just"/>
            <a:r>
              <a:rPr lang="en-US" sz="2400" b="0" dirty="0">
                <a:solidFill>
                  <a:schemeClr val="tx1"/>
                </a:solidFill>
                <a:latin typeface="Open Sans" panose="020B0604020202020204" charset="0"/>
                <a:ea typeface="Open Sans" panose="020B0604020202020204" charset="0"/>
                <a:cs typeface="Open Sans" panose="020B0604020202020204" charset="0"/>
              </a:rPr>
              <a:t>With regards to our future work, we will concentrate on 1) developing a more efficient semantic segmentation architecture with an enhanced inference pipeline, 2) building up a more tailored dataset with annotated images taken from the perspective of visually impaired people, 3) providing a more intuitive feedback to the VI by using  haptic interfaces, spatial sound etc</a:t>
            </a:r>
            <a:r>
              <a:rPr lang="en-US" sz="2400" b="0" dirty="0" smtClean="0">
                <a:solidFill>
                  <a:schemeClr val="tx1"/>
                </a:solidFill>
                <a:latin typeface="Open Sans" panose="020B0604020202020204" charset="0"/>
                <a:ea typeface="Open Sans" panose="020B0604020202020204" charset="0"/>
                <a:cs typeface="Open Sans" panose="020B0604020202020204" charset="0"/>
              </a:rPr>
              <a:t>.</a:t>
            </a:r>
          </a:p>
          <a:p>
            <a:pPr algn="just"/>
            <a:r>
              <a:rPr lang="en-US" sz="2400" b="0" dirty="0">
                <a:solidFill>
                  <a:schemeClr val="tx1"/>
                </a:solidFill>
                <a:latin typeface="Open Sans" panose="020B0604020202020204" charset="0"/>
                <a:ea typeface="Open Sans" panose="020B0604020202020204" charset="0"/>
                <a:cs typeface="Open Sans" panose="020B0604020202020204" charset="0"/>
              </a:rPr>
              <a:t>A long-term priority will be to increase the speed &amp; accuracy of the inference (generating outputs from images) process on our proposed system. The simplest way to accomplish this is to delve into implementing better state-of-the-art neural network models that are capable of delivering more accurate inferences on a wider range of inputs. The usage of these such neural networks though comes with a cost of taking up more space on the user’s smartphone. These big multi-layered networks can often take up </a:t>
            </a:r>
            <a:r>
              <a:rPr lang="en-US" sz="2400" b="0" dirty="0" err="1">
                <a:solidFill>
                  <a:schemeClr val="tx1"/>
                </a:solidFill>
                <a:latin typeface="Open Sans" panose="020B0604020202020204" charset="0"/>
                <a:ea typeface="Open Sans" panose="020B0604020202020204" charset="0"/>
                <a:cs typeface="Open Sans" panose="020B0604020202020204" charset="0"/>
              </a:rPr>
              <a:t>upto</a:t>
            </a:r>
            <a:r>
              <a:rPr lang="en-US" sz="2400" b="0" dirty="0">
                <a:solidFill>
                  <a:schemeClr val="tx1"/>
                </a:solidFill>
                <a:latin typeface="Open Sans" panose="020B0604020202020204" charset="0"/>
                <a:ea typeface="Open Sans" panose="020B0604020202020204" charset="0"/>
                <a:cs typeface="Open Sans" panose="020B0604020202020204" charset="0"/>
              </a:rPr>
              <a:t> 500 Megabytes on the user’s smartphone, which is something that we cannot afford if we are trying to put out our solution on a mobile device.</a:t>
            </a:r>
          </a:p>
          <a:p>
            <a:pPr algn="just"/>
            <a:r>
              <a:rPr lang="en-US" sz="2400" b="0" dirty="0">
                <a:solidFill>
                  <a:schemeClr val="tx1"/>
                </a:solidFill>
                <a:latin typeface="Open Sans" panose="020B0604020202020204" charset="0"/>
                <a:ea typeface="Open Sans" panose="020B0604020202020204" charset="0"/>
                <a:cs typeface="Open Sans" panose="020B0604020202020204" charset="0"/>
              </a:rPr>
              <a:t>As a resolution to this problem, we can set up the smartphone’s camera to stream data to a server running our algorithms. This server will include Graphics Processing Units (GPU’s) to further boost the time and accuracy of our inferences and increase the frame rate of our system while freeing up CPU cycles on the smartphone for other processes</a:t>
            </a:r>
            <a:r>
              <a:rPr lang="en-US" sz="2400" b="0" dirty="0" smtClean="0">
                <a:solidFill>
                  <a:schemeClr val="tx1"/>
                </a:solidFill>
                <a:latin typeface="Open Sans" panose="020B0604020202020204" charset="0"/>
                <a:ea typeface="Open Sans" panose="020B0604020202020204" charset="0"/>
                <a:cs typeface="Open Sans" panose="020B0604020202020204" charset="0"/>
              </a:rPr>
              <a:t>.</a:t>
            </a:r>
          </a:p>
          <a:p>
            <a:pPr algn="just"/>
            <a:r>
              <a:rPr lang="en-US" sz="2400" b="0" dirty="0" smtClean="0">
                <a:solidFill>
                  <a:schemeClr val="tx1"/>
                </a:solidFill>
                <a:latin typeface="Open Sans" panose="020B0604020202020204" charset="0"/>
                <a:ea typeface="Open Sans" panose="020B0604020202020204" charset="0"/>
                <a:cs typeface="Open Sans" panose="020B0604020202020204" charset="0"/>
              </a:rPr>
              <a:t>Furthermore, we could exercise a collaborative effort to develop </a:t>
            </a:r>
            <a:r>
              <a:rPr lang="en-US" sz="2400" b="0" dirty="0" err="1" smtClean="0">
                <a:solidFill>
                  <a:schemeClr val="tx1"/>
                </a:solidFill>
                <a:latin typeface="Open Sans" panose="020B0604020202020204" charset="0"/>
                <a:ea typeface="Open Sans" panose="020B0604020202020204" charset="0"/>
                <a:cs typeface="Open Sans" panose="020B0604020202020204" charset="0"/>
              </a:rPr>
              <a:t>astandard</a:t>
            </a:r>
            <a:r>
              <a:rPr lang="en-US" sz="2400" b="0" dirty="0" smtClean="0">
                <a:solidFill>
                  <a:schemeClr val="tx1"/>
                </a:solidFill>
                <a:latin typeface="Open Sans" panose="020B0604020202020204" charset="0"/>
                <a:ea typeface="Open Sans" panose="020B0604020202020204" charset="0"/>
                <a:cs typeface="Open Sans" panose="020B0604020202020204" charset="0"/>
              </a:rPr>
              <a:t> benchmark dataset for this and develop a more tactile interface to give audio feedback to the user. </a:t>
            </a:r>
            <a:endParaRPr lang="en-US" sz="2400" b="0" dirty="0">
              <a:solidFill>
                <a:schemeClr val="tx1"/>
              </a:solidFill>
              <a:latin typeface="Open Sans" panose="020B0604020202020204" charset="0"/>
              <a:ea typeface="Open Sans" panose="020B0604020202020204" charset="0"/>
              <a:cs typeface="Open Sans" panose="020B0604020202020204" charset="0"/>
            </a:endParaRPr>
          </a:p>
          <a:p>
            <a:r>
              <a:rPr lang="en-US" sz="2400" dirty="0"/>
              <a:t/>
            </a:r>
            <a:br>
              <a:rPr lang="en-US" sz="2400" dirty="0"/>
            </a:br>
            <a:endParaRPr lang="en-US" sz="2400" b="0" dirty="0">
              <a:solidFill>
                <a:schemeClr val="tx1"/>
              </a:solidFill>
              <a:latin typeface="Open Sans" panose="020B0604020202020204" charset="0"/>
              <a:ea typeface="Open Sans" panose="020B0604020202020204" charset="0"/>
              <a:cs typeface="Open Sans" panose="020B0604020202020204" charset="0"/>
            </a:endParaRPr>
          </a:p>
          <a:p>
            <a:r>
              <a:rPr lang="en-US" sz="2400" dirty="0"/>
              <a:t/>
            </a:r>
            <a:br>
              <a:rPr lang="en-US" sz="2400" dirty="0"/>
            </a:br>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6" name="TextBox 305">
            <a:extLst>
              <a:ext uri="{FF2B5EF4-FFF2-40B4-BE49-F238E27FC236}">
                <a16:creationId xmlns="" xmlns:p14="http://schemas.microsoft.com/office/powerpoint/2010/main" xmlns:p15="http://schemas.microsoft.com/office/powerpoint/2012/main" xmlns:a16="http://schemas.microsoft.com/office/drawing/2014/main" id="{52719D96-727F-42F6-8B2A-AA919B98673D}"/>
              </a:ext>
            </a:extLst>
          </p:cNvPr>
          <p:cNvSpPr txBox="1"/>
          <p:nvPr/>
        </p:nvSpPr>
        <p:spPr>
          <a:xfrm>
            <a:off x="22326600" y="22703135"/>
            <a:ext cx="10058400" cy="7109639"/>
          </a:xfrm>
          <a:prstGeom prst="rect">
            <a:avLst/>
          </a:prstGeom>
          <a:noFill/>
        </p:spPr>
        <p:txBody>
          <a:bodyPr wrap="square" rtlCol="0">
            <a:spAutoFit/>
          </a:bodyPr>
          <a:lstStyle>
            <a:defPPr>
              <a:defRPr kern="1200" smtId="4294967295"/>
            </a:defPPr>
          </a:lstStyle>
          <a:p>
            <a:pPr algn="just"/>
            <a:r>
              <a:rPr lang="en-US" sz="24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The final output is generated based on the grid where </a:t>
            </a:r>
            <a:r>
              <a:rPr lang="en-US" sz="2400" b="0" dirty="0">
                <a:solidFill>
                  <a:schemeClr val="tx1"/>
                </a:solidFill>
                <a:latin typeface="Open Sans" panose="020B0604020202020204" charset="0"/>
                <a:ea typeface="Open Sans" panose="020B0604020202020204" charset="0"/>
                <a:cs typeface="Open Sans" panose="020B0604020202020204" charset="0"/>
              </a:rPr>
              <a:t>The presence of free walking space or clutter is determined by the </a:t>
            </a:r>
            <a:r>
              <a:rPr lang="en-US" sz="2400" b="0" dirty="0" err="1">
                <a:solidFill>
                  <a:schemeClr val="tx1"/>
                </a:solidFill>
                <a:latin typeface="Open Sans" panose="020B0604020202020204" charset="0"/>
                <a:ea typeface="Open Sans" panose="020B0604020202020204" charset="0"/>
                <a:cs typeface="Open Sans" panose="020B0604020202020204" charset="0"/>
              </a:rPr>
              <a:t>colour</a:t>
            </a:r>
            <a:r>
              <a:rPr lang="en-US" sz="2400" b="0" dirty="0">
                <a:solidFill>
                  <a:schemeClr val="tx1"/>
                </a:solidFill>
                <a:latin typeface="Open Sans" panose="020B0604020202020204" charset="0"/>
                <a:ea typeface="Open Sans" panose="020B0604020202020204" charset="0"/>
                <a:cs typeface="Open Sans" panose="020B0604020202020204" charset="0"/>
              </a:rPr>
              <a:t> of the segmented image in that particular section of the </a:t>
            </a:r>
            <a:r>
              <a:rPr lang="en-US" sz="2400" b="0" dirty="0" smtClean="0">
                <a:solidFill>
                  <a:schemeClr val="tx1"/>
                </a:solidFill>
                <a:latin typeface="Open Sans" panose="020B0604020202020204" charset="0"/>
                <a:ea typeface="Open Sans" panose="020B0604020202020204" charset="0"/>
                <a:cs typeface="Open Sans" panose="020B0604020202020204" charset="0"/>
              </a:rPr>
              <a:t>grid. If </a:t>
            </a:r>
            <a:r>
              <a:rPr lang="en-US" sz="2400" b="0" dirty="0">
                <a:solidFill>
                  <a:schemeClr val="tx1"/>
                </a:solidFill>
                <a:latin typeface="Open Sans" panose="020B0604020202020204" charset="0"/>
                <a:ea typeface="Open Sans" panose="020B0604020202020204" charset="0"/>
                <a:cs typeface="Open Sans" panose="020B0604020202020204" charset="0"/>
              </a:rPr>
              <a:t>purple is used to denote the floor in the segmented image, then the function will check for the prevalence of purple in the ‘Current Step’ position of the grid. This current step is the most important position in our grid, since it is where the user will step </a:t>
            </a:r>
            <a:r>
              <a:rPr lang="en-US" sz="2400" b="0" dirty="0" err="1" smtClean="0">
                <a:solidFill>
                  <a:schemeClr val="tx1"/>
                </a:solidFill>
                <a:latin typeface="Open Sans" panose="020B0604020202020204" charset="0"/>
                <a:ea typeface="Open Sans" panose="020B0604020202020204" charset="0"/>
                <a:cs typeface="Open Sans" panose="020B0604020202020204" charset="0"/>
              </a:rPr>
              <a:t>next.If</a:t>
            </a:r>
            <a:r>
              <a:rPr lang="en-US" sz="2400" b="0" dirty="0" smtClean="0">
                <a:solidFill>
                  <a:schemeClr val="tx1"/>
                </a:solidFill>
                <a:latin typeface="Open Sans" panose="020B0604020202020204" charset="0"/>
                <a:ea typeface="Open Sans" panose="020B0604020202020204" charset="0"/>
                <a:cs typeface="Open Sans" panose="020B0604020202020204" charset="0"/>
              </a:rPr>
              <a:t> </a:t>
            </a:r>
            <a:r>
              <a:rPr lang="en-US" sz="2400" b="0" dirty="0">
                <a:solidFill>
                  <a:schemeClr val="tx1"/>
                </a:solidFill>
                <a:latin typeface="Open Sans" panose="020B0604020202020204" charset="0"/>
                <a:ea typeface="Open Sans" panose="020B0604020202020204" charset="0"/>
                <a:cs typeface="Open Sans" panose="020B0604020202020204" charset="0"/>
              </a:rPr>
              <a:t>another object appears in the ‘Current Step’ position, then the segmented output will return a different </a:t>
            </a:r>
            <a:r>
              <a:rPr lang="en-US" sz="2400" b="0" dirty="0" err="1">
                <a:solidFill>
                  <a:schemeClr val="tx1"/>
                </a:solidFill>
                <a:latin typeface="Open Sans" panose="020B0604020202020204" charset="0"/>
                <a:ea typeface="Open Sans" panose="020B0604020202020204" charset="0"/>
                <a:cs typeface="Open Sans" panose="020B0604020202020204" charset="0"/>
              </a:rPr>
              <a:t>colour</a:t>
            </a:r>
            <a:r>
              <a:rPr lang="en-US" sz="2400" b="0" dirty="0">
                <a:solidFill>
                  <a:schemeClr val="tx1"/>
                </a:solidFill>
                <a:latin typeface="Open Sans" panose="020B0604020202020204" charset="0"/>
                <a:ea typeface="Open Sans" panose="020B0604020202020204" charset="0"/>
                <a:cs typeface="Open Sans" panose="020B0604020202020204" charset="0"/>
              </a:rPr>
              <a:t>. The function will send a call to the text-to-speech function to tell the user “Obstacle in front!” This message will have the highest priority.</a:t>
            </a:r>
          </a:p>
          <a:p>
            <a:pPr algn="just"/>
            <a:r>
              <a:rPr lang="en-US" sz="2400" b="0" dirty="0">
                <a:solidFill>
                  <a:schemeClr val="tx1"/>
                </a:solidFill>
                <a:latin typeface="Open Sans" panose="020B0604020202020204" charset="0"/>
                <a:ea typeface="Open Sans" panose="020B0604020202020204" charset="0"/>
                <a:cs typeface="Open Sans" panose="020B0604020202020204" charset="0"/>
              </a:rPr>
              <a:t>Additional warnings can also be built in in a similar way. If an obstacle is detected in ‘Heading Left’ or ‘Heading Right’, the system can tell the user “Obstacle to left/right!” If an obstacle is detected in the “Next 2-4 Steps”, the system will tell the user “Obstacle up ahead.”</a:t>
            </a:r>
          </a:p>
          <a:p>
            <a:pPr algn="just"/>
            <a:r>
              <a:rPr lang="en-US" sz="2400" b="0" dirty="0">
                <a:solidFill>
                  <a:schemeClr val="tx1"/>
                </a:solidFill>
                <a:latin typeface="Open Sans" panose="020B0604020202020204" charset="0"/>
                <a:ea typeface="Open Sans" panose="020B0604020202020204" charset="0"/>
                <a:cs typeface="Open Sans" panose="020B0604020202020204" charset="0"/>
              </a:rPr>
              <a:t>Overall, the expectation is that the user will be aware of obstacles nearby, and stop as necessary when they get too close.</a:t>
            </a:r>
          </a:p>
          <a:p>
            <a:r>
              <a:rPr lang="en-US" sz="2400" dirty="0">
                <a:solidFill>
                  <a:schemeClr val="tx1"/>
                </a:solidFill>
              </a:rPr>
              <a:t/>
            </a:r>
            <a:br>
              <a:rPr lang="en-US" sz="2400" dirty="0">
                <a:solidFill>
                  <a:schemeClr val="tx1"/>
                </a:solidFill>
              </a:rPr>
            </a:br>
            <a:endParaRPr lang="en-US" sz="2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8" name="Picture 4" descr="https://lh5.googleusercontent.com/yxsfgtDyeUzEU1quS6C7B-dTSkueIyg_lvaYh38NnOVwqz666bSYzIkKApS7jY7d1I2KMPuoTWQFyRGQMNEo1dn1Z1purckvC9JraEn1jp4qD9et1nEHuytKSGeV1j4VY2Bzwba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7913" y="22106890"/>
            <a:ext cx="8677066" cy="9657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gYUOTEqDWXmXckGL644C1BlLQzKqoYUPMFCj8PSRNVSc-ZsE5rsXmNMJJsI1gY4hRQ0fCWIogE0ozWeNJyqJcMEXuJNBcqDxydC4MYJLcxsPVkqjUBRo8cnP9Qmnooe71xsvQAx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3797" y="26678706"/>
            <a:ext cx="8315093" cy="18890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02624" y="15875861"/>
            <a:ext cx="9379471" cy="5275952"/>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34895" y="856460"/>
            <a:ext cx="5370937" cy="537093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849" y="25415498"/>
            <a:ext cx="3431845" cy="6152001"/>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13347" y="25415497"/>
            <a:ext cx="3612044" cy="6152001"/>
          </a:xfrm>
          <a:prstGeom prst="rect">
            <a:avLst/>
          </a:prstGeom>
        </p:spPr>
      </p:pic>
      <p:sp>
        <p:nvSpPr>
          <p:cNvPr id="8" name="TextBox 7"/>
          <p:cNvSpPr txBox="1"/>
          <p:nvPr/>
        </p:nvSpPr>
        <p:spPr>
          <a:xfrm>
            <a:off x="11673435" y="15673417"/>
            <a:ext cx="9841312" cy="6494085"/>
          </a:xfrm>
          <a:prstGeom prst="rect">
            <a:avLst/>
          </a:prstGeom>
          <a:noFill/>
        </p:spPr>
        <p:txBody>
          <a:bodyPr wrap="square" rtlCol="0">
            <a:spAutoFit/>
          </a:bodyPr>
          <a:lstStyle/>
          <a:p>
            <a:pPr algn="l"/>
            <a:r>
              <a:rPr lang="en-US" sz="3200" dirty="0" smtClean="0">
                <a:solidFill>
                  <a:schemeClr val="tx1"/>
                </a:solidFill>
                <a:latin typeface="Nunito" panose="020B0604020202020204" charset="0"/>
              </a:rPr>
              <a:t>Semantic Segmentation</a:t>
            </a:r>
            <a:endParaRPr lang="en-US" sz="3200" dirty="0">
              <a:solidFill>
                <a:schemeClr val="tx1"/>
              </a:solidFill>
              <a:latin typeface="Nunito" panose="020B0604020202020204" charset="0"/>
            </a:endParaRPr>
          </a:p>
          <a:p>
            <a:pPr algn="just"/>
            <a:r>
              <a:rPr lang="en-US" sz="2400" b="0" dirty="0">
                <a:solidFill>
                  <a:schemeClr val="tx1"/>
                </a:solidFill>
                <a:latin typeface="Open Sans" panose="020B0604020202020204" charset="0"/>
                <a:ea typeface="Open Sans" panose="020B0604020202020204" charset="0"/>
                <a:cs typeface="Open Sans" panose="020B0604020202020204" charset="0"/>
              </a:rPr>
              <a:t>One of the most common applications of computer vision and deep learning is image segmentation. Image segmentation is simply the process of breaking down a normal image into different components that can be efficiently </a:t>
            </a:r>
            <a:r>
              <a:rPr lang="en-US" sz="2400" b="0" dirty="0" err="1">
                <a:solidFill>
                  <a:schemeClr val="tx1"/>
                </a:solidFill>
                <a:latin typeface="Open Sans" panose="020B0604020202020204" charset="0"/>
                <a:ea typeface="Open Sans" panose="020B0604020202020204" charset="0"/>
                <a:cs typeface="Open Sans" panose="020B0604020202020204" charset="0"/>
              </a:rPr>
              <a:t>analysed</a:t>
            </a:r>
            <a:r>
              <a:rPr lang="en-US" sz="2400" b="0" dirty="0">
                <a:solidFill>
                  <a:schemeClr val="tx1"/>
                </a:solidFill>
                <a:latin typeface="Open Sans" panose="020B0604020202020204" charset="0"/>
                <a:ea typeface="Open Sans" panose="020B0604020202020204" charset="0"/>
                <a:cs typeface="Open Sans" panose="020B0604020202020204" charset="0"/>
              </a:rPr>
              <a:t> by a computer</a:t>
            </a:r>
            <a:r>
              <a:rPr lang="en-US" sz="2400" b="0" dirty="0" smtClean="0">
                <a:solidFill>
                  <a:schemeClr val="tx1"/>
                </a:solidFill>
                <a:latin typeface="Open Sans" panose="020B0604020202020204" charset="0"/>
                <a:ea typeface="Open Sans" panose="020B0604020202020204" charset="0"/>
                <a:cs typeface="Open Sans" panose="020B0604020202020204" charset="0"/>
              </a:rPr>
              <a:t>. Below we discuss two models chosen for the task.</a:t>
            </a:r>
          </a:p>
          <a:p>
            <a:pPr algn="just"/>
            <a:endParaRPr lang="en-US" sz="2400" b="0" dirty="0" smtClean="0">
              <a:solidFill>
                <a:schemeClr val="tx1"/>
              </a:solidFill>
              <a:latin typeface="Open Sans" panose="020B0604020202020204" charset="0"/>
              <a:ea typeface="Open Sans" panose="020B0604020202020204" charset="0"/>
              <a:cs typeface="Open Sans" panose="020B0604020202020204" charset="0"/>
            </a:endParaRPr>
          </a:p>
          <a:p>
            <a:pPr algn="just"/>
            <a:r>
              <a:rPr lang="en-US" sz="2400" dirty="0" err="1" smtClean="0">
                <a:solidFill>
                  <a:schemeClr val="tx1"/>
                </a:solidFill>
                <a:latin typeface="Open Sans" panose="020B0604020202020204" charset="0"/>
                <a:ea typeface="Open Sans" panose="020B0604020202020204" charset="0"/>
                <a:cs typeface="Open Sans" panose="020B0604020202020204" charset="0"/>
              </a:rPr>
              <a:t>Shufflenet</a:t>
            </a:r>
            <a:endParaRPr lang="en-US" sz="2400" dirty="0" smtClean="0">
              <a:solidFill>
                <a:schemeClr val="tx1"/>
              </a:solidFill>
              <a:latin typeface="Open Sans" panose="020B0604020202020204" charset="0"/>
              <a:ea typeface="Open Sans" panose="020B0604020202020204" charset="0"/>
              <a:cs typeface="Open Sans" panose="020B0604020202020204" charset="0"/>
            </a:endParaRPr>
          </a:p>
          <a:p>
            <a:pPr algn="just"/>
            <a:r>
              <a:rPr lang="en-US" sz="2400" b="0" dirty="0" err="1">
                <a:solidFill>
                  <a:schemeClr val="tx1"/>
                </a:solidFill>
                <a:latin typeface="Open Sans" panose="020B0604020202020204" charset="0"/>
                <a:ea typeface="Open Sans" panose="020B0604020202020204" charset="0"/>
                <a:cs typeface="Open Sans" panose="020B0604020202020204" charset="0"/>
              </a:rPr>
              <a:t>Shufflenet</a:t>
            </a:r>
            <a:r>
              <a:rPr lang="en-US" sz="2400" b="0" dirty="0">
                <a:solidFill>
                  <a:schemeClr val="tx1"/>
                </a:solidFill>
                <a:latin typeface="Open Sans" panose="020B0604020202020204" charset="0"/>
                <a:ea typeface="Open Sans" panose="020B0604020202020204" charset="0"/>
                <a:cs typeface="Open Sans" panose="020B0604020202020204" charset="0"/>
              </a:rPr>
              <a:t> is a CNN architecture that was developed from the ground-up to be extremely efficient using limited computing </a:t>
            </a:r>
            <a:r>
              <a:rPr lang="en-US" sz="2400" b="0" dirty="0" smtClean="0">
                <a:solidFill>
                  <a:schemeClr val="tx1"/>
                </a:solidFill>
                <a:latin typeface="Open Sans" panose="020B0604020202020204" charset="0"/>
                <a:ea typeface="Open Sans" panose="020B0604020202020204" charset="0"/>
                <a:cs typeface="Open Sans" panose="020B0604020202020204" charset="0"/>
              </a:rPr>
              <a:t>resources</a:t>
            </a:r>
            <a:r>
              <a:rPr lang="en-US" sz="2400" b="0" dirty="0">
                <a:solidFill>
                  <a:schemeClr val="tx1"/>
                </a:solidFill>
                <a:latin typeface="Open Sans" panose="020B0604020202020204" charset="0"/>
                <a:ea typeface="Open Sans" panose="020B0604020202020204" charset="0"/>
                <a:cs typeface="Open Sans" panose="020B0604020202020204" charset="0"/>
              </a:rPr>
              <a:t>. In </a:t>
            </a:r>
            <a:r>
              <a:rPr lang="en-US" sz="2400" b="0" dirty="0" err="1">
                <a:solidFill>
                  <a:schemeClr val="tx1"/>
                </a:solidFill>
                <a:latin typeface="Open Sans" panose="020B0604020202020204" charset="0"/>
                <a:ea typeface="Open Sans" panose="020B0604020202020204" charset="0"/>
                <a:cs typeface="Open Sans" panose="020B0604020202020204" charset="0"/>
              </a:rPr>
              <a:t>ShuffleNet</a:t>
            </a:r>
            <a:r>
              <a:rPr lang="en-US" sz="2400" b="0" dirty="0">
                <a:solidFill>
                  <a:schemeClr val="tx1"/>
                </a:solidFill>
                <a:latin typeface="Open Sans" panose="020B0604020202020204" charset="0"/>
                <a:ea typeface="Open Sans" panose="020B0604020202020204" charset="0"/>
                <a:cs typeface="Open Sans" panose="020B0604020202020204" charset="0"/>
              </a:rPr>
              <a:t>, group convolutions are utilized. In grouped convolutions, filters are separated into several different groups. Each group applies filters in a parallel manner, and at the end the final output layer is composed by combining the outputs of each group. Grouped convolutions were first proposed in </a:t>
            </a:r>
            <a:r>
              <a:rPr lang="en-US" sz="2400" b="0" dirty="0" err="1">
                <a:solidFill>
                  <a:schemeClr val="tx1"/>
                </a:solidFill>
                <a:latin typeface="Open Sans" panose="020B0604020202020204" charset="0"/>
                <a:ea typeface="Open Sans" panose="020B0604020202020204" charset="0"/>
                <a:cs typeface="Open Sans" panose="020B0604020202020204" charset="0"/>
              </a:rPr>
              <a:t>AlexNet</a:t>
            </a:r>
            <a:r>
              <a:rPr lang="en-US" sz="2400" b="0" dirty="0">
                <a:solidFill>
                  <a:schemeClr val="tx1"/>
                </a:solidFill>
                <a:latin typeface="Open Sans" panose="020B0604020202020204" charset="0"/>
                <a:ea typeface="Open Sans" panose="020B0604020202020204" charset="0"/>
                <a:cs typeface="Open Sans" panose="020B0604020202020204" charset="0"/>
              </a:rPr>
              <a:t> [9] and has been further developed since then.</a:t>
            </a:r>
            <a:endParaRPr lang="en-US" sz="2400" b="0" dirty="0" smtClean="0">
              <a:solidFill>
                <a:schemeClr val="tx1"/>
              </a:solidFill>
              <a:latin typeface="Open Sans" panose="020B0604020202020204" charset="0"/>
              <a:ea typeface="Open Sans" panose="020B0604020202020204" charset="0"/>
              <a:cs typeface="Open Sans" panose="020B0604020202020204" charset="0"/>
            </a:endParaRPr>
          </a:p>
          <a:p>
            <a:pPr algn="just"/>
            <a:endParaRPr lang="en-US" sz="2400" b="0" dirty="0">
              <a:solidFill>
                <a:schemeClr val="tx1"/>
              </a:solidFill>
              <a:latin typeface="Open Sans" panose="020B0604020202020204" charset="0"/>
              <a:ea typeface="Open Sans" panose="020B0604020202020204" charset="0"/>
              <a:cs typeface="Open Sans" panose="020B0604020202020204" charset="0"/>
            </a:endParaRPr>
          </a:p>
        </p:txBody>
      </p:sp>
      <p:sp>
        <p:nvSpPr>
          <p:cNvPr id="4" name="TextBox 3"/>
          <p:cNvSpPr txBox="1"/>
          <p:nvPr/>
        </p:nvSpPr>
        <p:spPr>
          <a:xfrm>
            <a:off x="11641347" y="23564883"/>
            <a:ext cx="9955337" cy="2677656"/>
          </a:xfrm>
          <a:prstGeom prst="rect">
            <a:avLst/>
          </a:prstGeom>
          <a:noFill/>
        </p:spPr>
        <p:txBody>
          <a:bodyPr wrap="square" rtlCol="0">
            <a:spAutoFit/>
          </a:bodyPr>
          <a:lstStyle/>
          <a:p>
            <a:pPr algn="just"/>
            <a:r>
              <a:rPr lang="en-US" sz="2400" dirty="0" smtClean="0">
                <a:solidFill>
                  <a:schemeClr val="tx1"/>
                </a:solidFill>
                <a:latin typeface="Open Sans" panose="020B0604020202020204" charset="0"/>
                <a:ea typeface="Open Sans" panose="020B0604020202020204" charset="0"/>
                <a:cs typeface="Open Sans" panose="020B0604020202020204" charset="0"/>
              </a:rPr>
              <a:t>DeepLabV3</a:t>
            </a:r>
          </a:p>
          <a:p>
            <a:pPr algn="just"/>
            <a:r>
              <a:rPr lang="en-US" sz="2400" b="0" dirty="0" smtClean="0">
                <a:solidFill>
                  <a:schemeClr val="tx1"/>
                </a:solidFill>
                <a:latin typeface="Open Sans" panose="020B0604020202020204" charset="0"/>
                <a:ea typeface="Open Sans" panose="020B0604020202020204" charset="0"/>
                <a:cs typeface="Open Sans" panose="020B0604020202020204" charset="0"/>
              </a:rPr>
              <a:t>Developed </a:t>
            </a:r>
            <a:r>
              <a:rPr lang="en-US" sz="2400" b="0" dirty="0">
                <a:solidFill>
                  <a:schemeClr val="tx1"/>
                </a:solidFill>
                <a:latin typeface="Open Sans" panose="020B0604020202020204" charset="0"/>
                <a:ea typeface="Open Sans" panose="020B0604020202020204" charset="0"/>
                <a:cs typeface="Open Sans" panose="020B0604020202020204" charset="0"/>
              </a:rPr>
              <a:t>by Google, DeepLabV3 is one of the most accurate and powerful architectures for semantic segmentation available today [10]. The DeepLabv3 </a:t>
            </a:r>
            <a:r>
              <a:rPr lang="en-US" sz="2400" b="0" dirty="0" err="1" smtClean="0">
                <a:solidFill>
                  <a:schemeClr val="tx1"/>
                </a:solidFill>
                <a:latin typeface="Open Sans" panose="020B0604020202020204" charset="0"/>
                <a:ea typeface="Open Sans" panose="020B0604020202020204" charset="0"/>
                <a:cs typeface="Open Sans" panose="020B0604020202020204" charset="0"/>
              </a:rPr>
              <a:t>archtecture</a:t>
            </a:r>
            <a:r>
              <a:rPr lang="en-US" sz="2400" b="0" dirty="0" smtClean="0">
                <a:solidFill>
                  <a:schemeClr val="tx1"/>
                </a:solidFill>
                <a:latin typeface="Open Sans" panose="020B0604020202020204" charset="0"/>
                <a:ea typeface="Open Sans" panose="020B0604020202020204" charset="0"/>
                <a:cs typeface="Open Sans" panose="020B0604020202020204" charset="0"/>
              </a:rPr>
              <a:t> </a:t>
            </a:r>
            <a:r>
              <a:rPr lang="en-US" sz="2400" b="0" dirty="0">
                <a:solidFill>
                  <a:schemeClr val="tx1"/>
                </a:solidFill>
                <a:latin typeface="Open Sans" panose="020B0604020202020204" charset="0"/>
                <a:ea typeface="Open Sans" panose="020B0604020202020204" charset="0"/>
                <a:cs typeface="Open Sans" panose="020B0604020202020204" charset="0"/>
              </a:rPr>
              <a:t>makes use of </a:t>
            </a:r>
            <a:r>
              <a:rPr lang="en-US" sz="2400" b="0" dirty="0" err="1">
                <a:solidFill>
                  <a:schemeClr val="tx1"/>
                </a:solidFill>
                <a:latin typeface="Open Sans" panose="020B0604020202020204" charset="0"/>
                <a:ea typeface="Open Sans" panose="020B0604020202020204" charset="0"/>
                <a:cs typeface="Open Sans" panose="020B0604020202020204" charset="0"/>
              </a:rPr>
              <a:t>Atrous</a:t>
            </a:r>
            <a:r>
              <a:rPr lang="en-US" sz="2400" b="0" dirty="0">
                <a:solidFill>
                  <a:schemeClr val="tx1"/>
                </a:solidFill>
                <a:latin typeface="Open Sans" panose="020B0604020202020204" charset="0"/>
                <a:ea typeface="Open Sans" panose="020B0604020202020204" charset="0"/>
                <a:cs typeface="Open Sans" panose="020B0604020202020204" charset="0"/>
              </a:rPr>
              <a:t> Convolutions (also called dilated convolutions). In an </a:t>
            </a:r>
            <a:r>
              <a:rPr lang="en-US" sz="2400" b="0" dirty="0" err="1">
                <a:solidFill>
                  <a:schemeClr val="tx1"/>
                </a:solidFill>
                <a:latin typeface="Open Sans" panose="020B0604020202020204" charset="0"/>
                <a:ea typeface="Open Sans" panose="020B0604020202020204" charset="0"/>
                <a:cs typeface="Open Sans" panose="020B0604020202020204" charset="0"/>
              </a:rPr>
              <a:t>Atrous</a:t>
            </a:r>
            <a:r>
              <a:rPr lang="en-US" sz="2400" b="0" dirty="0">
                <a:solidFill>
                  <a:schemeClr val="tx1"/>
                </a:solidFill>
                <a:latin typeface="Open Sans" panose="020B0604020202020204" charset="0"/>
                <a:ea typeface="Open Sans" panose="020B0604020202020204" charset="0"/>
                <a:cs typeface="Open Sans" panose="020B0604020202020204" charset="0"/>
              </a:rPr>
              <a:t> convolution, holes are placed between each unit or pixel of the filter. So, each convolution will cover a wider area, but the filter size will remain the same.</a:t>
            </a:r>
          </a:p>
        </p:txBody>
      </p:sp>
      <p:sp>
        <p:nvSpPr>
          <p:cNvPr id="5" name="TextBox 4"/>
          <p:cNvSpPr txBox="1"/>
          <p:nvPr/>
        </p:nvSpPr>
        <p:spPr>
          <a:xfrm>
            <a:off x="11673434" y="29260800"/>
            <a:ext cx="9891165" cy="2600712"/>
          </a:xfrm>
          <a:prstGeom prst="rect">
            <a:avLst/>
          </a:prstGeom>
          <a:noFill/>
        </p:spPr>
        <p:txBody>
          <a:bodyPr wrap="square" rtlCol="0">
            <a:spAutoFit/>
          </a:bodyPr>
          <a:lstStyle/>
          <a:p>
            <a:pPr algn="just"/>
            <a:r>
              <a:rPr lang="en-US" sz="2400" dirty="0" smtClean="0">
                <a:solidFill>
                  <a:schemeClr val="tx1"/>
                </a:solidFill>
                <a:latin typeface="Open Sans" panose="020B0604020202020204" charset="0"/>
                <a:ea typeface="Open Sans" panose="020B0604020202020204" charset="0"/>
                <a:cs typeface="Open Sans" panose="020B0604020202020204" charset="0"/>
              </a:rPr>
              <a:t>Audio Output Generation</a:t>
            </a:r>
          </a:p>
          <a:p>
            <a:pPr algn="just"/>
            <a:r>
              <a:rPr lang="en-US" sz="2400" b="0" dirty="0">
                <a:solidFill>
                  <a:schemeClr val="tx1"/>
                </a:solidFill>
                <a:latin typeface="Open Sans" panose="020B0604020202020204" charset="0"/>
                <a:ea typeface="Open Sans" panose="020B0604020202020204" charset="0"/>
                <a:cs typeface="Open Sans" panose="020B0604020202020204" charset="0"/>
              </a:rPr>
              <a:t>Once a segmented image has been received, the final task is to generate an audio output. The output segmented image will be divided into a grid of 9 parts. For guiding a user, the most important part is where their next few steps will be.</a:t>
            </a:r>
          </a:p>
          <a:p>
            <a:endParaRPr lang="en-US" dirty="0"/>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459856" y="29260800"/>
            <a:ext cx="3791883" cy="3317897"/>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ceptualpewter|09-2018"/>
</p:tagLst>
</file>

<file path=ppt/theme/theme1.xml><?xml version="1.0" encoding="utf-8"?>
<a:theme xmlns:a="http://schemas.openxmlformats.org/drawingml/2006/main" name="Default Desig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spDef>
    <a:ln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4667</TotalTime>
  <Words>1512</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Nunito</vt:lpstr>
      <vt:lpstr>Arial</vt:lpstr>
      <vt:lpstr>Open Sans</vt:lpstr>
      <vt:lpstr>Default Design</vt:lpstr>
      <vt:lpstr>PowerPoint Presentation</vt:lpstr>
    </vt:vector>
  </TitlesOfParts>
  <Company>Graphicsland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User</cp:lastModifiedBy>
  <cp:revision>169</cp:revision>
  <dcterms:modified xsi:type="dcterms:W3CDTF">2021-02-01T19:55:13Z</dcterms:modified>
  <cp:category>science research poster</cp:category>
</cp:coreProperties>
</file>