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handoutMasterIdLst>
    <p:handoutMasterId r:id="rId3"/>
  </p:handoutMasterIdLst>
  <p:sldIdLst>
    <p:sldId id="259" r:id="rId2"/>
  </p:sldIdLst>
  <p:sldSz cx="43891200" cy="32918400"/>
  <p:notesSz cx="6953250" cy="9239250"/>
  <p:embeddedFontLst>
    <p:embeddedFont>
      <p:font typeface="Nunito" panose="020B0604020202020204" charset="0"/>
      <p:regular r:id="rId4"/>
      <p:bold r:id="rId5"/>
      <p:italic r:id="rId6"/>
      <p:boldItalic r:id="rId7"/>
    </p:embeddedFont>
    <p:embeddedFont>
      <p:font typeface="Open Sans" panose="020B0604020202020204" charset="0"/>
      <p:regular r:id="rId8"/>
      <p:bold r:id="rId9"/>
      <p:italic r:id="rId10"/>
      <p:boldItalic r:id="rId11"/>
    </p:embeddedFont>
  </p:embeddedFontLst>
  <p:custDataLst>
    <p:tags r:id="rId12"/>
  </p:custDataLst>
  <p:defaultTextStyle>
    <a:defPPr>
      <a:defRPr lang="en-US"/>
    </a:defPPr>
    <a:lvl1pPr algn="ctr" rtl="0" fontAlgn="base">
      <a:spcBef>
        <a:spcPct val="0"/>
      </a:spcBef>
      <a:spcAft>
        <a:spcPct val="0"/>
      </a:spcAft>
      <a:defRPr sz="4300" b="1" kern="1200">
        <a:solidFill>
          <a:srgbClr val="FF9900"/>
        </a:solidFill>
        <a:latin typeface="Arial"/>
        <a:ea typeface="+mn-ea"/>
        <a:cs typeface="+mn-cs"/>
      </a:defRPr>
    </a:lvl1pPr>
    <a:lvl2pPr marL="457200" algn="ctr" rtl="0" fontAlgn="base">
      <a:spcBef>
        <a:spcPct val="0"/>
      </a:spcBef>
      <a:spcAft>
        <a:spcPct val="0"/>
      </a:spcAft>
      <a:defRPr sz="4300" b="1" kern="1200">
        <a:solidFill>
          <a:srgbClr val="FF9900"/>
        </a:solidFill>
        <a:latin typeface="Arial"/>
        <a:ea typeface="+mn-ea"/>
        <a:cs typeface="+mn-cs"/>
      </a:defRPr>
    </a:lvl2pPr>
    <a:lvl3pPr marL="914400" algn="ctr" rtl="0" fontAlgn="base">
      <a:spcBef>
        <a:spcPct val="0"/>
      </a:spcBef>
      <a:spcAft>
        <a:spcPct val="0"/>
      </a:spcAft>
      <a:defRPr sz="4300" b="1" kern="1200">
        <a:solidFill>
          <a:srgbClr val="FF9900"/>
        </a:solidFill>
        <a:latin typeface="Arial"/>
        <a:ea typeface="+mn-ea"/>
        <a:cs typeface="+mn-cs"/>
      </a:defRPr>
    </a:lvl3pPr>
    <a:lvl4pPr marL="1371600" algn="ctr" rtl="0" fontAlgn="base">
      <a:spcBef>
        <a:spcPct val="0"/>
      </a:spcBef>
      <a:spcAft>
        <a:spcPct val="0"/>
      </a:spcAft>
      <a:defRPr sz="4300" b="1" kern="1200">
        <a:solidFill>
          <a:srgbClr val="FF9900"/>
        </a:solidFill>
        <a:latin typeface="Arial"/>
        <a:ea typeface="+mn-ea"/>
        <a:cs typeface="+mn-cs"/>
      </a:defRPr>
    </a:lvl4pPr>
    <a:lvl5pPr marL="1828800" algn="ctr" rtl="0" fontAlgn="base">
      <a:spcBef>
        <a:spcPct val="0"/>
      </a:spcBef>
      <a:spcAft>
        <a:spcPct val="0"/>
      </a:spcAft>
      <a:defRPr sz="4300" b="1" kern="1200">
        <a:solidFill>
          <a:srgbClr val="FF9900"/>
        </a:solidFill>
        <a:latin typeface="Arial"/>
        <a:ea typeface="+mn-ea"/>
        <a:cs typeface="+mn-cs"/>
      </a:defRPr>
    </a:lvl5pPr>
    <a:lvl6pPr marL="2286000" algn="l" defTabSz="914400" rtl="0" eaLnBrk="1" latinLnBrk="0" hangingPunct="1">
      <a:defRPr sz="4300" b="1" kern="1200">
        <a:solidFill>
          <a:srgbClr val="FF9900"/>
        </a:solidFill>
        <a:latin typeface="Arial"/>
        <a:ea typeface="+mn-ea"/>
        <a:cs typeface="+mn-cs"/>
      </a:defRPr>
    </a:lvl6pPr>
    <a:lvl7pPr marL="2743200" algn="l" defTabSz="914400" rtl="0" eaLnBrk="1" latinLnBrk="0" hangingPunct="1">
      <a:defRPr sz="4300" b="1" kern="1200">
        <a:solidFill>
          <a:srgbClr val="FF9900"/>
        </a:solidFill>
        <a:latin typeface="Arial"/>
        <a:ea typeface="+mn-ea"/>
        <a:cs typeface="+mn-cs"/>
      </a:defRPr>
    </a:lvl7pPr>
    <a:lvl8pPr marL="3200400" algn="l" defTabSz="914400" rtl="0" eaLnBrk="1" latinLnBrk="0" hangingPunct="1">
      <a:defRPr sz="4300" b="1" kern="1200">
        <a:solidFill>
          <a:srgbClr val="FF9900"/>
        </a:solidFill>
        <a:latin typeface="Arial"/>
        <a:ea typeface="+mn-ea"/>
        <a:cs typeface="+mn-cs"/>
      </a:defRPr>
    </a:lvl8pPr>
    <a:lvl9pPr marL="3657600" algn="l" defTabSz="914400" rtl="0" eaLnBrk="1" latinLnBrk="0" hangingPunct="1">
      <a:defRPr sz="4300" b="1" kern="1200">
        <a:solidFill>
          <a:srgbClr val="FF9900"/>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Delre" initials="JD" lastIdx="0" clrIdx="0">
    <p:extLst>
      <p:ext uri="{19B8F6BF-5375-455C-9EA6-DF929625EA0E}">
        <p15:presenceInfo xmlns:p15="http://schemas.microsoft.com/office/powerpoint/2012/main" userId="Justin Delr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C8C8"/>
    <a:srgbClr val="E64B3C"/>
    <a:srgbClr val="2D3C50"/>
    <a:srgbClr val="FF9900"/>
    <a:srgbClr val="990000"/>
    <a:srgbClr val="000050"/>
    <a:srgbClr val="00126A"/>
    <a:srgbClr val="0033CC"/>
    <a:srgbClr val="000066"/>
    <a:srgbClr val="0006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3658" autoAdjust="0"/>
    <p:restoredTop sz="94575" autoAdjust="0"/>
  </p:normalViewPr>
  <p:slideViewPr>
    <p:cSldViewPr>
      <p:cViewPr>
        <p:scale>
          <a:sx n="25" d="100"/>
          <a:sy n="25" d="100"/>
        </p:scale>
        <p:origin x="1890" y="18"/>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commentAuthors" Target="commentAuthors.xml"/><Relationship Id="rId3" Type="http://schemas.openxmlformats.org/officeDocument/2006/relationships/handoutMaster" Target="handoutMasters/handoutMaster1.xml"/><Relationship Id="rId7" Type="http://schemas.openxmlformats.org/officeDocument/2006/relationships/font" Target="fonts/font4.fntdata"/><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viewProps" Target="viewProp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3013075"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anchor="t" anchorCtr="0" compatLnSpc="1">
            <a:prstTxWarp prst="textNoShape">
              <a:avLst/>
            </a:prstTxWarp>
          </a:bodyPr>
          <a:lstStyle>
            <a:defPPr>
              <a:defRPr kern="1200" smtId="4294967295"/>
            </a:defPPr>
            <a:lvl1pPr algn="l" defTabSz="928688">
              <a:defRPr sz="1200" b="0">
                <a:solidFill>
                  <a:schemeClr val="tx1"/>
                </a:solidFill>
                <a:latin typeface="Arial" pitchFamily="34" charset="0"/>
              </a:defRPr>
            </a:lvl1pPr>
          </a:lstStyle>
          <a:p>
            <a:pPr>
              <a:defRPr/>
            </a:pPr>
            <a:endParaRPr lang="en-US"/>
          </a:p>
        </p:txBody>
      </p:sp>
      <p:sp>
        <p:nvSpPr>
          <p:cNvPr id="29699" name="Rectangle 3"/>
          <p:cNvSpPr>
            <a:spLocks noGrp="1" noChangeArrowheads="1"/>
          </p:cNvSpPr>
          <p:nvPr>
            <p:ph type="dt" sz="quarter" idx="1"/>
          </p:nvPr>
        </p:nvSpPr>
        <p:spPr bwMode="auto">
          <a:xfrm>
            <a:off x="3938588" y="0"/>
            <a:ext cx="3013075"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anchor="t" anchorCtr="0" compatLnSpc="1">
            <a:prstTxWarp prst="textNoShape">
              <a:avLst/>
            </a:prstTxWarp>
          </a:bodyPr>
          <a:lstStyle>
            <a:defPPr>
              <a:defRPr kern="1200" smtId="4294967295"/>
            </a:defPPr>
            <a:lvl1pPr algn="r" defTabSz="928688">
              <a:defRPr sz="1200" b="0">
                <a:solidFill>
                  <a:schemeClr val="tx1"/>
                </a:solidFill>
                <a:latin typeface="Arial" pitchFamily="34" charset="0"/>
              </a:defRPr>
            </a:lvl1pPr>
          </a:lstStyle>
          <a:p>
            <a:pPr>
              <a:defRPr/>
            </a:pPr>
            <a:endParaRPr lang="en-US"/>
          </a:p>
        </p:txBody>
      </p:sp>
      <p:sp>
        <p:nvSpPr>
          <p:cNvPr id="29700" name="Rectangle 4"/>
          <p:cNvSpPr>
            <a:spLocks noGrp="1" noChangeArrowheads="1"/>
          </p:cNvSpPr>
          <p:nvPr>
            <p:ph type="ftr" sz="quarter" idx="2"/>
          </p:nvPr>
        </p:nvSpPr>
        <p:spPr bwMode="auto">
          <a:xfrm>
            <a:off x="0" y="8775700"/>
            <a:ext cx="3013075"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anchor="b" anchorCtr="0" compatLnSpc="1">
            <a:prstTxWarp prst="textNoShape">
              <a:avLst/>
            </a:prstTxWarp>
          </a:bodyPr>
          <a:lstStyle>
            <a:defPPr>
              <a:defRPr kern="1200" smtId="4294967295"/>
            </a:defPPr>
            <a:lvl1pPr algn="l" defTabSz="928688">
              <a:defRPr sz="1200" b="0">
                <a:solidFill>
                  <a:schemeClr val="tx1"/>
                </a:solidFill>
                <a:latin typeface="Arial" pitchFamily="34" charset="0"/>
              </a:defRPr>
            </a:lvl1pPr>
          </a:lstStyle>
          <a:p>
            <a:pPr>
              <a:defRPr/>
            </a:pPr>
            <a:endParaRPr lang="en-US"/>
          </a:p>
        </p:txBody>
      </p:sp>
      <p:sp>
        <p:nvSpPr>
          <p:cNvPr id="29701" name="Rectangle 5"/>
          <p:cNvSpPr>
            <a:spLocks noGrp="1" noChangeArrowheads="1"/>
          </p:cNvSpPr>
          <p:nvPr>
            <p:ph type="sldNum" sz="quarter" idx="3"/>
          </p:nvPr>
        </p:nvSpPr>
        <p:spPr bwMode="auto">
          <a:xfrm>
            <a:off x="3938588" y="8775700"/>
            <a:ext cx="3013075"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anchor="b" anchorCtr="0" compatLnSpc="1">
            <a:prstTxWarp prst="textNoShape">
              <a:avLst/>
            </a:prstTxWarp>
          </a:bodyPr>
          <a:lstStyle>
            <a:defPPr>
              <a:defRPr kern="1200" smtId="4294967295"/>
            </a:defPPr>
            <a:lvl1pPr algn="r" defTabSz="928688">
              <a:defRPr sz="1200" b="0">
                <a:solidFill>
                  <a:schemeClr val="tx1"/>
                </a:solidFill>
                <a:latin typeface="Arial" pitchFamily="34" charset="0"/>
              </a:defRPr>
            </a:lvl1pPr>
          </a:lstStyle>
          <a:p>
            <a:pPr>
              <a:defRPr/>
            </a:pPr>
            <a:fld id="{54F1B5D8-D97D-47DE-99FD-BED51FB7C907}" type="slidenum">
              <a:rPr lang="en-US"/>
              <a:pPr>
                <a:defRPr/>
              </a:pPr>
              <a:t>‹#›</a:t>
            </a:fld>
            <a:endParaRPr lang="en-US"/>
          </a:p>
        </p:txBody>
      </p:sp>
    </p:spTree>
    <p:extLst>
      <p:ext uri="{BB962C8B-B14F-4D97-AF65-F5344CB8AC3E}">
        <p14:creationId xmlns:p14="http://schemas.microsoft.com/office/powerpoint/2010/main" val="74827842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6675"/>
            <a:ext cx="37306250"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A5EDBB11-81A3-4CFA-BA97-1ABE9A8F32CF}" type="slidenum">
              <a:rPr lang="en-US"/>
              <a:pPr>
                <a:defRPr/>
              </a:pPr>
              <a:t>‹#›</a:t>
            </a:fld>
            <a:endParaRPr lang="en-US"/>
          </a:p>
        </p:txBody>
      </p:sp>
    </p:spTree>
    <p:extLst>
      <p:ext uri="{BB962C8B-B14F-4D97-AF65-F5344CB8AC3E}">
        <p14:creationId xmlns:p14="http://schemas.microsoft.com/office/powerpoint/2010/main" val="356581677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5ECC0F7-0140-4FFA-BB4D-270D63D3C308}" type="slidenum">
              <a:rPr lang="en-US"/>
              <a:pPr>
                <a:defRPr/>
              </a:pPr>
              <a:t>‹#›</a:t>
            </a:fld>
            <a:endParaRPr lang="en-US"/>
          </a:p>
        </p:txBody>
      </p:sp>
    </p:spTree>
    <p:extLst>
      <p:ext uri="{BB962C8B-B14F-4D97-AF65-F5344CB8AC3E}">
        <p14:creationId xmlns:p14="http://schemas.microsoft.com/office/powerpoint/2010/main" val="3707377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41" y="1317625"/>
            <a:ext cx="9875837" cy="28089225"/>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3925" y="1317625"/>
            <a:ext cx="29475112" cy="28089225"/>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BC1B9D64-3336-481D-94A5-F579BB4A8A39}" type="slidenum">
              <a:rPr lang="en-US"/>
              <a:pPr>
                <a:defRPr/>
              </a:pPr>
              <a:t>‹#›</a:t>
            </a:fld>
            <a:endParaRPr lang="en-US"/>
          </a:p>
        </p:txBody>
      </p:sp>
    </p:spTree>
    <p:extLst>
      <p:ext uri="{BB962C8B-B14F-4D97-AF65-F5344CB8AC3E}">
        <p14:creationId xmlns:p14="http://schemas.microsoft.com/office/powerpoint/2010/main" val="183614209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193927" y="1317625"/>
            <a:ext cx="39503350" cy="5486400"/>
          </a:xfrm>
        </p:spPr>
        <p:txBody>
          <a:bodyPr/>
          <a:lstStyle>
            <a:defPPr>
              <a:defRPr kern="1200" smtId="4294967295"/>
            </a:defPPr>
          </a:lstStyle>
          <a:p>
            <a:r>
              <a:rPr lang="en-US"/>
              <a:t>Click to edit Master title style</a:t>
            </a:r>
          </a:p>
        </p:txBody>
      </p:sp>
      <p:sp>
        <p:nvSpPr>
          <p:cNvPr id="3" name="Content Placeholder 2"/>
          <p:cNvSpPr>
            <a:spLocks noGrp="1"/>
          </p:cNvSpPr>
          <p:nvPr>
            <p:ph sz="quarter" idx="1"/>
          </p:nvPr>
        </p:nvSpPr>
        <p:spPr>
          <a:xfrm>
            <a:off x="2193927" y="7680326"/>
            <a:ext cx="19675475" cy="10787063"/>
          </a:xfr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22021802" y="7680326"/>
            <a:ext cx="19675475" cy="10787063"/>
          </a:xfr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2193927" y="18619788"/>
            <a:ext cx="19675475" cy="10787062"/>
          </a:xfr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22021802" y="18619788"/>
            <a:ext cx="19675475" cy="10787062"/>
          </a:xfr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2D98BD33-354E-4B11-91E6-709054688882}" type="slidenum">
              <a:rPr lang="en-US"/>
              <a:pPr>
                <a:defRPr/>
              </a:pPr>
              <a:t>‹#›</a:t>
            </a:fld>
            <a:endParaRPr lang="en-US"/>
          </a:p>
        </p:txBody>
      </p:sp>
    </p:spTree>
    <p:extLst>
      <p:ext uri="{BB962C8B-B14F-4D97-AF65-F5344CB8AC3E}">
        <p14:creationId xmlns:p14="http://schemas.microsoft.com/office/powerpoint/2010/main" val="110649802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A5940B6B-3169-44D4-847B-7863905C32CF}" type="slidenum">
              <a:rPr lang="en-US"/>
              <a:pPr>
                <a:defRPr/>
              </a:pPr>
              <a:t>‹#›</a:t>
            </a:fld>
            <a:endParaRPr lang="en-US"/>
          </a:p>
        </p:txBody>
      </p:sp>
    </p:spTree>
    <p:extLst>
      <p:ext uri="{BB962C8B-B14F-4D97-AF65-F5344CB8AC3E}">
        <p14:creationId xmlns:p14="http://schemas.microsoft.com/office/powerpoint/2010/main" val="173052901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42"/>
            <a:ext cx="37307838" cy="6537325"/>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A03A4FA6-7C07-49C1-973B-224AB06B993C}" type="slidenum">
              <a:rPr lang="en-US"/>
              <a:pPr>
                <a:defRPr/>
              </a:pPr>
              <a:t>‹#›</a:t>
            </a:fld>
            <a:endParaRPr lang="en-US"/>
          </a:p>
        </p:txBody>
      </p:sp>
    </p:spTree>
    <p:extLst>
      <p:ext uri="{BB962C8B-B14F-4D97-AF65-F5344CB8AC3E}">
        <p14:creationId xmlns:p14="http://schemas.microsoft.com/office/powerpoint/2010/main" val="239311738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3927" y="7680325"/>
            <a:ext cx="19675475" cy="21726525"/>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2" y="7680325"/>
            <a:ext cx="19675475" cy="21726525"/>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B302B25C-7078-4EDD-9EEA-F171F39DFD5B}" type="slidenum">
              <a:rPr lang="en-US"/>
              <a:pPr>
                <a:defRPr/>
              </a:pPr>
              <a:t>‹#›</a:t>
            </a:fld>
            <a:endParaRPr lang="en-US"/>
          </a:p>
        </p:txBody>
      </p:sp>
    </p:spTree>
    <p:extLst>
      <p:ext uri="{BB962C8B-B14F-4D97-AF65-F5344CB8AC3E}">
        <p14:creationId xmlns:p14="http://schemas.microsoft.com/office/powerpoint/2010/main" val="35662033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3925" y="7369178"/>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8"/>
            <a:ext cx="1940083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32F454DA-B8E5-407C-A8B0-B2982CBF7185}" type="slidenum">
              <a:rPr lang="en-US"/>
              <a:pPr>
                <a:defRPr/>
              </a:pPr>
              <a:t>‹#›</a:t>
            </a:fld>
            <a:endParaRPr lang="en-US"/>
          </a:p>
        </p:txBody>
      </p:sp>
    </p:spTree>
    <p:extLst>
      <p:ext uri="{BB962C8B-B14F-4D97-AF65-F5344CB8AC3E}">
        <p14:creationId xmlns:p14="http://schemas.microsoft.com/office/powerpoint/2010/main" val="180588905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865CC813-0CE0-4F7E-9B7F-FCCCD6CE8862}" type="slidenum">
              <a:rPr lang="en-US"/>
              <a:pPr>
                <a:defRPr/>
              </a:pPr>
              <a:t>‹#›</a:t>
            </a:fld>
            <a:endParaRPr lang="en-US"/>
          </a:p>
        </p:txBody>
      </p:sp>
    </p:spTree>
    <p:extLst>
      <p:ext uri="{BB962C8B-B14F-4D97-AF65-F5344CB8AC3E}">
        <p14:creationId xmlns:p14="http://schemas.microsoft.com/office/powerpoint/2010/main" val="226043568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A5D3508A-868C-432E-A93E-3C5AF7B204CE}" type="slidenum">
              <a:rPr lang="en-US"/>
              <a:pPr>
                <a:defRPr/>
              </a:pPr>
              <a:t>‹#›</a:t>
            </a:fld>
            <a:endParaRPr lang="en-US"/>
          </a:p>
        </p:txBody>
      </p:sp>
    </p:spTree>
    <p:extLst>
      <p:ext uri="{BB962C8B-B14F-4D97-AF65-F5344CB8AC3E}">
        <p14:creationId xmlns:p14="http://schemas.microsoft.com/office/powerpoint/2010/main" val="232937732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DEB5CAF5-4FB5-4E33-861E-BCE1A11039C1}" type="slidenum">
              <a:rPr lang="en-US"/>
              <a:pPr>
                <a:defRPr/>
              </a:pPr>
              <a:t>‹#›</a:t>
            </a:fld>
            <a:endParaRPr lang="en-US"/>
          </a:p>
        </p:txBody>
      </p:sp>
    </p:spTree>
    <p:extLst>
      <p:ext uri="{BB962C8B-B14F-4D97-AF65-F5344CB8AC3E}">
        <p14:creationId xmlns:p14="http://schemas.microsoft.com/office/powerpoint/2010/main" val="306706918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5" y="23042567"/>
            <a:ext cx="26335038" cy="2720975"/>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5" y="2941638"/>
            <a:ext cx="26335038"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5" y="25763542"/>
            <a:ext cx="26335038"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E1738493-E10F-4F1A-B075-F4B94CA41991}" type="slidenum">
              <a:rPr lang="en-US"/>
              <a:pPr>
                <a:defRPr/>
              </a:pPr>
              <a:t>‹#›</a:t>
            </a:fld>
            <a:endParaRPr lang="en-US"/>
          </a:p>
        </p:txBody>
      </p:sp>
    </p:spTree>
    <p:extLst>
      <p:ext uri="{BB962C8B-B14F-4D97-AF65-F5344CB8AC3E}">
        <p14:creationId xmlns:p14="http://schemas.microsoft.com/office/powerpoint/2010/main" val="412977478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DDA9A9"/>
            </a:gs>
            <a:gs pos="50000">
              <a:srgbClr val="990000"/>
            </a:gs>
            <a:gs pos="100000">
              <a:srgbClr val="DDA9A9"/>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5" y="1317625"/>
            <a:ext cx="3950335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193925" y="7680325"/>
            <a:ext cx="39503350" cy="2172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3925" y="29978350"/>
            <a:ext cx="102425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t" anchorCtr="0" compatLnSpc="1">
            <a:prstTxWarp prst="textNoShape">
              <a:avLst/>
            </a:prstTxWarp>
          </a:bodyPr>
          <a:lstStyle>
            <a:defPPr>
              <a:defRPr kern="1200" smtId="4294967295"/>
            </a:defPPr>
            <a:lvl1pPr algn="l" defTabSz="3762375">
              <a:defRPr sz="5700" b="0">
                <a:solidFill>
                  <a:schemeClr val="tx1"/>
                </a:solidFill>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5525" y="29978350"/>
            <a:ext cx="139001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t" anchorCtr="0" compatLnSpc="1">
            <a:prstTxWarp prst="textNoShape">
              <a:avLst/>
            </a:prstTxWarp>
          </a:bodyPr>
          <a:lstStyle>
            <a:defPPr>
              <a:defRPr kern="1200" smtId="4294967295"/>
            </a:defPPr>
            <a:lvl1pPr defTabSz="3762375">
              <a:defRPr sz="5700" b="0">
                <a:solidFill>
                  <a:schemeClr val="tx1"/>
                </a:solidFill>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4725" y="29978350"/>
            <a:ext cx="102425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t" anchorCtr="0" compatLnSpc="1">
            <a:prstTxWarp prst="textNoShape">
              <a:avLst/>
            </a:prstTxWarp>
          </a:bodyPr>
          <a:lstStyle>
            <a:defPPr>
              <a:defRPr kern="1200" smtId="4294967295"/>
            </a:defPPr>
            <a:lvl1pPr algn="r" defTabSz="3762375">
              <a:defRPr sz="5700" b="0">
                <a:solidFill>
                  <a:schemeClr val="tx1"/>
                </a:solidFill>
                <a:latin typeface="Arial" pitchFamily="34" charset="0"/>
              </a:defRPr>
            </a:lvl1pPr>
          </a:lstStyle>
          <a:p>
            <a:pPr>
              <a:defRPr/>
            </a:pPr>
            <a:fld id="{B42DBB13-E718-4C9A-AC99-89A36AFA8FDE}" type="slidenum">
              <a:rPr lang="en-US"/>
              <a:pPr>
                <a:defRPr/>
              </a:pPr>
              <a:t>‹#›</a:t>
            </a:fld>
            <a:endParaRPr lang="en-US"/>
          </a:p>
        </p:txBody>
      </p:sp>
      <p:pic>
        <p:nvPicPr>
          <p:cNvPr id="1031" name="New picture"/>
          <p:cNvPicPr/>
          <p:nvPr/>
        </p:nvPicPr>
        <p:blipFill>
          <a:blip r:embed="rId14"/>
          <a:stretch>
            <a:fillRect/>
          </a:stretch>
        </p:blipFill>
        <p:spPr>
          <a:xfrm rot="16200000">
            <a:off x="-11506200" y="16459200"/>
            <a:ext cx="14274800" cy="4368800"/>
          </a:xfrm>
          <a:prstGeom prst="rect">
            <a:avLst/>
          </a:prstGeom>
        </p:spPr>
      </p:pic>
      <p:pic>
        <p:nvPicPr>
          <p:cNvPr id="1032" name="New picture"/>
          <p:cNvPicPr/>
          <p:nvPr/>
        </p:nvPicPr>
        <p:blipFill>
          <a:blip r:embed="rId14"/>
          <a:stretch>
            <a:fillRect/>
          </a:stretch>
        </p:blipFill>
        <p:spPr>
          <a:xfrm rot="5400000">
            <a:off x="41122600" y="16459200"/>
            <a:ext cx="14274800" cy="4368800"/>
          </a:xfrm>
          <a:prstGeom prst="rect">
            <a:avLst/>
          </a:prstGeom>
        </p:spPr>
      </p:pic>
      <p:pic>
        <p:nvPicPr>
          <p:cNvPr id="1033" name="New picture"/>
          <p:cNvPicPr/>
          <p:nvPr/>
        </p:nvPicPr>
        <p:blipFill>
          <a:blip r:embed="rId15"/>
          <a:stretch>
            <a:fillRect/>
          </a:stretch>
        </p:blipFill>
        <p:spPr>
          <a:xfrm>
            <a:off x="6959600" y="33426400"/>
            <a:ext cx="29972000" cy="1549400"/>
          </a:xfrm>
          <a:prstGeom prst="rect">
            <a:avLst/>
          </a:prstGeom>
        </p:spPr>
      </p:pic>
      <p:sp>
        <p:nvSpPr>
          <p:cNvPr id="1034"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perceptualpewter  Size: tri-fold</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defPPr>
        <a:defRPr kern="1200" smtId="4294967295"/>
      </a:defPPr>
      <a:lvl1pPr algn="ctr" defTabSz="3762375" rtl="0" eaLnBrk="0" fontAlgn="base" hangingPunct="0">
        <a:spcBef>
          <a:spcPct val="0"/>
        </a:spcBef>
        <a:spcAft>
          <a:spcPct val="0"/>
        </a:spcAft>
        <a:defRPr sz="18200">
          <a:solidFill>
            <a:schemeClr val="tx2"/>
          </a:solidFill>
          <a:latin typeface="+mj-lt"/>
          <a:ea typeface="+mj-ea"/>
          <a:cs typeface="+mj-cs"/>
        </a:defRPr>
      </a:lvl1pPr>
      <a:lvl2pPr algn="ctr" defTabSz="3762375" rtl="0" eaLnBrk="0" fontAlgn="base" hangingPunct="0">
        <a:spcBef>
          <a:spcPct val="0"/>
        </a:spcBef>
        <a:spcAft>
          <a:spcPct val="0"/>
        </a:spcAft>
        <a:defRPr sz="18200">
          <a:solidFill>
            <a:schemeClr val="tx2"/>
          </a:solidFill>
          <a:latin typeface="Arial" pitchFamily="34" charset="0"/>
        </a:defRPr>
      </a:lvl2pPr>
      <a:lvl3pPr algn="ctr" defTabSz="3762375" rtl="0" eaLnBrk="0" fontAlgn="base" hangingPunct="0">
        <a:spcBef>
          <a:spcPct val="0"/>
        </a:spcBef>
        <a:spcAft>
          <a:spcPct val="0"/>
        </a:spcAft>
        <a:defRPr sz="18200">
          <a:solidFill>
            <a:schemeClr val="tx2"/>
          </a:solidFill>
          <a:latin typeface="Arial" pitchFamily="34" charset="0"/>
        </a:defRPr>
      </a:lvl3pPr>
      <a:lvl4pPr algn="ctr" defTabSz="3762375" rtl="0" eaLnBrk="0" fontAlgn="base" hangingPunct="0">
        <a:spcBef>
          <a:spcPct val="0"/>
        </a:spcBef>
        <a:spcAft>
          <a:spcPct val="0"/>
        </a:spcAft>
        <a:defRPr sz="18200">
          <a:solidFill>
            <a:schemeClr val="tx2"/>
          </a:solidFill>
          <a:latin typeface="Arial" pitchFamily="34" charset="0"/>
        </a:defRPr>
      </a:lvl4pPr>
      <a:lvl5pPr algn="ctr" defTabSz="3762375" rtl="0" eaLnBrk="0" fontAlgn="base" hangingPunct="0">
        <a:spcBef>
          <a:spcPct val="0"/>
        </a:spcBef>
        <a:spcAft>
          <a:spcPct val="0"/>
        </a:spcAft>
        <a:defRPr sz="18200">
          <a:solidFill>
            <a:schemeClr val="tx2"/>
          </a:solidFill>
          <a:latin typeface="Arial" pitchFamily="34" charset="0"/>
        </a:defRPr>
      </a:lvl5pPr>
      <a:lvl6pPr marL="457200" algn="ctr" defTabSz="3762375" rtl="0" fontAlgn="base">
        <a:spcBef>
          <a:spcPct val="0"/>
        </a:spcBef>
        <a:spcAft>
          <a:spcPct val="0"/>
        </a:spcAft>
        <a:defRPr sz="18200">
          <a:solidFill>
            <a:schemeClr val="tx2"/>
          </a:solidFill>
          <a:latin typeface="Arial" pitchFamily="34" charset="0"/>
        </a:defRPr>
      </a:lvl6pPr>
      <a:lvl7pPr marL="914400" algn="ctr" defTabSz="3762375" rtl="0" fontAlgn="base">
        <a:spcBef>
          <a:spcPct val="0"/>
        </a:spcBef>
        <a:spcAft>
          <a:spcPct val="0"/>
        </a:spcAft>
        <a:defRPr sz="18200">
          <a:solidFill>
            <a:schemeClr val="tx2"/>
          </a:solidFill>
          <a:latin typeface="Arial" pitchFamily="34" charset="0"/>
        </a:defRPr>
      </a:lvl7pPr>
      <a:lvl8pPr marL="1371600" algn="ctr" defTabSz="3762375" rtl="0" fontAlgn="base">
        <a:spcBef>
          <a:spcPct val="0"/>
        </a:spcBef>
        <a:spcAft>
          <a:spcPct val="0"/>
        </a:spcAft>
        <a:defRPr sz="18200">
          <a:solidFill>
            <a:schemeClr val="tx2"/>
          </a:solidFill>
          <a:latin typeface="Arial" pitchFamily="34" charset="0"/>
        </a:defRPr>
      </a:lvl8pPr>
      <a:lvl9pPr marL="1828800" algn="ctr" defTabSz="3762375" rtl="0" fontAlgn="base">
        <a:spcBef>
          <a:spcPct val="0"/>
        </a:spcBef>
        <a:spcAft>
          <a:spcPct val="0"/>
        </a:spcAft>
        <a:defRPr sz="18200">
          <a:solidFill>
            <a:schemeClr val="tx2"/>
          </a:solidFill>
          <a:latin typeface="Arial" pitchFamily="34" charset="0"/>
        </a:defRPr>
      </a:lvl9pPr>
    </p:titleStyle>
    <p:bodyStyle>
      <a:defPPr>
        <a:defRPr kern="1200" smtId="4294967295"/>
      </a:defPPr>
      <a:lvl1pPr marL="1409700" indent="-1409700" algn="l" defTabSz="3762375" rtl="0" eaLnBrk="0" fontAlgn="base" hangingPunct="0">
        <a:spcBef>
          <a:spcPct val="20000"/>
        </a:spcBef>
        <a:spcAft>
          <a:spcPct val="0"/>
        </a:spcAft>
        <a:buChar char="•"/>
        <a:defRPr sz="13200">
          <a:solidFill>
            <a:schemeClr val="tx1"/>
          </a:solidFill>
          <a:latin typeface="+mn-lt"/>
          <a:ea typeface="+mn-ea"/>
          <a:cs typeface="+mn-cs"/>
        </a:defRPr>
      </a:lvl1pPr>
      <a:lvl2pPr marL="3057525" indent="-1176338" algn="l" defTabSz="3762375" rtl="0" eaLnBrk="0" fontAlgn="base" hangingPunct="0">
        <a:spcBef>
          <a:spcPct val="20000"/>
        </a:spcBef>
        <a:spcAft>
          <a:spcPct val="0"/>
        </a:spcAft>
        <a:buChar char="–"/>
        <a:defRPr sz="11500">
          <a:solidFill>
            <a:schemeClr val="tx1"/>
          </a:solidFill>
          <a:latin typeface="+mn-lt"/>
        </a:defRPr>
      </a:lvl2pPr>
      <a:lvl3pPr marL="4702175" indent="-939800" algn="l" defTabSz="3762375" rtl="0" eaLnBrk="0" fontAlgn="base" hangingPunct="0">
        <a:spcBef>
          <a:spcPct val="20000"/>
        </a:spcBef>
        <a:spcAft>
          <a:spcPct val="0"/>
        </a:spcAft>
        <a:buChar char="•"/>
        <a:defRPr sz="9900">
          <a:solidFill>
            <a:schemeClr val="tx1"/>
          </a:solidFill>
          <a:latin typeface="+mn-lt"/>
        </a:defRPr>
      </a:lvl3pPr>
      <a:lvl4pPr marL="6583363" indent="-939800" algn="l" defTabSz="3762375" rtl="0" eaLnBrk="0" fontAlgn="base" hangingPunct="0">
        <a:spcBef>
          <a:spcPct val="20000"/>
        </a:spcBef>
        <a:spcAft>
          <a:spcPct val="0"/>
        </a:spcAft>
        <a:buChar char="–"/>
        <a:defRPr sz="8200">
          <a:solidFill>
            <a:schemeClr val="tx1"/>
          </a:solidFill>
          <a:latin typeface="+mn-lt"/>
        </a:defRPr>
      </a:lvl4pPr>
      <a:lvl5pPr marL="8466138" indent="-941388" algn="l" defTabSz="3762375" rtl="0" eaLnBrk="0" fontAlgn="base" hangingPunct="0">
        <a:spcBef>
          <a:spcPct val="20000"/>
        </a:spcBef>
        <a:spcAft>
          <a:spcPct val="0"/>
        </a:spcAft>
        <a:buChar char="»"/>
        <a:defRPr sz="8200">
          <a:solidFill>
            <a:schemeClr val="tx1"/>
          </a:solidFill>
          <a:latin typeface="+mn-lt"/>
        </a:defRPr>
      </a:lvl5pPr>
      <a:lvl6pPr marL="8923338" indent="-941388" algn="l" defTabSz="3762375" rtl="0" fontAlgn="base">
        <a:spcBef>
          <a:spcPct val="20000"/>
        </a:spcBef>
        <a:spcAft>
          <a:spcPct val="0"/>
        </a:spcAft>
        <a:buChar char="»"/>
        <a:defRPr sz="8200">
          <a:solidFill>
            <a:schemeClr val="tx1"/>
          </a:solidFill>
          <a:latin typeface="+mn-lt"/>
        </a:defRPr>
      </a:lvl6pPr>
      <a:lvl7pPr marL="9380538" indent="-941388" algn="l" defTabSz="3762375" rtl="0" fontAlgn="base">
        <a:spcBef>
          <a:spcPct val="20000"/>
        </a:spcBef>
        <a:spcAft>
          <a:spcPct val="0"/>
        </a:spcAft>
        <a:buChar char="»"/>
        <a:defRPr sz="8200">
          <a:solidFill>
            <a:schemeClr val="tx1"/>
          </a:solidFill>
          <a:latin typeface="+mn-lt"/>
        </a:defRPr>
      </a:lvl7pPr>
      <a:lvl8pPr marL="9837738" indent="-941388" algn="l" defTabSz="3762375" rtl="0" fontAlgn="base">
        <a:spcBef>
          <a:spcPct val="20000"/>
        </a:spcBef>
        <a:spcAft>
          <a:spcPct val="0"/>
        </a:spcAft>
        <a:buChar char="»"/>
        <a:defRPr sz="8200">
          <a:solidFill>
            <a:schemeClr val="tx1"/>
          </a:solidFill>
          <a:latin typeface="+mn-lt"/>
        </a:defRPr>
      </a:lvl8pPr>
      <a:lvl9pPr marL="10294938" indent="-941388" algn="l" defTabSz="3762375" rtl="0" fontAlgn="base">
        <a:spcBef>
          <a:spcPct val="20000"/>
        </a:spcBef>
        <a:spcAft>
          <a:spcPct val="0"/>
        </a:spcAft>
        <a:buChar char="»"/>
        <a:defRPr sz="8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C8C8C8"/>
            </a:gs>
          </a:gsLst>
          <a:lin ang="5400000" scaled="1"/>
        </a:gra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sz="quarter"/>
          </p:nvPr>
        </p:nvSpPr>
        <p:spPr>
          <a:xfrm>
            <a:off x="970754" y="856460"/>
            <a:ext cx="41853646" cy="5671286"/>
          </a:xfrm>
          <a:prstGeom prst="roundRect">
            <a:avLst>
              <a:gd name="adj" fmla="val 6990"/>
            </a:avLst>
          </a:prstGeom>
          <a:solidFill>
            <a:srgbClr val="2D3C50"/>
          </a:solidFill>
          <a:ln>
            <a:solidFill>
              <a:schemeClr val="tx1"/>
            </a:solidFill>
            <a:miter lim="800000"/>
          </a:ln>
        </p:spPr>
        <p:txBody>
          <a:bodyPr/>
          <a:lstStyle>
            <a:defPPr>
              <a:defRPr kern="1200" smtId="4294967295"/>
            </a:defPPr>
          </a:lstStyle>
          <a:p>
            <a:pPr eaLnBrk="1" hangingPunct="1"/>
            <a:endParaRPr lang="en-US" sz="4000" i="1" dirty="0">
              <a:noFill/>
            </a:endParaRPr>
          </a:p>
        </p:txBody>
      </p:sp>
      <p:sp>
        <p:nvSpPr>
          <p:cNvPr id="17" name="Text Placeholder 5">
            <a:extLst>
              <a:ext uri="{FF2B5EF4-FFF2-40B4-BE49-F238E27FC236}">
                <a16:creationId xmlns:a16="http://schemas.microsoft.com/office/drawing/2014/main" id="{B2C25681-95AF-45D0-852E-DC3E00E2FDFE}"/>
              </a:ext>
            </a:extLst>
          </p:cNvPr>
          <p:cNvSpPr txBox="1"/>
          <p:nvPr/>
        </p:nvSpPr>
        <p:spPr>
          <a:xfrm>
            <a:off x="3657600" y="1278651"/>
            <a:ext cx="36576000" cy="2937440"/>
          </a:xfrm>
          <a:prstGeom prst="rect">
            <a:avLst/>
          </a:prstGeom>
        </p:spPr>
        <p:txBody>
          <a:bodyPr lIns="0" tIns="0" rIns="0" bIns="0">
            <a:noAutofit/>
          </a:bodyPr>
          <a:lstStyle>
            <a:defPPr>
              <a:defRPr lang="en-US"/>
            </a:defPPr>
            <a:lvl1pPr marL="0" algn="l" defTabSz="3756396" rtl="0" eaLnBrk="1" latinLnBrk="0" hangingPunct="1">
              <a:defRPr sz="7400" kern="1200">
                <a:solidFill>
                  <a:schemeClr val="tx1"/>
                </a:solidFill>
                <a:latin typeface="+mn-lt"/>
                <a:ea typeface="+mn-ea"/>
                <a:cs typeface="+mn-cs"/>
              </a:defRPr>
            </a:lvl1pPr>
            <a:lvl2pPr marL="1878198" algn="l" defTabSz="3756396" rtl="0" eaLnBrk="1" latinLnBrk="0" hangingPunct="1">
              <a:defRPr sz="7400" kern="1200">
                <a:solidFill>
                  <a:schemeClr val="tx1"/>
                </a:solidFill>
                <a:latin typeface="+mn-lt"/>
                <a:ea typeface="+mn-ea"/>
                <a:cs typeface="+mn-cs"/>
              </a:defRPr>
            </a:lvl2pPr>
            <a:lvl3pPr marL="3756396" algn="l" defTabSz="3756396" rtl="0" eaLnBrk="1" latinLnBrk="0" hangingPunct="1">
              <a:defRPr sz="7400" kern="1200">
                <a:solidFill>
                  <a:schemeClr val="tx1"/>
                </a:solidFill>
                <a:latin typeface="+mn-lt"/>
                <a:ea typeface="+mn-ea"/>
                <a:cs typeface="+mn-cs"/>
              </a:defRPr>
            </a:lvl3pPr>
            <a:lvl4pPr marL="5634594" algn="l" defTabSz="3756396" rtl="0" eaLnBrk="1" latinLnBrk="0" hangingPunct="1">
              <a:defRPr sz="7400" kern="1200">
                <a:solidFill>
                  <a:schemeClr val="tx1"/>
                </a:solidFill>
                <a:latin typeface="+mn-lt"/>
                <a:ea typeface="+mn-ea"/>
                <a:cs typeface="+mn-cs"/>
              </a:defRPr>
            </a:lvl4pPr>
            <a:lvl5pPr marL="7512797" algn="l" defTabSz="3756396" rtl="0" eaLnBrk="1" latinLnBrk="0" hangingPunct="1">
              <a:defRPr sz="7400" kern="1200">
                <a:solidFill>
                  <a:schemeClr val="tx1"/>
                </a:solidFill>
                <a:latin typeface="+mn-lt"/>
                <a:ea typeface="+mn-ea"/>
                <a:cs typeface="+mn-cs"/>
              </a:defRPr>
            </a:lvl5pPr>
            <a:lvl6pPr marL="9390995" algn="l" defTabSz="3756396" rtl="0" eaLnBrk="1" latinLnBrk="0" hangingPunct="1">
              <a:defRPr sz="7400" kern="1200">
                <a:solidFill>
                  <a:schemeClr val="tx1"/>
                </a:solidFill>
                <a:latin typeface="+mn-lt"/>
                <a:ea typeface="+mn-ea"/>
                <a:cs typeface="+mn-cs"/>
              </a:defRPr>
            </a:lvl6pPr>
            <a:lvl7pPr marL="11269197" algn="l" defTabSz="3756396" rtl="0" eaLnBrk="1" latinLnBrk="0" hangingPunct="1">
              <a:defRPr sz="7400" kern="1200">
                <a:solidFill>
                  <a:schemeClr val="tx1"/>
                </a:solidFill>
                <a:latin typeface="+mn-lt"/>
                <a:ea typeface="+mn-ea"/>
                <a:cs typeface="+mn-cs"/>
              </a:defRPr>
            </a:lvl7pPr>
            <a:lvl8pPr marL="13147394" algn="l" defTabSz="3756396" rtl="0" eaLnBrk="1" latinLnBrk="0" hangingPunct="1">
              <a:defRPr sz="7400" kern="1200">
                <a:solidFill>
                  <a:schemeClr val="tx1"/>
                </a:solidFill>
                <a:latin typeface="+mn-lt"/>
                <a:ea typeface="+mn-ea"/>
                <a:cs typeface="+mn-cs"/>
              </a:defRPr>
            </a:lvl8pPr>
            <a:lvl9pPr marL="15025593" algn="l" defTabSz="3756396" rtl="0" eaLnBrk="1" latinLnBrk="0" hangingPunct="1">
              <a:defRPr sz="7400" kern="1200">
                <a:solidFill>
                  <a:schemeClr val="tx1"/>
                </a:solidFill>
                <a:latin typeface="+mn-lt"/>
                <a:ea typeface="+mn-ea"/>
                <a:cs typeface="+mn-cs"/>
              </a:defRPr>
            </a:lvl9pPr>
          </a:lstStyle>
          <a:p>
            <a:pPr algn="ctr" defTabSz="3761086">
              <a:spcBef>
                <a:spcPct val="20000"/>
              </a:spcBef>
              <a:defRPr/>
            </a:pPr>
            <a:r>
              <a:rPr lang="en-US" sz="8500" dirty="0">
                <a:solidFill>
                  <a:schemeClr val="bg1"/>
                </a:solidFill>
                <a:latin typeface="Nunito" panose="00000500000000000000" pitchFamily="2" charset="0"/>
              </a:rPr>
              <a:t>Navigational Assistance for the Visually</a:t>
            </a:r>
          </a:p>
          <a:p>
            <a:pPr algn="ctr" defTabSz="3761086">
              <a:spcBef>
                <a:spcPct val="20000"/>
              </a:spcBef>
              <a:defRPr/>
            </a:pPr>
            <a:r>
              <a:rPr lang="en-US" sz="8500" dirty="0">
                <a:solidFill>
                  <a:schemeClr val="bg1"/>
                </a:solidFill>
                <a:latin typeface="Nunito" panose="00000500000000000000" pitchFamily="2" charset="0"/>
              </a:rPr>
              <a:t> Impaired Using Computer Vision</a:t>
            </a:r>
          </a:p>
        </p:txBody>
      </p:sp>
      <p:sp>
        <p:nvSpPr>
          <p:cNvPr id="18" name="Text Placeholder 5">
            <a:extLst>
              <a:ext uri="{FF2B5EF4-FFF2-40B4-BE49-F238E27FC236}">
                <a16:creationId xmlns:a16="http://schemas.microsoft.com/office/drawing/2014/main" id="{EF872E11-D0DF-4446-BE76-A398B88E9B44}"/>
              </a:ext>
            </a:extLst>
          </p:cNvPr>
          <p:cNvSpPr txBox="1"/>
          <p:nvPr/>
        </p:nvSpPr>
        <p:spPr>
          <a:xfrm>
            <a:off x="3657600" y="4361281"/>
            <a:ext cx="36576000" cy="1723549"/>
          </a:xfrm>
          <a:prstGeom prst="rect">
            <a:avLst/>
          </a:prstGeom>
        </p:spPr>
        <p:txBody>
          <a:bodyPr lIns="0" tIns="0" rIns="0" bIns="0">
            <a:spAutoFit/>
          </a:bodyPr>
          <a:lstStyle>
            <a:defPPr>
              <a:defRPr lang="en-US"/>
            </a:defPPr>
            <a:lvl1pPr marL="0" algn="l" defTabSz="3756396" rtl="0" eaLnBrk="1" latinLnBrk="0" hangingPunct="1">
              <a:defRPr sz="7400" kern="1200">
                <a:solidFill>
                  <a:schemeClr val="tx1"/>
                </a:solidFill>
                <a:latin typeface="+mn-lt"/>
                <a:ea typeface="+mn-ea"/>
                <a:cs typeface="+mn-cs"/>
              </a:defRPr>
            </a:lvl1pPr>
            <a:lvl2pPr marL="1878198" algn="l" defTabSz="3756396" rtl="0" eaLnBrk="1" latinLnBrk="0" hangingPunct="1">
              <a:defRPr sz="7400" kern="1200">
                <a:solidFill>
                  <a:schemeClr val="tx1"/>
                </a:solidFill>
                <a:latin typeface="+mn-lt"/>
                <a:ea typeface="+mn-ea"/>
                <a:cs typeface="+mn-cs"/>
              </a:defRPr>
            </a:lvl2pPr>
            <a:lvl3pPr marL="3756396" algn="l" defTabSz="3756396" rtl="0" eaLnBrk="1" latinLnBrk="0" hangingPunct="1">
              <a:defRPr sz="7400" kern="1200">
                <a:solidFill>
                  <a:schemeClr val="tx1"/>
                </a:solidFill>
                <a:latin typeface="+mn-lt"/>
                <a:ea typeface="+mn-ea"/>
                <a:cs typeface="+mn-cs"/>
              </a:defRPr>
            </a:lvl3pPr>
            <a:lvl4pPr marL="5634594" algn="l" defTabSz="3756396" rtl="0" eaLnBrk="1" latinLnBrk="0" hangingPunct="1">
              <a:defRPr sz="7400" kern="1200">
                <a:solidFill>
                  <a:schemeClr val="tx1"/>
                </a:solidFill>
                <a:latin typeface="+mn-lt"/>
                <a:ea typeface="+mn-ea"/>
                <a:cs typeface="+mn-cs"/>
              </a:defRPr>
            </a:lvl4pPr>
            <a:lvl5pPr marL="7512797" algn="l" defTabSz="3756396" rtl="0" eaLnBrk="1" latinLnBrk="0" hangingPunct="1">
              <a:defRPr sz="7400" kern="1200">
                <a:solidFill>
                  <a:schemeClr val="tx1"/>
                </a:solidFill>
                <a:latin typeface="+mn-lt"/>
                <a:ea typeface="+mn-ea"/>
                <a:cs typeface="+mn-cs"/>
              </a:defRPr>
            </a:lvl5pPr>
            <a:lvl6pPr marL="9390995" algn="l" defTabSz="3756396" rtl="0" eaLnBrk="1" latinLnBrk="0" hangingPunct="1">
              <a:defRPr sz="7400" kern="1200">
                <a:solidFill>
                  <a:schemeClr val="tx1"/>
                </a:solidFill>
                <a:latin typeface="+mn-lt"/>
                <a:ea typeface="+mn-ea"/>
                <a:cs typeface="+mn-cs"/>
              </a:defRPr>
            </a:lvl6pPr>
            <a:lvl7pPr marL="11269197" algn="l" defTabSz="3756396" rtl="0" eaLnBrk="1" latinLnBrk="0" hangingPunct="1">
              <a:defRPr sz="7400" kern="1200">
                <a:solidFill>
                  <a:schemeClr val="tx1"/>
                </a:solidFill>
                <a:latin typeface="+mn-lt"/>
                <a:ea typeface="+mn-ea"/>
                <a:cs typeface="+mn-cs"/>
              </a:defRPr>
            </a:lvl7pPr>
            <a:lvl8pPr marL="13147394" algn="l" defTabSz="3756396" rtl="0" eaLnBrk="1" latinLnBrk="0" hangingPunct="1">
              <a:defRPr sz="7400" kern="1200">
                <a:solidFill>
                  <a:schemeClr val="tx1"/>
                </a:solidFill>
                <a:latin typeface="+mn-lt"/>
                <a:ea typeface="+mn-ea"/>
                <a:cs typeface="+mn-cs"/>
              </a:defRPr>
            </a:lvl8pPr>
            <a:lvl9pPr marL="15025593" algn="l" defTabSz="3756396" rtl="0" eaLnBrk="1" latinLnBrk="0" hangingPunct="1">
              <a:defRPr sz="7400" kern="1200">
                <a:solidFill>
                  <a:schemeClr val="tx1"/>
                </a:solidFill>
                <a:latin typeface="+mn-lt"/>
                <a:ea typeface="+mn-ea"/>
                <a:cs typeface="+mn-cs"/>
              </a:defRPr>
            </a:lvl9pPr>
          </a:lstStyle>
          <a:p>
            <a:pPr algn="ctr">
              <a:defRPr/>
            </a:pPr>
            <a:r>
              <a:rPr lang="en-US" sz="5600" b="0" dirty="0">
                <a:solidFill>
                  <a:schemeClr val="bg1"/>
                </a:solidFill>
                <a:latin typeface="Open Sans" panose="020B0606030504020204" pitchFamily="34" charset="0"/>
                <a:ea typeface="Open Sans" panose="020B0606030504020204" pitchFamily="34" charset="0"/>
                <a:cs typeface="Open Sans" panose="020B0606030504020204" pitchFamily="34" charset="0"/>
              </a:rPr>
              <a:t>Shadab Hafiz Choudhury, Ishrat Jahan Ananya, Sarah Suad, Nabiul Hoque Khandakar</a:t>
            </a:r>
          </a:p>
          <a:p>
            <a:pPr algn="ctr">
              <a:defRPr/>
            </a:pPr>
            <a:r>
              <a:rPr lang="en-US" sz="5600" b="0" dirty="0">
                <a:solidFill>
                  <a:schemeClr val="bg1"/>
                </a:solidFill>
                <a:latin typeface="Open Sans" panose="020B0606030504020204" pitchFamily="34" charset="0"/>
                <a:ea typeface="Open Sans" panose="020B0606030504020204" pitchFamily="34" charset="0"/>
                <a:cs typeface="Open Sans" panose="020B0606030504020204" pitchFamily="34" charset="0"/>
              </a:rPr>
              <a:t>Department of Computer Science and Engineering, North South University</a:t>
            </a:r>
          </a:p>
        </p:txBody>
      </p:sp>
      <p:sp>
        <p:nvSpPr>
          <p:cNvPr id="19" name="Rectangle 167">
            <a:extLst>
              <a:ext uri="{FF2B5EF4-FFF2-40B4-BE49-F238E27FC236}">
                <a16:creationId xmlns:a16="http://schemas.microsoft.com/office/drawing/2014/main" id="{CC5F2601-3472-4441-8610-673ACB878A1B}"/>
              </a:ext>
            </a:extLst>
          </p:cNvPr>
          <p:cNvSpPr>
            <a:spLocks noChangeArrowheads="1"/>
          </p:cNvSpPr>
          <p:nvPr/>
        </p:nvSpPr>
        <p:spPr bwMode="auto">
          <a:xfrm>
            <a:off x="11565147" y="7310735"/>
            <a:ext cx="9770853" cy="914400"/>
          </a:xfrm>
          <a:prstGeom prst="roundRect">
            <a:avLst/>
          </a:prstGeom>
          <a:solidFill>
            <a:srgbClr val="E64B3C"/>
          </a:solidFill>
          <a:ln w="9525">
            <a:noFill/>
            <a:miter lim="800000"/>
          </a:ln>
        </p:spPr>
        <p:txBody>
          <a:bodyPr wrap="none" lIns="137160" tIns="68580" rIns="137160" bIns="68580" anchor="ctr"/>
          <a:lstStyle>
            <a:defPPr>
              <a:defRPr kern="1200" smtId="4294967295"/>
            </a:defPPr>
          </a:lstStyle>
          <a:p>
            <a:pPr defTabSz="3762375"/>
            <a:r>
              <a:rPr lang="en-US" sz="3600" dirty="0">
                <a:solidFill>
                  <a:schemeClr val="bg1"/>
                </a:solidFill>
                <a:latin typeface="Nunito" panose="00000500000000000000" pitchFamily="2" charset="0"/>
              </a:rPr>
              <a:t>Methodology and App Design</a:t>
            </a:r>
          </a:p>
        </p:txBody>
      </p:sp>
      <p:sp>
        <p:nvSpPr>
          <p:cNvPr id="20" name="Rectangle 167">
            <a:extLst>
              <a:ext uri="{FF2B5EF4-FFF2-40B4-BE49-F238E27FC236}">
                <a16:creationId xmlns:a16="http://schemas.microsoft.com/office/drawing/2014/main" id="{F8160BCC-36FC-4419-BD0D-F8E0CD69D3FC}"/>
              </a:ext>
            </a:extLst>
          </p:cNvPr>
          <p:cNvSpPr>
            <a:spLocks noChangeArrowheads="1"/>
          </p:cNvSpPr>
          <p:nvPr/>
        </p:nvSpPr>
        <p:spPr bwMode="auto">
          <a:xfrm>
            <a:off x="22326600" y="7310735"/>
            <a:ext cx="9906000" cy="914400"/>
          </a:xfrm>
          <a:prstGeom prst="roundRect">
            <a:avLst/>
          </a:prstGeom>
          <a:solidFill>
            <a:srgbClr val="E64B3C"/>
          </a:solidFill>
          <a:ln w="9525">
            <a:noFill/>
            <a:miter lim="800000"/>
          </a:ln>
        </p:spPr>
        <p:txBody>
          <a:bodyPr wrap="none" lIns="137160" tIns="68580" rIns="137160" bIns="68580" anchor="ctr"/>
          <a:lstStyle>
            <a:defPPr>
              <a:defRPr kern="1200" smtId="4294967295"/>
            </a:defPPr>
          </a:lstStyle>
          <a:p>
            <a:pPr defTabSz="3762375"/>
            <a:r>
              <a:rPr lang="en-US" sz="3600" dirty="0">
                <a:solidFill>
                  <a:schemeClr val="bg1"/>
                </a:solidFill>
                <a:latin typeface="Nunito" panose="00000500000000000000" pitchFamily="2" charset="0"/>
              </a:rPr>
              <a:t>Dataset</a:t>
            </a:r>
          </a:p>
        </p:txBody>
      </p:sp>
      <p:sp>
        <p:nvSpPr>
          <p:cNvPr id="21" name="Rectangle 167">
            <a:extLst>
              <a:ext uri="{FF2B5EF4-FFF2-40B4-BE49-F238E27FC236}">
                <a16:creationId xmlns:a16="http://schemas.microsoft.com/office/drawing/2014/main" id="{101B52F1-D8CA-4741-B86D-98C03F645847}"/>
              </a:ext>
            </a:extLst>
          </p:cNvPr>
          <p:cNvSpPr>
            <a:spLocks noChangeArrowheads="1"/>
          </p:cNvSpPr>
          <p:nvPr/>
        </p:nvSpPr>
        <p:spPr bwMode="auto">
          <a:xfrm>
            <a:off x="22250402" y="21523413"/>
            <a:ext cx="10058400" cy="914400"/>
          </a:xfrm>
          <a:prstGeom prst="roundRect">
            <a:avLst/>
          </a:prstGeom>
          <a:solidFill>
            <a:srgbClr val="E64B3C"/>
          </a:solidFill>
          <a:ln w="9525">
            <a:noFill/>
            <a:miter lim="800000"/>
          </a:ln>
        </p:spPr>
        <p:txBody>
          <a:bodyPr wrap="none" lIns="137160" tIns="68580" rIns="137160" bIns="68580" anchor="ctr"/>
          <a:lstStyle>
            <a:defPPr>
              <a:defRPr kern="1200" smtId="4294967295"/>
            </a:defPPr>
          </a:lstStyle>
          <a:p>
            <a:pPr defTabSz="3762375"/>
            <a:r>
              <a:rPr lang="en-US" sz="3600">
                <a:solidFill>
                  <a:schemeClr val="bg1"/>
                </a:solidFill>
                <a:latin typeface="Nunito" panose="00000500000000000000" pitchFamily="2" charset="0"/>
              </a:rPr>
              <a:t>Results</a:t>
            </a:r>
          </a:p>
        </p:txBody>
      </p:sp>
      <p:sp>
        <p:nvSpPr>
          <p:cNvPr id="2155" name="Rectangle 167"/>
          <p:cNvSpPr>
            <a:spLocks noChangeArrowheads="1"/>
          </p:cNvSpPr>
          <p:nvPr/>
        </p:nvSpPr>
        <p:spPr bwMode="auto">
          <a:xfrm>
            <a:off x="970754" y="7310735"/>
            <a:ext cx="9508525" cy="914400"/>
          </a:xfrm>
          <a:prstGeom prst="roundRect">
            <a:avLst/>
          </a:prstGeom>
          <a:solidFill>
            <a:srgbClr val="E64B3C"/>
          </a:solidFill>
          <a:ln w="9525">
            <a:noFill/>
            <a:miter lim="800000"/>
          </a:ln>
        </p:spPr>
        <p:txBody>
          <a:bodyPr wrap="none" lIns="137160" tIns="68580" rIns="137160" bIns="68580" anchor="ctr"/>
          <a:lstStyle>
            <a:defPPr>
              <a:defRPr kern="1200" smtId="4294967295"/>
            </a:defPPr>
          </a:lstStyle>
          <a:p>
            <a:pPr defTabSz="3762375"/>
            <a:r>
              <a:rPr lang="en-US" sz="3600">
                <a:solidFill>
                  <a:schemeClr val="bg1"/>
                </a:solidFill>
                <a:latin typeface="Nunito" panose="00000500000000000000" pitchFamily="2" charset="0"/>
              </a:rPr>
              <a:t>Abstract</a:t>
            </a:r>
          </a:p>
        </p:txBody>
      </p:sp>
      <p:sp>
        <p:nvSpPr>
          <p:cNvPr id="27" name="Rectangle 167">
            <a:extLst>
              <a:ext uri="{FF2B5EF4-FFF2-40B4-BE49-F238E27FC236}">
                <a16:creationId xmlns:a16="http://schemas.microsoft.com/office/drawing/2014/main" id="{9E369C6D-A264-4B89-931F-14FD6655F2D2}"/>
              </a:ext>
            </a:extLst>
          </p:cNvPr>
          <p:cNvSpPr>
            <a:spLocks noChangeArrowheads="1"/>
          </p:cNvSpPr>
          <p:nvPr/>
        </p:nvSpPr>
        <p:spPr bwMode="auto">
          <a:xfrm>
            <a:off x="907318" y="14961461"/>
            <a:ext cx="9532082" cy="914400"/>
          </a:xfrm>
          <a:prstGeom prst="roundRect">
            <a:avLst/>
          </a:prstGeom>
          <a:solidFill>
            <a:srgbClr val="E64B3C"/>
          </a:solidFill>
          <a:ln w="9525">
            <a:noFill/>
            <a:miter lim="800000"/>
          </a:ln>
        </p:spPr>
        <p:txBody>
          <a:bodyPr wrap="none" lIns="137160" tIns="68580" rIns="137160" bIns="68580" anchor="ctr"/>
          <a:lstStyle>
            <a:defPPr>
              <a:defRPr kern="1200" smtId="4294967295"/>
            </a:defPPr>
          </a:lstStyle>
          <a:p>
            <a:pPr defTabSz="3762375"/>
            <a:r>
              <a:rPr lang="en-US" sz="3600" dirty="0">
                <a:solidFill>
                  <a:schemeClr val="bg1"/>
                </a:solidFill>
                <a:latin typeface="Nunito" panose="00000500000000000000" pitchFamily="2" charset="0"/>
              </a:rPr>
              <a:t>Introduction</a:t>
            </a:r>
          </a:p>
        </p:txBody>
      </p:sp>
      <p:sp>
        <p:nvSpPr>
          <p:cNvPr id="48" name="TextBox 47">
            <a:extLst>
              <a:ext uri="{FF2B5EF4-FFF2-40B4-BE49-F238E27FC236}">
                <a16:creationId xmlns:a16="http://schemas.microsoft.com/office/drawing/2014/main" id="{6A0D303C-BC2E-4D27-8DCB-AFFC83235B99}"/>
              </a:ext>
            </a:extLst>
          </p:cNvPr>
          <p:cNvSpPr txBox="1"/>
          <p:nvPr/>
        </p:nvSpPr>
        <p:spPr>
          <a:xfrm>
            <a:off x="907318" y="8339427"/>
            <a:ext cx="9667917" cy="6276013"/>
          </a:xfrm>
          <a:prstGeom prst="rect">
            <a:avLst/>
          </a:prstGeom>
          <a:noFill/>
        </p:spPr>
        <p:txBody>
          <a:bodyPr wrap="square" rtlCol="0">
            <a:spAutoFit/>
          </a:bodyPr>
          <a:lstStyle>
            <a:defPPr>
              <a:defRPr kern="1200" smtId="4294967295"/>
            </a:defPPr>
          </a:lstStyle>
          <a:p>
            <a:pPr algn="just">
              <a:lnSpc>
                <a:spcPts val="4000"/>
              </a:lnSpc>
              <a:spcBef>
                <a:spcPts val="600"/>
              </a:spcBef>
            </a:pP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Blind people face many difficulties in daily life, one of which is navigation. There are several solutions leveraging the use of computer hardware and artificial intelligence to help guide them. However, most current solutions use complicated hardware and so are not suitable for everyone. This project uses deep learning to implement a semantic segmentation algorithm that recognizes walkable areas in an interior environment in real-time, directing users away from obstacles such as furniture or people. </a:t>
            </a:r>
          </a:p>
          <a:p>
            <a:pPr algn="just">
              <a:lnSpc>
                <a:spcPts val="4000"/>
              </a:lnSpc>
              <a:spcBef>
                <a:spcPts val="600"/>
              </a:spcBef>
            </a:pP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We test ShuffleNet and DeepLabv3 and implement the former into an app that can be used on any android phone. The app is capable of recognizing obstacles within two steps of the user and warning them accordingly.</a:t>
            </a:r>
          </a:p>
        </p:txBody>
      </p:sp>
      <p:sp>
        <p:nvSpPr>
          <p:cNvPr id="49" name="TextBox 48">
            <a:extLst>
              <a:ext uri="{FF2B5EF4-FFF2-40B4-BE49-F238E27FC236}">
                <a16:creationId xmlns:a16="http://schemas.microsoft.com/office/drawing/2014/main" id="{DEA09F5A-1661-4BDF-A2DF-89252468F52D}"/>
              </a:ext>
            </a:extLst>
          </p:cNvPr>
          <p:cNvSpPr txBox="1"/>
          <p:nvPr/>
        </p:nvSpPr>
        <p:spPr>
          <a:xfrm>
            <a:off x="811362" y="16065847"/>
            <a:ext cx="9667917" cy="9156353"/>
          </a:xfrm>
          <a:prstGeom prst="rect">
            <a:avLst/>
          </a:prstGeom>
          <a:noFill/>
        </p:spPr>
        <p:txBody>
          <a:bodyPr wrap="square" rtlCol="0">
            <a:spAutoFit/>
          </a:bodyPr>
          <a:lstStyle>
            <a:defPPr>
              <a:defRPr kern="1200" smtId="4294967295"/>
            </a:defPPr>
          </a:lstStyle>
          <a:p>
            <a:pPr algn="just">
              <a:lnSpc>
                <a:spcPts val="3300"/>
              </a:lnSpc>
              <a:spcBef>
                <a:spcPts val="600"/>
              </a:spcBef>
            </a:pP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Visually impaired people face many difficulties in daily life. As they are bereft of visual stimulus, they cannot interact or navigate the world around them easily. Locating and picking up an object is a difficult task. It is hard for them to navigate through a room full of furniture or other obstacles, as their perception is limited to the length of a walking stick.</a:t>
            </a:r>
          </a:p>
          <a:p>
            <a:pPr algn="just">
              <a:lnSpc>
                <a:spcPts val="3300"/>
              </a:lnSpc>
              <a:spcBef>
                <a:spcPts val="600"/>
              </a:spcBef>
            </a:pP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There are currently 285 Million people around the world with varying levels of visual impairment. In Bangladesh, 6 million people exhibit some form of visual impairment, ranging from mild to severe. </a:t>
            </a:r>
          </a:p>
          <a:p>
            <a:pPr algn="just">
              <a:lnSpc>
                <a:spcPts val="3300"/>
              </a:lnSpc>
              <a:spcBef>
                <a:spcPts val="600"/>
              </a:spcBef>
            </a:pP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One of the major pitfalls of hardware-based solutions is that hardware is expensive to manufacture, import and maintain. In a developing country like Bangladesh, the majority of the 750 thousand blind people are underprivileged and will not be able to bear those expenses easily. Software-based solutions have the advantage in that there’s no cost to downloading new copies of it.</a:t>
            </a:r>
          </a:p>
          <a:p>
            <a:pPr algn="just">
              <a:lnSpc>
                <a:spcPts val="3300"/>
              </a:lnSpc>
              <a:spcBef>
                <a:spcPts val="600"/>
              </a:spcBef>
            </a:pP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goal of this research is to use purely computer vision to help a blind person gain knowledge of obstacles in front of them so they can navigate around. This would be a significant step in making moving around easier for them. Below is a demo of the project.</a:t>
            </a:r>
          </a:p>
          <a:p>
            <a:pPr algn="l"/>
            <a:endPar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4" name="TextBox 53">
            <a:extLst>
              <a:ext uri="{FF2B5EF4-FFF2-40B4-BE49-F238E27FC236}">
                <a16:creationId xmlns:a16="http://schemas.microsoft.com/office/drawing/2014/main" id="{78FB01C1-373E-4866-BF69-4540A0DE8387}"/>
              </a:ext>
            </a:extLst>
          </p:cNvPr>
          <p:cNvSpPr txBox="1"/>
          <p:nvPr/>
        </p:nvSpPr>
        <p:spPr>
          <a:xfrm>
            <a:off x="11430000" y="8453735"/>
            <a:ext cx="10058400" cy="4874989"/>
          </a:xfrm>
          <a:prstGeom prst="rect">
            <a:avLst/>
          </a:prstGeom>
          <a:noFill/>
        </p:spPr>
        <p:txBody>
          <a:bodyPr wrap="square" rtlCol="0">
            <a:spAutoFit/>
          </a:bodyPr>
          <a:lstStyle>
            <a:defPPr>
              <a:defRPr kern="1200" smtId="4294967295"/>
            </a:defPPr>
          </a:lstStyle>
          <a:p>
            <a:pPr algn="just">
              <a:lnSpc>
                <a:spcPts val="3300"/>
              </a:lnSpc>
              <a:spcBef>
                <a:spcPts val="600"/>
              </a:spcBef>
            </a:pP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mobile phone is mounted at the user’s shoulder and aimed at a slight angle downwards. This can be done using a simple system of straps and holsters. Or the user can hold it up with one hand. From this viewpoint, the bottom third of the image frame will cover the area immediately in front of the user’s feet.</a:t>
            </a:r>
          </a:p>
          <a:p>
            <a:pPr algn="just">
              <a:lnSpc>
                <a:spcPts val="3300"/>
              </a:lnSpc>
              <a:spcBef>
                <a:spcPts val="600"/>
              </a:spcBef>
            </a:pP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camera is activated and continuously streams a preview of the area in front. Every second, (this rate is changeable), the current frame is converted to a bitmap image and sent to the segmentation algorithm. The segmenter gives a segmented output image, based on which the app tells the user to keep walking or stop because there is an obstacle.</a:t>
            </a:r>
          </a:p>
        </p:txBody>
      </p:sp>
      <p:sp>
        <p:nvSpPr>
          <p:cNvPr id="241" name="TextBox 240">
            <a:extLst>
              <a:ext uri="{FF2B5EF4-FFF2-40B4-BE49-F238E27FC236}">
                <a16:creationId xmlns:a16="http://schemas.microsoft.com/office/drawing/2014/main" id="{289F4C29-97DA-4889-85D4-4718B5EF9EE5}"/>
              </a:ext>
            </a:extLst>
          </p:cNvPr>
          <p:cNvSpPr txBox="1"/>
          <p:nvPr/>
        </p:nvSpPr>
        <p:spPr>
          <a:xfrm>
            <a:off x="22250400" y="8453735"/>
            <a:ext cx="10058400" cy="7271221"/>
          </a:xfrm>
          <a:prstGeom prst="rect">
            <a:avLst/>
          </a:prstGeom>
          <a:noFill/>
        </p:spPr>
        <p:txBody>
          <a:bodyPr wrap="square" rtlCol="0">
            <a:spAutoFit/>
          </a:bodyPr>
          <a:lstStyle>
            <a:defPPr>
              <a:defRPr kern="1200" smtId="4294967295"/>
            </a:defPPr>
          </a:lstStyle>
          <a:p>
            <a:pPr algn="just">
              <a:lnSpc>
                <a:spcPts val="3300"/>
              </a:lnSpc>
              <a:spcBef>
                <a:spcPts val="600"/>
              </a:spcBef>
            </a:pP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primary dataset to use in this project is the MIT ADE20k Dataset for Scene Segmentation. This dataset features 20,120 images taken from a wide variety of scenes both outdoors and indoors. </a:t>
            </a:r>
          </a:p>
          <a:p>
            <a:pPr algn="just">
              <a:lnSpc>
                <a:spcPts val="3300"/>
              </a:lnSpc>
              <a:spcBef>
                <a:spcPts val="600"/>
              </a:spcBef>
            </a:pP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ADE20k Dataset features a total of 150 Classes. However, most of these classes are either superfluous, or too finely detailed, for the task at hand. Therefore, the class labels were consolidated into a number of classes that were more relevant:</a:t>
            </a:r>
          </a:p>
          <a:p>
            <a:pPr algn="just">
              <a:lnSpc>
                <a:spcPts val="3300"/>
              </a:lnSpc>
              <a:spcBef>
                <a:spcPts val="600"/>
              </a:spcBef>
            </a:pP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 (Wall)   &lt;~~~~~~	9 (window), 15 (door), 33 (fence), 43 (pillar), 44 			(sign board), 145 (bulletin board)</a:t>
            </a:r>
          </a:p>
          <a:p>
            <a:pPr algn="just">
              <a:lnSpc>
                <a:spcPts val="3300"/>
              </a:lnSpc>
              <a:spcBef>
                <a:spcPts val="600"/>
              </a:spcBef>
            </a:pP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 (Floor) &lt;~~~~~~ 	7 (road), 14 (ground, 30 (field), 53 (path),55 				(runway))</a:t>
            </a:r>
          </a:p>
          <a:p>
            <a:pPr algn="just">
              <a:lnSpc>
                <a:spcPts val="3300"/>
              </a:lnSpc>
              <a:spcBef>
                <a:spcPts val="600"/>
              </a:spcBef>
            </a:pP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8 (Furniture) &lt;~~~	8 (bed), 11 (cabinet), 14 (sofa), 16 (table), 19 				(curtain), 20 (chair), 25 (shelf), 34 (desk) </a:t>
            </a:r>
          </a:p>
          <a:p>
            <a:pPr algn="just">
              <a:lnSpc>
                <a:spcPts val="3300"/>
              </a:lnSpc>
              <a:spcBef>
                <a:spcPts val="600"/>
              </a:spcBef>
            </a:pP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7 (Stairs) &lt;~~~~~~	54 (stairs)</a:t>
            </a:r>
          </a:p>
          <a:p>
            <a:pPr algn="just">
              <a:lnSpc>
                <a:spcPts val="3300"/>
              </a:lnSpc>
              <a:spcBef>
                <a:spcPts val="600"/>
              </a:spcBef>
            </a:pP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26 (Others) &lt;~~~~ 	18 (plant), class numbers larger than 26</a:t>
            </a:r>
          </a:p>
          <a:p>
            <a:pPr algn="l"/>
            <a:endPar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Rectangle 167">
            <a:extLst>
              <a:ext uri="{FF2B5EF4-FFF2-40B4-BE49-F238E27FC236}">
                <a16:creationId xmlns:a16="http://schemas.microsoft.com/office/drawing/2014/main" id="{911E8223-4617-4E14-85CC-64FBEF860AEB}"/>
              </a:ext>
            </a:extLst>
          </p:cNvPr>
          <p:cNvSpPr>
            <a:spLocks noChangeArrowheads="1"/>
          </p:cNvSpPr>
          <p:nvPr/>
        </p:nvSpPr>
        <p:spPr bwMode="auto">
          <a:xfrm>
            <a:off x="33299400" y="7310735"/>
            <a:ext cx="9525000" cy="914400"/>
          </a:xfrm>
          <a:prstGeom prst="roundRect">
            <a:avLst/>
          </a:prstGeom>
          <a:solidFill>
            <a:srgbClr val="E64B3C"/>
          </a:solidFill>
          <a:ln w="9525">
            <a:noFill/>
            <a:miter lim="800000"/>
          </a:ln>
        </p:spPr>
        <p:txBody>
          <a:bodyPr wrap="none" lIns="137160" tIns="68580" rIns="137160" bIns="68580" anchor="ctr"/>
          <a:lstStyle>
            <a:defPPr>
              <a:defRPr kern="1200" smtId="4294967295"/>
            </a:defPPr>
          </a:lstStyle>
          <a:p>
            <a:pPr defTabSz="3762375"/>
            <a:r>
              <a:rPr lang="en-US" sz="3600">
                <a:solidFill>
                  <a:schemeClr val="bg1"/>
                </a:solidFill>
                <a:latin typeface="Nunito" panose="00000500000000000000" pitchFamily="2" charset="0"/>
              </a:rPr>
              <a:t>Conclusion</a:t>
            </a:r>
          </a:p>
        </p:txBody>
      </p:sp>
      <p:sp>
        <p:nvSpPr>
          <p:cNvPr id="32" name="Rectangle 167">
            <a:extLst>
              <a:ext uri="{FF2B5EF4-FFF2-40B4-BE49-F238E27FC236}">
                <a16:creationId xmlns:a16="http://schemas.microsoft.com/office/drawing/2014/main" id="{8A36DE9E-ADA7-4B49-A36B-D777D03B40F4}"/>
              </a:ext>
            </a:extLst>
          </p:cNvPr>
          <p:cNvSpPr>
            <a:spLocks noChangeArrowheads="1"/>
          </p:cNvSpPr>
          <p:nvPr/>
        </p:nvSpPr>
        <p:spPr bwMode="auto">
          <a:xfrm>
            <a:off x="33184407" y="26573414"/>
            <a:ext cx="9736039" cy="914400"/>
          </a:xfrm>
          <a:prstGeom prst="roundRect">
            <a:avLst/>
          </a:prstGeom>
          <a:solidFill>
            <a:srgbClr val="E64B3C"/>
          </a:solidFill>
          <a:ln w="9525">
            <a:noFill/>
            <a:miter lim="800000"/>
          </a:ln>
        </p:spPr>
        <p:txBody>
          <a:bodyPr wrap="none" lIns="137160" tIns="68580" rIns="137160" bIns="68580" anchor="ctr"/>
          <a:lstStyle>
            <a:defPPr>
              <a:defRPr kern="1200" smtId="4294967295"/>
            </a:defPPr>
          </a:lstStyle>
          <a:p>
            <a:pPr defTabSz="3762375"/>
            <a:r>
              <a:rPr lang="en-US" sz="3600">
                <a:solidFill>
                  <a:schemeClr val="bg1"/>
                </a:solidFill>
                <a:latin typeface="Nunito" panose="00000500000000000000" pitchFamily="2" charset="0"/>
              </a:rPr>
              <a:t>Acknowledgements</a:t>
            </a:r>
          </a:p>
        </p:txBody>
      </p:sp>
      <p:sp>
        <p:nvSpPr>
          <p:cNvPr id="33" name="TextBox 19">
            <a:extLst>
              <a:ext uri="{FF2B5EF4-FFF2-40B4-BE49-F238E27FC236}">
                <a16:creationId xmlns:a16="http://schemas.microsoft.com/office/drawing/2014/main" id="{AD61A419-7763-464E-BEFD-5783756FD735}"/>
              </a:ext>
            </a:extLst>
          </p:cNvPr>
          <p:cNvSpPr txBox="1">
            <a:spLocks noChangeArrowheads="1"/>
          </p:cNvSpPr>
          <p:nvPr/>
        </p:nvSpPr>
        <p:spPr bwMode="auto">
          <a:xfrm>
            <a:off x="33147000" y="27736800"/>
            <a:ext cx="9773446" cy="3528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ts val="3300"/>
              </a:lnSpc>
              <a:spcBef>
                <a:spcPts val="600"/>
              </a:spcBef>
            </a:pPr>
            <a:r>
              <a:rPr lang="en-US" sz="2400" b="0" dirty="0">
                <a:latin typeface="Open Sans" panose="020B0606030504020204" pitchFamily="34" charset="0"/>
                <a:ea typeface="Open Sans" panose="020B0606030504020204" pitchFamily="34" charset="0"/>
                <a:cs typeface="Open Sans" panose="020B0606030504020204" pitchFamily="34" charset="0"/>
              </a:rPr>
              <a:t>We are extremely grateful to all the Faculty and Staff of Electrical and Computer Engineering Department for providing us with the opportunity and platform. </a:t>
            </a:r>
          </a:p>
          <a:p>
            <a:pPr algn="just">
              <a:lnSpc>
                <a:spcPts val="3300"/>
              </a:lnSpc>
              <a:spcBef>
                <a:spcPts val="600"/>
              </a:spcBef>
            </a:pPr>
            <a:r>
              <a:rPr lang="en-US" sz="2400" b="0" dirty="0">
                <a:latin typeface="Open Sans" panose="020B0606030504020204" pitchFamily="34" charset="0"/>
                <a:ea typeface="Open Sans" panose="020B0606030504020204" pitchFamily="34" charset="0"/>
                <a:cs typeface="Open Sans" panose="020B0606030504020204" pitchFamily="34" charset="0"/>
              </a:rPr>
              <a:t>Specially, we would also specially like to acknowledge and thank our supervisor, Tanjila Farah, Senior Lecturer of the Department of Electrical and Computer Engineering of North South University. We are indebted to her for her efforts, providing guidance and advice over the course of our senior design project.</a:t>
            </a:r>
          </a:p>
        </p:txBody>
      </p:sp>
      <p:sp>
        <p:nvSpPr>
          <p:cNvPr id="249" name="TextBox 248">
            <a:extLst>
              <a:ext uri="{FF2B5EF4-FFF2-40B4-BE49-F238E27FC236}">
                <a16:creationId xmlns:a16="http://schemas.microsoft.com/office/drawing/2014/main" id="{E7F5A37C-2B6C-4404-91FF-0640D04BD011}"/>
              </a:ext>
            </a:extLst>
          </p:cNvPr>
          <p:cNvSpPr txBox="1"/>
          <p:nvPr/>
        </p:nvSpPr>
        <p:spPr>
          <a:xfrm>
            <a:off x="33184407" y="8453735"/>
            <a:ext cx="9736039" cy="19228341"/>
          </a:xfrm>
          <a:prstGeom prst="rect">
            <a:avLst/>
          </a:prstGeom>
          <a:noFill/>
        </p:spPr>
        <p:txBody>
          <a:bodyPr wrap="square" rtlCol="0">
            <a:spAutoFit/>
          </a:bodyPr>
          <a:lstStyle>
            <a:defPPr>
              <a:defRPr kern="1200" smtId="4294967295"/>
            </a:defPPr>
          </a:lstStyle>
          <a:p>
            <a:pPr algn="just">
              <a:lnSpc>
                <a:spcPts val="3300"/>
              </a:lnSpc>
              <a:spcBef>
                <a:spcPts val="600"/>
              </a:spcBef>
            </a:pP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Using Deep Learning, interior surfaces can be efficiently and accurately deciphered in a format suitable for the computer. As such, it can be used to develop an extremely cost-effective solution for helping blind people navigate in an environment full of obstacles, such as interior spaces. As the system is in real-time and implements a ‘Free Space Detection’ approach, any sudden changes in the environment such as a person walking in front will also be detected by the system. Therefore, this research proposes that a semantic segmentation model is developed using one of the mentioned architectures and datasets, and integrated into a mobile app that will handle the inputs and outputs. Such an app would be quite useful to the visually impaired. </a:t>
            </a:r>
          </a:p>
          <a:p>
            <a:pPr algn="just">
              <a:lnSpc>
                <a:spcPts val="3300"/>
              </a:lnSpc>
              <a:spcBef>
                <a:spcPts val="600"/>
              </a:spcBef>
            </a:pP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 regards to future work, we can concentrate on 1) developing a more efficient semantic segmentation architecture with an enhanced inference pipeline, 2) adding features such as the app describing the contents of a room to the user based on what objects have been segmented within each grid location, 3) building up a more tailored dataset with annotated images taken from the perspective of visually impaired people, 3) providing  more intuitive feedback to the user via haptic interfaces, spatial sound etc.</a:t>
            </a:r>
          </a:p>
          <a:p>
            <a:pPr algn="just">
              <a:lnSpc>
                <a:spcPts val="3300"/>
              </a:lnSpc>
              <a:spcBef>
                <a:spcPts val="600"/>
              </a:spcBef>
            </a:pP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 long-term priority will be to increase the speed &amp; accuracy of the inference process on our proposed system. The simplest way to accomplish this is to delve into implementing better state-of-the-art neural network models that are capable of delivering more accurate inferences on a wider range of inputs. The usage of these such neural networks though comes with a cost of taking up more space on the user’s smartphone. These big multi-layered networks can often take up to 500 Megabytes on the user’s smartphone, which is something that we cannot afford if we are trying to put out our solution on a mobile device.</a:t>
            </a:r>
          </a:p>
          <a:p>
            <a:pPr algn="just">
              <a:lnSpc>
                <a:spcPts val="3300"/>
              </a:lnSpc>
              <a:spcBef>
                <a:spcPts val="600"/>
              </a:spcBef>
            </a:pP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As a resolution to this problem, we can set up the smartphone’s camera to stream data to a server running our algorithms. This server will include Graphics Processing Units (GPU’s) to further boost the time and accuracy of our inferences and increase the frame rate of our system while freeing up CPU cycles on the smartphone for other processes. This would allow the app to have two modes: a less accurate but usable offline mode and a powerful, developed ‘online’ mode.</a:t>
            </a:r>
          </a:p>
          <a:p>
            <a:pPr algn="just">
              <a:lnSpc>
                <a:spcPts val="3300"/>
              </a:lnSpc>
              <a:spcBef>
                <a:spcPts val="600"/>
              </a:spcBef>
            </a:pP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Furthermore, we could exercise a collaborative effort to develop a standard benchmark dataset for this and develop a more tactile interface to give audio feedback to the user. </a:t>
            </a:r>
          </a:p>
          <a:p>
            <a:br>
              <a:rPr lang="en-US" sz="2400" dirty="0"/>
            </a:br>
            <a:endParaRPr lang="en-US" sz="2400" b="0" dirty="0">
              <a:solidFill>
                <a:schemeClr val="tx1"/>
              </a:solidFill>
              <a:latin typeface="Open Sans" panose="020B0604020202020204" charset="0"/>
              <a:ea typeface="Open Sans" panose="020B0604020202020204" charset="0"/>
              <a:cs typeface="Open Sans" panose="020B0604020202020204" charset="0"/>
            </a:endParaRPr>
          </a:p>
          <a:p>
            <a:br>
              <a:rPr lang="en-US" sz="2400" dirty="0"/>
            </a:br>
            <a:endPar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6" name="TextBox 305">
            <a:extLst>
              <a:ext uri="{FF2B5EF4-FFF2-40B4-BE49-F238E27FC236}">
                <a16:creationId xmlns:a16="http://schemas.microsoft.com/office/drawing/2014/main" id="{52719D96-727F-42F6-8B2A-AA919B98673D}"/>
              </a:ext>
            </a:extLst>
          </p:cNvPr>
          <p:cNvSpPr txBox="1"/>
          <p:nvPr/>
        </p:nvSpPr>
        <p:spPr>
          <a:xfrm>
            <a:off x="22250402" y="22703135"/>
            <a:ext cx="10058400" cy="9683998"/>
          </a:xfrm>
          <a:prstGeom prst="rect">
            <a:avLst/>
          </a:prstGeom>
          <a:noFill/>
        </p:spPr>
        <p:txBody>
          <a:bodyPr wrap="square" rtlCol="0">
            <a:spAutoFit/>
          </a:bodyPr>
          <a:lstStyle>
            <a:defPPr>
              <a:defRPr kern="1200" smtId="4294967295"/>
            </a:defPPr>
          </a:lstStyle>
          <a:p>
            <a:pPr algn="just">
              <a:lnSpc>
                <a:spcPts val="3300"/>
              </a:lnSpc>
              <a:spcBef>
                <a:spcPts val="600"/>
              </a:spcBef>
            </a:pP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final output is generated based on the grid where The presence of free walking space or clutter is determined by the colour of the segmented image in that particular section of the grid. </a:t>
            </a:r>
          </a:p>
          <a:p>
            <a:pPr algn="just">
              <a:lnSpc>
                <a:spcPts val="3300"/>
              </a:lnSpc>
              <a:spcBef>
                <a:spcPts val="600"/>
              </a:spcBef>
            </a:pP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current app has implemented a ShuffleNet v2 model due to issues with the DeepLab v3 model, even though the latter model would have been more accurate.</a:t>
            </a:r>
          </a:p>
          <a:p>
            <a:pPr algn="just">
              <a:lnSpc>
                <a:spcPts val="3300"/>
              </a:lnSpc>
              <a:spcBef>
                <a:spcPts val="600"/>
              </a:spcBef>
            </a:pP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If purple is used to denote the floor in the segmented image, then the function will check for the prevalence of purple in the ‘Current Step’ position of the grid. This current step is the most important position in our grid, since it is where the user will step next. If another object appears in the ‘Current Step’ position, then the segmented output will return a different colour. The function will send a call to the text-to-speech function to tell the user “Obstacle in front!” This message will have the highest priority.</a:t>
            </a:r>
          </a:p>
          <a:p>
            <a:pPr algn="just">
              <a:lnSpc>
                <a:spcPts val="3300"/>
              </a:lnSpc>
              <a:spcBef>
                <a:spcPts val="600"/>
              </a:spcBef>
            </a:pP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Additional warnings can also be built in in a similar way. If an obstacle is detected in ‘Heading Left’ or ‘Heading Right’, the system can tell the user “Obstacle to left/right!” If an obstacle is detected in the “Next 2-4 Steps”, the system will tell the user “Obstacle up ahead.”</a:t>
            </a:r>
          </a:p>
          <a:p>
            <a:pPr algn="just">
              <a:lnSpc>
                <a:spcPts val="3300"/>
              </a:lnSpc>
              <a:spcBef>
                <a:spcPts val="600"/>
              </a:spcBef>
            </a:pP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Overall, the expectation is that the user will be aware of obstacles nearby, and stop as necessary when they get too close.</a:t>
            </a:r>
          </a:p>
          <a:p>
            <a:pPr algn="just">
              <a:lnSpc>
                <a:spcPts val="3300"/>
              </a:lnSpc>
              <a:spcBef>
                <a:spcPts val="600"/>
              </a:spcBef>
            </a:pPr>
            <a:b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br>
            <a:endPar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028" name="Picture 4" descr="https://lh5.googleusercontent.com/yxsfgtDyeUzEU1quS6C7B-dTSkueIyg_lvaYh38NnOVwqz666bSYzIkKApS7jY7d1I2KMPuoTWQFyRGQMNEo1dn1Z1purckvC9JraEn1jp4qD9et1nEHuytKSGeV1j4VY2Bzwba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65147" y="20224166"/>
            <a:ext cx="9770853" cy="104437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h3.googleusercontent.com/gYUOTEqDWXmXckGL644C1BlLQzKqoYUPMFCj8PSRNVSc-ZsE5rsXmNMJJsI1gY4hRQ0fCWIogE0ozWeNJyqJcMEXuJNBcqDxydC4MYJLcxsPVkqjUBRo8cnP9Qmnooe71xsvQAx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65147" y="24765000"/>
            <a:ext cx="9740795"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50400" y="15468600"/>
            <a:ext cx="10058399" cy="5562600"/>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185599" y="856460"/>
            <a:ext cx="5120581" cy="5671286"/>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41564" y="25128086"/>
            <a:ext cx="3630948" cy="6505033"/>
          </a:xfrm>
          <a:prstGeom prst="rect">
            <a:avLst/>
          </a:prstGeom>
        </p:spPr>
      </p:pic>
      <p:sp>
        <p:nvSpPr>
          <p:cNvPr id="8" name="TextBox 7"/>
          <p:cNvSpPr txBox="1"/>
          <p:nvPr/>
        </p:nvSpPr>
        <p:spPr>
          <a:xfrm>
            <a:off x="11430000" y="13358302"/>
            <a:ext cx="10058399" cy="7132722"/>
          </a:xfrm>
          <a:prstGeom prst="rect">
            <a:avLst/>
          </a:prstGeom>
          <a:noFill/>
        </p:spPr>
        <p:txBody>
          <a:bodyPr wrap="square" rtlCol="0">
            <a:spAutoFit/>
          </a:bodyPr>
          <a:lstStyle/>
          <a:p>
            <a:pPr algn="l"/>
            <a:r>
              <a:rPr lang="en-US" sz="3200" dirty="0">
                <a:solidFill>
                  <a:schemeClr val="tx1"/>
                </a:solidFill>
                <a:latin typeface="Nunito" panose="020B0604020202020204" charset="0"/>
              </a:rPr>
              <a:t>Semantic Segmentation</a:t>
            </a:r>
          </a:p>
          <a:p>
            <a:pPr algn="just">
              <a:lnSpc>
                <a:spcPts val="3300"/>
              </a:lnSpc>
              <a:spcBef>
                <a:spcPts val="600"/>
              </a:spcBef>
              <a:spcAft>
                <a:spcPts val="800"/>
              </a:spcAft>
            </a:pP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One of the most common applications of computer vision and deep learning is image segmentation. Image segmentation is simply the process of breaking down a normal image into different components that can be efficiently </a:t>
            </a:r>
            <a:r>
              <a:rPr lang="en-US" sz="2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analysed</a:t>
            </a: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by a computer. Below we discuss two models chosen for the task.</a:t>
            </a:r>
            <a:endParaRPr lang="en-US" sz="2400" b="0" dirty="0">
              <a:solidFill>
                <a:schemeClr val="tx1"/>
              </a:solidFill>
              <a:latin typeface="Open Sans" panose="020B0604020202020204" charset="0"/>
              <a:ea typeface="Open Sans" panose="020B0604020202020204" charset="0"/>
              <a:cs typeface="Open Sans" panose="020B0604020202020204" charset="0"/>
            </a:endParaRPr>
          </a:p>
          <a:p>
            <a:pPr algn="just">
              <a:spcAft>
                <a:spcPts val="600"/>
              </a:spcAft>
            </a:pPr>
            <a:r>
              <a:rPr lang="en-US" sz="2400" dirty="0" err="1">
                <a:solidFill>
                  <a:schemeClr val="tx1"/>
                </a:solidFill>
                <a:latin typeface="Open Sans" panose="020B0604020202020204" charset="0"/>
                <a:ea typeface="Open Sans" panose="020B0604020202020204" charset="0"/>
                <a:cs typeface="Open Sans" panose="020B0604020202020204" charset="0"/>
              </a:rPr>
              <a:t>Shufflenet</a:t>
            </a:r>
            <a:endParaRPr lang="en-US" sz="2400" dirty="0">
              <a:solidFill>
                <a:schemeClr val="tx1"/>
              </a:solidFill>
              <a:latin typeface="Open Sans" panose="020B0604020202020204" charset="0"/>
              <a:ea typeface="Open Sans" panose="020B0604020202020204" charset="0"/>
              <a:cs typeface="Open Sans" panose="020B0604020202020204" charset="0"/>
            </a:endParaRPr>
          </a:p>
          <a:p>
            <a:pPr algn="just">
              <a:lnSpc>
                <a:spcPts val="3300"/>
              </a:lnSpc>
              <a:spcBef>
                <a:spcPts val="600"/>
              </a:spcBef>
            </a:pP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Shufflenet is a CNN architecture that was developed from the idea of </a:t>
            </a:r>
            <a:r>
              <a:rPr lang="en-US" sz="2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MobileNet</a:t>
            </a: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aiming to be extremely efficient using limited computing resources. In </a:t>
            </a:r>
            <a:r>
              <a:rPr lang="en-US" sz="2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ShuffleNet</a:t>
            </a: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group convolutions are utilized. In grouped convolutions, filters are separated into several different groups. Each group applies filters in a parallel manner, and at the end the final output layer is composed by combining the outputs of each group. Grouped convolutions were first proposed in AlexNet and have been further developed since then.</a:t>
            </a:r>
          </a:p>
          <a:p>
            <a:pPr algn="just"/>
            <a:endParaRPr lang="en-US" sz="2400" b="0" dirty="0">
              <a:solidFill>
                <a:schemeClr val="tx1"/>
              </a:solidFill>
              <a:latin typeface="Open Sans" panose="020B0604020202020204" charset="0"/>
              <a:ea typeface="Open Sans" panose="020B0604020202020204" charset="0"/>
              <a:cs typeface="Open Sans" panose="020B0604020202020204" charset="0"/>
            </a:endParaRPr>
          </a:p>
        </p:txBody>
      </p:sp>
      <p:sp>
        <p:nvSpPr>
          <p:cNvPr id="4" name="TextBox 3"/>
          <p:cNvSpPr txBox="1"/>
          <p:nvPr/>
        </p:nvSpPr>
        <p:spPr>
          <a:xfrm>
            <a:off x="11430000" y="21517523"/>
            <a:ext cx="10058399" cy="3128357"/>
          </a:xfrm>
          <a:prstGeom prst="rect">
            <a:avLst/>
          </a:prstGeom>
          <a:noFill/>
        </p:spPr>
        <p:txBody>
          <a:bodyPr wrap="square" rtlCol="0">
            <a:spAutoFit/>
          </a:bodyPr>
          <a:lstStyle/>
          <a:p>
            <a:pPr algn="just">
              <a:spcAft>
                <a:spcPts val="600"/>
              </a:spcAft>
            </a:pPr>
            <a:r>
              <a:rPr lang="en-US" sz="2400" dirty="0">
                <a:solidFill>
                  <a:schemeClr val="tx1"/>
                </a:solidFill>
                <a:latin typeface="Open Sans" panose="020B0604020202020204" charset="0"/>
                <a:ea typeface="Open Sans" panose="020B0604020202020204" charset="0"/>
                <a:cs typeface="Open Sans" panose="020B0604020202020204" charset="0"/>
              </a:rPr>
              <a:t>DeepLabV3</a:t>
            </a:r>
          </a:p>
          <a:p>
            <a:pPr algn="just">
              <a:lnSpc>
                <a:spcPts val="3300"/>
              </a:lnSpc>
              <a:spcBef>
                <a:spcPts val="600"/>
              </a:spcBef>
            </a:pP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Developed by Google, DeepLabV3 is one of the most accurate and powerful architectures for </a:t>
            </a:r>
            <a:r>
              <a:rPr lang="en-US" sz="2400" b="0" dirty="0">
                <a:solidFill>
                  <a:schemeClr val="tx1"/>
                </a:solidFill>
                <a:latin typeface="Open Sans" panose="020B0604020202020204" charset="0"/>
                <a:ea typeface="Open Sans" panose="020B0604020202020204" charset="0"/>
                <a:cs typeface="Open Sans" panose="020B0604020202020204" charset="0"/>
              </a:rPr>
              <a:t>semantic</a:t>
            </a: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segmentation available today. The DeepLabv3 </a:t>
            </a:r>
            <a:r>
              <a:rPr lang="en-US" sz="2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archtecture</a:t>
            </a: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makes use of Atrous Convolutions (also called dilated convolutions). In an </a:t>
            </a:r>
            <a:r>
              <a:rPr lang="en-US" sz="2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Atrous</a:t>
            </a: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convolution, holes are placed between each unit or pixel of the filter. So, each convolution will cover a wider area, but the filter size will remain the same.</a:t>
            </a:r>
          </a:p>
        </p:txBody>
      </p:sp>
      <p:sp>
        <p:nvSpPr>
          <p:cNvPr id="5" name="TextBox 4"/>
          <p:cNvSpPr txBox="1"/>
          <p:nvPr/>
        </p:nvSpPr>
        <p:spPr>
          <a:xfrm>
            <a:off x="11430001" y="27030614"/>
            <a:ext cx="5538676" cy="4474879"/>
          </a:xfrm>
          <a:prstGeom prst="rect">
            <a:avLst/>
          </a:prstGeom>
          <a:noFill/>
        </p:spPr>
        <p:txBody>
          <a:bodyPr wrap="square" rtlCol="0">
            <a:spAutoFit/>
          </a:bodyPr>
          <a:lstStyle/>
          <a:p>
            <a:pPr algn="just">
              <a:spcAft>
                <a:spcPts val="600"/>
              </a:spcAft>
            </a:pPr>
            <a:r>
              <a:rPr lang="en-US" sz="2400" dirty="0">
                <a:solidFill>
                  <a:schemeClr val="tx1"/>
                </a:solidFill>
                <a:latin typeface="Open Sans" panose="020B0604020202020204" charset="0"/>
                <a:ea typeface="Open Sans" panose="020B0604020202020204" charset="0"/>
                <a:cs typeface="Open Sans" panose="020B0604020202020204" charset="0"/>
              </a:rPr>
              <a:t>Audio Output Generation</a:t>
            </a:r>
          </a:p>
          <a:p>
            <a:pPr algn="just">
              <a:lnSpc>
                <a:spcPts val="3300"/>
              </a:lnSpc>
              <a:spcBef>
                <a:spcPts val="600"/>
              </a:spcBef>
            </a:pP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Once a segmented image has been received, the final task is to generate an audio output. </a:t>
            </a:r>
          </a:p>
          <a:p>
            <a:pPr algn="just">
              <a:lnSpc>
                <a:spcPts val="3300"/>
              </a:lnSpc>
              <a:spcBef>
                <a:spcPts val="600"/>
              </a:spcBef>
            </a:pP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output segmented image will be divided into a grid of 9 parts. The most important part is where their next few steps will be. If the ‘Current Step’ is not purple (i.e. not clear floor), then the user will be stopped.</a:t>
            </a:r>
          </a:p>
        </p:txBody>
      </p:sp>
      <p:pic>
        <p:nvPicPr>
          <p:cNvPr id="9" name="Picture 8"/>
          <p:cNvPicPr>
            <a:picLocks noChangeAspect="1"/>
          </p:cNvPicPr>
          <p:nvPr/>
        </p:nvPicPr>
        <p:blipFill rotWithShape="1">
          <a:blip r:embed="rId7">
            <a:extLst>
              <a:ext uri="{28A0092B-C50C-407E-A947-70E740481C1C}">
                <a14:useLocalDpi xmlns:a14="http://schemas.microsoft.com/office/drawing/2010/main" val="0"/>
              </a:ext>
            </a:extLst>
          </a:blip>
          <a:srcRect l="1" r="1001" b="2727"/>
          <a:stretch/>
        </p:blipFill>
        <p:spPr>
          <a:xfrm>
            <a:off x="17244534" y="27682076"/>
            <a:ext cx="4229351" cy="3636124"/>
          </a:xfrm>
          <a:prstGeom prst="rect">
            <a:avLst/>
          </a:prstGeom>
        </p:spPr>
      </p:pic>
      <p:pic>
        <p:nvPicPr>
          <p:cNvPr id="29" name="Picture 28">
            <a:extLst>
              <a:ext uri="{FF2B5EF4-FFF2-40B4-BE49-F238E27FC236}">
                <a16:creationId xmlns:a16="http://schemas.microsoft.com/office/drawing/2014/main" id="{F5B1E785-4BCD-4223-BB52-26A05E75F3B5}"/>
              </a:ext>
            </a:extLst>
          </p:cNvPr>
          <p:cNvPicPr/>
          <p:nvPr/>
        </p:nvPicPr>
        <p:blipFill rotWithShape="1">
          <a:blip r:embed="rId8" cstate="print">
            <a:extLst>
              <a:ext uri="{28A0092B-C50C-407E-A947-70E740481C1C}">
                <a14:useLocalDpi xmlns:a14="http://schemas.microsoft.com/office/drawing/2010/main" val="0"/>
              </a:ext>
            </a:extLst>
          </a:blip>
          <a:srcRect l="2558" t="7918" r="4715" b="12068"/>
          <a:stretch/>
        </p:blipFill>
        <p:spPr bwMode="auto">
          <a:xfrm>
            <a:off x="5709525" y="25128087"/>
            <a:ext cx="4258977" cy="6476004"/>
          </a:xfrm>
          <a:prstGeom prst="rect">
            <a:avLst/>
          </a:prstGeom>
          <a:noFill/>
          <a:ln>
            <a:noFill/>
          </a:ln>
          <a:extLst>
            <a:ext uri="{53640926-AAD7-44D8-BBD7-CCE9431645EC}">
              <a14:shadowObscured xmlns:a14="http://schemas.microsoft.com/office/drawing/2010/main"/>
            </a:ext>
          </a:extLst>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perceptualpewter|09-2018"/>
</p:tagLst>
</file>

<file path=ppt/theme/theme1.xml><?xml version="1.0" encoding="utf-8"?>
<a:theme xmlns:a="http://schemas.openxmlformats.org/drawingml/2006/main" name="Default Desig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800000"/>
            </a:gs>
            <a:gs pos="50000">
              <a:srgbClr val="800000">
                <a:gamma/>
                <a:tint val="73725"/>
                <a:invGamma/>
              </a:srgbClr>
            </a:gs>
            <a:gs pos="100000">
              <a:srgbClr val="800000"/>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137160" tIns="68580" rIns="137160" bIns="68580" numCol="1" anchor="ctr" anchorCtr="0" compatLnSpc="1">
        <a:prstTxWarp prst="textNoShape">
          <a:avLst/>
        </a:prstTxWarp>
      </a:bodyPr>
      <a:lstStyle>
        <a:defPPr marL="0" marR="0" indent="0" algn="ctr" defTabSz="3762375" rtl="0" eaLnBrk="1" fontAlgn="base" latinLnBrk="0" hangingPunct="1">
          <a:lnSpc>
            <a:spcPct val="100000"/>
          </a:lnSpc>
          <a:spcBef>
            <a:spcPct val="0"/>
          </a:spcBef>
          <a:spcAft>
            <a:spcPct val="0"/>
          </a:spcAft>
          <a:buClrTx/>
          <a:buSzTx/>
          <a:buFontTx/>
          <a:buNone/>
          <a:tabLst/>
          <a:defRPr kumimoji="0" lang="en-US" sz="4300" b="1" i="0" u="none" strike="noStrike" cap="none" normalizeH="0" baseline="0" smtClean="0">
            <a:ln>
              <a:noFill/>
            </a:ln>
            <a:solidFill>
              <a:srgbClr val="FF9900"/>
            </a:solidFill>
            <a:effectLst/>
            <a:latin typeface="Arial" pitchFamily="34" charset="0"/>
          </a:defRPr>
        </a:defPPr>
      </a:lstStyle>
    </a:spDef>
    <a:lnDef>
      <a:spPr bwMode="auto">
        <a:xfrm>
          <a:off x="0" y="0"/>
          <a:ext cx="1" cy="1"/>
        </a:xfrm>
        <a:custGeom>
          <a:avLst/>
          <a:gdLst/>
          <a:ahLst/>
          <a:cxnLst/>
          <a:rect l="0" t="0" r="0" b="0"/>
          <a:pathLst/>
        </a:custGeom>
        <a:gradFill rotWithShape="1">
          <a:gsLst>
            <a:gs pos="0">
              <a:srgbClr val="800000"/>
            </a:gs>
            <a:gs pos="50000">
              <a:srgbClr val="800000">
                <a:gamma/>
                <a:tint val="73725"/>
                <a:invGamma/>
              </a:srgbClr>
            </a:gs>
            <a:gs pos="100000">
              <a:srgbClr val="800000"/>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137160" tIns="68580" rIns="137160" bIns="68580" numCol="1" anchor="ctr" anchorCtr="0" compatLnSpc="1">
        <a:prstTxWarp prst="textNoShape">
          <a:avLst/>
        </a:prstTxWarp>
      </a:bodyPr>
      <a:lstStyle>
        <a:defPPr marL="0" marR="0" indent="0" algn="ctr" defTabSz="3762375" rtl="0" eaLnBrk="1" fontAlgn="base" latinLnBrk="0" hangingPunct="1">
          <a:lnSpc>
            <a:spcPct val="100000"/>
          </a:lnSpc>
          <a:spcBef>
            <a:spcPct val="0"/>
          </a:spcBef>
          <a:spcAft>
            <a:spcPct val="0"/>
          </a:spcAft>
          <a:buClrTx/>
          <a:buSzTx/>
          <a:buFontTx/>
          <a:buNone/>
          <a:tabLst/>
          <a:defRPr kumimoji="0" lang="en-US" sz="4300" b="1" i="0" u="none" strike="noStrike" cap="none" normalizeH="0" baseline="0" smtClean="0">
            <a:ln>
              <a:noFill/>
            </a:ln>
            <a:solidFill>
              <a:srgbClr val="FF9900"/>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4815</TotalTime>
  <Words>1810</Words>
  <Application>Microsoft Office PowerPoint</Application>
  <PresentationFormat>Custom</PresentationFormat>
  <Paragraphs>50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Open Sans</vt:lpstr>
      <vt:lpstr>Nunito</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Shadab Choudhury</cp:lastModifiedBy>
  <cp:revision>178</cp:revision>
  <dcterms:modified xsi:type="dcterms:W3CDTF">2021-02-03T03:51:52Z</dcterms:modified>
  <cp:category>science research poster</cp:category>
</cp:coreProperties>
</file>