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70" r:id="rId5"/>
    <p:sldId id="271" r:id="rId6"/>
    <p:sldId id="272"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dab Choudhury" initials="SC" lastIdx="1" clrIdx="0">
    <p:extLst>
      <p:ext uri="{19B8F6BF-5375-455C-9EA6-DF929625EA0E}">
        <p15:presenceInfo xmlns:p15="http://schemas.microsoft.com/office/powerpoint/2012/main" userId="31f265c6a03128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1" autoAdjust="0"/>
    <p:restoredTop sz="94660"/>
  </p:normalViewPr>
  <p:slideViewPr>
    <p:cSldViewPr snapToGrid="0">
      <p:cViewPr>
        <p:scale>
          <a:sx n="100" d="100"/>
          <a:sy n="100" d="100"/>
        </p:scale>
        <p:origin x="252" y="408"/>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B8DF49-F817-4A25-8234-7527CB38BA2F}" type="datetimeFigureOut">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23899257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8DF49-F817-4A25-8234-7527CB38BA2F}"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251826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8DF49-F817-4A25-8234-7527CB38BA2F}"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328419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8DF49-F817-4A25-8234-7527CB38BA2F}" type="datetimeFigureOut">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32312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CB8DF49-F817-4A25-8234-7527CB38BA2F}" type="datetimeFigureOut">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30460748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CB8DF49-F817-4A25-8234-7527CB38BA2F}" type="datetimeFigureOut">
              <a:rPr lang="en-US" smtClean="0"/>
              <a:t>21/4/2020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383222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CB8DF49-F817-4A25-8234-7527CB38BA2F}" type="datetimeFigureOut">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DA9A1-9B56-4E34-8AB1-C68343C839B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9456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B8DF49-F817-4A25-8234-7527CB38BA2F}" type="datetimeFigureOut">
              <a:rPr lang="en-US" smtClean="0"/>
              <a:t>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129316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8DF49-F817-4A25-8234-7527CB38BA2F}" type="datetimeFigureOut">
              <a:rPr lang="en-US" smtClean="0"/>
              <a:t>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254265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CB8DF49-F817-4A25-8234-7527CB38BA2F}" type="datetimeFigureOut">
              <a:rPr lang="en-US" smtClean="0"/>
              <a:t>21/4/2020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99639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CB8DF49-F817-4A25-8234-7527CB38BA2F}" type="datetimeFigureOut">
              <a:rPr lang="en-US" smtClean="0"/>
              <a:t>21/4/2020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216460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3000">
              <a:schemeClr val="bg1">
                <a:lumMod val="75000"/>
              </a:schemeClr>
            </a:gs>
            <a:gs pos="65000">
              <a:schemeClr val="bg2">
                <a:lumMod val="45000"/>
                <a:lumOff val="55000"/>
              </a:schemeClr>
            </a:gs>
            <a:gs pos="100000">
              <a:schemeClr val="bg1">
                <a:lumMod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CB8DF49-F817-4A25-8234-7527CB38BA2F}" type="datetimeFigureOut">
              <a:rPr lang="en-US" smtClean="0"/>
              <a:t>21/4/2020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23DA9A1-9B56-4E34-8AB1-C68343C839BC}" type="slidenum">
              <a:rPr lang="en-US" smtClean="0"/>
              <a:t>‹#›</a:t>
            </a:fld>
            <a:endParaRPr lang="en-US"/>
          </a:p>
        </p:txBody>
      </p:sp>
    </p:spTree>
    <p:extLst>
      <p:ext uri="{BB962C8B-B14F-4D97-AF65-F5344CB8AC3E}">
        <p14:creationId xmlns:p14="http://schemas.microsoft.com/office/powerpoint/2010/main" val="3240771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3000">
              <a:schemeClr val="tx1">
                <a:lumMod val="75000"/>
              </a:schemeClr>
            </a:gs>
            <a:gs pos="65000">
              <a:schemeClr val="bg2">
                <a:lumMod val="25000"/>
                <a:lumOff val="75000"/>
              </a:schemeClr>
            </a:gs>
            <a:gs pos="100000">
              <a:schemeClr val="tx1">
                <a:lumMod val="75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6F2BEB-A93A-4F1F-84FB-7583D7BEB8E8}"/>
              </a:ext>
            </a:extLst>
          </p:cNvPr>
          <p:cNvSpPr/>
          <p:nvPr/>
        </p:nvSpPr>
        <p:spPr>
          <a:xfrm>
            <a:off x="0" y="0"/>
            <a:ext cx="12192000" cy="6858000"/>
          </a:xfrm>
          <a:prstGeom prst="rect">
            <a:avLst/>
          </a:prstGeom>
          <a:gradFill>
            <a:gsLst>
              <a:gs pos="0">
                <a:schemeClr val="accent1">
                  <a:lumMod val="5000"/>
                  <a:lumOff val="95000"/>
                  <a:alpha val="40000"/>
                </a:schemeClr>
              </a:gs>
              <a:gs pos="33000">
                <a:schemeClr val="tx1">
                  <a:alpha val="40000"/>
                  <a:lumMod val="95000"/>
                </a:schemeClr>
              </a:gs>
              <a:gs pos="65000">
                <a:schemeClr val="tx1">
                  <a:lumMod val="85000"/>
                </a:schemeClr>
              </a:gs>
              <a:gs pos="100000">
                <a:schemeClr val="tx1">
                  <a:lumMod val="75000"/>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8BBE9A5-B2A9-446D-B99A-15FE4F17C407}"/>
              </a:ext>
            </a:extLst>
          </p:cNvPr>
          <p:cNvSpPr>
            <a:spLocks noGrp="1"/>
          </p:cNvSpPr>
          <p:nvPr>
            <p:ph type="ctrTitle"/>
          </p:nvPr>
        </p:nvSpPr>
        <p:spPr>
          <a:xfrm>
            <a:off x="1571199" y="1148046"/>
            <a:ext cx="9049603" cy="2416300"/>
          </a:xfrm>
          <a:solidFill>
            <a:schemeClr val="bg1">
              <a:lumMod val="85000"/>
              <a:lumOff val="15000"/>
            </a:schemeClr>
          </a:solidFill>
          <a:ln>
            <a:solidFill>
              <a:schemeClr val="tx1"/>
            </a:solidFill>
          </a:ln>
        </p:spPr>
        <p:txBody>
          <a:bodyPr>
            <a:normAutofit/>
          </a:bodyPr>
          <a:lstStyle/>
          <a:p>
            <a:r>
              <a:rPr lang="en-US" dirty="0">
                <a:solidFill>
                  <a:schemeClr val="tx1"/>
                </a:solidFill>
              </a:rPr>
              <a:t>Navigational Assistance for the visually impaired through computer vision techniques</a:t>
            </a:r>
          </a:p>
        </p:txBody>
      </p:sp>
      <p:graphicFrame>
        <p:nvGraphicFramePr>
          <p:cNvPr id="6" name="Table 5">
            <a:extLst>
              <a:ext uri="{FF2B5EF4-FFF2-40B4-BE49-F238E27FC236}">
                <a16:creationId xmlns:a16="http://schemas.microsoft.com/office/drawing/2014/main" id="{6FF4E4C8-E30C-4A49-A3BE-2A899C5FC4E5}"/>
              </a:ext>
            </a:extLst>
          </p:cNvPr>
          <p:cNvGraphicFramePr>
            <a:graphicFrameLocks noGrp="1"/>
          </p:cNvGraphicFramePr>
          <p:nvPr>
            <p:extLst>
              <p:ext uri="{D42A27DB-BD31-4B8C-83A1-F6EECF244321}">
                <p14:modId xmlns:p14="http://schemas.microsoft.com/office/powerpoint/2010/main" val="3284063142"/>
              </p:ext>
            </p:extLst>
          </p:nvPr>
        </p:nvGraphicFramePr>
        <p:xfrm>
          <a:off x="3044675" y="4124994"/>
          <a:ext cx="6102651" cy="1584960"/>
        </p:xfrm>
        <a:graphic>
          <a:graphicData uri="http://schemas.openxmlformats.org/drawingml/2006/table">
            <a:tbl>
              <a:tblPr firstRow="1" bandRow="1">
                <a:tableStyleId>{5940675A-B579-460E-94D1-54222C63F5DA}</a:tableStyleId>
              </a:tblPr>
              <a:tblGrid>
                <a:gridCol w="3956490">
                  <a:extLst>
                    <a:ext uri="{9D8B030D-6E8A-4147-A177-3AD203B41FA5}">
                      <a16:colId xmlns:a16="http://schemas.microsoft.com/office/drawing/2014/main" val="3882522593"/>
                    </a:ext>
                  </a:extLst>
                </a:gridCol>
                <a:gridCol w="2146161">
                  <a:extLst>
                    <a:ext uri="{9D8B030D-6E8A-4147-A177-3AD203B41FA5}">
                      <a16:colId xmlns:a16="http://schemas.microsoft.com/office/drawing/2014/main" val="251951834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Shadab Hafiz Choudhury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1631335642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7596803"/>
                  </a:ext>
                </a:extLst>
              </a:tr>
              <a:tr h="370840">
                <a:tc>
                  <a:txBody>
                    <a:bodyPr/>
                    <a:lstStyle/>
                    <a:p>
                      <a:r>
                        <a:rPr lang="en-US" sz="2000" dirty="0">
                          <a:solidFill>
                            <a:schemeClr val="bg1"/>
                          </a:solidFill>
                        </a:rPr>
                        <a:t>Ishrat Jahan Ananya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000" dirty="0">
                          <a:solidFill>
                            <a:schemeClr val="bg1"/>
                          </a:solidFill>
                        </a:rPr>
                        <a:t>1631636042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080847"/>
                  </a:ext>
                </a:extLst>
              </a:tr>
              <a:tr h="370840">
                <a:tc>
                  <a:txBody>
                    <a:bodyPr/>
                    <a:lstStyle/>
                    <a:p>
                      <a:r>
                        <a:rPr lang="en-US" sz="2000" dirty="0">
                          <a:solidFill>
                            <a:schemeClr val="bg1"/>
                          </a:solidFill>
                        </a:rPr>
                        <a:t>Sarah </a:t>
                      </a:r>
                      <a:r>
                        <a:rPr lang="en-US" sz="2000" dirty="0" err="1">
                          <a:solidFill>
                            <a:schemeClr val="bg1"/>
                          </a:solidFill>
                        </a:rPr>
                        <a:t>Suad</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000" dirty="0">
                          <a:solidFill>
                            <a:schemeClr val="bg1"/>
                          </a:solidFill>
                        </a:rPr>
                        <a:t>1632282642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94160353"/>
                  </a:ext>
                </a:extLst>
              </a:tr>
              <a:tr h="370840">
                <a:tc>
                  <a:txBody>
                    <a:bodyPr/>
                    <a:lstStyle/>
                    <a:p>
                      <a:r>
                        <a:rPr lang="en-US" sz="2000" dirty="0" err="1">
                          <a:solidFill>
                            <a:schemeClr val="bg1"/>
                          </a:solidFill>
                        </a:rPr>
                        <a:t>Nabiul</a:t>
                      </a:r>
                      <a:r>
                        <a:rPr lang="en-US" sz="2000" dirty="0">
                          <a:solidFill>
                            <a:schemeClr val="bg1"/>
                          </a:solidFill>
                        </a:rPr>
                        <a:t> Hoque </a:t>
                      </a:r>
                      <a:r>
                        <a:rPr lang="en-US" sz="2000" dirty="0" err="1">
                          <a:solidFill>
                            <a:schemeClr val="bg1"/>
                          </a:solidFill>
                        </a:rPr>
                        <a:t>Khandakar</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000" dirty="0">
                          <a:solidFill>
                            <a:schemeClr val="bg1"/>
                          </a:solidFill>
                        </a:rPr>
                        <a:t>1631164642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16153519"/>
                  </a:ext>
                </a:extLst>
              </a:tr>
            </a:tbl>
          </a:graphicData>
        </a:graphic>
      </p:graphicFrame>
    </p:spTree>
    <p:extLst>
      <p:ext uri="{BB962C8B-B14F-4D97-AF65-F5344CB8AC3E}">
        <p14:creationId xmlns:p14="http://schemas.microsoft.com/office/powerpoint/2010/main" val="316584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B385E-27C7-4088-80AA-4FCAE4E3C359}"/>
              </a:ext>
            </a:extLst>
          </p:cNvPr>
          <p:cNvSpPr/>
          <p:nvPr/>
        </p:nvSpPr>
        <p:spPr>
          <a:xfrm>
            <a:off x="0" y="0"/>
            <a:ext cx="12192000" cy="6858000"/>
          </a:xfrm>
          <a:prstGeom prst="rect">
            <a:avLst/>
          </a:prstGeom>
          <a:gradFill>
            <a:gsLst>
              <a:gs pos="0">
                <a:schemeClr val="bg1">
                  <a:lumMod val="75000"/>
                </a:schemeClr>
              </a:gs>
              <a:gs pos="33000">
                <a:schemeClr val="bg1">
                  <a:lumMod val="85000"/>
                  <a:alpha val="40000"/>
                </a:schemeClr>
              </a:gs>
              <a:gs pos="65000">
                <a:schemeClr val="bg1">
                  <a:lumMod val="85000"/>
                </a:schemeClr>
              </a:gs>
              <a:gs pos="100000">
                <a:schemeClr val="bg1">
                  <a:lumMod val="95000"/>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92F72C-E7D8-4828-876E-DF723A54CC66}"/>
              </a:ext>
            </a:extLst>
          </p:cNvPr>
          <p:cNvSpPr>
            <a:spLocks noGrp="1"/>
          </p:cNvSpPr>
          <p:nvPr>
            <p:ph type="title"/>
          </p:nvPr>
        </p:nvSpPr>
        <p:spPr>
          <a:xfrm>
            <a:off x="1066800" y="523613"/>
            <a:ext cx="10058400" cy="1188720"/>
          </a:xfrm>
        </p:spPr>
        <p:txBody>
          <a:bodyPr/>
          <a:lstStyle/>
          <a:p>
            <a:r>
              <a:rPr lang="en-US" dirty="0"/>
              <a:t>Research Aims</a:t>
            </a:r>
          </a:p>
        </p:txBody>
      </p:sp>
      <p:sp>
        <p:nvSpPr>
          <p:cNvPr id="3" name="Content Placeholder 2">
            <a:extLst>
              <a:ext uri="{FF2B5EF4-FFF2-40B4-BE49-F238E27FC236}">
                <a16:creationId xmlns:a16="http://schemas.microsoft.com/office/drawing/2014/main" id="{BA20E0B7-C28E-4691-AF37-B91299E84463}"/>
              </a:ext>
            </a:extLst>
          </p:cNvPr>
          <p:cNvSpPr>
            <a:spLocks noGrp="1"/>
          </p:cNvSpPr>
          <p:nvPr>
            <p:ph idx="1"/>
          </p:nvPr>
        </p:nvSpPr>
        <p:spPr>
          <a:xfrm>
            <a:off x="1066800" y="2019207"/>
            <a:ext cx="10058400" cy="4520138"/>
          </a:xfrm>
        </p:spPr>
        <p:txBody>
          <a:bodyPr>
            <a:normAutofit/>
          </a:bodyPr>
          <a:lstStyle/>
          <a:p>
            <a:pPr marL="0" indent="0" algn="just">
              <a:spcAft>
                <a:spcPts val="1200"/>
              </a:spcAft>
              <a:buNone/>
            </a:pPr>
            <a:r>
              <a:rPr lang="en-GB" dirty="0"/>
              <a:t>Visually impaired, or blind people, face many difficulties in daily life. As they are bereft of visual stimulus, they cannot interact or navigate the world around them easily.</a:t>
            </a:r>
          </a:p>
          <a:p>
            <a:pPr marL="0" indent="0" algn="just">
              <a:spcAft>
                <a:spcPts val="1200"/>
              </a:spcAft>
              <a:buNone/>
            </a:pPr>
            <a:r>
              <a:rPr lang="en-GB" dirty="0"/>
              <a:t>This is what happens when a blind person enters a room:</a:t>
            </a:r>
          </a:p>
          <a:p>
            <a:pPr algn="just">
              <a:spcAft>
                <a:spcPts val="1200"/>
              </a:spcAft>
            </a:pPr>
            <a:r>
              <a:rPr lang="en-GB" dirty="0"/>
              <a:t>They may first try to get an idea of the size of the room, from factors such as wind or sounds – this isn’t very effective for anything except really big rooms.</a:t>
            </a:r>
          </a:p>
          <a:p>
            <a:pPr algn="just">
              <a:spcAft>
                <a:spcPts val="1200"/>
              </a:spcAft>
            </a:pPr>
            <a:r>
              <a:rPr lang="en-GB" dirty="0"/>
              <a:t>They will use their walking stick to probe around, slowly tapping the floor around them in a semicircle as they walk in order to avoid bumping into anything.</a:t>
            </a:r>
          </a:p>
          <a:p>
            <a:pPr algn="just">
              <a:spcAft>
                <a:spcPts val="1200"/>
              </a:spcAft>
            </a:pPr>
            <a:r>
              <a:rPr lang="en-GB" dirty="0"/>
              <a:t>If there are stairs in the room, or even just one step, they need to be lucky enough to catch it with their walking stick. If they don’t, they will almost certainly fall over.</a:t>
            </a:r>
          </a:p>
          <a:p>
            <a:pPr algn="just">
              <a:spcAft>
                <a:spcPts val="1200"/>
              </a:spcAft>
            </a:pPr>
            <a:r>
              <a:rPr lang="en-GB" dirty="0"/>
              <a:t>While probing around with their walking stick, they may accidently knock over light or fragile objects.</a:t>
            </a:r>
          </a:p>
        </p:txBody>
      </p:sp>
    </p:spTree>
    <p:extLst>
      <p:ext uri="{BB962C8B-B14F-4D97-AF65-F5344CB8AC3E}">
        <p14:creationId xmlns:p14="http://schemas.microsoft.com/office/powerpoint/2010/main" val="287463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B385E-27C7-4088-80AA-4FCAE4E3C359}"/>
              </a:ext>
            </a:extLst>
          </p:cNvPr>
          <p:cNvSpPr/>
          <p:nvPr/>
        </p:nvSpPr>
        <p:spPr>
          <a:xfrm>
            <a:off x="0" y="0"/>
            <a:ext cx="12192000" cy="6858000"/>
          </a:xfrm>
          <a:prstGeom prst="rect">
            <a:avLst/>
          </a:prstGeom>
          <a:gradFill>
            <a:gsLst>
              <a:gs pos="0">
                <a:schemeClr val="bg1">
                  <a:lumMod val="75000"/>
                </a:schemeClr>
              </a:gs>
              <a:gs pos="33000">
                <a:schemeClr val="bg1">
                  <a:lumMod val="85000"/>
                  <a:alpha val="40000"/>
                </a:schemeClr>
              </a:gs>
              <a:gs pos="65000">
                <a:schemeClr val="bg1">
                  <a:lumMod val="85000"/>
                </a:schemeClr>
              </a:gs>
              <a:gs pos="100000">
                <a:schemeClr val="bg1">
                  <a:lumMod val="95000"/>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92F72C-E7D8-4828-876E-DF723A54CC66}"/>
              </a:ext>
            </a:extLst>
          </p:cNvPr>
          <p:cNvSpPr>
            <a:spLocks noGrp="1"/>
          </p:cNvSpPr>
          <p:nvPr>
            <p:ph type="title"/>
          </p:nvPr>
        </p:nvSpPr>
        <p:spPr>
          <a:xfrm>
            <a:off x="1066800" y="523613"/>
            <a:ext cx="10058400" cy="1188720"/>
          </a:xfrm>
        </p:spPr>
        <p:txBody>
          <a:bodyPr/>
          <a:lstStyle/>
          <a:p>
            <a:r>
              <a:rPr lang="en-US" dirty="0"/>
              <a:t>HOW This helps</a:t>
            </a:r>
          </a:p>
        </p:txBody>
      </p:sp>
      <p:sp>
        <p:nvSpPr>
          <p:cNvPr id="3" name="Content Placeholder 2">
            <a:extLst>
              <a:ext uri="{FF2B5EF4-FFF2-40B4-BE49-F238E27FC236}">
                <a16:creationId xmlns:a16="http://schemas.microsoft.com/office/drawing/2014/main" id="{BA20E0B7-C28E-4691-AF37-B91299E84463}"/>
              </a:ext>
            </a:extLst>
          </p:cNvPr>
          <p:cNvSpPr>
            <a:spLocks noGrp="1"/>
          </p:cNvSpPr>
          <p:nvPr>
            <p:ph idx="1"/>
          </p:nvPr>
        </p:nvSpPr>
        <p:spPr>
          <a:xfrm>
            <a:off x="1066800" y="2019207"/>
            <a:ext cx="10058400" cy="4520138"/>
          </a:xfrm>
        </p:spPr>
        <p:txBody>
          <a:bodyPr>
            <a:normAutofit/>
          </a:bodyPr>
          <a:lstStyle/>
          <a:p>
            <a:pPr marL="0" indent="0" algn="just">
              <a:spcAft>
                <a:spcPts val="1200"/>
              </a:spcAft>
              <a:buNone/>
            </a:pPr>
            <a:r>
              <a:rPr lang="en-GB" dirty="0"/>
              <a:t>Overall, there is no easy way for them to navigate through a room full of obstacles, as their perception is limited to the length of a walking stick, which itself has an extremely narrow “field of view”, and whatever they can touch. This causes a large number of inadvertent collisions with various obstacles in the room such as furniture and other objects, leading to injuries or damage to the contents of the room.</a:t>
            </a:r>
          </a:p>
          <a:p>
            <a:pPr marL="0" indent="0" algn="just">
              <a:spcAft>
                <a:spcPts val="1200"/>
              </a:spcAft>
              <a:buNone/>
            </a:pPr>
            <a:r>
              <a:rPr lang="en-US" dirty="0"/>
              <a:t>So, the goal of our project is to create a device that alleviates some of these issues.</a:t>
            </a:r>
          </a:p>
          <a:p>
            <a:pPr marL="0" indent="0" algn="just">
              <a:spcAft>
                <a:spcPts val="1200"/>
              </a:spcAft>
              <a:buNone/>
            </a:pPr>
            <a:r>
              <a:rPr lang="en-US" dirty="0"/>
              <a:t>Using computer vision, we can attempt to mimic certain aspects of human vision – including the ability to recognize the overall shape, size, and clutter in a room.</a:t>
            </a:r>
          </a:p>
          <a:p>
            <a:pPr marL="0" indent="0" algn="just">
              <a:spcAft>
                <a:spcPts val="1200"/>
              </a:spcAft>
              <a:buNone/>
            </a:pPr>
            <a:r>
              <a:rPr lang="en-US" dirty="0"/>
              <a:t>Objects such as tables, chairs, etc can be recognized, and an uncluttered path through the room can be mapped out. Then text-to-speech can be used to direct a person through that path.</a:t>
            </a:r>
            <a:endParaRPr lang="en-GB" dirty="0"/>
          </a:p>
        </p:txBody>
      </p:sp>
    </p:spTree>
    <p:extLst>
      <p:ext uri="{BB962C8B-B14F-4D97-AF65-F5344CB8AC3E}">
        <p14:creationId xmlns:p14="http://schemas.microsoft.com/office/powerpoint/2010/main" val="183583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B385E-27C7-4088-80AA-4FCAE4E3C359}"/>
              </a:ext>
            </a:extLst>
          </p:cNvPr>
          <p:cNvSpPr/>
          <p:nvPr/>
        </p:nvSpPr>
        <p:spPr>
          <a:xfrm>
            <a:off x="0" y="0"/>
            <a:ext cx="12192000" cy="6858000"/>
          </a:xfrm>
          <a:prstGeom prst="rect">
            <a:avLst/>
          </a:prstGeom>
          <a:gradFill>
            <a:gsLst>
              <a:gs pos="0">
                <a:schemeClr val="bg1">
                  <a:lumMod val="75000"/>
                </a:schemeClr>
              </a:gs>
              <a:gs pos="33000">
                <a:schemeClr val="bg1">
                  <a:lumMod val="85000"/>
                  <a:alpha val="40000"/>
                </a:schemeClr>
              </a:gs>
              <a:gs pos="65000">
                <a:schemeClr val="bg1">
                  <a:lumMod val="85000"/>
                </a:schemeClr>
              </a:gs>
              <a:gs pos="100000">
                <a:schemeClr val="bg1">
                  <a:lumMod val="95000"/>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F492F72C-E7D8-4828-876E-DF723A54CC66}"/>
              </a:ext>
            </a:extLst>
          </p:cNvPr>
          <p:cNvSpPr>
            <a:spLocks noGrp="1"/>
          </p:cNvSpPr>
          <p:nvPr>
            <p:ph type="title"/>
          </p:nvPr>
        </p:nvSpPr>
        <p:spPr>
          <a:xfrm>
            <a:off x="1066800" y="523613"/>
            <a:ext cx="10058400" cy="1188720"/>
          </a:xfrm>
        </p:spPr>
        <p:txBody>
          <a:bodyPr/>
          <a:lstStyle/>
          <a:p>
            <a:r>
              <a:rPr lang="en-US" dirty="0"/>
              <a:t>Background and Originality</a:t>
            </a:r>
          </a:p>
        </p:txBody>
      </p:sp>
      <p:sp>
        <p:nvSpPr>
          <p:cNvPr id="3" name="Content Placeholder 2">
            <a:extLst>
              <a:ext uri="{FF2B5EF4-FFF2-40B4-BE49-F238E27FC236}">
                <a16:creationId xmlns:a16="http://schemas.microsoft.com/office/drawing/2014/main" id="{BA20E0B7-C28E-4691-AF37-B91299E84463}"/>
              </a:ext>
            </a:extLst>
          </p:cNvPr>
          <p:cNvSpPr>
            <a:spLocks noGrp="1"/>
          </p:cNvSpPr>
          <p:nvPr>
            <p:ph idx="1"/>
          </p:nvPr>
        </p:nvSpPr>
        <p:spPr>
          <a:xfrm>
            <a:off x="1066800" y="2019207"/>
            <a:ext cx="10058400" cy="4520138"/>
          </a:xfrm>
        </p:spPr>
        <p:txBody>
          <a:bodyPr>
            <a:normAutofit/>
          </a:bodyPr>
          <a:lstStyle/>
          <a:p>
            <a:pPr marL="0" indent="0" algn="just">
              <a:spcAft>
                <a:spcPts val="1200"/>
              </a:spcAft>
              <a:buNone/>
            </a:pPr>
            <a:r>
              <a:rPr lang="en-GB" dirty="0"/>
              <a:t>A lot of work has been done before on helping visually impaired people navigate.</a:t>
            </a:r>
          </a:p>
          <a:p>
            <a:pPr marL="0" indent="0" algn="just">
              <a:spcAft>
                <a:spcPts val="1200"/>
              </a:spcAft>
              <a:buNone/>
            </a:pPr>
            <a:r>
              <a:rPr lang="en-GB" dirty="0"/>
              <a:t>However, most prior research had been focused on a hardware-based solution, whether it a high-tech walking stick equipped with a myriad of devices, or a multitude of sensors mounted all over the body. They mainly used radio or ultrasound waves to detect obstacles.</a:t>
            </a:r>
          </a:p>
          <a:p>
            <a:pPr marL="0" indent="0" algn="just">
              <a:spcAft>
                <a:spcPts val="1200"/>
              </a:spcAft>
              <a:buNone/>
            </a:pPr>
            <a:endParaRPr lang="en-GB" dirty="0"/>
          </a:p>
          <a:p>
            <a:pPr marL="0" indent="0" algn="just">
              <a:spcAft>
                <a:spcPts val="1200"/>
              </a:spcAft>
              <a:buNone/>
            </a:pPr>
            <a:endParaRPr lang="en-GB" dirty="0"/>
          </a:p>
          <a:p>
            <a:pPr marL="0" indent="0" algn="ctr">
              <a:spcAft>
                <a:spcPts val="1200"/>
              </a:spcAft>
              <a:buNone/>
            </a:pPr>
            <a:r>
              <a:rPr lang="en-GB" dirty="0"/>
              <a:t>Too many sensors!</a:t>
            </a:r>
          </a:p>
        </p:txBody>
      </p:sp>
      <p:cxnSp>
        <p:nvCxnSpPr>
          <p:cNvPr id="6" name="Straight Connector 5">
            <a:extLst>
              <a:ext uri="{FF2B5EF4-FFF2-40B4-BE49-F238E27FC236}">
                <a16:creationId xmlns:a16="http://schemas.microsoft.com/office/drawing/2014/main" id="{DC1EA62A-15BD-4FE0-B2C6-78E8346A1DE2}"/>
              </a:ext>
            </a:extLst>
          </p:cNvPr>
          <p:cNvCxnSpPr/>
          <p:nvPr/>
        </p:nvCxnSpPr>
        <p:spPr>
          <a:xfrm flipV="1">
            <a:off x="1771650" y="3876675"/>
            <a:ext cx="3009900" cy="2143125"/>
          </a:xfrm>
          <a:prstGeom prst="line">
            <a:avLst/>
          </a:prstGeom>
          <a:ln w="63500" cap="rnd">
            <a:solidFill>
              <a:schemeClr val="tx1">
                <a:lumMod val="85000"/>
                <a:lumOff val="15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8179575-67FE-4BA3-8CB8-6E463D4B0C05}"/>
              </a:ext>
            </a:extLst>
          </p:cNvPr>
          <p:cNvSpPr/>
          <p:nvPr/>
        </p:nvSpPr>
        <p:spPr>
          <a:xfrm>
            <a:off x="2076450" y="5500685"/>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F75AC18A-9DAF-4E36-8C8D-C60C3F48F1C4}"/>
              </a:ext>
            </a:extLst>
          </p:cNvPr>
          <p:cNvSpPr/>
          <p:nvPr/>
        </p:nvSpPr>
        <p:spPr>
          <a:xfrm>
            <a:off x="2590800" y="5372099"/>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18FB2887-1C5A-423A-96F8-7D71221A9720}"/>
              </a:ext>
            </a:extLst>
          </p:cNvPr>
          <p:cNvSpPr/>
          <p:nvPr/>
        </p:nvSpPr>
        <p:spPr>
          <a:xfrm>
            <a:off x="2924175" y="4921006"/>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AFB7C41-A379-4B27-81D3-884265BFAAA4}"/>
              </a:ext>
            </a:extLst>
          </p:cNvPr>
          <p:cNvSpPr/>
          <p:nvPr/>
        </p:nvSpPr>
        <p:spPr>
          <a:xfrm>
            <a:off x="3352800" y="4848224"/>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CFB138A-73FE-4E0B-B139-35EBAEA28768}"/>
              </a:ext>
            </a:extLst>
          </p:cNvPr>
          <p:cNvSpPr/>
          <p:nvPr/>
        </p:nvSpPr>
        <p:spPr>
          <a:xfrm>
            <a:off x="3609975" y="4456876"/>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927024E4-A6A1-4FB0-A224-2F642F491D0B}"/>
              </a:ext>
            </a:extLst>
          </p:cNvPr>
          <p:cNvSpPr/>
          <p:nvPr/>
        </p:nvSpPr>
        <p:spPr>
          <a:xfrm>
            <a:off x="4038600" y="4356863"/>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33E79CAE-0E3E-48CD-BAFC-FAF4C6DBB8CE}"/>
              </a:ext>
            </a:extLst>
          </p:cNvPr>
          <p:cNvSpPr/>
          <p:nvPr/>
        </p:nvSpPr>
        <p:spPr>
          <a:xfrm>
            <a:off x="8620125" y="3983420"/>
            <a:ext cx="276225" cy="746888"/>
          </a:xfrm>
          <a:prstGeom prst="roundRect">
            <a:avLst>
              <a:gd name="adj" fmla="val 2636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25321EA0-B553-4E3A-9AB8-84ECAF70E95F}"/>
              </a:ext>
            </a:extLst>
          </p:cNvPr>
          <p:cNvSpPr/>
          <p:nvPr/>
        </p:nvSpPr>
        <p:spPr>
          <a:xfrm>
            <a:off x="8448675" y="3609975"/>
            <a:ext cx="609600" cy="7468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Top Corners Snipped 15">
            <a:extLst>
              <a:ext uri="{FF2B5EF4-FFF2-40B4-BE49-F238E27FC236}">
                <a16:creationId xmlns:a16="http://schemas.microsoft.com/office/drawing/2014/main" id="{93F9D65D-7FCD-4312-92B0-D055F5729455}"/>
              </a:ext>
            </a:extLst>
          </p:cNvPr>
          <p:cNvSpPr/>
          <p:nvPr/>
        </p:nvSpPr>
        <p:spPr>
          <a:xfrm>
            <a:off x="7924800" y="4585873"/>
            <a:ext cx="1743075" cy="1772475"/>
          </a:xfrm>
          <a:prstGeom prst="snip2SameRect">
            <a:avLst>
              <a:gd name="adj1" fmla="val 25265"/>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a:extLst>
              <a:ext uri="{FF2B5EF4-FFF2-40B4-BE49-F238E27FC236}">
                <a16:creationId xmlns:a16="http://schemas.microsoft.com/office/drawing/2014/main" id="{83F51ED8-F62E-4745-B331-EC43C05377E7}"/>
              </a:ext>
            </a:extLst>
          </p:cNvPr>
          <p:cNvSpPr/>
          <p:nvPr/>
        </p:nvSpPr>
        <p:spPr>
          <a:xfrm>
            <a:off x="8181974" y="4456875"/>
            <a:ext cx="1200151" cy="2774570"/>
          </a:xfrm>
          <a:prstGeom prst="roundRect">
            <a:avLst>
              <a:gd name="adj" fmla="val 2636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11B19DB2-1065-4E00-BA64-BF1A4A9CE9F1}"/>
              </a:ext>
            </a:extLst>
          </p:cNvPr>
          <p:cNvSpPr/>
          <p:nvPr/>
        </p:nvSpPr>
        <p:spPr>
          <a:xfrm>
            <a:off x="8648700" y="3611945"/>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4D7A500C-8216-4841-8CAB-0E9227F4AA36}"/>
              </a:ext>
            </a:extLst>
          </p:cNvPr>
          <p:cNvSpPr/>
          <p:nvPr/>
        </p:nvSpPr>
        <p:spPr>
          <a:xfrm>
            <a:off x="8227218" y="4404074"/>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B64C9BF9-0463-4A0B-9F45-A70DAFF984E0}"/>
              </a:ext>
            </a:extLst>
          </p:cNvPr>
          <p:cNvSpPr/>
          <p:nvPr/>
        </p:nvSpPr>
        <p:spPr>
          <a:xfrm>
            <a:off x="9172575" y="4404074"/>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B4F2EFB0-6F4A-4BD5-BD21-5B91E828F257}"/>
              </a:ext>
            </a:extLst>
          </p:cNvPr>
          <p:cNvSpPr/>
          <p:nvPr/>
        </p:nvSpPr>
        <p:spPr>
          <a:xfrm>
            <a:off x="7824786" y="6158323"/>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6E46F30-56C3-497F-81CC-5B23799E27F3}"/>
              </a:ext>
            </a:extLst>
          </p:cNvPr>
          <p:cNvSpPr/>
          <p:nvPr/>
        </p:nvSpPr>
        <p:spPr>
          <a:xfrm>
            <a:off x="9529763" y="6158322"/>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85969958-9708-4FDA-813E-C8A15FE51E55}"/>
              </a:ext>
            </a:extLst>
          </p:cNvPr>
          <p:cNvSpPr/>
          <p:nvPr/>
        </p:nvSpPr>
        <p:spPr>
          <a:xfrm>
            <a:off x="8053387" y="4585873"/>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3AC3757F-F10F-43E8-BF0E-B6F57C595BB7}"/>
              </a:ext>
            </a:extLst>
          </p:cNvPr>
          <p:cNvSpPr/>
          <p:nvPr/>
        </p:nvSpPr>
        <p:spPr>
          <a:xfrm>
            <a:off x="9324975" y="4585872"/>
            <a:ext cx="209550" cy="2000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041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B385E-27C7-4088-80AA-4FCAE4E3C359}"/>
              </a:ext>
            </a:extLst>
          </p:cNvPr>
          <p:cNvSpPr/>
          <p:nvPr/>
        </p:nvSpPr>
        <p:spPr>
          <a:xfrm>
            <a:off x="0" y="0"/>
            <a:ext cx="12192000" cy="6858000"/>
          </a:xfrm>
          <a:prstGeom prst="rect">
            <a:avLst/>
          </a:prstGeom>
          <a:gradFill>
            <a:gsLst>
              <a:gs pos="0">
                <a:schemeClr val="bg1">
                  <a:lumMod val="75000"/>
                </a:schemeClr>
              </a:gs>
              <a:gs pos="33000">
                <a:schemeClr val="bg1">
                  <a:lumMod val="85000"/>
                  <a:alpha val="40000"/>
                </a:schemeClr>
              </a:gs>
              <a:gs pos="65000">
                <a:schemeClr val="bg1">
                  <a:lumMod val="85000"/>
                </a:schemeClr>
              </a:gs>
              <a:gs pos="100000">
                <a:schemeClr val="bg1">
                  <a:lumMod val="95000"/>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F492F72C-E7D8-4828-876E-DF723A54CC66}"/>
              </a:ext>
            </a:extLst>
          </p:cNvPr>
          <p:cNvSpPr>
            <a:spLocks noGrp="1"/>
          </p:cNvSpPr>
          <p:nvPr>
            <p:ph type="title"/>
          </p:nvPr>
        </p:nvSpPr>
        <p:spPr>
          <a:xfrm>
            <a:off x="1066800" y="523613"/>
            <a:ext cx="10058400" cy="1188720"/>
          </a:xfrm>
        </p:spPr>
        <p:txBody>
          <a:bodyPr/>
          <a:lstStyle/>
          <a:p>
            <a:r>
              <a:rPr lang="en-US" dirty="0"/>
              <a:t>Plan and Features</a:t>
            </a:r>
          </a:p>
        </p:txBody>
      </p:sp>
      <p:sp>
        <p:nvSpPr>
          <p:cNvPr id="3" name="Content Placeholder 2">
            <a:extLst>
              <a:ext uri="{FF2B5EF4-FFF2-40B4-BE49-F238E27FC236}">
                <a16:creationId xmlns:a16="http://schemas.microsoft.com/office/drawing/2014/main" id="{BA20E0B7-C28E-4691-AF37-B91299E84463}"/>
              </a:ext>
            </a:extLst>
          </p:cNvPr>
          <p:cNvSpPr>
            <a:spLocks noGrp="1"/>
          </p:cNvSpPr>
          <p:nvPr>
            <p:ph idx="1"/>
          </p:nvPr>
        </p:nvSpPr>
        <p:spPr>
          <a:xfrm>
            <a:off x="1066800" y="2000157"/>
            <a:ext cx="10058400" cy="4724493"/>
          </a:xfrm>
        </p:spPr>
        <p:txBody>
          <a:bodyPr>
            <a:normAutofit/>
          </a:bodyPr>
          <a:lstStyle/>
          <a:p>
            <a:pPr marL="0" indent="0" algn="just">
              <a:spcAft>
                <a:spcPts val="300"/>
              </a:spcAft>
              <a:buNone/>
            </a:pPr>
            <a:r>
              <a:rPr lang="en-GB" dirty="0"/>
              <a:t>Instead of using so many sensors, we can use videos or images as an universal input and computer vision for processing them. These capabilities will be built onto a device worn on the head, which could be a simple as spectacles with a webcam attached to it. It would preferably be worn at eye-level, in order to best simulate normal human field of view. The view would be connected to either an integrated PC or smartphone, depending on our processing power requirements.</a:t>
            </a:r>
          </a:p>
          <a:p>
            <a:pPr marL="0" indent="0" algn="just">
              <a:spcAft>
                <a:spcPts val="300"/>
              </a:spcAft>
              <a:buNone/>
            </a:pPr>
            <a:r>
              <a:rPr lang="en-GB" dirty="0"/>
              <a:t>So, the core of the project will aim to:</a:t>
            </a:r>
          </a:p>
          <a:p>
            <a:pPr lvl="0">
              <a:spcAft>
                <a:spcPts val="300"/>
              </a:spcAft>
            </a:pPr>
            <a:r>
              <a:rPr lang="en-GB" dirty="0"/>
              <a:t>Develop a computer vision algorithm that will ‘map’ out the layout of a room from either a snapshot or a live video feed.</a:t>
            </a:r>
          </a:p>
          <a:p>
            <a:pPr lvl="0">
              <a:spcAft>
                <a:spcPts val="300"/>
              </a:spcAft>
            </a:pPr>
            <a:r>
              <a:rPr lang="en-GB" dirty="0"/>
              <a:t>The ‘map’ of the room will note out which areas of the floor are ‘walkable’ and which areas are obstructed by furniture or other obstacles.</a:t>
            </a:r>
          </a:p>
          <a:p>
            <a:pPr>
              <a:spcAft>
                <a:spcPts val="300"/>
              </a:spcAft>
            </a:pPr>
            <a:r>
              <a:rPr lang="en-GB" dirty="0"/>
              <a:t>By noting the current position of the user from either the image/video or an accelerometer, it will keep the user on the ‘walkable’ surface and give them a warning when they stray from the walkable area.</a:t>
            </a:r>
          </a:p>
          <a:p>
            <a:pPr marL="0" indent="0">
              <a:spcAft>
                <a:spcPts val="300"/>
              </a:spcAft>
              <a:buNone/>
            </a:pPr>
            <a:r>
              <a:rPr lang="en-GB" dirty="0"/>
              <a:t>In the case of the last point, software-based solutions will be prioritized whenever possible.</a:t>
            </a:r>
          </a:p>
          <a:p>
            <a:pPr marL="0" indent="0">
              <a:spcAft>
                <a:spcPts val="300"/>
              </a:spcAft>
              <a:buNone/>
            </a:pPr>
            <a:endParaRPr lang="en-GB" dirty="0"/>
          </a:p>
        </p:txBody>
      </p:sp>
    </p:spTree>
    <p:extLst>
      <p:ext uri="{BB962C8B-B14F-4D97-AF65-F5344CB8AC3E}">
        <p14:creationId xmlns:p14="http://schemas.microsoft.com/office/powerpoint/2010/main" val="380425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B385E-27C7-4088-80AA-4FCAE4E3C359}"/>
              </a:ext>
            </a:extLst>
          </p:cNvPr>
          <p:cNvSpPr/>
          <p:nvPr/>
        </p:nvSpPr>
        <p:spPr>
          <a:xfrm>
            <a:off x="0" y="0"/>
            <a:ext cx="12192000" cy="6858000"/>
          </a:xfrm>
          <a:prstGeom prst="rect">
            <a:avLst/>
          </a:prstGeom>
          <a:gradFill>
            <a:gsLst>
              <a:gs pos="0">
                <a:schemeClr val="bg1">
                  <a:lumMod val="75000"/>
                </a:schemeClr>
              </a:gs>
              <a:gs pos="33000">
                <a:schemeClr val="bg1">
                  <a:lumMod val="85000"/>
                  <a:alpha val="40000"/>
                </a:schemeClr>
              </a:gs>
              <a:gs pos="65000">
                <a:schemeClr val="bg1">
                  <a:lumMod val="85000"/>
                </a:schemeClr>
              </a:gs>
              <a:gs pos="100000">
                <a:schemeClr val="bg1">
                  <a:lumMod val="95000"/>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F492F72C-E7D8-4828-876E-DF723A54CC66}"/>
              </a:ext>
            </a:extLst>
          </p:cNvPr>
          <p:cNvSpPr>
            <a:spLocks noGrp="1"/>
          </p:cNvSpPr>
          <p:nvPr>
            <p:ph type="title"/>
          </p:nvPr>
        </p:nvSpPr>
        <p:spPr>
          <a:xfrm>
            <a:off x="1066800" y="523613"/>
            <a:ext cx="10058400" cy="1188720"/>
          </a:xfrm>
        </p:spPr>
        <p:txBody>
          <a:bodyPr/>
          <a:lstStyle/>
          <a:p>
            <a:r>
              <a:rPr lang="en-US" dirty="0"/>
              <a:t>References</a:t>
            </a:r>
          </a:p>
        </p:txBody>
      </p:sp>
      <p:sp>
        <p:nvSpPr>
          <p:cNvPr id="3" name="Content Placeholder 2">
            <a:extLst>
              <a:ext uri="{FF2B5EF4-FFF2-40B4-BE49-F238E27FC236}">
                <a16:creationId xmlns:a16="http://schemas.microsoft.com/office/drawing/2014/main" id="{BA20E0B7-C28E-4691-AF37-B91299E84463}"/>
              </a:ext>
            </a:extLst>
          </p:cNvPr>
          <p:cNvSpPr>
            <a:spLocks noGrp="1"/>
          </p:cNvSpPr>
          <p:nvPr>
            <p:ph idx="1"/>
          </p:nvPr>
        </p:nvSpPr>
        <p:spPr>
          <a:xfrm>
            <a:off x="1066800" y="2000157"/>
            <a:ext cx="10058400" cy="4724493"/>
          </a:xfrm>
        </p:spPr>
        <p:txBody>
          <a:bodyPr>
            <a:normAutofit/>
          </a:bodyPr>
          <a:lstStyle/>
          <a:p>
            <a:pPr marL="0" indent="0" algn="just">
              <a:spcAft>
                <a:spcPts val="1200"/>
              </a:spcAft>
              <a:buNone/>
            </a:pPr>
            <a:r>
              <a:rPr lang="en-GB" dirty="0"/>
              <a:t>These are the papers we’ve found to be exceptionally helpful in the project and will be using as the primary core of our referencing.</a:t>
            </a:r>
          </a:p>
          <a:p>
            <a:pPr marL="342900" indent="-342900">
              <a:spcAft>
                <a:spcPts val="1200"/>
              </a:spcAft>
              <a:buFont typeface="+mj-lt"/>
              <a:buAutoNum type="arabicPeriod"/>
            </a:pPr>
            <a:r>
              <a:rPr lang="en-GB" dirty="0"/>
              <a:t>Design and Implementation of a Walking Stick Aid for Visually Challenged People</a:t>
            </a:r>
          </a:p>
          <a:p>
            <a:pPr marL="342900" indent="-342900">
              <a:spcAft>
                <a:spcPts val="1200"/>
              </a:spcAft>
              <a:buFont typeface="+mj-lt"/>
              <a:buAutoNum type="arabicPeriod"/>
            </a:pPr>
            <a:r>
              <a:rPr lang="en-GB" dirty="0"/>
              <a:t>A Navigation Aid for Blind People</a:t>
            </a:r>
          </a:p>
          <a:p>
            <a:pPr marL="342900" indent="-342900">
              <a:spcAft>
                <a:spcPts val="1200"/>
              </a:spcAft>
              <a:buFont typeface="+mj-lt"/>
              <a:buAutoNum type="arabicPeriod"/>
            </a:pPr>
            <a:r>
              <a:rPr lang="en-US" dirty="0"/>
              <a:t>Outdoor Navigation for Visually Impaired based on Deep Learning</a:t>
            </a:r>
            <a:endParaRPr lang="en-GB" dirty="0"/>
          </a:p>
          <a:p>
            <a:pPr marL="342900" indent="-342900">
              <a:spcAft>
                <a:spcPts val="1200"/>
              </a:spcAft>
              <a:buFont typeface="+mj-lt"/>
              <a:buAutoNum type="arabicPeriod"/>
            </a:pPr>
            <a:r>
              <a:rPr lang="en-US" dirty="0"/>
              <a:t>Recovering the Spatial Layout of Cluttered Rooms</a:t>
            </a:r>
            <a:endParaRPr lang="en-GB" dirty="0"/>
          </a:p>
        </p:txBody>
      </p:sp>
    </p:spTree>
    <p:extLst>
      <p:ext uri="{BB962C8B-B14F-4D97-AF65-F5344CB8AC3E}">
        <p14:creationId xmlns:p14="http://schemas.microsoft.com/office/powerpoint/2010/main" val="342446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B385E-27C7-4088-80AA-4FCAE4E3C359}"/>
              </a:ext>
            </a:extLst>
          </p:cNvPr>
          <p:cNvSpPr/>
          <p:nvPr/>
        </p:nvSpPr>
        <p:spPr>
          <a:xfrm>
            <a:off x="0" y="0"/>
            <a:ext cx="12192000" cy="6858000"/>
          </a:xfrm>
          <a:prstGeom prst="rect">
            <a:avLst/>
          </a:prstGeom>
          <a:gradFill>
            <a:gsLst>
              <a:gs pos="0">
                <a:schemeClr val="bg1">
                  <a:lumMod val="75000"/>
                </a:schemeClr>
              </a:gs>
              <a:gs pos="33000">
                <a:schemeClr val="bg1">
                  <a:lumMod val="85000"/>
                  <a:alpha val="40000"/>
                </a:schemeClr>
              </a:gs>
              <a:gs pos="65000">
                <a:schemeClr val="bg1">
                  <a:lumMod val="85000"/>
                </a:schemeClr>
              </a:gs>
              <a:gs pos="100000">
                <a:schemeClr val="bg1">
                  <a:lumMod val="95000"/>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F492F72C-E7D8-4828-876E-DF723A54CC66}"/>
              </a:ext>
            </a:extLst>
          </p:cNvPr>
          <p:cNvSpPr>
            <a:spLocks noGrp="1"/>
          </p:cNvSpPr>
          <p:nvPr>
            <p:ph type="title"/>
          </p:nvPr>
        </p:nvSpPr>
        <p:spPr>
          <a:xfrm>
            <a:off x="1066800" y="2771644"/>
            <a:ext cx="10058400" cy="1314712"/>
          </a:xfrm>
        </p:spPr>
        <p:txBody>
          <a:bodyPr/>
          <a:lstStyle/>
          <a:p>
            <a:r>
              <a:rPr lang="en-US" dirty="0"/>
              <a:t>Thank you</a:t>
            </a:r>
            <a:br>
              <a:rPr lang="en-US" dirty="0"/>
            </a:br>
            <a:r>
              <a:rPr lang="en-US" sz="400" dirty="0"/>
              <a:t>(wish us luck)</a:t>
            </a:r>
            <a:endParaRPr lang="en-US" dirty="0"/>
          </a:p>
        </p:txBody>
      </p:sp>
    </p:spTree>
    <p:extLst>
      <p:ext uri="{BB962C8B-B14F-4D97-AF65-F5344CB8AC3E}">
        <p14:creationId xmlns:p14="http://schemas.microsoft.com/office/powerpoint/2010/main" val="31163316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168</TotalTime>
  <Words>721</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Navigational Assistance for the visually impaired through computer vision techniques</vt:lpstr>
      <vt:lpstr>Research Aims</vt:lpstr>
      <vt:lpstr>HOW This helps</vt:lpstr>
      <vt:lpstr>Background and Originality</vt:lpstr>
      <vt:lpstr>Plan and Features</vt:lpstr>
      <vt:lpstr>References</vt:lpstr>
      <vt:lpstr>Thank you (wish us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Vision: Assistive Device for the Visually Impaired Community Online</dc:title>
  <dc:creator>User</dc:creator>
  <cp:lastModifiedBy>Shadab Choudhury</cp:lastModifiedBy>
  <cp:revision>20</cp:revision>
  <dcterms:created xsi:type="dcterms:W3CDTF">2020-02-25T09:28:51Z</dcterms:created>
  <dcterms:modified xsi:type="dcterms:W3CDTF">2020-04-21T08:52:50Z</dcterms:modified>
</cp:coreProperties>
</file>