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B8DF49-F817-4A25-8234-7527CB38BA2F}"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3899257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8DF49-F817-4A25-8234-7527CB38BA2F}"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51826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8DF49-F817-4A25-8234-7527CB38BA2F}"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28419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8DF49-F817-4A25-8234-7527CB38BA2F}"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23121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CB8DF49-F817-4A25-8234-7527CB38BA2F}"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0460748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CB8DF49-F817-4A25-8234-7527CB38BA2F}" type="datetimeFigureOut">
              <a:rPr lang="en-US" smtClean="0"/>
              <a:t>2/25/2020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383222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B8DF49-F817-4A25-8234-7527CB38BA2F}"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DA9A1-9B56-4E34-8AB1-C68343C839B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456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8DF49-F817-4A25-8234-7527CB38BA2F}"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129316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8DF49-F817-4A25-8234-7527CB38BA2F}"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54265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CB8DF49-F817-4A25-8234-7527CB38BA2F}" type="datetimeFigureOut">
              <a:rPr lang="en-US" smtClean="0"/>
              <a:t>2/25/2020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9963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B8DF49-F817-4A25-8234-7527CB38BA2F}" type="datetimeFigureOut">
              <a:rPr lang="en-US" smtClean="0"/>
              <a:t>2/25/2020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23DA9A1-9B56-4E34-8AB1-C68343C839BC}" type="slidenum">
              <a:rPr lang="en-US" smtClean="0"/>
              <a:t>‹#›</a:t>
            </a:fld>
            <a:endParaRPr lang="en-US"/>
          </a:p>
        </p:txBody>
      </p:sp>
    </p:spTree>
    <p:extLst>
      <p:ext uri="{BB962C8B-B14F-4D97-AF65-F5344CB8AC3E}">
        <p14:creationId xmlns:p14="http://schemas.microsoft.com/office/powerpoint/2010/main" val="216460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B8DF49-F817-4A25-8234-7527CB38BA2F}" type="datetimeFigureOut">
              <a:rPr lang="en-US" smtClean="0"/>
              <a:t>2/25/2020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23DA9A1-9B56-4E34-8AB1-C68343C839BC}" type="slidenum">
              <a:rPr lang="en-US" smtClean="0"/>
              <a:t>‹#›</a:t>
            </a:fld>
            <a:endParaRPr lang="en-US"/>
          </a:p>
        </p:txBody>
      </p:sp>
    </p:spTree>
    <p:extLst>
      <p:ext uri="{BB962C8B-B14F-4D97-AF65-F5344CB8AC3E}">
        <p14:creationId xmlns:p14="http://schemas.microsoft.com/office/powerpoint/2010/main" val="3240771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109/CCOMS.2019.8821635" TargetMode="External"/><Relationship Id="rId2" Type="http://schemas.openxmlformats.org/officeDocument/2006/relationships/hyperlink" Target="https://ieeexplore.ieee.org/document/882163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E9A5-B2A9-446D-B99A-15FE4F17C407}"/>
              </a:ext>
            </a:extLst>
          </p:cNvPr>
          <p:cNvSpPr>
            <a:spLocks noGrp="1"/>
          </p:cNvSpPr>
          <p:nvPr>
            <p:ph type="ctrTitle"/>
          </p:nvPr>
        </p:nvSpPr>
        <p:spPr/>
        <p:txBody>
          <a:bodyPr>
            <a:normAutofit fontScale="90000"/>
          </a:bodyPr>
          <a:lstStyle/>
          <a:p>
            <a:r>
              <a:rPr lang="en-US" dirty="0"/>
              <a:t>Smart Vision: Assistive Device for the Visually Impaired Community Online</a:t>
            </a:r>
          </a:p>
        </p:txBody>
      </p:sp>
      <p:sp>
        <p:nvSpPr>
          <p:cNvPr id="3" name="Subtitle 2">
            <a:extLst>
              <a:ext uri="{FF2B5EF4-FFF2-40B4-BE49-F238E27FC236}">
                <a16:creationId xmlns:a16="http://schemas.microsoft.com/office/drawing/2014/main" id="{C3652622-3594-4FF2-87CE-1DAF42659F66}"/>
              </a:ext>
            </a:extLst>
          </p:cNvPr>
          <p:cNvSpPr>
            <a:spLocks noGrp="1"/>
          </p:cNvSpPr>
          <p:nvPr>
            <p:ph type="subTitle" idx="1"/>
          </p:nvPr>
        </p:nvSpPr>
        <p:spPr/>
        <p:txBody>
          <a:bodyPr>
            <a:normAutofit/>
          </a:bodyPr>
          <a:lstStyle/>
          <a:p>
            <a:r>
              <a:rPr lang="en-US" sz="2000" dirty="0" err="1">
                <a:solidFill>
                  <a:schemeClr val="bg1"/>
                </a:solidFill>
              </a:rPr>
              <a:t>Hasventhran</a:t>
            </a:r>
            <a:r>
              <a:rPr lang="en-US" sz="2000" dirty="0">
                <a:solidFill>
                  <a:schemeClr val="bg1"/>
                </a:solidFill>
              </a:rPr>
              <a:t> Baskaran, Rachel Lum Mei </a:t>
            </a:r>
            <a:r>
              <a:rPr lang="en-US" sz="2000" dirty="0" err="1">
                <a:solidFill>
                  <a:schemeClr val="bg1"/>
                </a:solidFill>
              </a:rPr>
              <a:t>Leng</a:t>
            </a:r>
            <a:r>
              <a:rPr lang="en-US" sz="2000" dirty="0">
                <a:solidFill>
                  <a:schemeClr val="bg1"/>
                </a:solidFill>
              </a:rPr>
              <a:t>, </a:t>
            </a:r>
            <a:r>
              <a:rPr lang="en-US" sz="2000" dirty="0" err="1">
                <a:solidFill>
                  <a:schemeClr val="bg1"/>
                </a:solidFill>
              </a:rPr>
              <a:t>Fiza</a:t>
            </a:r>
            <a:r>
              <a:rPr lang="en-US" sz="2000" dirty="0">
                <a:solidFill>
                  <a:schemeClr val="bg1"/>
                </a:solidFill>
              </a:rPr>
              <a:t> Abdul Rahim, </a:t>
            </a:r>
            <a:r>
              <a:rPr lang="en-US" sz="2000" dirty="0" err="1">
                <a:solidFill>
                  <a:schemeClr val="bg1"/>
                </a:solidFill>
              </a:rPr>
              <a:t>Mohd</a:t>
            </a:r>
            <a:r>
              <a:rPr lang="en-US" sz="2000" dirty="0">
                <a:solidFill>
                  <a:schemeClr val="bg1"/>
                </a:solidFill>
              </a:rPr>
              <a:t> </a:t>
            </a:r>
            <a:r>
              <a:rPr lang="en-US" sz="2000" dirty="0" err="1">
                <a:solidFill>
                  <a:schemeClr val="bg1"/>
                </a:solidFill>
              </a:rPr>
              <a:t>Ezanee</a:t>
            </a:r>
            <a:r>
              <a:rPr lang="en-US" sz="2000" dirty="0">
                <a:solidFill>
                  <a:schemeClr val="bg1"/>
                </a:solidFill>
              </a:rPr>
              <a:t> </a:t>
            </a:r>
            <a:r>
              <a:rPr lang="en-US" sz="2000" dirty="0" err="1">
                <a:solidFill>
                  <a:schemeClr val="bg1"/>
                </a:solidFill>
              </a:rPr>
              <a:t>Rusli</a:t>
            </a:r>
            <a:endParaRPr lang="en-US" sz="2000" dirty="0">
              <a:solidFill>
                <a:schemeClr val="bg1"/>
              </a:solidFill>
            </a:endParaRPr>
          </a:p>
        </p:txBody>
      </p:sp>
    </p:spTree>
    <p:extLst>
      <p:ext uri="{BB962C8B-B14F-4D97-AF65-F5344CB8AC3E}">
        <p14:creationId xmlns:p14="http://schemas.microsoft.com/office/powerpoint/2010/main" val="316584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F357-93CD-4629-98FB-3733D9E02A33}"/>
              </a:ext>
            </a:extLst>
          </p:cNvPr>
          <p:cNvSpPr>
            <a:spLocks noGrp="1"/>
          </p:cNvSpPr>
          <p:nvPr>
            <p:ph type="title"/>
          </p:nvPr>
        </p:nvSpPr>
        <p:spPr/>
        <p:txBody>
          <a:bodyPr/>
          <a:lstStyle/>
          <a:p>
            <a:r>
              <a:rPr lang="en-US" dirty="0"/>
              <a:t>FUTURE WORK AND CONSTRAINTS</a:t>
            </a:r>
          </a:p>
        </p:txBody>
      </p:sp>
      <p:sp>
        <p:nvSpPr>
          <p:cNvPr id="3" name="Content Placeholder 2">
            <a:extLst>
              <a:ext uri="{FF2B5EF4-FFF2-40B4-BE49-F238E27FC236}">
                <a16:creationId xmlns:a16="http://schemas.microsoft.com/office/drawing/2014/main" id="{B4373D52-61A8-4898-8024-6B06CCBE0089}"/>
              </a:ext>
            </a:extLst>
          </p:cNvPr>
          <p:cNvSpPr>
            <a:spLocks noGrp="1"/>
          </p:cNvSpPr>
          <p:nvPr>
            <p:ph idx="1"/>
          </p:nvPr>
        </p:nvSpPr>
        <p:spPr/>
        <p:txBody>
          <a:bodyPr/>
          <a:lstStyle/>
          <a:p>
            <a:r>
              <a:rPr lang="en-US" dirty="0"/>
              <a:t>Engineer a better housing for the hardware components</a:t>
            </a:r>
          </a:p>
          <a:p>
            <a:r>
              <a:rPr lang="en-US" dirty="0"/>
              <a:t>Add support for other languages to the text-to-speech software to cater for native speakers</a:t>
            </a:r>
          </a:p>
          <a:p>
            <a:r>
              <a:rPr lang="en-US" dirty="0"/>
              <a:t>Onboard obstacle detection and hazard detection and give out response</a:t>
            </a:r>
          </a:p>
          <a:p>
            <a:r>
              <a:rPr lang="en-US" dirty="0"/>
              <a:t>Come up with a solution for internet connectivity, right now operating with </a:t>
            </a:r>
            <a:r>
              <a:rPr lang="en-US" dirty="0" err="1"/>
              <a:t>WiFi</a:t>
            </a:r>
            <a:r>
              <a:rPr lang="en-US" dirty="0"/>
              <a:t> reception from a mobile hotspot</a:t>
            </a:r>
          </a:p>
          <a:p>
            <a:endParaRPr lang="en-US" dirty="0"/>
          </a:p>
          <a:p>
            <a:endParaRPr lang="en-US" dirty="0"/>
          </a:p>
          <a:p>
            <a:endParaRPr lang="en-US" dirty="0"/>
          </a:p>
        </p:txBody>
      </p:sp>
    </p:spTree>
    <p:extLst>
      <p:ext uri="{BB962C8B-B14F-4D97-AF65-F5344CB8AC3E}">
        <p14:creationId xmlns:p14="http://schemas.microsoft.com/office/powerpoint/2010/main" val="318934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F18A0-9C38-4639-B790-4C2521E2E51A}"/>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367299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
            <a:extLst>
              <a:ext uri="{FF2B5EF4-FFF2-40B4-BE49-F238E27FC236}">
                <a16:creationId xmlns:a16="http://schemas.microsoft.com/office/drawing/2014/main" id="{407CF5C4-BEA1-4161-8FB5-69D5C5A361E6}"/>
              </a:ext>
            </a:extLst>
          </p:cNvPr>
          <p:cNvGraphicFramePr>
            <a:graphicFrameLocks noGrp="1"/>
          </p:cNvGraphicFramePr>
          <p:nvPr>
            <p:extLst>
              <p:ext uri="{D42A27DB-BD31-4B8C-83A1-F6EECF244321}">
                <p14:modId xmlns:p14="http://schemas.microsoft.com/office/powerpoint/2010/main" val="3112640583"/>
              </p:ext>
            </p:extLst>
          </p:nvPr>
        </p:nvGraphicFramePr>
        <p:xfrm>
          <a:off x="2231135" y="3349492"/>
          <a:ext cx="7729728" cy="1483360"/>
        </p:xfrm>
        <a:graphic>
          <a:graphicData uri="http://schemas.openxmlformats.org/drawingml/2006/table">
            <a:tbl>
              <a:tblPr firstRow="1" bandRow="1">
                <a:tableStyleId>{5940675A-B579-460E-94D1-54222C63F5DA}</a:tableStyleId>
              </a:tblPr>
              <a:tblGrid>
                <a:gridCol w="3864864">
                  <a:extLst>
                    <a:ext uri="{9D8B030D-6E8A-4147-A177-3AD203B41FA5}">
                      <a16:colId xmlns:a16="http://schemas.microsoft.com/office/drawing/2014/main" val="3882522593"/>
                    </a:ext>
                  </a:extLst>
                </a:gridCol>
                <a:gridCol w="3864864">
                  <a:extLst>
                    <a:ext uri="{9D8B030D-6E8A-4147-A177-3AD203B41FA5}">
                      <a16:colId xmlns:a16="http://schemas.microsoft.com/office/drawing/2014/main" val="2519518342"/>
                    </a:ext>
                  </a:extLst>
                </a:gridCol>
              </a:tblGrid>
              <a:tr h="370840">
                <a:tc>
                  <a:txBody>
                    <a:bodyPr/>
                    <a:lstStyle/>
                    <a:p>
                      <a:r>
                        <a:rPr lang="en-US" dirty="0"/>
                        <a:t>Ishrat Jahan Ananya</a:t>
                      </a:r>
                    </a:p>
                  </a:txBody>
                  <a:tcPr/>
                </a:tc>
                <a:tc>
                  <a:txBody>
                    <a:bodyPr/>
                    <a:lstStyle/>
                    <a:p>
                      <a:r>
                        <a:rPr lang="en-US" dirty="0"/>
                        <a:t>1631636042</a:t>
                      </a:r>
                    </a:p>
                  </a:txBody>
                  <a:tcPr/>
                </a:tc>
                <a:extLst>
                  <a:ext uri="{0D108BD9-81ED-4DB2-BD59-A6C34878D82A}">
                    <a16:rowId xmlns:a16="http://schemas.microsoft.com/office/drawing/2014/main" val="3517596803"/>
                  </a:ext>
                </a:extLst>
              </a:tr>
              <a:tr h="370840">
                <a:tc>
                  <a:txBody>
                    <a:bodyPr/>
                    <a:lstStyle/>
                    <a:p>
                      <a:r>
                        <a:rPr lang="en-US" dirty="0"/>
                        <a:t>Shadab Hafiz Chowdhury</a:t>
                      </a:r>
                    </a:p>
                  </a:txBody>
                  <a:tcPr/>
                </a:tc>
                <a:tc>
                  <a:txBody>
                    <a:bodyPr/>
                    <a:lstStyle/>
                    <a:p>
                      <a:r>
                        <a:rPr lang="en-US" dirty="0"/>
                        <a:t>1631335642</a:t>
                      </a:r>
                    </a:p>
                  </a:txBody>
                  <a:tcPr/>
                </a:tc>
                <a:extLst>
                  <a:ext uri="{0D108BD9-81ED-4DB2-BD59-A6C34878D82A}">
                    <a16:rowId xmlns:a16="http://schemas.microsoft.com/office/drawing/2014/main" val="342080847"/>
                  </a:ext>
                </a:extLst>
              </a:tr>
              <a:tr h="370840">
                <a:tc>
                  <a:txBody>
                    <a:bodyPr/>
                    <a:lstStyle/>
                    <a:p>
                      <a:r>
                        <a:rPr lang="en-US" dirty="0"/>
                        <a:t>Sarah </a:t>
                      </a:r>
                      <a:r>
                        <a:rPr lang="en-US" dirty="0" err="1"/>
                        <a:t>Suad</a:t>
                      </a:r>
                      <a:endParaRPr lang="en-US" dirty="0"/>
                    </a:p>
                  </a:txBody>
                  <a:tcPr/>
                </a:tc>
                <a:tc>
                  <a:txBody>
                    <a:bodyPr/>
                    <a:lstStyle/>
                    <a:p>
                      <a:r>
                        <a:rPr lang="en-US" dirty="0"/>
                        <a:t>1632282642</a:t>
                      </a:r>
                    </a:p>
                  </a:txBody>
                  <a:tcPr/>
                </a:tc>
                <a:extLst>
                  <a:ext uri="{0D108BD9-81ED-4DB2-BD59-A6C34878D82A}">
                    <a16:rowId xmlns:a16="http://schemas.microsoft.com/office/drawing/2014/main" val="894160353"/>
                  </a:ext>
                </a:extLst>
              </a:tr>
              <a:tr h="370840">
                <a:tc>
                  <a:txBody>
                    <a:bodyPr/>
                    <a:lstStyle/>
                    <a:p>
                      <a:r>
                        <a:rPr lang="en-US" dirty="0" err="1"/>
                        <a:t>Nabiul</a:t>
                      </a:r>
                      <a:r>
                        <a:rPr lang="en-US" dirty="0"/>
                        <a:t> Hoque </a:t>
                      </a:r>
                      <a:r>
                        <a:rPr lang="en-US" dirty="0" err="1"/>
                        <a:t>Khandakar</a:t>
                      </a:r>
                      <a:endParaRPr lang="en-US" dirty="0"/>
                    </a:p>
                  </a:txBody>
                  <a:tcPr/>
                </a:tc>
                <a:tc>
                  <a:txBody>
                    <a:bodyPr/>
                    <a:lstStyle/>
                    <a:p>
                      <a:r>
                        <a:rPr lang="en-US" dirty="0"/>
                        <a:t>1631164642</a:t>
                      </a:r>
                    </a:p>
                  </a:txBody>
                  <a:tcPr/>
                </a:tc>
                <a:extLst>
                  <a:ext uri="{0D108BD9-81ED-4DB2-BD59-A6C34878D82A}">
                    <a16:rowId xmlns:a16="http://schemas.microsoft.com/office/drawing/2014/main" val="2616153519"/>
                  </a:ext>
                </a:extLst>
              </a:tr>
            </a:tbl>
          </a:graphicData>
        </a:graphic>
      </p:graphicFrame>
      <p:sp>
        <p:nvSpPr>
          <p:cNvPr id="5" name="Content Placeholder 4">
            <a:extLst>
              <a:ext uri="{FF2B5EF4-FFF2-40B4-BE49-F238E27FC236}">
                <a16:creationId xmlns:a16="http://schemas.microsoft.com/office/drawing/2014/main" id="{8FAB26CA-2B45-494E-9BAC-3EA0CF1B5619}"/>
              </a:ext>
            </a:extLst>
          </p:cNvPr>
          <p:cNvSpPr txBox="1">
            <a:spLocks noGrp="1"/>
          </p:cNvSpPr>
          <p:nvPr>
            <p:ph idx="1"/>
          </p:nvPr>
        </p:nvSpPr>
        <p:spPr>
          <a:xfrm>
            <a:off x="2230438" y="1710775"/>
            <a:ext cx="7731125" cy="1585049"/>
          </a:xfrm>
          <a:prstGeom prst="rect">
            <a:avLst/>
          </a:prstGeom>
          <a:noFill/>
        </p:spPr>
        <p:txBody>
          <a:bodyPr wrap="square" rtlCol="0">
            <a:spAutoFit/>
          </a:bodyPr>
          <a:lstStyle/>
          <a:p>
            <a:pPr marL="0" indent="0">
              <a:buNone/>
            </a:pPr>
            <a:r>
              <a:rPr lang="en-US" b="1" dirty="0"/>
              <a:t>Link to Paper: </a:t>
            </a:r>
            <a:r>
              <a:rPr lang="en-US" dirty="0">
                <a:hlinkClick r:id="rId2"/>
              </a:rPr>
              <a:t>https://ieeexplore.ieee.org/document/8821635</a:t>
            </a:r>
            <a:endParaRPr lang="en-US" b="1" dirty="0"/>
          </a:p>
          <a:p>
            <a:pPr marL="0" indent="0">
              <a:buNone/>
            </a:pPr>
            <a:r>
              <a:rPr lang="en-US" b="1" dirty="0"/>
              <a:t>DOI: </a:t>
            </a:r>
            <a:r>
              <a:rPr lang="en-US" dirty="0">
                <a:hlinkClick r:id="rId3"/>
              </a:rPr>
              <a:t>10.1109/CCOMS.2019.8821635</a:t>
            </a:r>
            <a:endParaRPr lang="en-US" b="1" dirty="0"/>
          </a:p>
          <a:p>
            <a:pPr marL="0" indent="0">
              <a:buNone/>
            </a:pPr>
            <a:r>
              <a:rPr lang="en-US" b="1" dirty="0"/>
              <a:t>Published :  23</a:t>
            </a:r>
            <a:r>
              <a:rPr lang="en-US" b="1" baseline="30000" dirty="0"/>
              <a:t>rd</a:t>
            </a:r>
            <a:r>
              <a:rPr lang="en-US" b="1" dirty="0"/>
              <a:t> February 2019</a:t>
            </a:r>
          </a:p>
          <a:p>
            <a:pPr marL="0" indent="0">
              <a:buNone/>
            </a:pPr>
            <a:r>
              <a:rPr lang="en-US" b="1" dirty="0"/>
              <a:t>Presented By: </a:t>
            </a:r>
          </a:p>
        </p:txBody>
      </p:sp>
    </p:spTree>
    <p:extLst>
      <p:ext uri="{BB962C8B-B14F-4D97-AF65-F5344CB8AC3E}">
        <p14:creationId xmlns:p14="http://schemas.microsoft.com/office/powerpoint/2010/main" val="42676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F72C-E7D8-4828-876E-DF723A54CC6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A20E0B7-C28E-4691-AF37-B91299E84463}"/>
              </a:ext>
            </a:extLst>
          </p:cNvPr>
          <p:cNvSpPr>
            <a:spLocks noGrp="1"/>
          </p:cNvSpPr>
          <p:nvPr>
            <p:ph idx="1"/>
          </p:nvPr>
        </p:nvSpPr>
        <p:spPr/>
        <p:txBody>
          <a:bodyPr/>
          <a:lstStyle/>
          <a:p>
            <a:r>
              <a:rPr lang="en-US" dirty="0"/>
              <a:t>Visual impairment creates dependence on others for navigation and object locations.</a:t>
            </a:r>
          </a:p>
          <a:p>
            <a:r>
              <a:rPr lang="en-US" dirty="0"/>
              <a:t>The visually impaired community face several difficulties in their daily life. With the increase of commercial assistive devices, it can greatly improve their lives, especially for navigation and orientation, which are their main obstacles.</a:t>
            </a:r>
          </a:p>
        </p:txBody>
      </p:sp>
    </p:spTree>
    <p:extLst>
      <p:ext uri="{BB962C8B-B14F-4D97-AF65-F5344CB8AC3E}">
        <p14:creationId xmlns:p14="http://schemas.microsoft.com/office/powerpoint/2010/main" val="287463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B400-C136-4226-BE15-E5CF589DED8F}"/>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B375DD18-DACB-4D50-BCEA-0D1042ED4338}"/>
              </a:ext>
            </a:extLst>
          </p:cNvPr>
          <p:cNvSpPr>
            <a:spLocks noGrp="1"/>
          </p:cNvSpPr>
          <p:nvPr>
            <p:ph idx="1"/>
          </p:nvPr>
        </p:nvSpPr>
        <p:spPr/>
        <p:txBody>
          <a:bodyPr>
            <a:noAutofit/>
          </a:bodyPr>
          <a:lstStyle/>
          <a:p>
            <a:r>
              <a:rPr lang="en-US" dirty="0"/>
              <a:t>Technology for the disabled has made various advances over the current years. </a:t>
            </a:r>
          </a:p>
          <a:p>
            <a:r>
              <a:rPr lang="en-US" dirty="0"/>
              <a:t>However, most of these solutions come with a high price that the visually impaired people cannot afford. </a:t>
            </a:r>
          </a:p>
          <a:p>
            <a:r>
              <a:rPr lang="en-US" dirty="0"/>
              <a:t>By imposing hefty prices on new assistive device for visually impaired, it is not going to reach the targeted user nor fulfilling the functions of the device.</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71650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9EE8-48AF-48BB-B1E7-55F3B6AC3460}"/>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244CA65D-92A7-4577-86A3-E5D1F3E8058E}"/>
              </a:ext>
            </a:extLst>
          </p:cNvPr>
          <p:cNvSpPr>
            <a:spLocks noGrp="1"/>
          </p:cNvSpPr>
          <p:nvPr>
            <p:ph idx="1"/>
          </p:nvPr>
        </p:nvSpPr>
        <p:spPr>
          <a:xfrm>
            <a:off x="2231136" y="2638044"/>
            <a:ext cx="7729728" cy="3255264"/>
          </a:xfrm>
        </p:spPr>
        <p:txBody>
          <a:bodyPr>
            <a:noAutofit/>
          </a:bodyPr>
          <a:lstStyle/>
          <a:p>
            <a:r>
              <a:rPr lang="en-US" dirty="0"/>
              <a:t>Investigate the potential of computer vision services to allow visually impaired and blind users aware what is happening around them.</a:t>
            </a:r>
          </a:p>
          <a:p>
            <a:r>
              <a:rPr lang="en-US" dirty="0"/>
              <a:t>A prototype called Smart Vision is developed to tackle this problem. The</a:t>
            </a:r>
            <a:br>
              <a:rPr lang="en-US" dirty="0"/>
            </a:br>
            <a:r>
              <a:rPr lang="en-US" dirty="0"/>
              <a:t>prototype aims to bring the beautiful world as a narrative to the visually impaired and blind users.</a:t>
            </a:r>
          </a:p>
          <a:p>
            <a:r>
              <a:rPr lang="en-US" dirty="0"/>
              <a:t>The narrative is generated by converting the scenes in front of them to text which describes the important objects in the scene.</a:t>
            </a:r>
          </a:p>
          <a:p>
            <a:pPr marL="0" indent="0">
              <a:buNone/>
            </a:pPr>
            <a:r>
              <a:rPr lang="en-US" dirty="0"/>
              <a:t>Examples of text include “a group of kids playing”, “a man posing for a picture” or “a bird sitting on tree branch”. One line along with some keywords are narrated as an audio to the users</a:t>
            </a:r>
            <a:br>
              <a:rPr lang="en-US" dirty="0"/>
            </a:br>
            <a:br>
              <a:rPr lang="en-US" dirty="0"/>
            </a:br>
            <a:br>
              <a:rPr lang="en-US" dirty="0"/>
            </a:br>
            <a:br>
              <a:rPr lang="en-US" dirty="0"/>
            </a:br>
            <a:br>
              <a:rPr lang="en-US" dirty="0"/>
            </a:br>
            <a:br>
              <a:rPr lang="en-US" dirty="0"/>
            </a:br>
            <a:r>
              <a:rPr lang="en-US" dirty="0"/>
              <a:t> </a:t>
            </a:r>
          </a:p>
        </p:txBody>
      </p:sp>
    </p:spTree>
    <p:extLst>
      <p:ext uri="{BB962C8B-B14F-4D97-AF65-F5344CB8AC3E}">
        <p14:creationId xmlns:p14="http://schemas.microsoft.com/office/powerpoint/2010/main" val="98445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77D7-3AA7-49FE-AE28-99B8DDAAF3D8}"/>
              </a:ext>
            </a:extLst>
          </p:cNvPr>
          <p:cNvSpPr>
            <a:spLocks noGrp="1"/>
          </p:cNvSpPr>
          <p:nvPr>
            <p:ph type="title"/>
          </p:nvPr>
        </p:nvSpPr>
        <p:spPr/>
        <p:txBody>
          <a:bodyPr/>
          <a:lstStyle/>
          <a:p>
            <a:r>
              <a:rPr lang="en-US" dirty="0"/>
              <a:t>Methodology</a:t>
            </a:r>
          </a:p>
        </p:txBody>
      </p:sp>
      <p:pic>
        <p:nvPicPr>
          <p:cNvPr id="6" name="Content Placeholder 5">
            <a:extLst>
              <a:ext uri="{FF2B5EF4-FFF2-40B4-BE49-F238E27FC236}">
                <a16:creationId xmlns:a16="http://schemas.microsoft.com/office/drawing/2014/main" id="{487C1BBC-78BF-4BDB-A5DD-92A464252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026" y="3438842"/>
            <a:ext cx="9315947" cy="1188720"/>
          </a:xfrm>
        </p:spPr>
      </p:pic>
    </p:spTree>
    <p:extLst>
      <p:ext uri="{BB962C8B-B14F-4D97-AF65-F5344CB8AC3E}">
        <p14:creationId xmlns:p14="http://schemas.microsoft.com/office/powerpoint/2010/main" val="135925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E215-9490-493F-84A5-B0E69955438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06912CE3-E0BA-4756-AEF1-3B50BF61B09C}"/>
              </a:ext>
            </a:extLst>
          </p:cNvPr>
          <p:cNvSpPr>
            <a:spLocks noGrp="1"/>
          </p:cNvSpPr>
          <p:nvPr>
            <p:ph idx="1"/>
          </p:nvPr>
        </p:nvSpPr>
        <p:spPr/>
        <p:txBody>
          <a:bodyPr>
            <a:noAutofit/>
          </a:bodyPr>
          <a:lstStyle/>
          <a:p>
            <a:r>
              <a:rPr lang="en-US" b="1" dirty="0"/>
              <a:t>Raspberry PI 3 Model B: </a:t>
            </a:r>
            <a:r>
              <a:rPr lang="en-US" dirty="0"/>
              <a:t>This small single-board computers is appended with Pi Camera, which have 5 Megapixels and can record video with a high definition quality of 1080P. A button embedded on a breadboard is connected to the Raspberry Pi.</a:t>
            </a:r>
          </a:p>
          <a:p>
            <a:r>
              <a:rPr lang="en-US" b="1" dirty="0"/>
              <a:t>Microsoft Cognitive Service: </a:t>
            </a:r>
            <a:r>
              <a:rPr lang="en-US" dirty="0"/>
              <a:t>The API used for this project is the cloud-based Computer Vision API, which gives developers access to cutting edge </a:t>
            </a:r>
            <a:r>
              <a:rPr lang="en-US"/>
              <a:t>algorithms for handling </a:t>
            </a:r>
            <a:r>
              <a:rPr lang="en-US" dirty="0"/>
              <a:t>pictures and returning information. By uploading an image, the system returns the information by reading out the visual contents found in that image to the user.</a:t>
            </a:r>
            <a:br>
              <a:rPr lang="en-US" dirty="0"/>
            </a:br>
            <a:br>
              <a:rPr lang="en-US" dirty="0"/>
            </a:br>
            <a:endParaRPr lang="en-US" dirty="0"/>
          </a:p>
        </p:txBody>
      </p:sp>
    </p:spTree>
    <p:extLst>
      <p:ext uri="{BB962C8B-B14F-4D97-AF65-F5344CB8AC3E}">
        <p14:creationId xmlns:p14="http://schemas.microsoft.com/office/powerpoint/2010/main" val="52916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C8C3-D822-419A-A498-14C69C02B345}"/>
              </a:ext>
            </a:extLst>
          </p:cNvPr>
          <p:cNvSpPr>
            <a:spLocks noGrp="1"/>
          </p:cNvSpPr>
          <p:nvPr>
            <p:ph type="title"/>
          </p:nvPr>
        </p:nvSpPr>
        <p:spPr/>
        <p:txBody>
          <a:bodyPr/>
          <a:lstStyle/>
          <a:p>
            <a:r>
              <a:rPr lang="en-US" dirty="0"/>
              <a:t>Components (Continued)</a:t>
            </a:r>
          </a:p>
        </p:txBody>
      </p:sp>
      <p:sp>
        <p:nvSpPr>
          <p:cNvPr id="3" name="Content Placeholder 2">
            <a:extLst>
              <a:ext uri="{FF2B5EF4-FFF2-40B4-BE49-F238E27FC236}">
                <a16:creationId xmlns:a16="http://schemas.microsoft.com/office/drawing/2014/main" id="{9365AD25-82D7-4EFD-B989-A7A7DDEF9F75}"/>
              </a:ext>
            </a:extLst>
          </p:cNvPr>
          <p:cNvSpPr>
            <a:spLocks noGrp="1"/>
          </p:cNvSpPr>
          <p:nvPr>
            <p:ph idx="1"/>
          </p:nvPr>
        </p:nvSpPr>
        <p:spPr/>
        <p:txBody>
          <a:bodyPr/>
          <a:lstStyle/>
          <a:p>
            <a:r>
              <a:rPr lang="en-US" b="1" dirty="0"/>
              <a:t>Google Text to Speech (</a:t>
            </a:r>
            <a:r>
              <a:rPr lang="en-US" b="1" dirty="0" err="1"/>
              <a:t>gTTS</a:t>
            </a:r>
            <a:r>
              <a:rPr lang="en-US" b="1" dirty="0"/>
              <a:t>): </a:t>
            </a:r>
            <a:r>
              <a:rPr lang="en-US" dirty="0"/>
              <a:t>It is a Python interface to Google’s Text to Speech API. Create an mp3 file with the </a:t>
            </a:r>
            <a:r>
              <a:rPr lang="en-US" dirty="0" err="1"/>
              <a:t>gTTS</a:t>
            </a:r>
            <a:r>
              <a:rPr lang="en-US" dirty="0"/>
              <a:t> module or </a:t>
            </a:r>
            <a:r>
              <a:rPr lang="en-US" dirty="0" err="1"/>
              <a:t>gtts</a:t>
            </a:r>
            <a:r>
              <a:rPr lang="en-US" dirty="0"/>
              <a:t>-cli command line utility. It allows for unlimited lengths of spoken text by tokenizing long sentences where the speech would naturally pause.</a:t>
            </a:r>
          </a:p>
          <a:p>
            <a:r>
              <a:rPr lang="en-US" b="1" dirty="0"/>
              <a:t>Python:  </a:t>
            </a:r>
            <a:r>
              <a:rPr lang="en-US" dirty="0"/>
              <a:t>The programming language being used to stitch the devices together and to automate small tasks on systems</a:t>
            </a:r>
            <a:br>
              <a:rPr lang="en-US" dirty="0"/>
            </a:br>
            <a:br>
              <a:rPr lang="en-US" dirty="0"/>
            </a:br>
            <a:endParaRPr lang="en-US" dirty="0"/>
          </a:p>
        </p:txBody>
      </p:sp>
    </p:spTree>
    <p:extLst>
      <p:ext uri="{BB962C8B-B14F-4D97-AF65-F5344CB8AC3E}">
        <p14:creationId xmlns:p14="http://schemas.microsoft.com/office/powerpoint/2010/main" val="2218560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32BB-CAF3-437D-ABC9-DAA3D66AF51D}"/>
              </a:ext>
            </a:extLst>
          </p:cNvPr>
          <p:cNvSpPr>
            <a:spLocks noGrp="1"/>
          </p:cNvSpPr>
          <p:nvPr>
            <p:ph type="title"/>
          </p:nvPr>
        </p:nvSpPr>
        <p:spPr/>
        <p:txBody>
          <a:bodyPr/>
          <a:lstStyle/>
          <a:p>
            <a:r>
              <a:rPr lang="en-US" dirty="0"/>
              <a:t>Prototype</a:t>
            </a:r>
          </a:p>
        </p:txBody>
      </p:sp>
      <p:pic>
        <p:nvPicPr>
          <p:cNvPr id="5" name="Picture 4">
            <a:extLst>
              <a:ext uri="{FF2B5EF4-FFF2-40B4-BE49-F238E27FC236}">
                <a16:creationId xmlns:a16="http://schemas.microsoft.com/office/drawing/2014/main" id="{B5CEE1D9-18A2-4229-A2E4-9B63D23F9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0358" y="2284947"/>
            <a:ext cx="3531283" cy="4062746"/>
          </a:xfrm>
          <a:prstGeom prst="rect">
            <a:avLst/>
          </a:prstGeom>
        </p:spPr>
      </p:pic>
    </p:spTree>
    <p:extLst>
      <p:ext uri="{BB962C8B-B14F-4D97-AF65-F5344CB8AC3E}">
        <p14:creationId xmlns:p14="http://schemas.microsoft.com/office/powerpoint/2010/main" val="224565794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53</TotalTime>
  <Words>444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Smart Vision: Assistive Device for the Visually Impaired Community Online</vt:lpstr>
      <vt:lpstr>PowerPoint Presentation</vt:lpstr>
      <vt:lpstr>Introduction</vt:lpstr>
      <vt:lpstr>Background </vt:lpstr>
      <vt:lpstr>PROPOSED Solution</vt:lpstr>
      <vt:lpstr>Methodology</vt:lpstr>
      <vt:lpstr>Components</vt:lpstr>
      <vt:lpstr>Components (Continued)</vt:lpstr>
      <vt:lpstr>Prototype</vt:lpstr>
      <vt:lpstr>FUTURE WORK AND CONSTRAINTS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Vision: Assistive Device for the Visually Impaired Community Online</dc:title>
  <dc:creator>User</dc:creator>
  <cp:lastModifiedBy>User</cp:lastModifiedBy>
  <cp:revision>7</cp:revision>
  <dcterms:created xsi:type="dcterms:W3CDTF">2020-02-25T09:28:51Z</dcterms:created>
  <dcterms:modified xsi:type="dcterms:W3CDTF">2020-02-25T10:24:39Z</dcterms:modified>
</cp:coreProperties>
</file>