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9B639C-22EC-41D0-94A5-42277E7EF6F5}" type="datetimeFigureOut">
              <a:rPr lang="en-US" smtClean="0"/>
              <a:t>13/04/2018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F2B62-0276-40B9-B56B-8F06A04FCE1B}" type="slidenum">
              <a:rPr lang="en-US" smtClean="0"/>
              <a:t>‹#›</a:t>
            </a:fld>
            <a:endParaRPr lang="en-US"/>
          </a:p>
        </p:txBody>
      </p:sp>
    </p:spTree>
    <p:extLst>
      <p:ext uri="{BB962C8B-B14F-4D97-AF65-F5344CB8AC3E}">
        <p14:creationId xmlns:p14="http://schemas.microsoft.com/office/powerpoint/2010/main" val="463510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9B639C-22EC-41D0-94A5-42277E7EF6F5}" type="datetimeFigureOut">
              <a:rPr lang="en-US" smtClean="0"/>
              <a:t>13/04/2018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F2B62-0276-40B9-B56B-8F06A04FCE1B}" type="slidenum">
              <a:rPr lang="en-US" smtClean="0"/>
              <a:t>‹#›</a:t>
            </a:fld>
            <a:endParaRPr lang="en-US"/>
          </a:p>
        </p:txBody>
      </p:sp>
    </p:spTree>
    <p:extLst>
      <p:ext uri="{BB962C8B-B14F-4D97-AF65-F5344CB8AC3E}">
        <p14:creationId xmlns:p14="http://schemas.microsoft.com/office/powerpoint/2010/main" val="198569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F89B639C-22EC-41D0-94A5-42277E7EF6F5}" type="datetimeFigureOut">
              <a:rPr lang="en-US" smtClean="0"/>
              <a:t>13/04/2018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F2B62-0276-40B9-B56B-8F06A04FCE1B}" type="slidenum">
              <a:rPr lang="en-US" smtClean="0"/>
              <a:t>‹#›</a:t>
            </a:fld>
            <a:endParaRPr lang="en-US"/>
          </a:p>
        </p:txBody>
      </p:sp>
    </p:spTree>
    <p:extLst>
      <p:ext uri="{BB962C8B-B14F-4D97-AF65-F5344CB8AC3E}">
        <p14:creationId xmlns:p14="http://schemas.microsoft.com/office/powerpoint/2010/main" val="2346680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89B639C-22EC-41D0-94A5-42277E7EF6F5}" type="datetimeFigureOut">
              <a:rPr lang="en-US" smtClean="0"/>
              <a:t>13/04/2018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AF2B62-0276-40B9-B56B-8F06A04FCE1B}" type="slidenum">
              <a:rPr lang="en-US" smtClean="0"/>
              <a:t>‹#›</a:t>
            </a:fld>
            <a:endParaRPr lang="en-US"/>
          </a:p>
        </p:txBody>
      </p:sp>
    </p:spTree>
    <p:extLst>
      <p:ext uri="{BB962C8B-B14F-4D97-AF65-F5344CB8AC3E}">
        <p14:creationId xmlns:p14="http://schemas.microsoft.com/office/powerpoint/2010/main" val="163194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9B639C-22EC-41D0-94A5-42277E7EF6F5}" type="datetimeFigureOut">
              <a:rPr lang="en-US" smtClean="0"/>
              <a:t>13/04/2018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F2B62-0276-40B9-B56B-8F06A04FCE1B}" type="slidenum">
              <a:rPr lang="en-US" smtClean="0"/>
              <a:t>‹#›</a:t>
            </a:fld>
            <a:endParaRPr lang="en-US"/>
          </a:p>
        </p:txBody>
      </p:sp>
    </p:spTree>
    <p:extLst>
      <p:ext uri="{BB962C8B-B14F-4D97-AF65-F5344CB8AC3E}">
        <p14:creationId xmlns:p14="http://schemas.microsoft.com/office/powerpoint/2010/main" val="40967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9B639C-22EC-41D0-94A5-42277E7EF6F5}" type="datetimeFigureOut">
              <a:rPr lang="en-US" smtClean="0"/>
              <a:t>13/04/2018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F2B62-0276-40B9-B56B-8F06A04FCE1B}" type="slidenum">
              <a:rPr lang="en-US" smtClean="0"/>
              <a:t>‹#›</a:t>
            </a:fld>
            <a:endParaRPr lang="en-US"/>
          </a:p>
        </p:txBody>
      </p:sp>
    </p:spTree>
    <p:extLst>
      <p:ext uri="{BB962C8B-B14F-4D97-AF65-F5344CB8AC3E}">
        <p14:creationId xmlns:p14="http://schemas.microsoft.com/office/powerpoint/2010/main" val="2896583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9B639C-22EC-41D0-94A5-42277E7EF6F5}" type="datetimeFigureOut">
              <a:rPr lang="en-US" smtClean="0"/>
              <a:t>13/04/2018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F2B62-0276-40B9-B56B-8F06A04FCE1B}" type="slidenum">
              <a:rPr lang="en-US" smtClean="0"/>
              <a:t>‹#›</a:t>
            </a:fld>
            <a:endParaRPr lang="en-US"/>
          </a:p>
        </p:txBody>
      </p:sp>
    </p:spTree>
    <p:extLst>
      <p:ext uri="{BB962C8B-B14F-4D97-AF65-F5344CB8AC3E}">
        <p14:creationId xmlns:p14="http://schemas.microsoft.com/office/powerpoint/2010/main" val="451162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B639C-22EC-41D0-94A5-42277E7EF6F5}" type="datetimeFigureOut">
              <a:rPr lang="en-US" smtClean="0"/>
              <a:t>13/04/2018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F2B62-0276-40B9-B56B-8F06A04FCE1B}" type="slidenum">
              <a:rPr lang="en-US" smtClean="0"/>
              <a:t>‹#›</a:t>
            </a:fld>
            <a:endParaRPr lang="en-US"/>
          </a:p>
        </p:txBody>
      </p:sp>
    </p:spTree>
    <p:extLst>
      <p:ext uri="{BB962C8B-B14F-4D97-AF65-F5344CB8AC3E}">
        <p14:creationId xmlns:p14="http://schemas.microsoft.com/office/powerpoint/2010/main" val="1333354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9B639C-22EC-41D0-94A5-42277E7EF6F5}" type="datetimeFigureOut">
              <a:rPr lang="en-US" smtClean="0"/>
              <a:t>13/04/2018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F2B62-0276-40B9-B56B-8F06A04FCE1B}" type="slidenum">
              <a:rPr lang="en-US" smtClean="0"/>
              <a:t>‹#›</a:t>
            </a:fld>
            <a:endParaRPr lang="en-US"/>
          </a:p>
        </p:txBody>
      </p:sp>
    </p:spTree>
    <p:extLst>
      <p:ext uri="{BB962C8B-B14F-4D97-AF65-F5344CB8AC3E}">
        <p14:creationId xmlns:p14="http://schemas.microsoft.com/office/powerpoint/2010/main" val="3230653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9B639C-22EC-41D0-94A5-42277E7EF6F5}" type="datetimeFigureOut">
              <a:rPr lang="en-US" smtClean="0"/>
              <a:t>13/04/2018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AF2B62-0276-40B9-B56B-8F06A04FCE1B}" type="slidenum">
              <a:rPr lang="en-US" smtClean="0"/>
              <a:t>‹#›</a:t>
            </a:fld>
            <a:endParaRPr lang="en-US"/>
          </a:p>
        </p:txBody>
      </p:sp>
    </p:spTree>
    <p:extLst>
      <p:ext uri="{BB962C8B-B14F-4D97-AF65-F5344CB8AC3E}">
        <p14:creationId xmlns:p14="http://schemas.microsoft.com/office/powerpoint/2010/main" val="304212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9B639C-22EC-41D0-94A5-42277E7EF6F5}" type="datetimeFigureOut">
              <a:rPr lang="en-US" smtClean="0"/>
              <a:t>13/04/2018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AF2B62-0276-40B9-B56B-8F06A04FCE1B}" type="slidenum">
              <a:rPr lang="en-US" smtClean="0"/>
              <a:t>‹#›</a:t>
            </a:fld>
            <a:endParaRPr lang="en-US"/>
          </a:p>
        </p:txBody>
      </p:sp>
    </p:spTree>
    <p:extLst>
      <p:ext uri="{BB962C8B-B14F-4D97-AF65-F5344CB8AC3E}">
        <p14:creationId xmlns:p14="http://schemas.microsoft.com/office/powerpoint/2010/main" val="146932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9B639C-22EC-41D0-94A5-42277E7EF6F5}" type="datetimeFigureOut">
              <a:rPr lang="en-US" smtClean="0"/>
              <a:t>13/04/2018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AF2B62-0276-40B9-B56B-8F06A04FCE1B}" type="slidenum">
              <a:rPr lang="en-US" smtClean="0"/>
              <a:t>‹#›</a:t>
            </a:fld>
            <a:endParaRPr lang="en-US"/>
          </a:p>
        </p:txBody>
      </p:sp>
    </p:spTree>
    <p:extLst>
      <p:ext uri="{BB962C8B-B14F-4D97-AF65-F5344CB8AC3E}">
        <p14:creationId xmlns:p14="http://schemas.microsoft.com/office/powerpoint/2010/main" val="3234723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9B639C-22EC-41D0-94A5-42277E7EF6F5}" type="datetimeFigureOut">
              <a:rPr lang="en-US" smtClean="0"/>
              <a:t>13/04/2018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F2B62-0276-40B9-B56B-8F06A04FCE1B}" type="slidenum">
              <a:rPr lang="en-US" smtClean="0"/>
              <a:t>‹#›</a:t>
            </a:fld>
            <a:endParaRPr lang="en-US"/>
          </a:p>
        </p:txBody>
      </p:sp>
    </p:spTree>
    <p:extLst>
      <p:ext uri="{BB962C8B-B14F-4D97-AF65-F5344CB8AC3E}">
        <p14:creationId xmlns:p14="http://schemas.microsoft.com/office/powerpoint/2010/main" val="320492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89B639C-22EC-41D0-94A5-42277E7EF6F5}" type="datetimeFigureOut">
              <a:rPr lang="en-US" smtClean="0"/>
              <a:t>13/04/2018</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BEAF2B62-0276-40B9-B56B-8F06A04FCE1B}" type="slidenum">
              <a:rPr lang="en-US" smtClean="0"/>
              <a:t>‹#›</a:t>
            </a:fld>
            <a:endParaRPr lang="en-US"/>
          </a:p>
        </p:txBody>
      </p:sp>
    </p:spTree>
    <p:extLst>
      <p:ext uri="{BB962C8B-B14F-4D97-AF65-F5344CB8AC3E}">
        <p14:creationId xmlns:p14="http://schemas.microsoft.com/office/powerpoint/2010/main" val="1045727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89B639C-22EC-41D0-94A5-42277E7EF6F5}" type="datetimeFigureOut">
              <a:rPr lang="en-US" smtClean="0"/>
              <a:t>13/04/2018</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EAF2B62-0276-40B9-B56B-8F06A04FCE1B}" type="slidenum">
              <a:rPr lang="en-US" smtClean="0"/>
              <a:t>‹#›</a:t>
            </a:fld>
            <a:endParaRPr lang="en-US"/>
          </a:p>
        </p:txBody>
      </p:sp>
    </p:spTree>
    <p:extLst>
      <p:ext uri="{BB962C8B-B14F-4D97-AF65-F5344CB8AC3E}">
        <p14:creationId xmlns:p14="http://schemas.microsoft.com/office/powerpoint/2010/main" val="3908238848"/>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9600" dirty="0" smtClean="0">
                <a:effectLst>
                  <a:outerShdw blurRad="38100" dist="38100" dir="2700000" algn="tl">
                    <a:srgbClr val="000000">
                      <a:alpha val="43137"/>
                    </a:srgbClr>
                  </a:outerShdw>
                </a:effectLst>
              </a:rPr>
              <a:t>RED AND BLACK </a:t>
            </a:r>
            <a:br>
              <a:rPr lang="en-US" sz="9600" dirty="0" smtClean="0">
                <a:effectLst>
                  <a:outerShdw blurRad="38100" dist="38100" dir="2700000" algn="tl">
                    <a:srgbClr val="000000">
                      <a:alpha val="43137"/>
                    </a:srgbClr>
                  </a:outerShdw>
                </a:effectLst>
              </a:rPr>
            </a:br>
            <a:r>
              <a:rPr lang="en-US" sz="9600" dirty="0" smtClean="0">
                <a:effectLst>
                  <a:outerShdw blurRad="38100" dist="38100" dir="2700000" algn="tl">
                    <a:srgbClr val="000000">
                      <a:alpha val="43137"/>
                    </a:srgbClr>
                  </a:outerShdw>
                </a:effectLst>
              </a:rPr>
              <a:t>BINARY TREES</a:t>
            </a:r>
            <a:endParaRPr lang="en-US" sz="96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810001" y="5280847"/>
            <a:ext cx="10572000" cy="937073"/>
          </a:xfrm>
        </p:spPr>
        <p:txBody>
          <a:bodyPr>
            <a:normAutofit/>
          </a:bodyPr>
          <a:lstStyle/>
          <a:p>
            <a:pPr algn="ctr"/>
            <a:r>
              <a:rPr lang="en-US" dirty="0" smtClean="0"/>
              <a:t>Sarah </a:t>
            </a:r>
            <a:r>
              <a:rPr lang="en-US" dirty="0"/>
              <a:t>Suad – </a:t>
            </a:r>
            <a:r>
              <a:rPr lang="en-US" dirty="0" smtClean="0"/>
              <a:t>1632282642</a:t>
            </a:r>
          </a:p>
          <a:p>
            <a:pPr algn="ctr"/>
            <a:r>
              <a:rPr lang="en-US" dirty="0" smtClean="0"/>
              <a:t>Shadab Hafiz Choudhury – 1631335642</a:t>
            </a:r>
          </a:p>
        </p:txBody>
      </p:sp>
    </p:spTree>
    <p:extLst>
      <p:ext uri="{BB962C8B-B14F-4D97-AF65-F5344CB8AC3E}">
        <p14:creationId xmlns:p14="http://schemas.microsoft.com/office/powerpoint/2010/main" val="286851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Fixing Colours after Insertion</a:t>
            </a:r>
            <a:endParaRPr lang="en-US" dirty="0"/>
          </a:p>
        </p:txBody>
      </p:sp>
      <p:sp>
        <p:nvSpPr>
          <p:cNvPr id="3" name="Content Placeholder 2"/>
          <p:cNvSpPr>
            <a:spLocks noGrp="1"/>
          </p:cNvSpPr>
          <p:nvPr>
            <p:ph idx="1"/>
          </p:nvPr>
        </p:nvSpPr>
        <p:spPr>
          <a:xfrm>
            <a:off x="818712" y="2222287"/>
            <a:ext cx="10554574" cy="894399"/>
          </a:xfrm>
        </p:spPr>
        <p:txBody>
          <a:bodyPr>
            <a:normAutofit/>
          </a:bodyPr>
          <a:lstStyle/>
          <a:p>
            <a:pPr marL="0" indent="0">
              <a:buNone/>
            </a:pPr>
            <a:r>
              <a:rPr lang="en-US" sz="2000" dirty="0" smtClean="0"/>
              <a:t>We have 6 cases that depend on the colour and position of the parents and uncles of the newly inserted node. Let’s assume the newly inserted node is NN.</a:t>
            </a:r>
          </a:p>
        </p:txBody>
      </p:sp>
      <p:sp>
        <p:nvSpPr>
          <p:cNvPr id="5" name="Content Placeholder 2"/>
          <p:cNvSpPr txBox="1">
            <a:spLocks/>
          </p:cNvSpPr>
          <p:nvPr/>
        </p:nvSpPr>
        <p:spPr>
          <a:xfrm>
            <a:off x="827424" y="3258355"/>
            <a:ext cx="10554574" cy="3599646"/>
          </a:xfrm>
          <a:prstGeom prst="rect">
            <a:avLst/>
          </a:prstGeom>
          <a:effectLst>
            <a:outerShdw blurRad="50800" dir="14400000">
              <a:srgbClr val="000000">
                <a:alpha val="40000"/>
              </a:srgbClr>
            </a:outerShdw>
          </a:effectLst>
        </p:spPr>
        <p:txBody>
          <a:bodyPr vert="horz" lIns="91440" tIns="45720" rIns="91440" bIns="45720" numCol="2" spcCol="45720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Font typeface="Wingdings 2" charset="2"/>
              <a:buNone/>
            </a:pPr>
            <a:r>
              <a:rPr lang="en-US" sz="2000" b="1" dirty="0" smtClean="0"/>
              <a:t>Case 1</a:t>
            </a:r>
            <a:r>
              <a:rPr lang="en-US" sz="2000" dirty="0" smtClean="0"/>
              <a:t>: Parent of NN is a left child. The uncle of NN is Red.</a:t>
            </a:r>
            <a:endParaRPr lang="en-US" sz="2000" dirty="0"/>
          </a:p>
          <a:p>
            <a:pPr marL="0" indent="0" algn="just">
              <a:buFont typeface="Wingdings 2" charset="2"/>
              <a:buNone/>
            </a:pPr>
            <a:r>
              <a:rPr lang="en-US" sz="2000" b="1" dirty="0" smtClean="0"/>
              <a:t>Case 2</a:t>
            </a:r>
            <a:r>
              <a:rPr lang="en-US" sz="2000" dirty="0" smtClean="0"/>
              <a:t>: Parent of NN is a left child, and NN is the right child of its parent; left rotation needed.</a:t>
            </a:r>
          </a:p>
          <a:p>
            <a:pPr marL="0" indent="0" algn="just">
              <a:buFont typeface="Wingdings 2" charset="2"/>
              <a:buNone/>
            </a:pPr>
            <a:r>
              <a:rPr lang="en-US" sz="2000" b="1" dirty="0" smtClean="0"/>
              <a:t>Case 3</a:t>
            </a:r>
            <a:r>
              <a:rPr lang="en-US" sz="2000" dirty="0" smtClean="0"/>
              <a:t>: Parent of NN is a left child, and NN is also the left child of its parent; right rotation needed.</a:t>
            </a:r>
          </a:p>
          <a:p>
            <a:pPr marL="0" indent="0" algn="just">
              <a:buFont typeface="Wingdings 2" charset="2"/>
              <a:buNone/>
            </a:pPr>
            <a:endParaRPr lang="en-US" sz="2000" dirty="0"/>
          </a:p>
          <a:p>
            <a:pPr marL="0" indent="0" algn="just">
              <a:buFont typeface="Wingdings 2" charset="2"/>
              <a:buNone/>
            </a:pPr>
            <a:r>
              <a:rPr lang="en-US" sz="2000" b="1" dirty="0" smtClean="0"/>
              <a:t>Case 4</a:t>
            </a:r>
            <a:r>
              <a:rPr lang="en-US" sz="2000" dirty="0" smtClean="0"/>
              <a:t>: Parent of NN is a right child. The uncle of NN is Red.</a:t>
            </a:r>
          </a:p>
          <a:p>
            <a:pPr marL="0" indent="0" algn="just">
              <a:buNone/>
            </a:pPr>
            <a:r>
              <a:rPr lang="en-US" sz="2000" b="1" dirty="0" smtClean="0"/>
              <a:t>Case 5</a:t>
            </a:r>
            <a:r>
              <a:rPr lang="en-US" sz="2000" dirty="0" smtClean="0"/>
              <a:t>: Parent of NN is a right child, and NN is the left child of its parent; right rotation needed.</a:t>
            </a:r>
          </a:p>
          <a:p>
            <a:pPr marL="0" indent="0" algn="just">
              <a:buNone/>
            </a:pPr>
            <a:r>
              <a:rPr lang="en-US" sz="2000" b="1" dirty="0" smtClean="0"/>
              <a:t>Case 6</a:t>
            </a:r>
            <a:r>
              <a:rPr lang="en-US" sz="2000" dirty="0" smtClean="0"/>
              <a:t>: Parent of NN is a right child, and NN is also the right child of its parent; left rotation needed.</a:t>
            </a:r>
          </a:p>
        </p:txBody>
      </p:sp>
    </p:spTree>
    <p:extLst>
      <p:ext uri="{BB962C8B-B14F-4D97-AF65-F5344CB8AC3E}">
        <p14:creationId xmlns:p14="http://schemas.microsoft.com/office/powerpoint/2010/main" val="1449728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 Case 1</a:t>
            </a:r>
            <a:endParaRPr lang="en-US" dirty="0"/>
          </a:p>
        </p:txBody>
      </p:sp>
      <p:sp>
        <p:nvSpPr>
          <p:cNvPr id="3" name="Content Placeholder 2"/>
          <p:cNvSpPr>
            <a:spLocks noGrp="1"/>
          </p:cNvSpPr>
          <p:nvPr>
            <p:ph idx="1"/>
          </p:nvPr>
        </p:nvSpPr>
        <p:spPr>
          <a:xfrm>
            <a:off x="709924" y="1893194"/>
            <a:ext cx="6334091" cy="4623515"/>
          </a:xfrm>
        </p:spPr>
        <p:txBody>
          <a:bodyPr>
            <a:normAutofit/>
          </a:bodyPr>
          <a:lstStyle/>
          <a:p>
            <a:pPr marL="0" indent="0">
              <a:buNone/>
            </a:pPr>
            <a:r>
              <a:rPr lang="en-US" sz="2000" dirty="0" smtClean="0"/>
              <a:t>In Case 1, we know that the uncle of NN is the same colour as NN, Red. This means that the parent of NN is red as well and the grandparent of NN is Black.</a:t>
            </a:r>
          </a:p>
          <a:p>
            <a:pPr marL="0" indent="0">
              <a:buNone/>
            </a:pPr>
            <a:r>
              <a:rPr lang="en-US" sz="2000" dirty="0" smtClean="0"/>
              <a:t>Therefore, we recolour P.NN and U.NN black, then repeat the process starting with P.P.NN (the grandparent of NN) to make sure the changes go through the whole tree.</a:t>
            </a:r>
            <a:endParaRPr lang="en-US" sz="2000" dirty="0"/>
          </a:p>
          <a:p>
            <a:pPr marL="0" indent="0">
              <a:buNone/>
            </a:pPr>
            <a:r>
              <a:rPr lang="en-US" sz="2000" dirty="0" smtClean="0"/>
              <a:t>If the uncle is black, we only need to carry out Rotation.</a:t>
            </a:r>
            <a:endParaRPr lang="en-US" sz="2000" dirty="0"/>
          </a:p>
        </p:txBody>
      </p:sp>
      <p:grpSp>
        <p:nvGrpSpPr>
          <p:cNvPr id="23" name="Group 22"/>
          <p:cNvGrpSpPr/>
          <p:nvPr/>
        </p:nvGrpSpPr>
        <p:grpSpPr>
          <a:xfrm>
            <a:off x="7331412" y="2503641"/>
            <a:ext cx="4241118" cy="3188198"/>
            <a:chOff x="7331412" y="2503641"/>
            <a:chExt cx="4241118" cy="3188198"/>
          </a:xfrm>
        </p:grpSpPr>
        <p:sp>
          <p:nvSpPr>
            <p:cNvPr id="6" name="Oval 5"/>
            <p:cNvSpPr>
              <a:spLocks noChangeAspect="1"/>
            </p:cNvSpPr>
            <p:nvPr/>
          </p:nvSpPr>
          <p:spPr>
            <a:xfrm>
              <a:off x="9553198" y="2503641"/>
              <a:ext cx="914400" cy="91440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P.P.NN</a:t>
              </a:r>
              <a:endParaRPr lang="en-US" sz="1600" dirty="0"/>
            </a:p>
          </p:txBody>
        </p:sp>
        <p:sp>
          <p:nvSpPr>
            <p:cNvPr id="7" name="Oval 6"/>
            <p:cNvSpPr>
              <a:spLocks noChangeAspect="1"/>
            </p:cNvSpPr>
            <p:nvPr/>
          </p:nvSpPr>
          <p:spPr>
            <a:xfrm>
              <a:off x="8448266" y="3640540"/>
              <a:ext cx="914400" cy="914400"/>
            </a:xfrm>
            <a:prstGeom prst="ellipse">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P.NN</a:t>
              </a:r>
              <a:endParaRPr lang="en-US" sz="1400" dirty="0"/>
            </a:p>
          </p:txBody>
        </p:sp>
        <p:sp>
          <p:nvSpPr>
            <p:cNvPr id="8" name="Oval 7"/>
            <p:cNvSpPr>
              <a:spLocks noChangeAspect="1"/>
            </p:cNvSpPr>
            <p:nvPr/>
          </p:nvSpPr>
          <p:spPr>
            <a:xfrm>
              <a:off x="10658130" y="3640540"/>
              <a:ext cx="914400" cy="914400"/>
            </a:xfrm>
            <a:prstGeom prst="ellipse">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U.NN</a:t>
              </a:r>
              <a:endParaRPr lang="en-US" sz="1400" dirty="0"/>
            </a:p>
          </p:txBody>
        </p:sp>
        <p:sp>
          <p:nvSpPr>
            <p:cNvPr id="9" name="Oval 8"/>
            <p:cNvSpPr>
              <a:spLocks noChangeAspect="1"/>
            </p:cNvSpPr>
            <p:nvPr/>
          </p:nvSpPr>
          <p:spPr>
            <a:xfrm>
              <a:off x="7331412" y="4777439"/>
              <a:ext cx="914400" cy="914400"/>
            </a:xfrm>
            <a:prstGeom prst="ellipse">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200" dirty="0" smtClean="0"/>
                <a:t>New Node</a:t>
              </a:r>
            </a:p>
            <a:p>
              <a:pPr algn="ctr"/>
              <a:r>
                <a:rPr lang="en-US" sz="1200" dirty="0" smtClean="0"/>
                <a:t>NN</a:t>
              </a:r>
              <a:endParaRPr lang="en-US" sz="1200" dirty="0"/>
            </a:p>
          </p:txBody>
        </p:sp>
        <p:cxnSp>
          <p:nvCxnSpPr>
            <p:cNvPr id="11" name="Straight Arrow Connector 10"/>
            <p:cNvCxnSpPr>
              <a:stCxn id="6" idx="3"/>
              <a:endCxn id="7" idx="7"/>
            </p:cNvCxnSpPr>
            <p:nvPr/>
          </p:nvCxnSpPr>
          <p:spPr>
            <a:xfrm flipH="1">
              <a:off x="9228755" y="3284130"/>
              <a:ext cx="458354" cy="49032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7"/>
            </p:cNvCxnSpPr>
            <p:nvPr/>
          </p:nvCxnSpPr>
          <p:spPr>
            <a:xfrm flipH="1">
              <a:off x="8111901" y="4421029"/>
              <a:ext cx="421308" cy="49032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5"/>
              <a:endCxn id="8" idx="1"/>
            </p:cNvCxnSpPr>
            <p:nvPr/>
          </p:nvCxnSpPr>
          <p:spPr>
            <a:xfrm>
              <a:off x="10333687" y="3284130"/>
              <a:ext cx="458354" cy="49032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7331412" y="2503641"/>
            <a:ext cx="4241118" cy="3188198"/>
            <a:chOff x="7331412" y="2503641"/>
            <a:chExt cx="4241118" cy="3188198"/>
          </a:xfrm>
        </p:grpSpPr>
        <p:sp>
          <p:nvSpPr>
            <p:cNvPr id="25" name="Oval 24"/>
            <p:cNvSpPr>
              <a:spLocks noChangeAspect="1"/>
            </p:cNvSpPr>
            <p:nvPr/>
          </p:nvSpPr>
          <p:spPr>
            <a:xfrm>
              <a:off x="9553198" y="2503641"/>
              <a:ext cx="914400" cy="914400"/>
            </a:xfrm>
            <a:prstGeom prst="ellipse">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P.P.NN</a:t>
              </a:r>
              <a:endParaRPr lang="en-US" sz="1600" dirty="0"/>
            </a:p>
          </p:txBody>
        </p:sp>
        <p:sp>
          <p:nvSpPr>
            <p:cNvPr id="26" name="Oval 25"/>
            <p:cNvSpPr>
              <a:spLocks noChangeAspect="1"/>
            </p:cNvSpPr>
            <p:nvPr/>
          </p:nvSpPr>
          <p:spPr>
            <a:xfrm>
              <a:off x="8448266" y="3640540"/>
              <a:ext cx="914400" cy="91440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P.NN</a:t>
              </a:r>
              <a:endParaRPr lang="en-US" sz="1400" dirty="0"/>
            </a:p>
          </p:txBody>
        </p:sp>
        <p:sp>
          <p:nvSpPr>
            <p:cNvPr id="27" name="Oval 26"/>
            <p:cNvSpPr>
              <a:spLocks noChangeAspect="1"/>
            </p:cNvSpPr>
            <p:nvPr/>
          </p:nvSpPr>
          <p:spPr>
            <a:xfrm>
              <a:off x="10658130" y="3640540"/>
              <a:ext cx="914400" cy="91440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U.NN</a:t>
              </a:r>
              <a:endParaRPr lang="en-US" sz="1400" dirty="0"/>
            </a:p>
          </p:txBody>
        </p:sp>
        <p:sp>
          <p:nvSpPr>
            <p:cNvPr id="28" name="Oval 27"/>
            <p:cNvSpPr>
              <a:spLocks noChangeAspect="1"/>
            </p:cNvSpPr>
            <p:nvPr/>
          </p:nvSpPr>
          <p:spPr>
            <a:xfrm>
              <a:off x="7331412" y="4777439"/>
              <a:ext cx="914400" cy="914400"/>
            </a:xfrm>
            <a:prstGeom prst="ellipse">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200" dirty="0" smtClean="0"/>
                <a:t>New Node</a:t>
              </a:r>
            </a:p>
            <a:p>
              <a:pPr algn="ctr"/>
              <a:r>
                <a:rPr lang="en-US" sz="1200" dirty="0" smtClean="0"/>
                <a:t>NN</a:t>
              </a:r>
              <a:endParaRPr lang="en-US" sz="1200" dirty="0"/>
            </a:p>
          </p:txBody>
        </p:sp>
        <p:cxnSp>
          <p:nvCxnSpPr>
            <p:cNvPr id="29" name="Straight Arrow Connector 28"/>
            <p:cNvCxnSpPr>
              <a:stCxn id="25" idx="3"/>
              <a:endCxn id="26" idx="7"/>
            </p:cNvCxnSpPr>
            <p:nvPr/>
          </p:nvCxnSpPr>
          <p:spPr>
            <a:xfrm flipH="1">
              <a:off x="9228755" y="3284130"/>
              <a:ext cx="458354" cy="49032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8" idx="7"/>
            </p:cNvCxnSpPr>
            <p:nvPr/>
          </p:nvCxnSpPr>
          <p:spPr>
            <a:xfrm flipH="1">
              <a:off x="8111901" y="4421029"/>
              <a:ext cx="421308" cy="49032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5"/>
              <a:endCxn id="27" idx="1"/>
            </p:cNvCxnSpPr>
            <p:nvPr/>
          </p:nvCxnSpPr>
          <p:spPr>
            <a:xfrm>
              <a:off x="10333687" y="3284130"/>
              <a:ext cx="458354" cy="49032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524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 Case 2</a:t>
            </a:r>
            <a:endParaRPr lang="en-US" dirty="0"/>
          </a:p>
        </p:txBody>
      </p:sp>
      <p:sp>
        <p:nvSpPr>
          <p:cNvPr id="3" name="Content Placeholder 2"/>
          <p:cNvSpPr>
            <a:spLocks noGrp="1"/>
          </p:cNvSpPr>
          <p:nvPr>
            <p:ph idx="1"/>
          </p:nvPr>
        </p:nvSpPr>
        <p:spPr>
          <a:xfrm>
            <a:off x="709924" y="1893194"/>
            <a:ext cx="6334091" cy="4623515"/>
          </a:xfrm>
        </p:spPr>
        <p:txBody>
          <a:bodyPr>
            <a:normAutofit/>
          </a:bodyPr>
          <a:lstStyle/>
          <a:p>
            <a:pPr marL="0" indent="0">
              <a:buNone/>
            </a:pPr>
            <a:r>
              <a:rPr lang="en-US" sz="2000" dirty="0" smtClean="0"/>
              <a:t>In Case 2, the new node has no Uncle (the uncle is a nil node and presumed to be Black) and the new node is the right child of its parent.</a:t>
            </a:r>
          </a:p>
          <a:p>
            <a:pPr marL="0" indent="0">
              <a:buNone/>
            </a:pPr>
            <a:endParaRPr lang="en-US" sz="2000" dirty="0"/>
          </a:p>
          <a:p>
            <a:pPr marL="0" indent="0">
              <a:buNone/>
            </a:pPr>
            <a:r>
              <a:rPr lang="en-US" sz="2000" dirty="0" smtClean="0"/>
              <a:t>In this case, we carry out a Left-Rotation, centered around P.NN. The nodes NN and P.NN are mirrored on the left, then swapped around.</a:t>
            </a:r>
          </a:p>
          <a:p>
            <a:pPr marL="0" indent="0">
              <a:buNone/>
            </a:pPr>
            <a:endParaRPr lang="en-US" sz="2000" dirty="0"/>
          </a:p>
          <a:p>
            <a:pPr marL="0" indent="0">
              <a:buNone/>
            </a:pPr>
            <a:r>
              <a:rPr lang="en-US" sz="2000" dirty="0" smtClean="0"/>
              <a:t>This leads us to Case 3.</a:t>
            </a:r>
            <a:endParaRPr lang="en-US" sz="2000" dirty="0"/>
          </a:p>
        </p:txBody>
      </p:sp>
      <p:grpSp>
        <p:nvGrpSpPr>
          <p:cNvPr id="23" name="Group 22"/>
          <p:cNvGrpSpPr/>
          <p:nvPr/>
        </p:nvGrpSpPr>
        <p:grpSpPr>
          <a:xfrm>
            <a:off x="9017476" y="2601184"/>
            <a:ext cx="2063938" cy="3207534"/>
            <a:chOff x="8448266" y="2503641"/>
            <a:chExt cx="2063938" cy="3207534"/>
          </a:xfrm>
        </p:grpSpPr>
        <p:sp>
          <p:nvSpPr>
            <p:cNvPr id="6" name="Oval 5"/>
            <p:cNvSpPr>
              <a:spLocks noChangeAspect="1"/>
            </p:cNvSpPr>
            <p:nvPr/>
          </p:nvSpPr>
          <p:spPr>
            <a:xfrm>
              <a:off x="9553198" y="2503641"/>
              <a:ext cx="914400" cy="91440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P.P.NN</a:t>
              </a:r>
              <a:endParaRPr lang="en-US" sz="1600" dirty="0"/>
            </a:p>
          </p:txBody>
        </p:sp>
        <p:sp>
          <p:nvSpPr>
            <p:cNvPr id="7" name="Oval 6"/>
            <p:cNvSpPr>
              <a:spLocks noChangeAspect="1"/>
            </p:cNvSpPr>
            <p:nvPr/>
          </p:nvSpPr>
          <p:spPr>
            <a:xfrm>
              <a:off x="8448266" y="3640540"/>
              <a:ext cx="914400" cy="914400"/>
            </a:xfrm>
            <a:prstGeom prst="ellipse">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P.NN</a:t>
              </a:r>
              <a:endParaRPr lang="en-US" sz="1400" dirty="0"/>
            </a:p>
          </p:txBody>
        </p:sp>
        <p:sp>
          <p:nvSpPr>
            <p:cNvPr id="9" name="Oval 8"/>
            <p:cNvSpPr>
              <a:spLocks noChangeAspect="1"/>
            </p:cNvSpPr>
            <p:nvPr/>
          </p:nvSpPr>
          <p:spPr>
            <a:xfrm>
              <a:off x="9597804" y="4796775"/>
              <a:ext cx="914400" cy="914400"/>
            </a:xfrm>
            <a:prstGeom prst="ellipse">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400" dirty="0" smtClean="0"/>
                <a:t>NN</a:t>
              </a:r>
              <a:endParaRPr lang="en-US" sz="1400" dirty="0"/>
            </a:p>
          </p:txBody>
        </p:sp>
        <p:cxnSp>
          <p:nvCxnSpPr>
            <p:cNvPr id="11" name="Straight Arrow Connector 10"/>
            <p:cNvCxnSpPr>
              <a:stCxn id="6" idx="3"/>
              <a:endCxn id="7" idx="7"/>
            </p:cNvCxnSpPr>
            <p:nvPr/>
          </p:nvCxnSpPr>
          <p:spPr>
            <a:xfrm flipH="1">
              <a:off x="9228755" y="3284130"/>
              <a:ext cx="458354" cy="49032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5"/>
              <a:endCxn id="9" idx="1"/>
            </p:cNvCxnSpPr>
            <p:nvPr/>
          </p:nvCxnSpPr>
          <p:spPr>
            <a:xfrm>
              <a:off x="9228755" y="4421029"/>
              <a:ext cx="502960" cy="50965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7892422" y="2601184"/>
            <a:ext cx="3144386" cy="3188198"/>
            <a:chOff x="7323212" y="2503641"/>
            <a:chExt cx="3144386" cy="3188198"/>
          </a:xfrm>
        </p:grpSpPr>
        <p:sp>
          <p:nvSpPr>
            <p:cNvPr id="25" name="Oval 24"/>
            <p:cNvSpPr>
              <a:spLocks noChangeAspect="1"/>
            </p:cNvSpPr>
            <p:nvPr/>
          </p:nvSpPr>
          <p:spPr>
            <a:xfrm>
              <a:off x="9553198" y="2503641"/>
              <a:ext cx="914400" cy="91440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P.P.NN</a:t>
              </a:r>
              <a:endParaRPr lang="en-US" sz="1600" dirty="0"/>
            </a:p>
          </p:txBody>
        </p:sp>
        <p:sp>
          <p:nvSpPr>
            <p:cNvPr id="26" name="Oval 25"/>
            <p:cNvSpPr>
              <a:spLocks noChangeAspect="1"/>
            </p:cNvSpPr>
            <p:nvPr/>
          </p:nvSpPr>
          <p:spPr>
            <a:xfrm>
              <a:off x="8448266" y="3640540"/>
              <a:ext cx="914400" cy="914400"/>
            </a:xfrm>
            <a:prstGeom prst="ellipse">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NN</a:t>
              </a:r>
              <a:endParaRPr lang="en-US" sz="1400" dirty="0"/>
            </a:p>
          </p:txBody>
        </p:sp>
        <p:sp>
          <p:nvSpPr>
            <p:cNvPr id="28" name="Oval 27"/>
            <p:cNvSpPr>
              <a:spLocks noChangeAspect="1"/>
            </p:cNvSpPr>
            <p:nvPr/>
          </p:nvSpPr>
          <p:spPr>
            <a:xfrm>
              <a:off x="7323212" y="4777439"/>
              <a:ext cx="914400" cy="914400"/>
            </a:xfrm>
            <a:prstGeom prst="ellipse">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200" dirty="0" smtClean="0"/>
                <a:t>P.NN</a:t>
              </a:r>
              <a:endParaRPr lang="en-US" sz="1200" dirty="0"/>
            </a:p>
          </p:txBody>
        </p:sp>
        <p:cxnSp>
          <p:nvCxnSpPr>
            <p:cNvPr id="29" name="Straight Arrow Connector 28"/>
            <p:cNvCxnSpPr>
              <a:stCxn id="25" idx="3"/>
              <a:endCxn id="26" idx="7"/>
            </p:cNvCxnSpPr>
            <p:nvPr/>
          </p:nvCxnSpPr>
          <p:spPr>
            <a:xfrm flipH="1">
              <a:off x="9228755" y="3284130"/>
              <a:ext cx="458354" cy="49032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8" idx="7"/>
            </p:cNvCxnSpPr>
            <p:nvPr/>
          </p:nvCxnSpPr>
          <p:spPr>
            <a:xfrm flipH="1">
              <a:off x="8103701" y="4421029"/>
              <a:ext cx="421308" cy="49032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214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 Case 3</a:t>
            </a:r>
            <a:endParaRPr lang="en-US" dirty="0"/>
          </a:p>
        </p:txBody>
      </p:sp>
      <p:sp>
        <p:nvSpPr>
          <p:cNvPr id="3" name="Content Placeholder 2"/>
          <p:cNvSpPr>
            <a:spLocks noGrp="1"/>
          </p:cNvSpPr>
          <p:nvPr>
            <p:ph idx="1"/>
          </p:nvPr>
        </p:nvSpPr>
        <p:spPr>
          <a:xfrm>
            <a:off x="709924" y="1893194"/>
            <a:ext cx="6334091" cy="4623515"/>
          </a:xfrm>
        </p:spPr>
        <p:txBody>
          <a:bodyPr>
            <a:normAutofit/>
          </a:bodyPr>
          <a:lstStyle/>
          <a:p>
            <a:pPr marL="0" indent="0">
              <a:buNone/>
            </a:pPr>
            <a:r>
              <a:rPr lang="en-US" sz="2000" dirty="0" smtClean="0"/>
              <a:t>Case 3 actually follows on from Case 2. If Case 1 does not occur, Case 2 </a:t>
            </a:r>
            <a:r>
              <a:rPr lang="en-US" sz="2000" i="1" dirty="0" smtClean="0"/>
              <a:t>may</a:t>
            </a:r>
            <a:r>
              <a:rPr lang="en-US" sz="2000" dirty="0" smtClean="0"/>
              <a:t> occur, but Case 3 will definitely occur.</a:t>
            </a:r>
          </a:p>
          <a:p>
            <a:pPr marL="0" indent="0">
              <a:buNone/>
            </a:pPr>
            <a:endParaRPr lang="en-US" sz="2000" dirty="0"/>
          </a:p>
          <a:p>
            <a:pPr marL="0" indent="0">
              <a:buNone/>
            </a:pPr>
            <a:r>
              <a:rPr lang="en-US" sz="2000" dirty="0" smtClean="0"/>
              <a:t>In Case 3, we start off with the both the New Node and the Parent Nodes being the Left Children. So, we carry out a Right-Rotation about P.P.NN, then swap the colours of NN and P.P.NN.</a:t>
            </a:r>
          </a:p>
          <a:p>
            <a:pPr marL="0" indent="0">
              <a:buNone/>
            </a:pPr>
            <a:endParaRPr lang="en-US" sz="2000" dirty="0"/>
          </a:p>
          <a:p>
            <a:pPr marL="0" indent="0">
              <a:buNone/>
            </a:pPr>
            <a:r>
              <a:rPr lang="en-US" sz="2000" dirty="0" smtClean="0"/>
              <a:t>Cases 4, 5 and 6 work identically, only flipped (with P.NN being a right child instead of left).</a:t>
            </a:r>
            <a:endParaRPr lang="en-US" sz="2000" dirty="0"/>
          </a:p>
        </p:txBody>
      </p:sp>
      <p:grpSp>
        <p:nvGrpSpPr>
          <p:cNvPr id="24" name="Group 23"/>
          <p:cNvGrpSpPr/>
          <p:nvPr/>
        </p:nvGrpSpPr>
        <p:grpSpPr>
          <a:xfrm>
            <a:off x="7187707" y="2610852"/>
            <a:ext cx="3144386" cy="3188198"/>
            <a:chOff x="7323212" y="2503641"/>
            <a:chExt cx="3144386" cy="3188198"/>
          </a:xfrm>
        </p:grpSpPr>
        <p:sp>
          <p:nvSpPr>
            <p:cNvPr id="25" name="Oval 24"/>
            <p:cNvSpPr>
              <a:spLocks noChangeAspect="1"/>
            </p:cNvSpPr>
            <p:nvPr/>
          </p:nvSpPr>
          <p:spPr>
            <a:xfrm>
              <a:off x="9553198" y="2503641"/>
              <a:ext cx="914400" cy="91440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P.P.NN</a:t>
              </a:r>
              <a:endParaRPr lang="en-US" sz="1600" dirty="0"/>
            </a:p>
          </p:txBody>
        </p:sp>
        <p:sp>
          <p:nvSpPr>
            <p:cNvPr id="26" name="Oval 25"/>
            <p:cNvSpPr>
              <a:spLocks noChangeAspect="1"/>
            </p:cNvSpPr>
            <p:nvPr/>
          </p:nvSpPr>
          <p:spPr>
            <a:xfrm>
              <a:off x="8448266" y="3640540"/>
              <a:ext cx="914400" cy="914400"/>
            </a:xfrm>
            <a:prstGeom prst="ellipse">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NN</a:t>
              </a:r>
              <a:endParaRPr lang="en-US" sz="1400" dirty="0"/>
            </a:p>
          </p:txBody>
        </p:sp>
        <p:sp>
          <p:nvSpPr>
            <p:cNvPr id="28" name="Oval 27"/>
            <p:cNvSpPr>
              <a:spLocks noChangeAspect="1"/>
            </p:cNvSpPr>
            <p:nvPr/>
          </p:nvSpPr>
          <p:spPr>
            <a:xfrm>
              <a:off x="7323212" y="4777439"/>
              <a:ext cx="914400" cy="914400"/>
            </a:xfrm>
            <a:prstGeom prst="ellipse">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400" dirty="0" smtClean="0"/>
                <a:t>P.NN</a:t>
              </a:r>
              <a:endParaRPr lang="en-US" sz="1400" dirty="0"/>
            </a:p>
          </p:txBody>
        </p:sp>
        <p:cxnSp>
          <p:nvCxnSpPr>
            <p:cNvPr id="29" name="Straight Arrow Connector 28"/>
            <p:cNvCxnSpPr>
              <a:stCxn id="25" idx="3"/>
              <a:endCxn id="26" idx="7"/>
            </p:cNvCxnSpPr>
            <p:nvPr/>
          </p:nvCxnSpPr>
          <p:spPr>
            <a:xfrm flipH="1">
              <a:off x="9228755" y="3284130"/>
              <a:ext cx="458354" cy="49032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8" idx="7"/>
            </p:cNvCxnSpPr>
            <p:nvPr/>
          </p:nvCxnSpPr>
          <p:spPr>
            <a:xfrm flipH="1">
              <a:off x="8103701" y="4421029"/>
              <a:ext cx="421308" cy="49032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8297569" y="2610851"/>
            <a:ext cx="3154647" cy="2051299"/>
            <a:chOff x="9086849" y="3859000"/>
            <a:chExt cx="3154647" cy="2051299"/>
          </a:xfrm>
        </p:grpSpPr>
        <p:sp>
          <p:nvSpPr>
            <p:cNvPr id="18" name="Oval 17"/>
            <p:cNvSpPr>
              <a:spLocks noChangeAspect="1"/>
            </p:cNvSpPr>
            <p:nvPr/>
          </p:nvSpPr>
          <p:spPr>
            <a:xfrm flipH="1">
              <a:off x="10221534" y="3859000"/>
              <a:ext cx="914685" cy="914400"/>
            </a:xfrm>
            <a:prstGeom prst="ellipse">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NN</a:t>
              </a:r>
              <a:endParaRPr lang="en-US" sz="1600" dirty="0"/>
            </a:p>
          </p:txBody>
        </p:sp>
        <p:sp>
          <p:nvSpPr>
            <p:cNvPr id="19" name="Oval 18"/>
            <p:cNvSpPr>
              <a:spLocks noChangeAspect="1"/>
            </p:cNvSpPr>
            <p:nvPr/>
          </p:nvSpPr>
          <p:spPr>
            <a:xfrm flipH="1">
              <a:off x="11326811" y="4995899"/>
              <a:ext cx="914685" cy="91440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P.P.NN</a:t>
              </a:r>
              <a:endParaRPr lang="en-US" sz="1600" dirty="0"/>
            </a:p>
          </p:txBody>
        </p:sp>
        <p:cxnSp>
          <p:nvCxnSpPr>
            <p:cNvPr id="21" name="Straight Arrow Connector 20"/>
            <p:cNvCxnSpPr>
              <a:stCxn id="18" idx="3"/>
              <a:endCxn id="19" idx="7"/>
            </p:cNvCxnSpPr>
            <p:nvPr/>
          </p:nvCxnSpPr>
          <p:spPr>
            <a:xfrm>
              <a:off x="11002267" y="4639489"/>
              <a:ext cx="458497" cy="49032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a:spLocks noChangeAspect="1"/>
            </p:cNvSpPr>
            <p:nvPr/>
          </p:nvSpPr>
          <p:spPr>
            <a:xfrm>
              <a:off x="9086849" y="4993443"/>
              <a:ext cx="914400" cy="914400"/>
            </a:xfrm>
            <a:prstGeom prst="ellipse">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P.NN</a:t>
              </a:r>
              <a:endParaRPr lang="en-US" sz="1400" dirty="0"/>
            </a:p>
          </p:txBody>
        </p:sp>
        <p:cxnSp>
          <p:nvCxnSpPr>
            <p:cNvPr id="31" name="Straight Arrow Connector 30"/>
            <p:cNvCxnSpPr>
              <a:stCxn id="18" idx="5"/>
              <a:endCxn id="27" idx="7"/>
            </p:cNvCxnSpPr>
            <p:nvPr/>
          </p:nvCxnSpPr>
          <p:spPr>
            <a:xfrm flipH="1">
              <a:off x="9867338" y="4639489"/>
              <a:ext cx="488149" cy="48786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8297569" y="2610851"/>
            <a:ext cx="3154647" cy="2051299"/>
            <a:chOff x="9086849" y="3859000"/>
            <a:chExt cx="3154647" cy="2051299"/>
          </a:xfrm>
        </p:grpSpPr>
        <p:sp>
          <p:nvSpPr>
            <p:cNvPr id="33" name="Oval 32"/>
            <p:cNvSpPr>
              <a:spLocks noChangeAspect="1"/>
            </p:cNvSpPr>
            <p:nvPr/>
          </p:nvSpPr>
          <p:spPr>
            <a:xfrm flipH="1">
              <a:off x="10221534" y="3859000"/>
              <a:ext cx="914685" cy="914400"/>
            </a:xfrm>
            <a:prstGeom prst="ellipse">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NN</a:t>
              </a:r>
              <a:endParaRPr lang="en-US" sz="1600" dirty="0"/>
            </a:p>
          </p:txBody>
        </p:sp>
        <p:sp>
          <p:nvSpPr>
            <p:cNvPr id="34" name="Oval 33"/>
            <p:cNvSpPr>
              <a:spLocks noChangeAspect="1"/>
            </p:cNvSpPr>
            <p:nvPr/>
          </p:nvSpPr>
          <p:spPr>
            <a:xfrm flipH="1">
              <a:off x="11326811" y="4995899"/>
              <a:ext cx="914685" cy="914400"/>
            </a:xfrm>
            <a:prstGeom prst="ellipse">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P.P.NN</a:t>
              </a:r>
              <a:endParaRPr lang="en-US" sz="1600" dirty="0"/>
            </a:p>
          </p:txBody>
        </p:sp>
        <p:cxnSp>
          <p:nvCxnSpPr>
            <p:cNvPr id="35" name="Straight Arrow Connector 34"/>
            <p:cNvCxnSpPr>
              <a:stCxn id="33" idx="3"/>
              <a:endCxn id="34" idx="7"/>
            </p:cNvCxnSpPr>
            <p:nvPr/>
          </p:nvCxnSpPr>
          <p:spPr>
            <a:xfrm>
              <a:off x="11002267" y="4639489"/>
              <a:ext cx="458497" cy="49032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p:cNvSpPr>
              <a:spLocks noChangeAspect="1"/>
            </p:cNvSpPr>
            <p:nvPr/>
          </p:nvSpPr>
          <p:spPr>
            <a:xfrm>
              <a:off x="9086849" y="4993443"/>
              <a:ext cx="914400" cy="914400"/>
            </a:xfrm>
            <a:prstGeom prst="ellipse">
              <a:avLst/>
            </a:prstGeom>
            <a:solidFill>
              <a:srgbClr val="FF0000"/>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P.NN</a:t>
              </a:r>
              <a:endParaRPr lang="en-US" sz="1400" dirty="0"/>
            </a:p>
          </p:txBody>
        </p:sp>
        <p:cxnSp>
          <p:nvCxnSpPr>
            <p:cNvPr id="37" name="Straight Arrow Connector 36"/>
            <p:cNvCxnSpPr>
              <a:stCxn id="33" idx="5"/>
              <a:endCxn id="36" idx="7"/>
            </p:cNvCxnSpPr>
            <p:nvPr/>
          </p:nvCxnSpPr>
          <p:spPr>
            <a:xfrm flipH="1">
              <a:off x="9867338" y="4639489"/>
              <a:ext cx="488149" cy="48786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149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During Deletion</a:t>
            </a:r>
            <a:endParaRPr lang="en-US" dirty="0"/>
          </a:p>
        </p:txBody>
      </p:sp>
      <p:sp>
        <p:nvSpPr>
          <p:cNvPr id="3" name="Content Placeholder 2"/>
          <p:cNvSpPr>
            <a:spLocks noGrp="1"/>
          </p:cNvSpPr>
          <p:nvPr>
            <p:ph idx="1"/>
          </p:nvPr>
        </p:nvSpPr>
        <p:spPr>
          <a:xfrm>
            <a:off x="709924" y="1893194"/>
            <a:ext cx="10672074" cy="4623515"/>
          </a:xfrm>
        </p:spPr>
        <p:txBody>
          <a:bodyPr>
            <a:normAutofit/>
          </a:bodyPr>
          <a:lstStyle/>
          <a:p>
            <a:pPr marL="0" indent="0">
              <a:buNone/>
            </a:pPr>
            <a:r>
              <a:rPr lang="en-US" sz="2000" dirty="0" smtClean="0"/>
              <a:t>Deletion is similar to insertion, in the sense that once a node has been removed, the colour-arrangement must be fixed via a combination of rotation and colour changes.</a:t>
            </a:r>
          </a:p>
          <a:p>
            <a:pPr marL="0" indent="0">
              <a:buNone/>
            </a:pPr>
            <a:endParaRPr lang="en-US" sz="2000" dirty="0"/>
          </a:p>
          <a:p>
            <a:pPr marL="0" indent="0">
              <a:buNone/>
            </a:pPr>
            <a:r>
              <a:rPr lang="en-US" sz="2000" dirty="0" smtClean="0"/>
              <a:t>If a red node is deleted, no actions need to be taken since the black height will remain the same and no red nodes will become adjacent. If a black node is deleted, then red nodes might become adjacent, which would prompt a course of action similar to the cases shown previously, or a double-black node might form and break the rules of the RB-Tree. In this latter case, we can recolour one of the black nodes red, then carry on through to fix colours.</a:t>
            </a:r>
            <a:endParaRPr lang="en-US" sz="2000" dirty="0"/>
          </a:p>
        </p:txBody>
      </p:sp>
    </p:spTree>
    <p:extLst>
      <p:ext uri="{BB962C8B-B14F-4D97-AF65-F5344CB8AC3E}">
        <p14:creationId xmlns:p14="http://schemas.microsoft.com/office/powerpoint/2010/main" val="3337912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Applications of Red-Black Trees</a:t>
            </a:r>
            <a:endParaRPr lang="en-US" dirty="0"/>
          </a:p>
        </p:txBody>
      </p:sp>
      <p:sp>
        <p:nvSpPr>
          <p:cNvPr id="3" name="Content Placeholder 2"/>
          <p:cNvSpPr>
            <a:spLocks noGrp="1"/>
          </p:cNvSpPr>
          <p:nvPr>
            <p:ph idx="1"/>
          </p:nvPr>
        </p:nvSpPr>
        <p:spPr>
          <a:xfrm>
            <a:off x="818712" y="2222287"/>
            <a:ext cx="10554574" cy="3995633"/>
          </a:xfrm>
        </p:spPr>
        <p:txBody>
          <a:bodyPr>
            <a:normAutofit/>
          </a:bodyPr>
          <a:lstStyle/>
          <a:p>
            <a:pPr marL="0" indent="0">
              <a:buNone/>
            </a:pPr>
            <a:r>
              <a:rPr lang="en-US" sz="2000" dirty="0" smtClean="0"/>
              <a:t>Red-Black Trees have many common practical applications. They can be used in the same manner as a Binary Search Tree to store data</a:t>
            </a:r>
            <a:r>
              <a:rPr lang="en-US" sz="2000" dirty="0"/>
              <a:t>, and </a:t>
            </a:r>
            <a:r>
              <a:rPr lang="en-US" sz="2000" dirty="0" smtClean="0"/>
              <a:t>one of the most important uses is in the scheduling system for </a:t>
            </a:r>
            <a:r>
              <a:rPr lang="en-US" sz="2000" dirty="0"/>
              <a:t>Linux operating systems</a:t>
            </a:r>
            <a:r>
              <a:rPr lang="en-US" sz="2000" dirty="0" smtClean="0"/>
              <a:t>. This is because they are highly efficient as they guarantee a time complexity of O(log n) for the worst case scenario.</a:t>
            </a:r>
          </a:p>
        </p:txBody>
      </p:sp>
    </p:spTree>
    <p:extLst>
      <p:ext uri="{BB962C8B-B14F-4D97-AF65-F5344CB8AC3E}">
        <p14:creationId xmlns:p14="http://schemas.microsoft.com/office/powerpoint/2010/main" val="1547583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3672325"/>
            <a:ext cx="10572000" cy="1496694"/>
          </a:xfrm>
        </p:spPr>
        <p:txBody>
          <a:bodyPr/>
          <a:lstStyle/>
          <a:p>
            <a:pPr algn="ctr"/>
            <a:r>
              <a:rPr lang="en-US" sz="9600" dirty="0" smtClean="0">
                <a:effectLst>
                  <a:outerShdw blurRad="38100" dist="38100" dir="2700000" algn="tl">
                    <a:srgbClr val="000000">
                      <a:alpha val="43137"/>
                    </a:srgbClr>
                  </a:outerShdw>
                </a:effectLst>
              </a:rPr>
              <a:t>Thank you!</a:t>
            </a:r>
            <a:endParaRPr lang="en-US" sz="9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1731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What’s a Binary Tree?</a:t>
            </a:r>
            <a:endParaRPr lang="en-US" dirty="0"/>
          </a:p>
        </p:txBody>
      </p:sp>
      <p:sp>
        <p:nvSpPr>
          <p:cNvPr id="3" name="Content Placeholder 2"/>
          <p:cNvSpPr>
            <a:spLocks noGrp="1"/>
          </p:cNvSpPr>
          <p:nvPr>
            <p:ph idx="1"/>
          </p:nvPr>
        </p:nvSpPr>
        <p:spPr>
          <a:xfrm>
            <a:off x="818712" y="2222287"/>
            <a:ext cx="10554574" cy="4114119"/>
          </a:xfrm>
        </p:spPr>
        <p:txBody>
          <a:bodyPr>
            <a:normAutofit/>
          </a:bodyPr>
          <a:lstStyle/>
          <a:p>
            <a:pPr marL="0" indent="0">
              <a:buNone/>
            </a:pPr>
            <a:r>
              <a:rPr lang="en-US" sz="2000" dirty="0" smtClean="0"/>
              <a:t>A tree is a type of data structure that represents data with a hierarchical manner. Data is stored in the form of ‘parent’ and ‘child’ nodes, where the parent node points to one or more child nodes. All the nodes in a tree descend from the Root node.</a:t>
            </a:r>
          </a:p>
          <a:p>
            <a:pPr marL="0" indent="0">
              <a:buNone/>
            </a:pPr>
            <a:endParaRPr lang="en-US" sz="2000" dirty="0"/>
          </a:p>
          <a:p>
            <a:pPr marL="0" indent="0">
              <a:buNone/>
            </a:pPr>
            <a:r>
              <a:rPr lang="en-US" sz="2000" dirty="0" smtClean="0"/>
              <a:t>A Binary Search Tree is a tree where every parent node has up to two child nodes: Left and Right; The values in the left child is lower than the parents’, and the right child higher.</a:t>
            </a:r>
          </a:p>
          <a:p>
            <a:pPr marL="0" indent="0">
              <a:buNone/>
            </a:pPr>
            <a:endParaRPr lang="en-US" sz="2000" dirty="0"/>
          </a:p>
          <a:p>
            <a:pPr marL="0" indent="0">
              <a:buNone/>
            </a:pPr>
            <a:r>
              <a:rPr lang="en-US" sz="2000" dirty="0" smtClean="0"/>
              <a:t>A node with no children is called the leaf.</a:t>
            </a:r>
          </a:p>
        </p:txBody>
      </p:sp>
    </p:spTree>
    <p:extLst>
      <p:ext uri="{BB962C8B-B14F-4D97-AF65-F5344CB8AC3E}">
        <p14:creationId xmlns:p14="http://schemas.microsoft.com/office/powerpoint/2010/main" val="2209001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about Red-Black Trees?</a:t>
            </a:r>
            <a:endParaRPr lang="en-US" dirty="0"/>
          </a:p>
        </p:txBody>
      </p:sp>
      <p:sp>
        <p:nvSpPr>
          <p:cNvPr id="3" name="Content Placeholder 2"/>
          <p:cNvSpPr>
            <a:spLocks noGrp="1"/>
          </p:cNvSpPr>
          <p:nvPr>
            <p:ph idx="1"/>
          </p:nvPr>
        </p:nvSpPr>
        <p:spPr>
          <a:xfrm>
            <a:off x="818712" y="2222287"/>
            <a:ext cx="10554574" cy="1525465"/>
          </a:xfrm>
        </p:spPr>
        <p:txBody>
          <a:bodyPr>
            <a:normAutofit/>
          </a:bodyPr>
          <a:lstStyle/>
          <a:p>
            <a:pPr marL="0" indent="0">
              <a:buNone/>
            </a:pPr>
            <a:r>
              <a:rPr lang="en-US" sz="2000" dirty="0" smtClean="0"/>
              <a:t>Red-Black Trees are a form of Binary Search trees where every node has one additional piece of data that denotes it as either Red or Black.</a:t>
            </a:r>
          </a:p>
        </p:txBody>
      </p:sp>
      <p:pic>
        <p:nvPicPr>
          <p:cNvPr id="1026" name="Picture 2" descr="Image result for red black binary trees code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098" y="3747751"/>
            <a:ext cx="4588624" cy="23697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b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712" y="3747751"/>
            <a:ext cx="4878818" cy="236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355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712" y="553793"/>
            <a:ext cx="10554574" cy="5911402"/>
          </a:xfrm>
        </p:spPr>
        <p:txBody>
          <a:bodyPr>
            <a:normAutofit/>
          </a:bodyPr>
          <a:lstStyle/>
          <a:p>
            <a:pPr marL="0" indent="0">
              <a:buNone/>
            </a:pPr>
            <a:r>
              <a:rPr lang="en-US" sz="2000" dirty="0" smtClean="0"/>
              <a:t>Red-Black Trees have specific rules that define the colouring:</a:t>
            </a:r>
          </a:p>
          <a:p>
            <a:pPr marL="0" indent="0">
              <a:buNone/>
            </a:pPr>
            <a:endParaRPr lang="en-US" sz="2000" dirty="0"/>
          </a:p>
          <a:p>
            <a:r>
              <a:rPr lang="en-US" sz="2000" dirty="0" smtClean="0"/>
              <a:t>Every Node is coloured either Red or Black.</a:t>
            </a:r>
          </a:p>
          <a:p>
            <a:pPr marL="0" indent="0">
              <a:buNone/>
            </a:pPr>
            <a:endParaRPr lang="en-US" sz="2000" dirty="0"/>
          </a:p>
          <a:p>
            <a:r>
              <a:rPr lang="en-US" sz="2000" dirty="0" smtClean="0"/>
              <a:t>The root is assumed to be Black.</a:t>
            </a:r>
          </a:p>
          <a:p>
            <a:endParaRPr lang="en-US" sz="2000" dirty="0"/>
          </a:p>
          <a:p>
            <a:r>
              <a:rPr lang="en-US" sz="2000" dirty="0" smtClean="0"/>
              <a:t>All Nil child nodes are assumed to be Black.</a:t>
            </a:r>
          </a:p>
          <a:p>
            <a:endParaRPr lang="en-US" sz="2000" dirty="0"/>
          </a:p>
          <a:p>
            <a:r>
              <a:rPr lang="en-US" sz="2000" dirty="0" smtClean="0"/>
              <a:t>Both children of a Red Node must be Black.</a:t>
            </a:r>
          </a:p>
          <a:p>
            <a:endParaRPr lang="en-US" sz="2000" dirty="0"/>
          </a:p>
          <a:p>
            <a:r>
              <a:rPr lang="en-US" sz="2000" dirty="0" smtClean="0"/>
              <a:t>Every path from a node to a descendant leaf has the same number of black nodes in the path, called the Black Height.</a:t>
            </a:r>
          </a:p>
        </p:txBody>
      </p:sp>
    </p:spTree>
    <p:extLst>
      <p:ext uri="{BB962C8B-B14F-4D97-AF65-F5344CB8AC3E}">
        <p14:creationId xmlns:p14="http://schemas.microsoft.com/office/powerpoint/2010/main" val="2157364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Explaining the principles behind R-B Trees</a:t>
            </a:r>
            <a:endParaRPr lang="en-US" dirty="0"/>
          </a:p>
        </p:txBody>
      </p:sp>
      <p:sp>
        <p:nvSpPr>
          <p:cNvPr id="3" name="Content Placeholder 2"/>
          <p:cNvSpPr>
            <a:spLocks noGrp="1"/>
          </p:cNvSpPr>
          <p:nvPr>
            <p:ph idx="1"/>
          </p:nvPr>
        </p:nvSpPr>
        <p:spPr>
          <a:xfrm>
            <a:off x="818712" y="2222287"/>
            <a:ext cx="10554574" cy="4075482"/>
          </a:xfrm>
        </p:spPr>
        <p:txBody>
          <a:bodyPr>
            <a:normAutofit/>
          </a:bodyPr>
          <a:lstStyle/>
          <a:p>
            <a:pPr marL="0" indent="0">
              <a:buNone/>
            </a:pPr>
            <a:r>
              <a:rPr lang="en-US" sz="2000" dirty="0" smtClean="0"/>
              <a:t>The maximum height of a Red-Black tree is 2log(n+1), where n is the total number of nodes in the subtree.</a:t>
            </a:r>
          </a:p>
          <a:p>
            <a:pPr marL="0" indent="0">
              <a:buNone/>
            </a:pPr>
            <a:endParaRPr lang="en-US" sz="2000" dirty="0"/>
          </a:p>
          <a:p>
            <a:pPr marL="0" indent="0">
              <a:buNone/>
            </a:pPr>
            <a:r>
              <a:rPr lang="en-US" sz="2000" dirty="0" smtClean="0"/>
              <a:t>Every subtree has a minimum number of nodes as well, given by the formula 2</a:t>
            </a:r>
            <a:r>
              <a:rPr lang="en-US" sz="2000" baseline="30000" dirty="0" smtClean="0"/>
              <a:t>BH</a:t>
            </a:r>
            <a:r>
              <a:rPr lang="en-US" sz="2000" dirty="0" smtClean="0"/>
              <a:t> – 1.</a:t>
            </a:r>
          </a:p>
          <a:p>
            <a:pPr marL="0" indent="0">
              <a:buNone/>
            </a:pPr>
            <a:endParaRPr lang="en-US" sz="2000" dirty="0" smtClean="0"/>
          </a:p>
          <a:p>
            <a:pPr marL="0" indent="0">
              <a:buNone/>
            </a:pPr>
            <a:r>
              <a:rPr lang="en-US" sz="2000" dirty="0" smtClean="0"/>
              <a:t>Here, BH is the black height of the root of the subtree. Black height is counted by counting the number of black nodes from the root to the leaf (and this number is the same for every leaf).</a:t>
            </a:r>
          </a:p>
        </p:txBody>
      </p:sp>
    </p:spTree>
    <p:extLst>
      <p:ext uri="{BB962C8B-B14F-4D97-AF65-F5344CB8AC3E}">
        <p14:creationId xmlns:p14="http://schemas.microsoft.com/office/powerpoint/2010/main" val="4057198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Operations in Red-Black Trees</a:t>
            </a:r>
            <a:endParaRPr lang="en-US" dirty="0"/>
          </a:p>
        </p:txBody>
      </p:sp>
      <p:sp>
        <p:nvSpPr>
          <p:cNvPr id="3" name="Content Placeholder 2"/>
          <p:cNvSpPr>
            <a:spLocks noGrp="1"/>
          </p:cNvSpPr>
          <p:nvPr>
            <p:ph idx="1"/>
          </p:nvPr>
        </p:nvSpPr>
        <p:spPr>
          <a:xfrm>
            <a:off x="818712" y="2222287"/>
            <a:ext cx="10554574" cy="4075482"/>
          </a:xfrm>
        </p:spPr>
        <p:txBody>
          <a:bodyPr>
            <a:normAutofit/>
          </a:bodyPr>
          <a:lstStyle/>
          <a:p>
            <a:pPr marL="0" indent="0">
              <a:buNone/>
            </a:pPr>
            <a:r>
              <a:rPr lang="en-US" sz="2000" dirty="0" smtClean="0"/>
              <a:t>For three of the functions in Red-Black Trees,</a:t>
            </a:r>
          </a:p>
          <a:p>
            <a:r>
              <a:rPr lang="en-US" sz="2000" dirty="0" smtClean="0"/>
              <a:t>Search</a:t>
            </a:r>
          </a:p>
          <a:p>
            <a:r>
              <a:rPr lang="en-US" sz="2000" dirty="0" smtClean="0"/>
              <a:t>Insert</a:t>
            </a:r>
          </a:p>
          <a:p>
            <a:r>
              <a:rPr lang="en-US" sz="2000" dirty="0" smtClean="0"/>
              <a:t>Delete</a:t>
            </a:r>
          </a:p>
          <a:p>
            <a:endParaRPr lang="en-US" sz="2000" dirty="0"/>
          </a:p>
          <a:p>
            <a:pPr marL="0" indent="0">
              <a:buNone/>
            </a:pPr>
            <a:r>
              <a:rPr lang="en-US" sz="2000" dirty="0" smtClean="0"/>
              <a:t>All three have a time complexity of O(log n)</a:t>
            </a:r>
          </a:p>
        </p:txBody>
      </p:sp>
    </p:spTree>
    <p:extLst>
      <p:ext uri="{BB962C8B-B14F-4D97-AF65-F5344CB8AC3E}">
        <p14:creationId xmlns:p14="http://schemas.microsoft.com/office/powerpoint/2010/main" val="371253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Search Function in Red-Black Trees</a:t>
            </a:r>
            <a:endParaRPr lang="en-US" dirty="0"/>
          </a:p>
        </p:txBody>
      </p:sp>
      <p:sp>
        <p:nvSpPr>
          <p:cNvPr id="3" name="Content Placeholder 2"/>
          <p:cNvSpPr>
            <a:spLocks noGrp="1"/>
          </p:cNvSpPr>
          <p:nvPr>
            <p:ph idx="1"/>
          </p:nvPr>
        </p:nvSpPr>
        <p:spPr>
          <a:xfrm>
            <a:off x="818712" y="2222287"/>
            <a:ext cx="10554574" cy="4075482"/>
          </a:xfrm>
        </p:spPr>
        <p:txBody>
          <a:bodyPr>
            <a:normAutofit/>
          </a:bodyPr>
          <a:lstStyle/>
          <a:p>
            <a:pPr marL="0" indent="0">
              <a:buNone/>
            </a:pPr>
            <a:r>
              <a:rPr lang="en-US" sz="2000" dirty="0" smtClean="0"/>
              <a:t>For a Red-Black Tree, the Search function is functionally identical to the search function of a standard Binary Search Tree.</a:t>
            </a:r>
          </a:p>
        </p:txBody>
      </p:sp>
    </p:spTree>
    <p:extLst>
      <p:ext uri="{BB962C8B-B14F-4D97-AF65-F5344CB8AC3E}">
        <p14:creationId xmlns:p14="http://schemas.microsoft.com/office/powerpoint/2010/main" val="2604286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Insert Function in Red-Black Trees</a:t>
            </a:r>
            <a:endParaRPr lang="en-US" dirty="0"/>
          </a:p>
        </p:txBody>
      </p:sp>
      <p:sp>
        <p:nvSpPr>
          <p:cNvPr id="3" name="Content Placeholder 2"/>
          <p:cNvSpPr>
            <a:spLocks noGrp="1"/>
          </p:cNvSpPr>
          <p:nvPr>
            <p:ph idx="1"/>
          </p:nvPr>
        </p:nvSpPr>
        <p:spPr>
          <a:xfrm>
            <a:off x="818712" y="2222287"/>
            <a:ext cx="10554574" cy="4075482"/>
          </a:xfrm>
        </p:spPr>
        <p:txBody>
          <a:bodyPr>
            <a:normAutofit/>
          </a:bodyPr>
          <a:lstStyle/>
          <a:p>
            <a:pPr marL="0" indent="0">
              <a:buNone/>
            </a:pPr>
            <a:r>
              <a:rPr lang="en-US" sz="2000" dirty="0" smtClean="0"/>
              <a:t>In a Red-Black Tree, Insertion is a two-step process:</a:t>
            </a:r>
          </a:p>
          <a:p>
            <a:pPr marL="457200" indent="-457200">
              <a:buFont typeface="+mj-lt"/>
              <a:buAutoNum type="arabicPeriod"/>
            </a:pPr>
            <a:r>
              <a:rPr lang="en-US" sz="2000" dirty="0" smtClean="0"/>
              <a:t>Inserting as normal as in a Binary Search Tree</a:t>
            </a:r>
          </a:p>
          <a:p>
            <a:pPr marL="457200" indent="-457200">
              <a:buFont typeface="+mj-lt"/>
              <a:buAutoNum type="arabicPeriod"/>
            </a:pPr>
            <a:r>
              <a:rPr lang="en-US" sz="2000" dirty="0" smtClean="0"/>
              <a:t>Fixing any colour changes so the tree maintains the Red-Black property.</a:t>
            </a:r>
          </a:p>
          <a:p>
            <a:pPr marL="457200" indent="-457200">
              <a:buFont typeface="+mj-lt"/>
              <a:buAutoNum type="arabicPeriod"/>
            </a:pPr>
            <a:endParaRPr lang="en-US" sz="2000" dirty="0"/>
          </a:p>
          <a:p>
            <a:pPr marL="0" indent="0">
              <a:buNone/>
            </a:pPr>
            <a:r>
              <a:rPr lang="en-US" sz="2000" dirty="0" smtClean="0"/>
              <a:t>Both steps take O(log n) time each, so the overall time complexity is also O(log n)</a:t>
            </a:r>
          </a:p>
          <a:p>
            <a:pPr marL="0" indent="0">
              <a:buNone/>
            </a:pPr>
            <a:endParaRPr lang="en-US" sz="2000" dirty="0"/>
          </a:p>
          <a:p>
            <a:pPr marL="0" indent="0">
              <a:buNone/>
            </a:pPr>
            <a:r>
              <a:rPr lang="en-US" sz="2000" dirty="0" smtClean="0"/>
              <a:t>There are a few additions from the normal Binary Search Tree Insert. We specify the new node NN to have nil children to the left and right, and we set its colour to Red.</a:t>
            </a:r>
          </a:p>
        </p:txBody>
      </p:sp>
    </p:spTree>
    <p:extLst>
      <p:ext uri="{BB962C8B-B14F-4D97-AF65-F5344CB8AC3E}">
        <p14:creationId xmlns:p14="http://schemas.microsoft.com/office/powerpoint/2010/main" val="1148485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Delete Function in Red-Black Trees</a:t>
            </a:r>
            <a:endParaRPr lang="en-US" dirty="0"/>
          </a:p>
        </p:txBody>
      </p:sp>
      <p:sp>
        <p:nvSpPr>
          <p:cNvPr id="3" name="Content Placeholder 2"/>
          <p:cNvSpPr>
            <a:spLocks noGrp="1"/>
          </p:cNvSpPr>
          <p:nvPr>
            <p:ph idx="1"/>
          </p:nvPr>
        </p:nvSpPr>
        <p:spPr>
          <a:xfrm>
            <a:off x="818712" y="2222287"/>
            <a:ext cx="10554574" cy="4075482"/>
          </a:xfrm>
        </p:spPr>
        <p:txBody>
          <a:bodyPr>
            <a:normAutofit/>
          </a:bodyPr>
          <a:lstStyle/>
          <a:p>
            <a:pPr marL="0" indent="0">
              <a:buNone/>
            </a:pPr>
            <a:r>
              <a:rPr lang="en-US" sz="2000" dirty="0" smtClean="0"/>
              <a:t>Similarly to the Insert Function, the delete function in a Red-Black tree has two parts:</a:t>
            </a:r>
          </a:p>
          <a:p>
            <a:pPr marL="457200" indent="-457200">
              <a:buFont typeface="+mj-lt"/>
              <a:buAutoNum type="arabicPeriod"/>
            </a:pPr>
            <a:r>
              <a:rPr lang="en-US" sz="2000" dirty="0" smtClean="0"/>
              <a:t>Deletion similar to a Binary Search Tree</a:t>
            </a:r>
          </a:p>
          <a:p>
            <a:pPr marL="457200" indent="-457200">
              <a:buFont typeface="+mj-lt"/>
              <a:buAutoNum type="arabicPeriod"/>
            </a:pPr>
            <a:r>
              <a:rPr lang="en-US" sz="2000" dirty="0" smtClean="0"/>
              <a:t>Re-colouring the nodes to fit the Red-Black properties.</a:t>
            </a:r>
          </a:p>
        </p:txBody>
      </p:sp>
    </p:spTree>
    <p:extLst>
      <p:ext uri="{BB962C8B-B14F-4D97-AF65-F5344CB8AC3E}">
        <p14:creationId xmlns:p14="http://schemas.microsoft.com/office/powerpoint/2010/main" val="22488197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TM03457503[[fn=Quotable]]</Template>
  <TotalTime>4651</TotalTime>
  <Words>1156</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Century Gothic</vt:lpstr>
      <vt:lpstr>Wingdings 2</vt:lpstr>
      <vt:lpstr>Quotable</vt:lpstr>
      <vt:lpstr>RED AND BLACK  BINARY TREES</vt:lpstr>
      <vt:lpstr>What’s a Binary Tree?</vt:lpstr>
      <vt:lpstr>What about Red-Black Trees?</vt:lpstr>
      <vt:lpstr>PowerPoint Presentation</vt:lpstr>
      <vt:lpstr>Explaining the principles behind R-B Trees</vt:lpstr>
      <vt:lpstr>Operations in Red-Black Trees</vt:lpstr>
      <vt:lpstr>Search Function in Red-Black Trees</vt:lpstr>
      <vt:lpstr>Insert Function in Red-Black Trees</vt:lpstr>
      <vt:lpstr>Delete Function in Red-Black Trees</vt:lpstr>
      <vt:lpstr>Fixing Colours after Insertion</vt:lpstr>
      <vt:lpstr>For Case 1</vt:lpstr>
      <vt:lpstr>For Case 2</vt:lpstr>
      <vt:lpstr>For Case 3</vt:lpstr>
      <vt:lpstr>During Deletion</vt:lpstr>
      <vt:lpstr>Applications of Red-Black Trees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AND BLACK  BINARY TREES</dc:title>
  <dc:creator>Shadab Choudhury</dc:creator>
  <cp:lastModifiedBy>Shadab Choudhury</cp:lastModifiedBy>
  <cp:revision>32</cp:revision>
  <dcterms:created xsi:type="dcterms:W3CDTF">2018-04-04T05:37:28Z</dcterms:created>
  <dcterms:modified xsi:type="dcterms:W3CDTF">2018-04-13T05:34:07Z</dcterms:modified>
</cp:coreProperties>
</file>