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91"/>
  </p:notesMasterIdLst>
  <p:sldIdLst>
    <p:sldId id="292" r:id="rId2"/>
    <p:sldId id="400" r:id="rId3"/>
    <p:sldId id="336" r:id="rId4"/>
    <p:sldId id="339"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3" r:id="rId38"/>
    <p:sldId id="372" r:id="rId39"/>
    <p:sldId id="390" r:id="rId40"/>
    <p:sldId id="391" r:id="rId41"/>
    <p:sldId id="375" r:id="rId42"/>
    <p:sldId id="392" r:id="rId43"/>
    <p:sldId id="393" r:id="rId44"/>
    <p:sldId id="394" r:id="rId45"/>
    <p:sldId id="395" r:id="rId46"/>
    <p:sldId id="396" r:id="rId47"/>
    <p:sldId id="397" r:id="rId48"/>
    <p:sldId id="398" r:id="rId49"/>
    <p:sldId id="399" r:id="rId50"/>
    <p:sldId id="374" r:id="rId51"/>
    <p:sldId id="376" r:id="rId52"/>
    <p:sldId id="377" r:id="rId53"/>
    <p:sldId id="378" r:id="rId54"/>
    <p:sldId id="379" r:id="rId55"/>
    <p:sldId id="380" r:id="rId56"/>
    <p:sldId id="381" r:id="rId57"/>
    <p:sldId id="383" r:id="rId58"/>
    <p:sldId id="388" r:id="rId59"/>
    <p:sldId id="385" r:id="rId60"/>
    <p:sldId id="389" r:id="rId61"/>
    <p:sldId id="386" r:id="rId62"/>
    <p:sldId id="387" r:id="rId63"/>
    <p:sldId id="305" r:id="rId64"/>
    <p:sldId id="306" r:id="rId65"/>
    <p:sldId id="307" r:id="rId66"/>
    <p:sldId id="312" r:id="rId67"/>
    <p:sldId id="313" r:id="rId68"/>
    <p:sldId id="314" r:id="rId69"/>
    <p:sldId id="308" r:id="rId70"/>
    <p:sldId id="309" r:id="rId71"/>
    <p:sldId id="315" r:id="rId72"/>
    <p:sldId id="316" r:id="rId73"/>
    <p:sldId id="317" r:id="rId74"/>
    <p:sldId id="318" r:id="rId75"/>
    <p:sldId id="319" r:id="rId76"/>
    <p:sldId id="320" r:id="rId77"/>
    <p:sldId id="321" r:id="rId78"/>
    <p:sldId id="322" r:id="rId79"/>
    <p:sldId id="323" r:id="rId80"/>
    <p:sldId id="325" r:id="rId81"/>
    <p:sldId id="326" r:id="rId82"/>
    <p:sldId id="327" r:id="rId83"/>
    <p:sldId id="328" r:id="rId84"/>
    <p:sldId id="329" r:id="rId85"/>
    <p:sldId id="330" r:id="rId86"/>
    <p:sldId id="331" r:id="rId87"/>
    <p:sldId id="332" r:id="rId88"/>
    <p:sldId id="334" r:id="rId89"/>
    <p:sldId id="280"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0EC2"/>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65" autoAdjust="0"/>
    <p:restoredTop sz="94660"/>
  </p:normalViewPr>
  <p:slideViewPr>
    <p:cSldViewPr>
      <p:cViewPr>
        <p:scale>
          <a:sx n="72" d="100"/>
          <a:sy n="72" d="100"/>
        </p:scale>
        <p:origin x="-1500"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27035-5660-464A-B35B-9D462F2A830A}" type="doc">
      <dgm:prSet loTypeId="urn:microsoft.com/office/officeart/2005/8/layout/pyramid2" loCatId="pyramid" qsTypeId="urn:microsoft.com/office/officeart/2005/8/quickstyle/simple1" qsCatId="simple" csTypeId="urn:microsoft.com/office/officeart/2005/8/colors/accent1_2" csCatId="accent1" phldr="1"/>
      <dgm:spPr/>
    </dgm:pt>
    <dgm:pt modelId="{AE4D0946-9D1A-4E05-975C-744F6D8856F4}">
      <dgm:prSet phldrT="[Text]" custT="1"/>
      <dgm:spPr/>
      <dgm:t>
        <a:bodyPr/>
        <a:lstStyle/>
        <a:p>
          <a:r>
            <a:rPr lang="en-US" sz="1600" b="1" dirty="0" smtClean="0">
              <a:solidFill>
                <a:srgbClr val="7030A0"/>
              </a:solidFill>
              <a:latin typeface="Times New Roman" panose="02020603050405020304" pitchFamily="18" charset="0"/>
              <a:cs typeface="Times New Roman" panose="02020603050405020304" pitchFamily="18" charset="0"/>
            </a:rPr>
            <a:t>Resource Optimization</a:t>
          </a:r>
          <a:endParaRPr lang="en-US" sz="1600" b="1" dirty="0">
            <a:solidFill>
              <a:srgbClr val="7030A0"/>
            </a:solidFill>
            <a:latin typeface="Times New Roman" panose="02020603050405020304" pitchFamily="18" charset="0"/>
            <a:cs typeface="Times New Roman" panose="02020603050405020304" pitchFamily="18" charset="0"/>
          </a:endParaRPr>
        </a:p>
      </dgm:t>
    </dgm:pt>
    <dgm:pt modelId="{9D7727EF-CE47-484C-A03F-9DACE6211C2F}" type="parTrans" cxnId="{685E3AEA-8937-4450-8FD1-A8EAD99A102A}">
      <dgm:prSet/>
      <dgm:spPr/>
      <dgm:t>
        <a:bodyPr/>
        <a:lstStyle/>
        <a:p>
          <a:endParaRPr lang="en-US"/>
        </a:p>
      </dgm:t>
    </dgm:pt>
    <dgm:pt modelId="{CA294BFF-63B9-4362-B652-5C40363DC9C6}" type="sibTrans" cxnId="{685E3AEA-8937-4450-8FD1-A8EAD99A102A}">
      <dgm:prSet/>
      <dgm:spPr/>
      <dgm:t>
        <a:bodyPr/>
        <a:lstStyle/>
        <a:p>
          <a:endParaRPr lang="en-US"/>
        </a:p>
      </dgm:t>
    </dgm:pt>
    <dgm:pt modelId="{DAD169E8-92DE-4FE8-A455-C40A4AC0133B}">
      <dgm:prSet phldrT="[Text]" custT="1"/>
      <dgm:spPr/>
      <dgm:t>
        <a:bodyPr/>
        <a:lstStyle/>
        <a:p>
          <a:r>
            <a:rPr lang="en-US" sz="1600" b="1" dirty="0" smtClean="0">
              <a:solidFill>
                <a:srgbClr val="FF0000"/>
              </a:solidFill>
              <a:latin typeface="Times New Roman" panose="02020603050405020304" pitchFamily="18" charset="0"/>
              <a:cs typeface="Times New Roman" panose="02020603050405020304" pitchFamily="18" charset="0"/>
            </a:rPr>
            <a:t>Consolidation</a:t>
          </a:r>
          <a:endParaRPr lang="en-US" sz="1600" b="1" dirty="0">
            <a:solidFill>
              <a:srgbClr val="FF0000"/>
            </a:solidFill>
            <a:latin typeface="Times New Roman" panose="02020603050405020304" pitchFamily="18" charset="0"/>
            <a:cs typeface="Times New Roman" panose="02020603050405020304" pitchFamily="18" charset="0"/>
          </a:endParaRPr>
        </a:p>
      </dgm:t>
    </dgm:pt>
    <dgm:pt modelId="{BCE436F3-C7DE-4D87-80C0-65FDC7B61F85}" type="parTrans" cxnId="{1AF81F3F-A97A-4408-80AB-2C4CC2F94435}">
      <dgm:prSet/>
      <dgm:spPr/>
      <dgm:t>
        <a:bodyPr/>
        <a:lstStyle/>
        <a:p>
          <a:endParaRPr lang="en-US"/>
        </a:p>
      </dgm:t>
    </dgm:pt>
    <dgm:pt modelId="{00E95972-B12D-4099-B124-EC02FF23FA60}" type="sibTrans" cxnId="{1AF81F3F-A97A-4408-80AB-2C4CC2F94435}">
      <dgm:prSet/>
      <dgm:spPr/>
      <dgm:t>
        <a:bodyPr/>
        <a:lstStyle/>
        <a:p>
          <a:endParaRPr lang="en-US"/>
        </a:p>
      </dgm:t>
    </dgm:pt>
    <dgm:pt modelId="{59A22D48-9808-4372-B591-AA90E39F996C}">
      <dgm:prSet phldrT="[Text]" custT="1"/>
      <dgm:spPr/>
      <dgm:t>
        <a:bodyPr/>
        <a:lstStyle/>
        <a:p>
          <a:r>
            <a:rPr lang="en-US" sz="1600" b="1" dirty="0" smtClean="0">
              <a:solidFill>
                <a:srgbClr val="00B050"/>
              </a:solidFill>
              <a:latin typeface="Times New Roman" panose="02020603050405020304" pitchFamily="18" charset="0"/>
              <a:cs typeface="Times New Roman" panose="02020603050405020304" pitchFamily="18" charset="0"/>
            </a:rPr>
            <a:t>Automatically Protect Application from Server Failure</a:t>
          </a:r>
          <a:endParaRPr lang="en-US" sz="1600" b="1" dirty="0">
            <a:solidFill>
              <a:srgbClr val="00B050"/>
            </a:solidFill>
            <a:latin typeface="Times New Roman" panose="02020603050405020304" pitchFamily="18" charset="0"/>
            <a:cs typeface="Times New Roman" panose="02020603050405020304" pitchFamily="18" charset="0"/>
          </a:endParaRPr>
        </a:p>
      </dgm:t>
    </dgm:pt>
    <dgm:pt modelId="{15771356-295A-46B1-92E8-553B09F701B8}" type="parTrans" cxnId="{C25464BA-B191-4953-86ED-B5D409573D6B}">
      <dgm:prSet/>
      <dgm:spPr/>
      <dgm:t>
        <a:bodyPr/>
        <a:lstStyle/>
        <a:p>
          <a:endParaRPr lang="en-US"/>
        </a:p>
      </dgm:t>
    </dgm:pt>
    <dgm:pt modelId="{298B8D67-7715-4756-92DF-EC7392AC475F}" type="sibTrans" cxnId="{C25464BA-B191-4953-86ED-B5D409573D6B}">
      <dgm:prSet/>
      <dgm:spPr/>
      <dgm:t>
        <a:bodyPr/>
        <a:lstStyle/>
        <a:p>
          <a:endParaRPr lang="en-US"/>
        </a:p>
      </dgm:t>
    </dgm:pt>
    <dgm:pt modelId="{B43CCB2B-78F3-4BD1-AE8D-AD80ACA624C3}">
      <dgm:prSet phldrT="[Text]" custT="1"/>
      <dgm:spPr/>
      <dgm:t>
        <a:bodyPr/>
        <a:lstStyle/>
        <a:p>
          <a:r>
            <a:rPr lang="en-US" sz="1600" b="1" dirty="0" smtClean="0">
              <a:solidFill>
                <a:schemeClr val="accent6">
                  <a:lumMod val="50000"/>
                </a:schemeClr>
              </a:solidFill>
              <a:latin typeface="Times New Roman" panose="02020603050405020304" pitchFamily="18" charset="0"/>
              <a:cs typeface="Times New Roman" panose="02020603050405020304" pitchFamily="18" charset="0"/>
            </a:rPr>
            <a:t>Easily Migrate Workloads as Needs Change</a:t>
          </a:r>
          <a:endParaRPr lang="en-US" sz="1600" b="1" dirty="0">
            <a:solidFill>
              <a:schemeClr val="accent6">
                <a:lumMod val="50000"/>
              </a:schemeClr>
            </a:solidFill>
            <a:latin typeface="Times New Roman" panose="02020603050405020304" pitchFamily="18" charset="0"/>
            <a:cs typeface="Times New Roman" panose="02020603050405020304" pitchFamily="18" charset="0"/>
          </a:endParaRPr>
        </a:p>
      </dgm:t>
    </dgm:pt>
    <dgm:pt modelId="{9546C2C5-0EC0-4E54-89A7-A3E8A95FDBDF}" type="parTrans" cxnId="{D50A1EF7-1B46-4592-A960-9BAF2246D4B4}">
      <dgm:prSet/>
      <dgm:spPr/>
      <dgm:t>
        <a:bodyPr/>
        <a:lstStyle/>
        <a:p>
          <a:endParaRPr lang="en-US"/>
        </a:p>
      </dgm:t>
    </dgm:pt>
    <dgm:pt modelId="{FB1CADCF-A6A0-41CC-BAB0-A88CF76E5E27}" type="sibTrans" cxnId="{D50A1EF7-1B46-4592-A960-9BAF2246D4B4}">
      <dgm:prSet/>
      <dgm:spPr/>
      <dgm:t>
        <a:bodyPr/>
        <a:lstStyle/>
        <a:p>
          <a:endParaRPr lang="en-US"/>
        </a:p>
      </dgm:t>
    </dgm:pt>
    <dgm:pt modelId="{E8602189-0CED-4BBC-BB4C-4ECF0B3A85E7}">
      <dgm:prSet phldrT="[Text]" custT="1"/>
      <dgm:spPr/>
      <dgm:t>
        <a:bodyPr/>
        <a:lstStyle/>
        <a:p>
          <a:r>
            <a:rPr lang="en-US" sz="1600" b="1" dirty="0" smtClean="0">
              <a:solidFill>
                <a:schemeClr val="accent6">
                  <a:lumMod val="50000"/>
                </a:schemeClr>
              </a:solidFill>
              <a:latin typeface="Times New Roman" panose="02020603050405020304" pitchFamily="18" charset="0"/>
              <a:cs typeface="Times New Roman" panose="02020603050405020304" pitchFamily="18" charset="0"/>
            </a:rPr>
            <a:t>Save Resources and Money</a:t>
          </a:r>
          <a:endParaRPr lang="en-US" sz="1600" b="1" dirty="0">
            <a:solidFill>
              <a:schemeClr val="accent6">
                <a:lumMod val="50000"/>
              </a:schemeClr>
            </a:solidFill>
            <a:latin typeface="Times New Roman" panose="02020603050405020304" pitchFamily="18" charset="0"/>
            <a:cs typeface="Times New Roman" panose="02020603050405020304" pitchFamily="18" charset="0"/>
          </a:endParaRPr>
        </a:p>
      </dgm:t>
    </dgm:pt>
    <dgm:pt modelId="{FFE7022B-9DAB-4EB6-BD88-1D262130EFFA}" type="parTrans" cxnId="{71F2B636-B937-4C7C-90A0-8B794E1C5837}">
      <dgm:prSet/>
      <dgm:spPr/>
      <dgm:t>
        <a:bodyPr/>
        <a:lstStyle/>
        <a:p>
          <a:endParaRPr lang="en-US"/>
        </a:p>
      </dgm:t>
    </dgm:pt>
    <dgm:pt modelId="{DDB61747-A111-424D-A2FD-99FF9E3867C0}" type="sibTrans" cxnId="{71F2B636-B937-4C7C-90A0-8B794E1C5837}">
      <dgm:prSet/>
      <dgm:spPr/>
      <dgm:t>
        <a:bodyPr/>
        <a:lstStyle/>
        <a:p>
          <a:endParaRPr lang="en-US"/>
        </a:p>
      </dgm:t>
    </dgm:pt>
    <dgm:pt modelId="{962FE90D-8F16-4F6B-8D3F-379F9E56CA58}">
      <dgm:prSet phldrT="[Text]" custT="1"/>
      <dgm:spPr/>
      <dgm:t>
        <a:bodyPr/>
        <a:lstStyle/>
        <a:p>
          <a:r>
            <a:rPr lang="en-US" sz="1600" b="1" dirty="0" smtClean="0">
              <a:solidFill>
                <a:schemeClr val="accent6">
                  <a:lumMod val="50000"/>
                </a:schemeClr>
              </a:solidFill>
              <a:latin typeface="Times New Roman" panose="02020603050405020304" pitchFamily="18" charset="0"/>
              <a:cs typeface="Times New Roman" panose="02020603050405020304" pitchFamily="18" charset="0"/>
            </a:rPr>
            <a:t>Simplified management of data Center</a:t>
          </a:r>
          <a:endParaRPr lang="en-US" sz="1600" b="1" dirty="0">
            <a:solidFill>
              <a:schemeClr val="accent6">
                <a:lumMod val="50000"/>
              </a:schemeClr>
            </a:solidFill>
            <a:latin typeface="Times New Roman" panose="02020603050405020304" pitchFamily="18" charset="0"/>
            <a:cs typeface="Times New Roman" panose="02020603050405020304" pitchFamily="18" charset="0"/>
          </a:endParaRPr>
        </a:p>
      </dgm:t>
    </dgm:pt>
    <dgm:pt modelId="{DED288C9-8831-4684-ADCE-25A222C07DE0}" type="parTrans" cxnId="{F7D43D02-7CDB-422A-A69B-06C681EF409C}">
      <dgm:prSet/>
      <dgm:spPr/>
      <dgm:t>
        <a:bodyPr/>
        <a:lstStyle/>
        <a:p>
          <a:endParaRPr lang="en-US"/>
        </a:p>
      </dgm:t>
    </dgm:pt>
    <dgm:pt modelId="{7EE961A6-79DC-47F3-96DA-AF376400E193}" type="sibTrans" cxnId="{F7D43D02-7CDB-422A-A69B-06C681EF409C}">
      <dgm:prSet/>
      <dgm:spPr/>
      <dgm:t>
        <a:bodyPr/>
        <a:lstStyle/>
        <a:p>
          <a:endParaRPr lang="en-US"/>
        </a:p>
      </dgm:t>
    </dgm:pt>
    <dgm:pt modelId="{96F35C94-F7EA-4EB2-9D2F-FB2E593820ED}">
      <dgm:prSet phldrT="[Text]" custT="1"/>
      <dgm:spPr/>
      <dgm:t>
        <a:bodyPr/>
        <a:lstStyle/>
        <a:p>
          <a:r>
            <a:rPr lang="en-US" sz="1600" b="1" dirty="0" smtClean="0">
              <a:solidFill>
                <a:schemeClr val="accent6">
                  <a:lumMod val="50000"/>
                </a:schemeClr>
              </a:solidFill>
              <a:latin typeface="Times New Roman" panose="02020603050405020304" pitchFamily="18" charset="0"/>
              <a:cs typeface="Times New Roman" panose="02020603050405020304" pitchFamily="18" charset="0"/>
            </a:rPr>
            <a:t>Increased IT Productivity and Efficiency</a:t>
          </a:r>
          <a:endParaRPr lang="en-US" sz="1600" b="1" dirty="0">
            <a:solidFill>
              <a:schemeClr val="accent6">
                <a:lumMod val="50000"/>
              </a:schemeClr>
            </a:solidFill>
            <a:latin typeface="Times New Roman" panose="02020603050405020304" pitchFamily="18" charset="0"/>
            <a:cs typeface="Times New Roman" panose="02020603050405020304" pitchFamily="18" charset="0"/>
          </a:endParaRPr>
        </a:p>
      </dgm:t>
    </dgm:pt>
    <dgm:pt modelId="{14A99173-8BFB-47A3-B9D4-333AA8038A1B}" type="parTrans" cxnId="{73C5F2D9-51F5-465F-91A5-BBCE2E79CA69}">
      <dgm:prSet/>
      <dgm:spPr/>
      <dgm:t>
        <a:bodyPr/>
        <a:lstStyle/>
        <a:p>
          <a:endParaRPr lang="en-US"/>
        </a:p>
      </dgm:t>
    </dgm:pt>
    <dgm:pt modelId="{6908D0CE-68EC-4C15-84F0-CBA93C82143E}" type="sibTrans" cxnId="{73C5F2D9-51F5-465F-91A5-BBCE2E79CA69}">
      <dgm:prSet/>
      <dgm:spPr/>
      <dgm:t>
        <a:bodyPr/>
        <a:lstStyle/>
        <a:p>
          <a:endParaRPr lang="en-US"/>
        </a:p>
      </dgm:t>
    </dgm:pt>
    <dgm:pt modelId="{26CA1A97-AD94-42C6-8987-8F2C09E7D5B1}">
      <dgm:prSet phldrT="[Text]" custT="1"/>
      <dgm:spPr/>
      <dgm:t>
        <a:bodyPr/>
        <a:lstStyle/>
        <a:p>
          <a:r>
            <a:rPr lang="en-US" sz="1600" b="1" dirty="0" smtClean="0">
              <a:solidFill>
                <a:srgbClr val="FF0000"/>
              </a:solidFill>
            </a:rPr>
            <a:t>Easy Disaster recovery</a:t>
          </a:r>
          <a:endParaRPr lang="en-US" sz="1600" b="1" dirty="0">
            <a:solidFill>
              <a:srgbClr val="FF0000"/>
            </a:solidFill>
          </a:endParaRPr>
        </a:p>
      </dgm:t>
    </dgm:pt>
    <dgm:pt modelId="{0FA19E0A-B4F5-4950-A50E-9B037A7EED13}" type="parTrans" cxnId="{FC9FDF5C-5397-4740-81B8-B486D2A3F637}">
      <dgm:prSet/>
      <dgm:spPr/>
      <dgm:t>
        <a:bodyPr/>
        <a:lstStyle/>
        <a:p>
          <a:endParaRPr lang="en-US"/>
        </a:p>
      </dgm:t>
    </dgm:pt>
    <dgm:pt modelId="{1CF4AA1B-078B-47F3-8B0D-434839D02361}" type="sibTrans" cxnId="{FC9FDF5C-5397-4740-81B8-B486D2A3F637}">
      <dgm:prSet/>
      <dgm:spPr/>
      <dgm:t>
        <a:bodyPr/>
        <a:lstStyle/>
        <a:p>
          <a:endParaRPr lang="en-US"/>
        </a:p>
      </dgm:t>
    </dgm:pt>
    <dgm:pt modelId="{D7BB0D8B-846D-477E-B7FB-BA9FE6AA8556}">
      <dgm:prSet phldrT="[Text]" custT="1"/>
      <dgm:spPr/>
      <dgm:t>
        <a:bodyPr/>
        <a:lstStyle/>
        <a:p>
          <a:r>
            <a:rPr lang="en-US" sz="1600" b="1" dirty="0" smtClean="0">
              <a:solidFill>
                <a:srgbClr val="7030A0"/>
              </a:solidFill>
            </a:rPr>
            <a:t>Enhanced Security</a:t>
          </a:r>
          <a:endParaRPr lang="en-US" sz="1600" b="1" dirty="0">
            <a:solidFill>
              <a:srgbClr val="7030A0"/>
            </a:solidFill>
          </a:endParaRPr>
        </a:p>
      </dgm:t>
    </dgm:pt>
    <dgm:pt modelId="{62985A6F-7B7A-40AD-A5C1-906E1D0F8A0D}" type="parTrans" cxnId="{3BC0A278-BE0E-4BFA-8614-84FA689479AD}">
      <dgm:prSet/>
      <dgm:spPr/>
      <dgm:t>
        <a:bodyPr/>
        <a:lstStyle/>
        <a:p>
          <a:endParaRPr lang="en-US"/>
        </a:p>
      </dgm:t>
    </dgm:pt>
    <dgm:pt modelId="{DF8C3EFC-79B6-4876-848B-004F64746BE6}" type="sibTrans" cxnId="{3BC0A278-BE0E-4BFA-8614-84FA689479AD}">
      <dgm:prSet/>
      <dgm:spPr/>
      <dgm:t>
        <a:bodyPr/>
        <a:lstStyle/>
        <a:p>
          <a:endParaRPr lang="en-US"/>
        </a:p>
      </dgm:t>
    </dgm:pt>
    <dgm:pt modelId="{BE3F85D6-5E34-4A91-9621-4A8ECC5F8C27}" type="pres">
      <dgm:prSet presAssocID="{F5027035-5660-464A-B35B-9D462F2A830A}" presName="compositeShape" presStyleCnt="0">
        <dgm:presLayoutVars>
          <dgm:dir/>
          <dgm:resizeHandles/>
        </dgm:presLayoutVars>
      </dgm:prSet>
      <dgm:spPr/>
    </dgm:pt>
    <dgm:pt modelId="{52C318B3-00B1-48FC-935F-4AD8D6264075}" type="pres">
      <dgm:prSet presAssocID="{F5027035-5660-464A-B35B-9D462F2A830A}" presName="pyramid" presStyleLbl="node1" presStyleIdx="0" presStyleCnt="1"/>
      <dgm:spPr/>
    </dgm:pt>
    <dgm:pt modelId="{0B24538A-7093-4600-9249-A544F00164BD}" type="pres">
      <dgm:prSet presAssocID="{F5027035-5660-464A-B35B-9D462F2A830A}" presName="theList" presStyleCnt="0"/>
      <dgm:spPr/>
    </dgm:pt>
    <dgm:pt modelId="{9664ED84-1E88-4E81-9043-4CAE83A3DFC8}" type="pres">
      <dgm:prSet presAssocID="{AE4D0946-9D1A-4E05-975C-744F6D8856F4}" presName="aNode" presStyleLbl="fgAcc1" presStyleIdx="0" presStyleCnt="9">
        <dgm:presLayoutVars>
          <dgm:bulletEnabled val="1"/>
        </dgm:presLayoutVars>
      </dgm:prSet>
      <dgm:spPr/>
      <dgm:t>
        <a:bodyPr/>
        <a:lstStyle/>
        <a:p>
          <a:endParaRPr lang="en-US"/>
        </a:p>
      </dgm:t>
    </dgm:pt>
    <dgm:pt modelId="{5F360426-2770-41A4-8462-B267A03C4997}" type="pres">
      <dgm:prSet presAssocID="{AE4D0946-9D1A-4E05-975C-744F6D8856F4}" presName="aSpace" presStyleCnt="0"/>
      <dgm:spPr/>
    </dgm:pt>
    <dgm:pt modelId="{A4667669-8FE1-45F4-8283-3ED138176ADF}" type="pres">
      <dgm:prSet presAssocID="{DAD169E8-92DE-4FE8-A455-C40A4AC0133B}" presName="aNode" presStyleLbl="fgAcc1" presStyleIdx="1" presStyleCnt="9">
        <dgm:presLayoutVars>
          <dgm:bulletEnabled val="1"/>
        </dgm:presLayoutVars>
      </dgm:prSet>
      <dgm:spPr/>
      <dgm:t>
        <a:bodyPr/>
        <a:lstStyle/>
        <a:p>
          <a:endParaRPr lang="en-US"/>
        </a:p>
      </dgm:t>
    </dgm:pt>
    <dgm:pt modelId="{61D608F8-A9B3-4421-8D50-1B26F6229E20}" type="pres">
      <dgm:prSet presAssocID="{DAD169E8-92DE-4FE8-A455-C40A4AC0133B}" presName="aSpace" presStyleCnt="0"/>
      <dgm:spPr/>
    </dgm:pt>
    <dgm:pt modelId="{CAC10994-B943-40ED-9E02-3B9DC2CFF710}" type="pres">
      <dgm:prSet presAssocID="{59A22D48-9808-4372-B591-AA90E39F996C}" presName="aNode" presStyleLbl="fgAcc1" presStyleIdx="2" presStyleCnt="9">
        <dgm:presLayoutVars>
          <dgm:bulletEnabled val="1"/>
        </dgm:presLayoutVars>
      </dgm:prSet>
      <dgm:spPr/>
      <dgm:t>
        <a:bodyPr/>
        <a:lstStyle/>
        <a:p>
          <a:endParaRPr lang="en-US"/>
        </a:p>
      </dgm:t>
    </dgm:pt>
    <dgm:pt modelId="{19BB3C7B-4B87-4B50-A110-249598EE1139}" type="pres">
      <dgm:prSet presAssocID="{59A22D48-9808-4372-B591-AA90E39F996C}" presName="aSpace" presStyleCnt="0"/>
      <dgm:spPr/>
    </dgm:pt>
    <dgm:pt modelId="{92BD1D93-1C11-4FFD-B39D-14E808D3410E}" type="pres">
      <dgm:prSet presAssocID="{B43CCB2B-78F3-4BD1-AE8D-AD80ACA624C3}" presName="aNode" presStyleLbl="fgAcc1" presStyleIdx="3" presStyleCnt="9">
        <dgm:presLayoutVars>
          <dgm:bulletEnabled val="1"/>
        </dgm:presLayoutVars>
      </dgm:prSet>
      <dgm:spPr/>
      <dgm:t>
        <a:bodyPr/>
        <a:lstStyle/>
        <a:p>
          <a:endParaRPr lang="en-US"/>
        </a:p>
      </dgm:t>
    </dgm:pt>
    <dgm:pt modelId="{E0A329CD-95A8-4207-BE7A-8D99B187D202}" type="pres">
      <dgm:prSet presAssocID="{B43CCB2B-78F3-4BD1-AE8D-AD80ACA624C3}" presName="aSpace" presStyleCnt="0"/>
      <dgm:spPr/>
    </dgm:pt>
    <dgm:pt modelId="{7A35F88E-8B9B-4DE1-BD00-679A8C7A60E7}" type="pres">
      <dgm:prSet presAssocID="{E8602189-0CED-4BBC-BB4C-4ECF0B3A85E7}" presName="aNode" presStyleLbl="fgAcc1" presStyleIdx="4" presStyleCnt="9">
        <dgm:presLayoutVars>
          <dgm:bulletEnabled val="1"/>
        </dgm:presLayoutVars>
      </dgm:prSet>
      <dgm:spPr/>
      <dgm:t>
        <a:bodyPr/>
        <a:lstStyle/>
        <a:p>
          <a:endParaRPr lang="en-US"/>
        </a:p>
      </dgm:t>
    </dgm:pt>
    <dgm:pt modelId="{63AFCDC4-8E24-4775-8C07-CA7421F2EFA4}" type="pres">
      <dgm:prSet presAssocID="{E8602189-0CED-4BBC-BB4C-4ECF0B3A85E7}" presName="aSpace" presStyleCnt="0"/>
      <dgm:spPr/>
    </dgm:pt>
    <dgm:pt modelId="{3633B368-4EBD-40FD-ABEB-C81F841E1361}" type="pres">
      <dgm:prSet presAssocID="{962FE90D-8F16-4F6B-8D3F-379F9E56CA58}" presName="aNode" presStyleLbl="fgAcc1" presStyleIdx="5" presStyleCnt="9">
        <dgm:presLayoutVars>
          <dgm:bulletEnabled val="1"/>
        </dgm:presLayoutVars>
      </dgm:prSet>
      <dgm:spPr/>
      <dgm:t>
        <a:bodyPr/>
        <a:lstStyle/>
        <a:p>
          <a:endParaRPr lang="en-US"/>
        </a:p>
      </dgm:t>
    </dgm:pt>
    <dgm:pt modelId="{E7E45864-38D5-49AA-9AED-988AED749BCB}" type="pres">
      <dgm:prSet presAssocID="{962FE90D-8F16-4F6B-8D3F-379F9E56CA58}" presName="aSpace" presStyleCnt="0"/>
      <dgm:spPr/>
    </dgm:pt>
    <dgm:pt modelId="{478FCA29-FC2C-42D7-9E9F-A726E8CBF276}" type="pres">
      <dgm:prSet presAssocID="{96F35C94-F7EA-4EB2-9D2F-FB2E593820ED}" presName="aNode" presStyleLbl="fgAcc1" presStyleIdx="6" presStyleCnt="9">
        <dgm:presLayoutVars>
          <dgm:bulletEnabled val="1"/>
        </dgm:presLayoutVars>
      </dgm:prSet>
      <dgm:spPr/>
      <dgm:t>
        <a:bodyPr/>
        <a:lstStyle/>
        <a:p>
          <a:endParaRPr lang="en-US"/>
        </a:p>
      </dgm:t>
    </dgm:pt>
    <dgm:pt modelId="{488289E0-437E-49F8-A012-E3442A70B5EB}" type="pres">
      <dgm:prSet presAssocID="{96F35C94-F7EA-4EB2-9D2F-FB2E593820ED}" presName="aSpace" presStyleCnt="0"/>
      <dgm:spPr/>
    </dgm:pt>
    <dgm:pt modelId="{3CF0A0BC-E3F2-4582-A38D-1F03760C450B}" type="pres">
      <dgm:prSet presAssocID="{26CA1A97-AD94-42C6-8987-8F2C09E7D5B1}" presName="aNode" presStyleLbl="fgAcc1" presStyleIdx="7" presStyleCnt="9" custLinFactNeighborX="256" custLinFactNeighborY="-22261">
        <dgm:presLayoutVars>
          <dgm:bulletEnabled val="1"/>
        </dgm:presLayoutVars>
      </dgm:prSet>
      <dgm:spPr/>
      <dgm:t>
        <a:bodyPr/>
        <a:lstStyle/>
        <a:p>
          <a:endParaRPr lang="en-US"/>
        </a:p>
      </dgm:t>
    </dgm:pt>
    <dgm:pt modelId="{1197BFF6-7F52-4E6D-A389-B2AF770B2CC3}" type="pres">
      <dgm:prSet presAssocID="{26CA1A97-AD94-42C6-8987-8F2C09E7D5B1}" presName="aSpace" presStyleCnt="0"/>
      <dgm:spPr/>
    </dgm:pt>
    <dgm:pt modelId="{60A6377E-37E1-403E-BCDD-6A0E9F686104}" type="pres">
      <dgm:prSet presAssocID="{D7BB0D8B-846D-477E-B7FB-BA9FE6AA8556}" presName="aNode" presStyleLbl="fgAcc1" presStyleIdx="8" presStyleCnt="9">
        <dgm:presLayoutVars>
          <dgm:bulletEnabled val="1"/>
        </dgm:presLayoutVars>
      </dgm:prSet>
      <dgm:spPr/>
      <dgm:t>
        <a:bodyPr/>
        <a:lstStyle/>
        <a:p>
          <a:endParaRPr lang="en-US"/>
        </a:p>
      </dgm:t>
    </dgm:pt>
    <dgm:pt modelId="{30CF1678-968D-4654-9D70-8A6B0401CA69}" type="pres">
      <dgm:prSet presAssocID="{D7BB0D8B-846D-477E-B7FB-BA9FE6AA8556}" presName="aSpace" presStyleCnt="0"/>
      <dgm:spPr/>
    </dgm:pt>
  </dgm:ptLst>
  <dgm:cxnLst>
    <dgm:cxn modelId="{46F6AA83-B4E1-448B-B6A3-3573A979564D}" type="presOf" srcId="{96F35C94-F7EA-4EB2-9D2F-FB2E593820ED}" destId="{478FCA29-FC2C-42D7-9E9F-A726E8CBF276}" srcOrd="0" destOrd="0" presId="urn:microsoft.com/office/officeart/2005/8/layout/pyramid2"/>
    <dgm:cxn modelId="{3BC0A278-BE0E-4BFA-8614-84FA689479AD}" srcId="{F5027035-5660-464A-B35B-9D462F2A830A}" destId="{D7BB0D8B-846D-477E-B7FB-BA9FE6AA8556}" srcOrd="8" destOrd="0" parTransId="{62985A6F-7B7A-40AD-A5C1-906E1D0F8A0D}" sibTransId="{DF8C3EFC-79B6-4876-848B-004F64746BE6}"/>
    <dgm:cxn modelId="{685E3AEA-8937-4450-8FD1-A8EAD99A102A}" srcId="{F5027035-5660-464A-B35B-9D462F2A830A}" destId="{AE4D0946-9D1A-4E05-975C-744F6D8856F4}" srcOrd="0" destOrd="0" parTransId="{9D7727EF-CE47-484C-A03F-9DACE6211C2F}" sibTransId="{CA294BFF-63B9-4362-B652-5C40363DC9C6}"/>
    <dgm:cxn modelId="{E903F49D-30F8-4445-8064-18131AB026CE}" type="presOf" srcId="{DAD169E8-92DE-4FE8-A455-C40A4AC0133B}" destId="{A4667669-8FE1-45F4-8283-3ED138176ADF}" srcOrd="0" destOrd="0" presId="urn:microsoft.com/office/officeart/2005/8/layout/pyramid2"/>
    <dgm:cxn modelId="{1AF81F3F-A97A-4408-80AB-2C4CC2F94435}" srcId="{F5027035-5660-464A-B35B-9D462F2A830A}" destId="{DAD169E8-92DE-4FE8-A455-C40A4AC0133B}" srcOrd="1" destOrd="0" parTransId="{BCE436F3-C7DE-4D87-80C0-65FDC7B61F85}" sibTransId="{00E95972-B12D-4099-B124-EC02FF23FA60}"/>
    <dgm:cxn modelId="{71F2B636-B937-4C7C-90A0-8B794E1C5837}" srcId="{F5027035-5660-464A-B35B-9D462F2A830A}" destId="{E8602189-0CED-4BBC-BB4C-4ECF0B3A85E7}" srcOrd="4" destOrd="0" parTransId="{FFE7022B-9DAB-4EB6-BD88-1D262130EFFA}" sibTransId="{DDB61747-A111-424D-A2FD-99FF9E3867C0}"/>
    <dgm:cxn modelId="{785C9601-F88A-45F7-A726-BC0E35EAEF43}" type="presOf" srcId="{59A22D48-9808-4372-B591-AA90E39F996C}" destId="{CAC10994-B943-40ED-9E02-3B9DC2CFF710}" srcOrd="0" destOrd="0" presId="urn:microsoft.com/office/officeart/2005/8/layout/pyramid2"/>
    <dgm:cxn modelId="{C25464BA-B191-4953-86ED-B5D409573D6B}" srcId="{F5027035-5660-464A-B35B-9D462F2A830A}" destId="{59A22D48-9808-4372-B591-AA90E39F996C}" srcOrd="2" destOrd="0" parTransId="{15771356-295A-46B1-92E8-553B09F701B8}" sibTransId="{298B8D67-7715-4756-92DF-EC7392AC475F}"/>
    <dgm:cxn modelId="{2DC0FD73-5678-4799-926D-628EE2443031}" type="presOf" srcId="{F5027035-5660-464A-B35B-9D462F2A830A}" destId="{BE3F85D6-5E34-4A91-9621-4A8ECC5F8C27}" srcOrd="0" destOrd="0" presId="urn:microsoft.com/office/officeart/2005/8/layout/pyramid2"/>
    <dgm:cxn modelId="{32580F8A-D420-46C7-9717-78C702757F9B}" type="presOf" srcId="{962FE90D-8F16-4F6B-8D3F-379F9E56CA58}" destId="{3633B368-4EBD-40FD-ABEB-C81F841E1361}" srcOrd="0" destOrd="0" presId="urn:microsoft.com/office/officeart/2005/8/layout/pyramid2"/>
    <dgm:cxn modelId="{A8918495-1AF4-48BE-88B2-7A4DEB9B1A02}" type="presOf" srcId="{AE4D0946-9D1A-4E05-975C-744F6D8856F4}" destId="{9664ED84-1E88-4E81-9043-4CAE83A3DFC8}" srcOrd="0" destOrd="0" presId="urn:microsoft.com/office/officeart/2005/8/layout/pyramid2"/>
    <dgm:cxn modelId="{55B56EF7-41D6-429A-86CC-7CA149D363E3}" type="presOf" srcId="{26CA1A97-AD94-42C6-8987-8F2C09E7D5B1}" destId="{3CF0A0BC-E3F2-4582-A38D-1F03760C450B}" srcOrd="0" destOrd="0" presId="urn:microsoft.com/office/officeart/2005/8/layout/pyramid2"/>
    <dgm:cxn modelId="{D50A1EF7-1B46-4592-A960-9BAF2246D4B4}" srcId="{F5027035-5660-464A-B35B-9D462F2A830A}" destId="{B43CCB2B-78F3-4BD1-AE8D-AD80ACA624C3}" srcOrd="3" destOrd="0" parTransId="{9546C2C5-0EC0-4E54-89A7-A3E8A95FDBDF}" sibTransId="{FB1CADCF-A6A0-41CC-BAB0-A88CF76E5E27}"/>
    <dgm:cxn modelId="{FC9FDF5C-5397-4740-81B8-B486D2A3F637}" srcId="{F5027035-5660-464A-B35B-9D462F2A830A}" destId="{26CA1A97-AD94-42C6-8987-8F2C09E7D5B1}" srcOrd="7" destOrd="0" parTransId="{0FA19E0A-B4F5-4950-A50E-9B037A7EED13}" sibTransId="{1CF4AA1B-078B-47F3-8B0D-434839D02361}"/>
    <dgm:cxn modelId="{F9F3FAAF-36DC-4728-A2D0-DF975589EFBF}" type="presOf" srcId="{E8602189-0CED-4BBC-BB4C-4ECF0B3A85E7}" destId="{7A35F88E-8B9B-4DE1-BD00-679A8C7A60E7}" srcOrd="0" destOrd="0" presId="urn:microsoft.com/office/officeart/2005/8/layout/pyramid2"/>
    <dgm:cxn modelId="{73C5F2D9-51F5-465F-91A5-BBCE2E79CA69}" srcId="{F5027035-5660-464A-B35B-9D462F2A830A}" destId="{96F35C94-F7EA-4EB2-9D2F-FB2E593820ED}" srcOrd="6" destOrd="0" parTransId="{14A99173-8BFB-47A3-B9D4-333AA8038A1B}" sibTransId="{6908D0CE-68EC-4C15-84F0-CBA93C82143E}"/>
    <dgm:cxn modelId="{AC97C5FC-0F27-4351-8D6D-C9AFE33477AB}" type="presOf" srcId="{D7BB0D8B-846D-477E-B7FB-BA9FE6AA8556}" destId="{60A6377E-37E1-403E-BCDD-6A0E9F686104}" srcOrd="0" destOrd="0" presId="urn:microsoft.com/office/officeart/2005/8/layout/pyramid2"/>
    <dgm:cxn modelId="{EBF62D74-277A-47E1-8A5A-ADB13337BA20}" type="presOf" srcId="{B43CCB2B-78F3-4BD1-AE8D-AD80ACA624C3}" destId="{92BD1D93-1C11-4FFD-B39D-14E808D3410E}" srcOrd="0" destOrd="0" presId="urn:microsoft.com/office/officeart/2005/8/layout/pyramid2"/>
    <dgm:cxn modelId="{F7D43D02-7CDB-422A-A69B-06C681EF409C}" srcId="{F5027035-5660-464A-B35B-9D462F2A830A}" destId="{962FE90D-8F16-4F6B-8D3F-379F9E56CA58}" srcOrd="5" destOrd="0" parTransId="{DED288C9-8831-4684-ADCE-25A222C07DE0}" sibTransId="{7EE961A6-79DC-47F3-96DA-AF376400E193}"/>
    <dgm:cxn modelId="{91497E84-7E63-48C1-92E7-B2A76E2E857B}" type="presParOf" srcId="{BE3F85D6-5E34-4A91-9621-4A8ECC5F8C27}" destId="{52C318B3-00B1-48FC-935F-4AD8D6264075}" srcOrd="0" destOrd="0" presId="urn:microsoft.com/office/officeart/2005/8/layout/pyramid2"/>
    <dgm:cxn modelId="{43216326-3ED4-452A-85D4-0CC1ED9EBA5E}" type="presParOf" srcId="{BE3F85D6-5E34-4A91-9621-4A8ECC5F8C27}" destId="{0B24538A-7093-4600-9249-A544F00164BD}" srcOrd="1" destOrd="0" presId="urn:microsoft.com/office/officeart/2005/8/layout/pyramid2"/>
    <dgm:cxn modelId="{A93CAE20-B21A-4D63-9FA3-17FE22480BC2}" type="presParOf" srcId="{0B24538A-7093-4600-9249-A544F00164BD}" destId="{9664ED84-1E88-4E81-9043-4CAE83A3DFC8}" srcOrd="0" destOrd="0" presId="urn:microsoft.com/office/officeart/2005/8/layout/pyramid2"/>
    <dgm:cxn modelId="{493A25E6-5ACE-458A-86AA-256D724459AD}" type="presParOf" srcId="{0B24538A-7093-4600-9249-A544F00164BD}" destId="{5F360426-2770-41A4-8462-B267A03C4997}" srcOrd="1" destOrd="0" presId="urn:microsoft.com/office/officeart/2005/8/layout/pyramid2"/>
    <dgm:cxn modelId="{53EB798E-8DF5-4E79-B250-0E388F8F182B}" type="presParOf" srcId="{0B24538A-7093-4600-9249-A544F00164BD}" destId="{A4667669-8FE1-45F4-8283-3ED138176ADF}" srcOrd="2" destOrd="0" presId="urn:microsoft.com/office/officeart/2005/8/layout/pyramid2"/>
    <dgm:cxn modelId="{D62FA3C6-52DF-44FD-A7DA-9B2734CEF214}" type="presParOf" srcId="{0B24538A-7093-4600-9249-A544F00164BD}" destId="{61D608F8-A9B3-4421-8D50-1B26F6229E20}" srcOrd="3" destOrd="0" presId="urn:microsoft.com/office/officeart/2005/8/layout/pyramid2"/>
    <dgm:cxn modelId="{1781A46C-884E-42AD-B147-AE65F7C22070}" type="presParOf" srcId="{0B24538A-7093-4600-9249-A544F00164BD}" destId="{CAC10994-B943-40ED-9E02-3B9DC2CFF710}" srcOrd="4" destOrd="0" presId="urn:microsoft.com/office/officeart/2005/8/layout/pyramid2"/>
    <dgm:cxn modelId="{23143C22-9B77-44DB-AA56-61940B7BAB01}" type="presParOf" srcId="{0B24538A-7093-4600-9249-A544F00164BD}" destId="{19BB3C7B-4B87-4B50-A110-249598EE1139}" srcOrd="5" destOrd="0" presId="urn:microsoft.com/office/officeart/2005/8/layout/pyramid2"/>
    <dgm:cxn modelId="{1EA44DCE-3EA3-49A9-A300-63EF5CCCA0F8}" type="presParOf" srcId="{0B24538A-7093-4600-9249-A544F00164BD}" destId="{92BD1D93-1C11-4FFD-B39D-14E808D3410E}" srcOrd="6" destOrd="0" presId="urn:microsoft.com/office/officeart/2005/8/layout/pyramid2"/>
    <dgm:cxn modelId="{72A294FD-D8D2-4C01-B65A-51D60E0BE669}" type="presParOf" srcId="{0B24538A-7093-4600-9249-A544F00164BD}" destId="{E0A329CD-95A8-4207-BE7A-8D99B187D202}" srcOrd="7" destOrd="0" presId="urn:microsoft.com/office/officeart/2005/8/layout/pyramid2"/>
    <dgm:cxn modelId="{5AC4169F-A6AB-47AE-A3AB-5D6F37B165EF}" type="presParOf" srcId="{0B24538A-7093-4600-9249-A544F00164BD}" destId="{7A35F88E-8B9B-4DE1-BD00-679A8C7A60E7}" srcOrd="8" destOrd="0" presId="urn:microsoft.com/office/officeart/2005/8/layout/pyramid2"/>
    <dgm:cxn modelId="{383493D0-6525-419F-889B-9EB97724B034}" type="presParOf" srcId="{0B24538A-7093-4600-9249-A544F00164BD}" destId="{63AFCDC4-8E24-4775-8C07-CA7421F2EFA4}" srcOrd="9" destOrd="0" presId="urn:microsoft.com/office/officeart/2005/8/layout/pyramid2"/>
    <dgm:cxn modelId="{06DFF1A9-BEA0-4BEE-8C8B-3BB30FA57BA9}" type="presParOf" srcId="{0B24538A-7093-4600-9249-A544F00164BD}" destId="{3633B368-4EBD-40FD-ABEB-C81F841E1361}" srcOrd="10" destOrd="0" presId="urn:microsoft.com/office/officeart/2005/8/layout/pyramid2"/>
    <dgm:cxn modelId="{AA6FF6A6-B1C9-402F-AA1D-6DC11AAF3ED9}" type="presParOf" srcId="{0B24538A-7093-4600-9249-A544F00164BD}" destId="{E7E45864-38D5-49AA-9AED-988AED749BCB}" srcOrd="11" destOrd="0" presId="urn:microsoft.com/office/officeart/2005/8/layout/pyramid2"/>
    <dgm:cxn modelId="{5EF7226D-93AE-4CBE-866B-EA475DB22518}" type="presParOf" srcId="{0B24538A-7093-4600-9249-A544F00164BD}" destId="{478FCA29-FC2C-42D7-9E9F-A726E8CBF276}" srcOrd="12" destOrd="0" presId="urn:microsoft.com/office/officeart/2005/8/layout/pyramid2"/>
    <dgm:cxn modelId="{BA580CE5-2E6E-41E6-8640-6B7397E3DB03}" type="presParOf" srcId="{0B24538A-7093-4600-9249-A544F00164BD}" destId="{488289E0-437E-49F8-A012-E3442A70B5EB}" srcOrd="13" destOrd="0" presId="urn:microsoft.com/office/officeart/2005/8/layout/pyramid2"/>
    <dgm:cxn modelId="{686EB4F1-923A-449D-8D24-81E9E0AC1E0A}" type="presParOf" srcId="{0B24538A-7093-4600-9249-A544F00164BD}" destId="{3CF0A0BC-E3F2-4582-A38D-1F03760C450B}" srcOrd="14" destOrd="0" presId="urn:microsoft.com/office/officeart/2005/8/layout/pyramid2"/>
    <dgm:cxn modelId="{AB2C162C-BDF3-4F2E-B045-BAE85A169931}" type="presParOf" srcId="{0B24538A-7093-4600-9249-A544F00164BD}" destId="{1197BFF6-7F52-4E6D-A389-B2AF770B2CC3}" srcOrd="15" destOrd="0" presId="urn:microsoft.com/office/officeart/2005/8/layout/pyramid2"/>
    <dgm:cxn modelId="{10AB8D27-925B-42FE-B75C-054ED1463D32}" type="presParOf" srcId="{0B24538A-7093-4600-9249-A544F00164BD}" destId="{60A6377E-37E1-403E-BCDD-6A0E9F686104}" srcOrd="16" destOrd="0" presId="urn:microsoft.com/office/officeart/2005/8/layout/pyramid2"/>
    <dgm:cxn modelId="{93444DD0-9651-4E7E-A7D8-CCD4BCDA8537}" type="presParOf" srcId="{0B24538A-7093-4600-9249-A544F00164BD}" destId="{30CF1678-968D-4654-9D70-8A6B0401CA69}" srcOrd="1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C672D4-5B2C-4E74-87CF-5A44CBBF7253}" type="doc">
      <dgm:prSet loTypeId="urn:microsoft.com/office/officeart/2005/8/layout/pyramid2" loCatId="list" qsTypeId="urn:microsoft.com/office/officeart/2005/8/quickstyle/simple1" qsCatId="simple" csTypeId="urn:microsoft.com/office/officeart/2005/8/colors/accent1_2" csCatId="accent1" phldr="1"/>
      <dgm:spPr/>
    </dgm:pt>
    <dgm:pt modelId="{B9A89A9B-2C32-4A25-8F56-DAD2F1F5C016}">
      <dgm:prSet phldrT="[Text]" custT="1"/>
      <dgm:spPr/>
      <dgm:t>
        <a:bodyPr/>
        <a:lstStyle/>
        <a:p>
          <a:r>
            <a:rPr lang="en-US" sz="1600" b="1" dirty="0" smtClean="0">
              <a:solidFill>
                <a:srgbClr val="7030A0"/>
              </a:solidFill>
            </a:rPr>
            <a:t>It can be Expensive</a:t>
          </a:r>
          <a:endParaRPr lang="en-US" sz="1600" b="1" dirty="0">
            <a:solidFill>
              <a:srgbClr val="7030A0"/>
            </a:solidFill>
          </a:endParaRPr>
        </a:p>
      </dgm:t>
    </dgm:pt>
    <dgm:pt modelId="{D6AD6CAC-5AAA-41E2-84EB-B17DF98E80D0}" type="parTrans" cxnId="{AFCD39A1-78E3-467C-96DE-73745062CFFD}">
      <dgm:prSet/>
      <dgm:spPr/>
      <dgm:t>
        <a:bodyPr/>
        <a:lstStyle/>
        <a:p>
          <a:endParaRPr lang="en-US"/>
        </a:p>
      </dgm:t>
    </dgm:pt>
    <dgm:pt modelId="{0916BF8B-65E0-4FF4-AF65-47302E04F1A0}" type="sibTrans" cxnId="{AFCD39A1-78E3-467C-96DE-73745062CFFD}">
      <dgm:prSet/>
      <dgm:spPr/>
      <dgm:t>
        <a:bodyPr/>
        <a:lstStyle/>
        <a:p>
          <a:endParaRPr lang="en-US"/>
        </a:p>
      </dgm:t>
    </dgm:pt>
    <dgm:pt modelId="{B8E12791-AE95-4B55-B7CB-54F245107365}">
      <dgm:prSet phldrT="[Text]" custT="1"/>
      <dgm:spPr/>
      <dgm:t>
        <a:bodyPr/>
        <a:lstStyle/>
        <a:p>
          <a:r>
            <a:rPr lang="en-US" sz="1600" b="1" dirty="0" smtClean="0">
              <a:solidFill>
                <a:srgbClr val="00B050"/>
              </a:solidFill>
            </a:rPr>
            <a:t>Might not be compatible with other server and application</a:t>
          </a:r>
          <a:endParaRPr lang="en-US" sz="1600" b="1" dirty="0">
            <a:solidFill>
              <a:srgbClr val="00B050"/>
            </a:solidFill>
          </a:endParaRPr>
        </a:p>
      </dgm:t>
    </dgm:pt>
    <dgm:pt modelId="{7F2B6984-DA41-4DAF-A1D5-6E4623780AD5}" type="parTrans" cxnId="{46DFD3BA-154B-4122-930D-6B0448753FE8}">
      <dgm:prSet/>
      <dgm:spPr/>
      <dgm:t>
        <a:bodyPr/>
        <a:lstStyle/>
        <a:p>
          <a:endParaRPr lang="en-US"/>
        </a:p>
      </dgm:t>
    </dgm:pt>
    <dgm:pt modelId="{A4B22ED0-3F0D-45BE-AE84-E5C986CA6AF6}" type="sibTrans" cxnId="{46DFD3BA-154B-4122-930D-6B0448753FE8}">
      <dgm:prSet/>
      <dgm:spPr/>
      <dgm:t>
        <a:bodyPr/>
        <a:lstStyle/>
        <a:p>
          <a:endParaRPr lang="en-US"/>
        </a:p>
      </dgm:t>
    </dgm:pt>
    <dgm:pt modelId="{C0E30302-7E83-4583-8B16-D28FF09BDC01}">
      <dgm:prSet phldrT="[Text]" custT="1"/>
      <dgm:spPr/>
      <dgm:t>
        <a:bodyPr/>
        <a:lstStyle/>
        <a:p>
          <a:r>
            <a:rPr lang="en-US" sz="1600" b="1" dirty="0" smtClean="0">
              <a:solidFill>
                <a:schemeClr val="accent6">
                  <a:lumMod val="50000"/>
                </a:schemeClr>
              </a:solidFill>
            </a:rPr>
            <a:t>Needs training to network administrators</a:t>
          </a:r>
          <a:endParaRPr lang="en-US" sz="1600" b="1" dirty="0">
            <a:solidFill>
              <a:schemeClr val="accent6">
                <a:lumMod val="50000"/>
              </a:schemeClr>
            </a:solidFill>
          </a:endParaRPr>
        </a:p>
      </dgm:t>
    </dgm:pt>
    <dgm:pt modelId="{3CA54776-5F71-42A0-AFBD-B292D56E2889}" type="parTrans" cxnId="{099947F5-765C-4EB0-A353-4A2A4AB8F4B5}">
      <dgm:prSet/>
      <dgm:spPr/>
      <dgm:t>
        <a:bodyPr/>
        <a:lstStyle/>
        <a:p>
          <a:endParaRPr lang="en-US"/>
        </a:p>
      </dgm:t>
    </dgm:pt>
    <dgm:pt modelId="{308769AC-F30A-497B-AE7C-61C7EC526789}" type="sibTrans" cxnId="{099947F5-765C-4EB0-A353-4A2A4AB8F4B5}">
      <dgm:prSet/>
      <dgm:spPr/>
      <dgm:t>
        <a:bodyPr/>
        <a:lstStyle/>
        <a:p>
          <a:endParaRPr lang="en-US"/>
        </a:p>
      </dgm:t>
    </dgm:pt>
    <dgm:pt modelId="{A19B7026-4586-44D2-A34E-314198FF63CA}">
      <dgm:prSet phldrT="[Text]" custT="1"/>
      <dgm:spPr/>
      <dgm:t>
        <a:bodyPr/>
        <a:lstStyle/>
        <a:p>
          <a:r>
            <a:rPr lang="en-US" sz="1600" b="1" dirty="0" smtClean="0">
              <a:solidFill>
                <a:schemeClr val="accent5">
                  <a:lumMod val="75000"/>
                </a:schemeClr>
              </a:solidFill>
            </a:rPr>
            <a:t>It still has limitations</a:t>
          </a:r>
          <a:endParaRPr lang="en-US" sz="1600" b="1" dirty="0">
            <a:solidFill>
              <a:schemeClr val="accent5">
                <a:lumMod val="75000"/>
              </a:schemeClr>
            </a:solidFill>
          </a:endParaRPr>
        </a:p>
      </dgm:t>
    </dgm:pt>
    <dgm:pt modelId="{36A99CF4-E99E-4309-9F65-9BD897BB059B}" type="parTrans" cxnId="{0FEDB70A-0A5A-4992-BFF6-6F41430669E8}">
      <dgm:prSet/>
      <dgm:spPr/>
      <dgm:t>
        <a:bodyPr/>
        <a:lstStyle/>
        <a:p>
          <a:endParaRPr lang="en-US"/>
        </a:p>
      </dgm:t>
    </dgm:pt>
    <dgm:pt modelId="{AE00DCA9-F826-473F-88AC-3171417ECA43}" type="sibTrans" cxnId="{0FEDB70A-0A5A-4992-BFF6-6F41430669E8}">
      <dgm:prSet/>
      <dgm:spPr/>
      <dgm:t>
        <a:bodyPr/>
        <a:lstStyle/>
        <a:p>
          <a:endParaRPr lang="en-US"/>
        </a:p>
      </dgm:t>
    </dgm:pt>
    <dgm:pt modelId="{FC046F41-542C-4936-AE88-5EB957D94516}">
      <dgm:prSet phldrT="[Text]" custT="1"/>
      <dgm:spPr/>
      <dgm:t>
        <a:bodyPr/>
        <a:lstStyle/>
        <a:p>
          <a:r>
            <a:rPr lang="en-US" sz="1600" b="1" dirty="0" smtClean="0">
              <a:solidFill>
                <a:srgbClr val="FF0000"/>
              </a:solidFill>
            </a:rPr>
            <a:t>Creates Security risk</a:t>
          </a:r>
          <a:endParaRPr lang="en-US" sz="1600" b="1" dirty="0">
            <a:solidFill>
              <a:srgbClr val="FF0000"/>
            </a:solidFill>
          </a:endParaRPr>
        </a:p>
      </dgm:t>
    </dgm:pt>
    <dgm:pt modelId="{54ECC79E-B7B9-4AD4-905D-34A3D71827AC}" type="parTrans" cxnId="{D4F5596F-F00D-4600-95F3-E1A6C771A5BC}">
      <dgm:prSet/>
      <dgm:spPr/>
      <dgm:t>
        <a:bodyPr/>
        <a:lstStyle/>
        <a:p>
          <a:endParaRPr lang="en-US"/>
        </a:p>
      </dgm:t>
    </dgm:pt>
    <dgm:pt modelId="{DFA80DC0-2B54-437F-98C9-EF66B36DD84A}" type="sibTrans" cxnId="{D4F5596F-F00D-4600-95F3-E1A6C771A5BC}">
      <dgm:prSet/>
      <dgm:spPr/>
      <dgm:t>
        <a:bodyPr/>
        <a:lstStyle/>
        <a:p>
          <a:endParaRPr lang="en-US"/>
        </a:p>
      </dgm:t>
    </dgm:pt>
    <dgm:pt modelId="{30D8A7AF-A523-4DDE-A177-0AC498C824C7}">
      <dgm:prSet phldrT="[Text]" custT="1"/>
      <dgm:spPr/>
      <dgm:t>
        <a:bodyPr/>
        <a:lstStyle/>
        <a:p>
          <a:r>
            <a:rPr lang="en-US" sz="1600" b="1" dirty="0" smtClean="0">
              <a:solidFill>
                <a:schemeClr val="accent6">
                  <a:lumMod val="50000"/>
                </a:schemeClr>
              </a:solidFill>
            </a:rPr>
            <a:t>Creates resource availability issue</a:t>
          </a:r>
          <a:endParaRPr lang="en-US" sz="1600" b="1" dirty="0">
            <a:solidFill>
              <a:schemeClr val="accent6">
                <a:lumMod val="50000"/>
              </a:schemeClr>
            </a:solidFill>
          </a:endParaRPr>
        </a:p>
      </dgm:t>
    </dgm:pt>
    <dgm:pt modelId="{C63B45AD-51DC-4780-AA53-A51450E03AAD}" type="parTrans" cxnId="{D11965F2-AEC4-4542-813D-F5DDA0D16276}">
      <dgm:prSet/>
      <dgm:spPr/>
      <dgm:t>
        <a:bodyPr/>
        <a:lstStyle/>
        <a:p>
          <a:endParaRPr lang="en-US"/>
        </a:p>
      </dgm:t>
    </dgm:pt>
    <dgm:pt modelId="{71FC38A5-0437-46FF-B2ED-C8E261B5E537}" type="sibTrans" cxnId="{D11965F2-AEC4-4542-813D-F5DDA0D16276}">
      <dgm:prSet/>
      <dgm:spPr/>
      <dgm:t>
        <a:bodyPr/>
        <a:lstStyle/>
        <a:p>
          <a:endParaRPr lang="en-US"/>
        </a:p>
      </dgm:t>
    </dgm:pt>
    <dgm:pt modelId="{FFDD3A03-C46B-486D-B99D-002B915B6561}">
      <dgm:prSet phldrT="[Text]" custT="1"/>
      <dgm:spPr/>
      <dgm:t>
        <a:bodyPr/>
        <a:lstStyle/>
        <a:p>
          <a:r>
            <a:rPr lang="en-US" sz="1600" b="1" dirty="0" smtClean="0">
              <a:solidFill>
                <a:srgbClr val="00B050"/>
              </a:solidFill>
            </a:rPr>
            <a:t>Creates Scalability issue</a:t>
          </a:r>
          <a:endParaRPr lang="en-US" sz="1600" b="1" dirty="0">
            <a:solidFill>
              <a:srgbClr val="00B050"/>
            </a:solidFill>
          </a:endParaRPr>
        </a:p>
      </dgm:t>
    </dgm:pt>
    <dgm:pt modelId="{5E8FA4EA-DAA3-4ED6-8A99-EFD824FA104D}" type="parTrans" cxnId="{6A761BA9-9080-4962-A4BC-A7F0F9B6004B}">
      <dgm:prSet/>
      <dgm:spPr/>
      <dgm:t>
        <a:bodyPr/>
        <a:lstStyle/>
        <a:p>
          <a:endParaRPr lang="en-US"/>
        </a:p>
      </dgm:t>
    </dgm:pt>
    <dgm:pt modelId="{B62798B8-1843-4348-B5D8-39A26ABEEEC3}" type="sibTrans" cxnId="{6A761BA9-9080-4962-A4BC-A7F0F9B6004B}">
      <dgm:prSet/>
      <dgm:spPr/>
      <dgm:t>
        <a:bodyPr/>
        <a:lstStyle/>
        <a:p>
          <a:endParaRPr lang="en-US"/>
        </a:p>
      </dgm:t>
    </dgm:pt>
    <dgm:pt modelId="{96649630-D74D-407A-8EF8-03FA85BCC818}">
      <dgm:prSet phldrT="[Text]" custT="1"/>
      <dgm:spPr/>
      <dgm:t>
        <a:bodyPr/>
        <a:lstStyle/>
        <a:p>
          <a:r>
            <a:rPr lang="en-US" sz="1600" b="1" dirty="0" smtClean="0">
              <a:solidFill>
                <a:srgbClr val="7030A0"/>
              </a:solidFill>
            </a:rPr>
            <a:t>Requires several links in a chain that must work together cohesively</a:t>
          </a:r>
          <a:endParaRPr lang="en-US" sz="1600" b="1" dirty="0">
            <a:solidFill>
              <a:srgbClr val="7030A0"/>
            </a:solidFill>
          </a:endParaRPr>
        </a:p>
      </dgm:t>
    </dgm:pt>
    <dgm:pt modelId="{3510D224-A0BB-4CD6-9403-657663C3ED8C}" type="parTrans" cxnId="{F78911A1-5DE7-47ED-9E50-0ED69D91F745}">
      <dgm:prSet/>
      <dgm:spPr/>
      <dgm:t>
        <a:bodyPr/>
        <a:lstStyle/>
        <a:p>
          <a:endParaRPr lang="en-US"/>
        </a:p>
      </dgm:t>
    </dgm:pt>
    <dgm:pt modelId="{84C9004E-06D7-47FF-A8B2-15921CDD058F}" type="sibTrans" cxnId="{F78911A1-5DE7-47ED-9E50-0ED69D91F745}">
      <dgm:prSet/>
      <dgm:spPr/>
      <dgm:t>
        <a:bodyPr/>
        <a:lstStyle/>
        <a:p>
          <a:endParaRPr lang="en-US"/>
        </a:p>
      </dgm:t>
    </dgm:pt>
    <dgm:pt modelId="{A5C1B326-3582-41CD-963C-80B76434CB4F}" type="pres">
      <dgm:prSet presAssocID="{1FC672D4-5B2C-4E74-87CF-5A44CBBF7253}" presName="compositeShape" presStyleCnt="0">
        <dgm:presLayoutVars>
          <dgm:dir/>
          <dgm:resizeHandles/>
        </dgm:presLayoutVars>
      </dgm:prSet>
      <dgm:spPr/>
    </dgm:pt>
    <dgm:pt modelId="{53619BE9-9243-40B4-992B-470D050FE6E6}" type="pres">
      <dgm:prSet presAssocID="{1FC672D4-5B2C-4E74-87CF-5A44CBBF7253}" presName="pyramid" presStyleLbl="node1" presStyleIdx="0" presStyleCnt="1"/>
      <dgm:spPr/>
      <dgm:t>
        <a:bodyPr/>
        <a:lstStyle/>
        <a:p>
          <a:endParaRPr lang="en-US"/>
        </a:p>
      </dgm:t>
    </dgm:pt>
    <dgm:pt modelId="{3A6C195E-1ECC-4385-A22D-91C6176C4158}" type="pres">
      <dgm:prSet presAssocID="{1FC672D4-5B2C-4E74-87CF-5A44CBBF7253}" presName="theList" presStyleCnt="0"/>
      <dgm:spPr/>
    </dgm:pt>
    <dgm:pt modelId="{AE757314-D553-4371-885C-2485583FE1C7}" type="pres">
      <dgm:prSet presAssocID="{B9A89A9B-2C32-4A25-8F56-DAD2F1F5C016}" presName="aNode" presStyleLbl="fgAcc1" presStyleIdx="0" presStyleCnt="8">
        <dgm:presLayoutVars>
          <dgm:bulletEnabled val="1"/>
        </dgm:presLayoutVars>
      </dgm:prSet>
      <dgm:spPr/>
      <dgm:t>
        <a:bodyPr/>
        <a:lstStyle/>
        <a:p>
          <a:endParaRPr lang="en-US"/>
        </a:p>
      </dgm:t>
    </dgm:pt>
    <dgm:pt modelId="{B00DB80B-CC73-480C-BBF8-DB8712100640}" type="pres">
      <dgm:prSet presAssocID="{B9A89A9B-2C32-4A25-8F56-DAD2F1F5C016}" presName="aSpace" presStyleCnt="0"/>
      <dgm:spPr/>
    </dgm:pt>
    <dgm:pt modelId="{01D3D728-2BA0-4334-86AF-6D8316510FCC}" type="pres">
      <dgm:prSet presAssocID="{B8E12791-AE95-4B55-B7CB-54F245107365}" presName="aNode" presStyleLbl="fgAcc1" presStyleIdx="1" presStyleCnt="8">
        <dgm:presLayoutVars>
          <dgm:bulletEnabled val="1"/>
        </dgm:presLayoutVars>
      </dgm:prSet>
      <dgm:spPr/>
      <dgm:t>
        <a:bodyPr/>
        <a:lstStyle/>
        <a:p>
          <a:endParaRPr lang="en-US"/>
        </a:p>
      </dgm:t>
    </dgm:pt>
    <dgm:pt modelId="{DE04567E-2E24-4506-B139-BEB6FBC4C8D4}" type="pres">
      <dgm:prSet presAssocID="{B8E12791-AE95-4B55-B7CB-54F245107365}" presName="aSpace" presStyleCnt="0"/>
      <dgm:spPr/>
    </dgm:pt>
    <dgm:pt modelId="{93F7BBE0-D50F-4EC3-B04A-07E981B4C1B1}" type="pres">
      <dgm:prSet presAssocID="{C0E30302-7E83-4583-8B16-D28FF09BDC01}" presName="aNode" presStyleLbl="fgAcc1" presStyleIdx="2" presStyleCnt="8">
        <dgm:presLayoutVars>
          <dgm:bulletEnabled val="1"/>
        </dgm:presLayoutVars>
      </dgm:prSet>
      <dgm:spPr/>
      <dgm:t>
        <a:bodyPr/>
        <a:lstStyle/>
        <a:p>
          <a:endParaRPr lang="en-US"/>
        </a:p>
      </dgm:t>
    </dgm:pt>
    <dgm:pt modelId="{66305C0F-0719-4D3E-BF2A-9BA51EFAFACB}" type="pres">
      <dgm:prSet presAssocID="{C0E30302-7E83-4583-8B16-D28FF09BDC01}" presName="aSpace" presStyleCnt="0"/>
      <dgm:spPr/>
    </dgm:pt>
    <dgm:pt modelId="{8DB82093-DE7C-457A-B91D-9C92F9D6F209}" type="pres">
      <dgm:prSet presAssocID="{A19B7026-4586-44D2-A34E-314198FF63CA}" presName="aNode" presStyleLbl="fgAcc1" presStyleIdx="3" presStyleCnt="8">
        <dgm:presLayoutVars>
          <dgm:bulletEnabled val="1"/>
        </dgm:presLayoutVars>
      </dgm:prSet>
      <dgm:spPr/>
      <dgm:t>
        <a:bodyPr/>
        <a:lstStyle/>
        <a:p>
          <a:endParaRPr lang="en-US"/>
        </a:p>
      </dgm:t>
    </dgm:pt>
    <dgm:pt modelId="{D84C9E39-278F-4214-AF2E-89D7F48EA455}" type="pres">
      <dgm:prSet presAssocID="{A19B7026-4586-44D2-A34E-314198FF63CA}" presName="aSpace" presStyleCnt="0"/>
      <dgm:spPr/>
    </dgm:pt>
    <dgm:pt modelId="{DB2203A8-D193-4855-85D1-675E2B4FE0BB}" type="pres">
      <dgm:prSet presAssocID="{FC046F41-542C-4936-AE88-5EB957D94516}" presName="aNode" presStyleLbl="fgAcc1" presStyleIdx="4" presStyleCnt="8">
        <dgm:presLayoutVars>
          <dgm:bulletEnabled val="1"/>
        </dgm:presLayoutVars>
      </dgm:prSet>
      <dgm:spPr/>
      <dgm:t>
        <a:bodyPr/>
        <a:lstStyle/>
        <a:p>
          <a:endParaRPr lang="en-US"/>
        </a:p>
      </dgm:t>
    </dgm:pt>
    <dgm:pt modelId="{03ED6370-7948-45E6-87C5-707B9E274E86}" type="pres">
      <dgm:prSet presAssocID="{FC046F41-542C-4936-AE88-5EB957D94516}" presName="aSpace" presStyleCnt="0"/>
      <dgm:spPr/>
    </dgm:pt>
    <dgm:pt modelId="{D2CE212B-4F22-4509-A1BA-1C5EB33D733B}" type="pres">
      <dgm:prSet presAssocID="{30D8A7AF-A523-4DDE-A177-0AC498C824C7}" presName="aNode" presStyleLbl="fgAcc1" presStyleIdx="5" presStyleCnt="8">
        <dgm:presLayoutVars>
          <dgm:bulletEnabled val="1"/>
        </dgm:presLayoutVars>
      </dgm:prSet>
      <dgm:spPr/>
      <dgm:t>
        <a:bodyPr/>
        <a:lstStyle/>
        <a:p>
          <a:endParaRPr lang="en-US"/>
        </a:p>
      </dgm:t>
    </dgm:pt>
    <dgm:pt modelId="{46B1A95A-5BA9-4413-AFE4-F2710E614DA0}" type="pres">
      <dgm:prSet presAssocID="{30D8A7AF-A523-4DDE-A177-0AC498C824C7}" presName="aSpace" presStyleCnt="0"/>
      <dgm:spPr/>
    </dgm:pt>
    <dgm:pt modelId="{DAF5320A-94EF-4152-9E23-A0CDE3DA1A40}" type="pres">
      <dgm:prSet presAssocID="{FFDD3A03-C46B-486D-B99D-002B915B6561}" presName="aNode" presStyleLbl="fgAcc1" presStyleIdx="6" presStyleCnt="8">
        <dgm:presLayoutVars>
          <dgm:bulletEnabled val="1"/>
        </dgm:presLayoutVars>
      </dgm:prSet>
      <dgm:spPr/>
      <dgm:t>
        <a:bodyPr/>
        <a:lstStyle/>
        <a:p>
          <a:endParaRPr lang="en-US"/>
        </a:p>
      </dgm:t>
    </dgm:pt>
    <dgm:pt modelId="{4DB29827-8CE9-43F3-A6B1-C22E0174321C}" type="pres">
      <dgm:prSet presAssocID="{FFDD3A03-C46B-486D-B99D-002B915B6561}" presName="aSpace" presStyleCnt="0"/>
      <dgm:spPr/>
    </dgm:pt>
    <dgm:pt modelId="{F652E037-5409-440E-8461-61535F5A3150}" type="pres">
      <dgm:prSet presAssocID="{96649630-D74D-407A-8EF8-03FA85BCC818}" presName="aNode" presStyleLbl="fgAcc1" presStyleIdx="7" presStyleCnt="8">
        <dgm:presLayoutVars>
          <dgm:bulletEnabled val="1"/>
        </dgm:presLayoutVars>
      </dgm:prSet>
      <dgm:spPr/>
      <dgm:t>
        <a:bodyPr/>
        <a:lstStyle/>
        <a:p>
          <a:endParaRPr lang="en-US"/>
        </a:p>
      </dgm:t>
    </dgm:pt>
    <dgm:pt modelId="{9C62EACA-4990-409D-8456-AB86E9BDF5E0}" type="pres">
      <dgm:prSet presAssocID="{96649630-D74D-407A-8EF8-03FA85BCC818}" presName="aSpace" presStyleCnt="0"/>
      <dgm:spPr/>
    </dgm:pt>
  </dgm:ptLst>
  <dgm:cxnLst>
    <dgm:cxn modelId="{B1FDA482-B951-498E-B177-BC26EC6B22D3}" type="presOf" srcId="{B8E12791-AE95-4B55-B7CB-54F245107365}" destId="{01D3D728-2BA0-4334-86AF-6D8316510FCC}" srcOrd="0" destOrd="0" presId="urn:microsoft.com/office/officeart/2005/8/layout/pyramid2"/>
    <dgm:cxn modelId="{7F17307A-E459-44BB-B1B6-5B2A7BBD6050}" type="presOf" srcId="{FC046F41-542C-4936-AE88-5EB957D94516}" destId="{DB2203A8-D193-4855-85D1-675E2B4FE0BB}" srcOrd="0" destOrd="0" presId="urn:microsoft.com/office/officeart/2005/8/layout/pyramid2"/>
    <dgm:cxn modelId="{CFBC30C1-6E4A-42B0-92B6-C9138D64D9B8}" type="presOf" srcId="{C0E30302-7E83-4583-8B16-D28FF09BDC01}" destId="{93F7BBE0-D50F-4EC3-B04A-07E981B4C1B1}" srcOrd="0" destOrd="0" presId="urn:microsoft.com/office/officeart/2005/8/layout/pyramid2"/>
    <dgm:cxn modelId="{46DFD3BA-154B-4122-930D-6B0448753FE8}" srcId="{1FC672D4-5B2C-4E74-87CF-5A44CBBF7253}" destId="{B8E12791-AE95-4B55-B7CB-54F245107365}" srcOrd="1" destOrd="0" parTransId="{7F2B6984-DA41-4DAF-A1D5-6E4623780AD5}" sibTransId="{A4B22ED0-3F0D-45BE-AE84-E5C986CA6AF6}"/>
    <dgm:cxn modelId="{4BF1F70D-8E54-4121-AF41-9B0A517D8585}" type="presOf" srcId="{B9A89A9B-2C32-4A25-8F56-DAD2F1F5C016}" destId="{AE757314-D553-4371-885C-2485583FE1C7}" srcOrd="0" destOrd="0" presId="urn:microsoft.com/office/officeart/2005/8/layout/pyramid2"/>
    <dgm:cxn modelId="{D11965F2-AEC4-4542-813D-F5DDA0D16276}" srcId="{1FC672D4-5B2C-4E74-87CF-5A44CBBF7253}" destId="{30D8A7AF-A523-4DDE-A177-0AC498C824C7}" srcOrd="5" destOrd="0" parTransId="{C63B45AD-51DC-4780-AA53-A51450E03AAD}" sibTransId="{71FC38A5-0437-46FF-B2ED-C8E261B5E537}"/>
    <dgm:cxn modelId="{E7A7AE27-FEB3-4F2E-A473-FC62ECB60D2D}" type="presOf" srcId="{30D8A7AF-A523-4DDE-A177-0AC498C824C7}" destId="{D2CE212B-4F22-4509-A1BA-1C5EB33D733B}" srcOrd="0" destOrd="0" presId="urn:microsoft.com/office/officeart/2005/8/layout/pyramid2"/>
    <dgm:cxn modelId="{9CE7B28C-94A1-4368-9489-F1D06C903779}" type="presOf" srcId="{96649630-D74D-407A-8EF8-03FA85BCC818}" destId="{F652E037-5409-440E-8461-61535F5A3150}" srcOrd="0" destOrd="0" presId="urn:microsoft.com/office/officeart/2005/8/layout/pyramid2"/>
    <dgm:cxn modelId="{AFCD39A1-78E3-467C-96DE-73745062CFFD}" srcId="{1FC672D4-5B2C-4E74-87CF-5A44CBBF7253}" destId="{B9A89A9B-2C32-4A25-8F56-DAD2F1F5C016}" srcOrd="0" destOrd="0" parTransId="{D6AD6CAC-5AAA-41E2-84EB-B17DF98E80D0}" sibTransId="{0916BF8B-65E0-4FF4-AF65-47302E04F1A0}"/>
    <dgm:cxn modelId="{1C51866E-5A39-42A8-8BBD-A28BDE194F39}" type="presOf" srcId="{FFDD3A03-C46B-486D-B99D-002B915B6561}" destId="{DAF5320A-94EF-4152-9E23-A0CDE3DA1A40}" srcOrd="0" destOrd="0" presId="urn:microsoft.com/office/officeart/2005/8/layout/pyramid2"/>
    <dgm:cxn modelId="{F78911A1-5DE7-47ED-9E50-0ED69D91F745}" srcId="{1FC672D4-5B2C-4E74-87CF-5A44CBBF7253}" destId="{96649630-D74D-407A-8EF8-03FA85BCC818}" srcOrd="7" destOrd="0" parTransId="{3510D224-A0BB-4CD6-9403-657663C3ED8C}" sibTransId="{84C9004E-06D7-47FF-A8B2-15921CDD058F}"/>
    <dgm:cxn modelId="{9CA025F2-49A9-4F4A-8F22-18721C94F636}" type="presOf" srcId="{A19B7026-4586-44D2-A34E-314198FF63CA}" destId="{8DB82093-DE7C-457A-B91D-9C92F9D6F209}" srcOrd="0" destOrd="0" presId="urn:microsoft.com/office/officeart/2005/8/layout/pyramid2"/>
    <dgm:cxn modelId="{D4F5596F-F00D-4600-95F3-E1A6C771A5BC}" srcId="{1FC672D4-5B2C-4E74-87CF-5A44CBBF7253}" destId="{FC046F41-542C-4936-AE88-5EB957D94516}" srcOrd="4" destOrd="0" parTransId="{54ECC79E-B7B9-4AD4-905D-34A3D71827AC}" sibTransId="{DFA80DC0-2B54-437F-98C9-EF66B36DD84A}"/>
    <dgm:cxn modelId="{AF12B12B-18C5-46A5-8ADA-5AFAE12C5AE9}" type="presOf" srcId="{1FC672D4-5B2C-4E74-87CF-5A44CBBF7253}" destId="{A5C1B326-3582-41CD-963C-80B76434CB4F}" srcOrd="0" destOrd="0" presId="urn:microsoft.com/office/officeart/2005/8/layout/pyramid2"/>
    <dgm:cxn modelId="{6A761BA9-9080-4962-A4BC-A7F0F9B6004B}" srcId="{1FC672D4-5B2C-4E74-87CF-5A44CBBF7253}" destId="{FFDD3A03-C46B-486D-B99D-002B915B6561}" srcOrd="6" destOrd="0" parTransId="{5E8FA4EA-DAA3-4ED6-8A99-EFD824FA104D}" sibTransId="{B62798B8-1843-4348-B5D8-39A26ABEEEC3}"/>
    <dgm:cxn modelId="{099947F5-765C-4EB0-A353-4A2A4AB8F4B5}" srcId="{1FC672D4-5B2C-4E74-87CF-5A44CBBF7253}" destId="{C0E30302-7E83-4583-8B16-D28FF09BDC01}" srcOrd="2" destOrd="0" parTransId="{3CA54776-5F71-42A0-AFBD-B292D56E2889}" sibTransId="{308769AC-F30A-497B-AE7C-61C7EC526789}"/>
    <dgm:cxn modelId="{0FEDB70A-0A5A-4992-BFF6-6F41430669E8}" srcId="{1FC672D4-5B2C-4E74-87CF-5A44CBBF7253}" destId="{A19B7026-4586-44D2-A34E-314198FF63CA}" srcOrd="3" destOrd="0" parTransId="{36A99CF4-E99E-4309-9F65-9BD897BB059B}" sibTransId="{AE00DCA9-F826-473F-88AC-3171417ECA43}"/>
    <dgm:cxn modelId="{6C830EBB-A04D-4B0C-8E10-5C16895E9D9B}" type="presParOf" srcId="{A5C1B326-3582-41CD-963C-80B76434CB4F}" destId="{53619BE9-9243-40B4-992B-470D050FE6E6}" srcOrd="0" destOrd="0" presId="urn:microsoft.com/office/officeart/2005/8/layout/pyramid2"/>
    <dgm:cxn modelId="{6BDB80B7-D624-4D49-BE55-BA025AC089CD}" type="presParOf" srcId="{A5C1B326-3582-41CD-963C-80B76434CB4F}" destId="{3A6C195E-1ECC-4385-A22D-91C6176C4158}" srcOrd="1" destOrd="0" presId="urn:microsoft.com/office/officeart/2005/8/layout/pyramid2"/>
    <dgm:cxn modelId="{E7878B09-EBF9-4790-B224-25CC83BE1FDB}" type="presParOf" srcId="{3A6C195E-1ECC-4385-A22D-91C6176C4158}" destId="{AE757314-D553-4371-885C-2485583FE1C7}" srcOrd="0" destOrd="0" presId="urn:microsoft.com/office/officeart/2005/8/layout/pyramid2"/>
    <dgm:cxn modelId="{B1244AA7-B1F0-4E2F-BDF9-8D7C122FCA99}" type="presParOf" srcId="{3A6C195E-1ECC-4385-A22D-91C6176C4158}" destId="{B00DB80B-CC73-480C-BBF8-DB8712100640}" srcOrd="1" destOrd="0" presId="urn:microsoft.com/office/officeart/2005/8/layout/pyramid2"/>
    <dgm:cxn modelId="{9D27EB7D-CA26-4929-BC4F-9C34F02C9FB8}" type="presParOf" srcId="{3A6C195E-1ECC-4385-A22D-91C6176C4158}" destId="{01D3D728-2BA0-4334-86AF-6D8316510FCC}" srcOrd="2" destOrd="0" presId="urn:microsoft.com/office/officeart/2005/8/layout/pyramid2"/>
    <dgm:cxn modelId="{6A6C82E1-B5F1-41F2-9CC5-000E122FD7EC}" type="presParOf" srcId="{3A6C195E-1ECC-4385-A22D-91C6176C4158}" destId="{DE04567E-2E24-4506-B139-BEB6FBC4C8D4}" srcOrd="3" destOrd="0" presId="urn:microsoft.com/office/officeart/2005/8/layout/pyramid2"/>
    <dgm:cxn modelId="{A1D5AAD5-3414-4591-8953-B0635313ACDC}" type="presParOf" srcId="{3A6C195E-1ECC-4385-A22D-91C6176C4158}" destId="{93F7BBE0-D50F-4EC3-B04A-07E981B4C1B1}" srcOrd="4" destOrd="0" presId="urn:microsoft.com/office/officeart/2005/8/layout/pyramid2"/>
    <dgm:cxn modelId="{9A940156-BE41-4B06-8184-73CFBCBBEC69}" type="presParOf" srcId="{3A6C195E-1ECC-4385-A22D-91C6176C4158}" destId="{66305C0F-0719-4D3E-BF2A-9BA51EFAFACB}" srcOrd="5" destOrd="0" presId="urn:microsoft.com/office/officeart/2005/8/layout/pyramid2"/>
    <dgm:cxn modelId="{B2E699A3-CE82-4C02-BEAB-C3626B458ED6}" type="presParOf" srcId="{3A6C195E-1ECC-4385-A22D-91C6176C4158}" destId="{8DB82093-DE7C-457A-B91D-9C92F9D6F209}" srcOrd="6" destOrd="0" presId="urn:microsoft.com/office/officeart/2005/8/layout/pyramid2"/>
    <dgm:cxn modelId="{566A3B2D-60DB-425E-B654-704A393F0A2F}" type="presParOf" srcId="{3A6C195E-1ECC-4385-A22D-91C6176C4158}" destId="{D84C9E39-278F-4214-AF2E-89D7F48EA455}" srcOrd="7" destOrd="0" presId="urn:microsoft.com/office/officeart/2005/8/layout/pyramid2"/>
    <dgm:cxn modelId="{EB3762A0-90D7-4093-A01F-35FBBC04442E}" type="presParOf" srcId="{3A6C195E-1ECC-4385-A22D-91C6176C4158}" destId="{DB2203A8-D193-4855-85D1-675E2B4FE0BB}" srcOrd="8" destOrd="0" presId="urn:microsoft.com/office/officeart/2005/8/layout/pyramid2"/>
    <dgm:cxn modelId="{D079E7E9-A56C-473B-B6A4-B1B5D5508894}" type="presParOf" srcId="{3A6C195E-1ECC-4385-A22D-91C6176C4158}" destId="{03ED6370-7948-45E6-87C5-707B9E274E86}" srcOrd="9" destOrd="0" presId="urn:microsoft.com/office/officeart/2005/8/layout/pyramid2"/>
    <dgm:cxn modelId="{F5BA07DB-F5FD-4B0A-A770-152D8A50B865}" type="presParOf" srcId="{3A6C195E-1ECC-4385-A22D-91C6176C4158}" destId="{D2CE212B-4F22-4509-A1BA-1C5EB33D733B}" srcOrd="10" destOrd="0" presId="urn:microsoft.com/office/officeart/2005/8/layout/pyramid2"/>
    <dgm:cxn modelId="{CFFA07D8-C7F3-4DC8-99B2-935A4EE00E60}" type="presParOf" srcId="{3A6C195E-1ECC-4385-A22D-91C6176C4158}" destId="{46B1A95A-5BA9-4413-AFE4-F2710E614DA0}" srcOrd="11" destOrd="0" presId="urn:microsoft.com/office/officeart/2005/8/layout/pyramid2"/>
    <dgm:cxn modelId="{A3D3DC14-AAAE-4781-B821-1BD31AEA040F}" type="presParOf" srcId="{3A6C195E-1ECC-4385-A22D-91C6176C4158}" destId="{DAF5320A-94EF-4152-9E23-A0CDE3DA1A40}" srcOrd="12" destOrd="0" presId="urn:microsoft.com/office/officeart/2005/8/layout/pyramid2"/>
    <dgm:cxn modelId="{F4538536-1972-4E05-9DFD-F0C96B3093D7}" type="presParOf" srcId="{3A6C195E-1ECC-4385-A22D-91C6176C4158}" destId="{4DB29827-8CE9-43F3-A6B1-C22E0174321C}" srcOrd="13" destOrd="0" presId="urn:microsoft.com/office/officeart/2005/8/layout/pyramid2"/>
    <dgm:cxn modelId="{40F77573-C4BA-46E4-AD77-2F745D833F13}" type="presParOf" srcId="{3A6C195E-1ECC-4385-A22D-91C6176C4158}" destId="{F652E037-5409-440E-8461-61535F5A3150}" srcOrd="14" destOrd="0" presId="urn:microsoft.com/office/officeart/2005/8/layout/pyramid2"/>
    <dgm:cxn modelId="{2A994E1F-AFB3-4268-AC8E-0CA3E1085D48}" type="presParOf" srcId="{3A6C195E-1ECC-4385-A22D-91C6176C4158}" destId="{9C62EACA-4990-409D-8456-AB86E9BDF5E0}"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318B3-00B1-48FC-935F-4AD8D6264075}">
      <dsp:nvSpPr>
        <dsp:cNvPr id="0" name=""/>
        <dsp:cNvSpPr/>
      </dsp:nvSpPr>
      <dsp:spPr>
        <a:xfrm>
          <a:off x="1363979" y="0"/>
          <a:ext cx="5181600" cy="5181600"/>
        </a:xfrm>
        <a:prstGeom prst="triangl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64ED84-1E88-4E81-9043-4CAE83A3DFC8}">
      <dsp:nvSpPr>
        <dsp:cNvPr id="0" name=""/>
        <dsp:cNvSpPr/>
      </dsp:nvSpPr>
      <dsp:spPr>
        <a:xfrm>
          <a:off x="3954780" y="518381"/>
          <a:ext cx="3368040" cy="409366"/>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7030A0"/>
              </a:solidFill>
              <a:latin typeface="Times New Roman" panose="02020603050405020304" pitchFamily="18" charset="0"/>
              <a:cs typeface="Times New Roman" panose="02020603050405020304" pitchFamily="18" charset="0"/>
            </a:rPr>
            <a:t>Resource Optimization</a:t>
          </a:r>
          <a:endParaRPr lang="en-US" sz="1600" b="1" kern="1200" dirty="0">
            <a:solidFill>
              <a:srgbClr val="7030A0"/>
            </a:solidFill>
            <a:latin typeface="Times New Roman" panose="02020603050405020304" pitchFamily="18" charset="0"/>
            <a:cs typeface="Times New Roman" panose="02020603050405020304" pitchFamily="18" charset="0"/>
          </a:endParaRPr>
        </a:p>
      </dsp:txBody>
      <dsp:txXfrm>
        <a:off x="3974764" y="538365"/>
        <a:ext cx="3328072" cy="369398"/>
      </dsp:txXfrm>
    </dsp:sp>
    <dsp:sp modelId="{A4667669-8FE1-45F4-8283-3ED138176ADF}">
      <dsp:nvSpPr>
        <dsp:cNvPr id="0" name=""/>
        <dsp:cNvSpPr/>
      </dsp:nvSpPr>
      <dsp:spPr>
        <a:xfrm>
          <a:off x="3954780" y="978918"/>
          <a:ext cx="3368040" cy="409366"/>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FF0000"/>
              </a:solidFill>
              <a:latin typeface="Times New Roman" panose="02020603050405020304" pitchFamily="18" charset="0"/>
              <a:cs typeface="Times New Roman" panose="02020603050405020304" pitchFamily="18" charset="0"/>
            </a:rPr>
            <a:t>Consolidation</a:t>
          </a:r>
          <a:endParaRPr lang="en-US" sz="1600" b="1" kern="1200" dirty="0">
            <a:solidFill>
              <a:srgbClr val="FF0000"/>
            </a:solidFill>
            <a:latin typeface="Times New Roman" panose="02020603050405020304" pitchFamily="18" charset="0"/>
            <a:cs typeface="Times New Roman" panose="02020603050405020304" pitchFamily="18" charset="0"/>
          </a:endParaRPr>
        </a:p>
      </dsp:txBody>
      <dsp:txXfrm>
        <a:off x="3974764" y="998902"/>
        <a:ext cx="3328072" cy="369398"/>
      </dsp:txXfrm>
    </dsp:sp>
    <dsp:sp modelId="{CAC10994-B943-40ED-9E02-3B9DC2CFF710}">
      <dsp:nvSpPr>
        <dsp:cNvPr id="0" name=""/>
        <dsp:cNvSpPr/>
      </dsp:nvSpPr>
      <dsp:spPr>
        <a:xfrm>
          <a:off x="3954780" y="1439456"/>
          <a:ext cx="3368040" cy="409366"/>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B050"/>
              </a:solidFill>
              <a:latin typeface="Times New Roman" panose="02020603050405020304" pitchFamily="18" charset="0"/>
              <a:cs typeface="Times New Roman" panose="02020603050405020304" pitchFamily="18" charset="0"/>
            </a:rPr>
            <a:t>Automatically Protect Application from Server Failure</a:t>
          </a:r>
          <a:endParaRPr lang="en-US" sz="1600" b="1" kern="1200" dirty="0">
            <a:solidFill>
              <a:srgbClr val="00B050"/>
            </a:solidFill>
            <a:latin typeface="Times New Roman" panose="02020603050405020304" pitchFamily="18" charset="0"/>
            <a:cs typeface="Times New Roman" panose="02020603050405020304" pitchFamily="18" charset="0"/>
          </a:endParaRPr>
        </a:p>
      </dsp:txBody>
      <dsp:txXfrm>
        <a:off x="3974764" y="1459440"/>
        <a:ext cx="3328072" cy="369398"/>
      </dsp:txXfrm>
    </dsp:sp>
    <dsp:sp modelId="{92BD1D93-1C11-4FFD-B39D-14E808D3410E}">
      <dsp:nvSpPr>
        <dsp:cNvPr id="0" name=""/>
        <dsp:cNvSpPr/>
      </dsp:nvSpPr>
      <dsp:spPr>
        <a:xfrm>
          <a:off x="3954780" y="1899993"/>
          <a:ext cx="3368040" cy="409366"/>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6">
                  <a:lumMod val="50000"/>
                </a:schemeClr>
              </a:solidFill>
              <a:latin typeface="Times New Roman" panose="02020603050405020304" pitchFamily="18" charset="0"/>
              <a:cs typeface="Times New Roman" panose="02020603050405020304" pitchFamily="18" charset="0"/>
            </a:rPr>
            <a:t>Easily Migrate Workloads as Needs Change</a:t>
          </a:r>
          <a:endParaRPr lang="en-US" sz="1600" b="1" kern="1200" dirty="0">
            <a:solidFill>
              <a:schemeClr val="accent6">
                <a:lumMod val="50000"/>
              </a:schemeClr>
            </a:solidFill>
            <a:latin typeface="Times New Roman" panose="02020603050405020304" pitchFamily="18" charset="0"/>
            <a:cs typeface="Times New Roman" panose="02020603050405020304" pitchFamily="18" charset="0"/>
          </a:endParaRPr>
        </a:p>
      </dsp:txBody>
      <dsp:txXfrm>
        <a:off x="3974764" y="1919977"/>
        <a:ext cx="3328072" cy="369398"/>
      </dsp:txXfrm>
    </dsp:sp>
    <dsp:sp modelId="{7A35F88E-8B9B-4DE1-BD00-679A8C7A60E7}">
      <dsp:nvSpPr>
        <dsp:cNvPr id="0" name=""/>
        <dsp:cNvSpPr/>
      </dsp:nvSpPr>
      <dsp:spPr>
        <a:xfrm>
          <a:off x="3954780" y="2360531"/>
          <a:ext cx="3368040" cy="409366"/>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6">
                  <a:lumMod val="50000"/>
                </a:schemeClr>
              </a:solidFill>
              <a:latin typeface="Times New Roman" panose="02020603050405020304" pitchFamily="18" charset="0"/>
              <a:cs typeface="Times New Roman" panose="02020603050405020304" pitchFamily="18" charset="0"/>
            </a:rPr>
            <a:t>Save Resources and Money</a:t>
          </a:r>
          <a:endParaRPr lang="en-US" sz="1600" b="1" kern="1200" dirty="0">
            <a:solidFill>
              <a:schemeClr val="accent6">
                <a:lumMod val="50000"/>
              </a:schemeClr>
            </a:solidFill>
            <a:latin typeface="Times New Roman" panose="02020603050405020304" pitchFamily="18" charset="0"/>
            <a:cs typeface="Times New Roman" panose="02020603050405020304" pitchFamily="18" charset="0"/>
          </a:endParaRPr>
        </a:p>
      </dsp:txBody>
      <dsp:txXfrm>
        <a:off x="3974764" y="2380515"/>
        <a:ext cx="3328072" cy="369398"/>
      </dsp:txXfrm>
    </dsp:sp>
    <dsp:sp modelId="{3633B368-4EBD-40FD-ABEB-C81F841E1361}">
      <dsp:nvSpPr>
        <dsp:cNvPr id="0" name=""/>
        <dsp:cNvSpPr/>
      </dsp:nvSpPr>
      <dsp:spPr>
        <a:xfrm>
          <a:off x="3954780" y="2821068"/>
          <a:ext cx="3368040" cy="409366"/>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6">
                  <a:lumMod val="50000"/>
                </a:schemeClr>
              </a:solidFill>
              <a:latin typeface="Times New Roman" panose="02020603050405020304" pitchFamily="18" charset="0"/>
              <a:cs typeface="Times New Roman" panose="02020603050405020304" pitchFamily="18" charset="0"/>
            </a:rPr>
            <a:t>Simplified management of data Center</a:t>
          </a:r>
          <a:endParaRPr lang="en-US" sz="1600" b="1" kern="1200" dirty="0">
            <a:solidFill>
              <a:schemeClr val="accent6">
                <a:lumMod val="50000"/>
              </a:schemeClr>
            </a:solidFill>
            <a:latin typeface="Times New Roman" panose="02020603050405020304" pitchFamily="18" charset="0"/>
            <a:cs typeface="Times New Roman" panose="02020603050405020304" pitchFamily="18" charset="0"/>
          </a:endParaRPr>
        </a:p>
      </dsp:txBody>
      <dsp:txXfrm>
        <a:off x="3974764" y="2841052"/>
        <a:ext cx="3328072" cy="369398"/>
      </dsp:txXfrm>
    </dsp:sp>
    <dsp:sp modelId="{478FCA29-FC2C-42D7-9E9F-A726E8CBF276}">
      <dsp:nvSpPr>
        <dsp:cNvPr id="0" name=""/>
        <dsp:cNvSpPr/>
      </dsp:nvSpPr>
      <dsp:spPr>
        <a:xfrm>
          <a:off x="3954780" y="3281606"/>
          <a:ext cx="3368040" cy="409366"/>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6">
                  <a:lumMod val="50000"/>
                </a:schemeClr>
              </a:solidFill>
              <a:latin typeface="Times New Roman" panose="02020603050405020304" pitchFamily="18" charset="0"/>
              <a:cs typeface="Times New Roman" panose="02020603050405020304" pitchFamily="18" charset="0"/>
            </a:rPr>
            <a:t>Increased IT Productivity and Efficiency</a:t>
          </a:r>
          <a:endParaRPr lang="en-US" sz="1600" b="1" kern="1200" dirty="0">
            <a:solidFill>
              <a:schemeClr val="accent6">
                <a:lumMod val="50000"/>
              </a:schemeClr>
            </a:solidFill>
            <a:latin typeface="Times New Roman" panose="02020603050405020304" pitchFamily="18" charset="0"/>
            <a:cs typeface="Times New Roman" panose="02020603050405020304" pitchFamily="18" charset="0"/>
          </a:endParaRPr>
        </a:p>
      </dsp:txBody>
      <dsp:txXfrm>
        <a:off x="3974764" y="3301590"/>
        <a:ext cx="3328072" cy="369398"/>
      </dsp:txXfrm>
    </dsp:sp>
    <dsp:sp modelId="{3CF0A0BC-E3F2-4582-A38D-1F03760C450B}">
      <dsp:nvSpPr>
        <dsp:cNvPr id="0" name=""/>
        <dsp:cNvSpPr/>
      </dsp:nvSpPr>
      <dsp:spPr>
        <a:xfrm>
          <a:off x="3963402" y="3730752"/>
          <a:ext cx="3368040" cy="409366"/>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FF0000"/>
              </a:solidFill>
            </a:rPr>
            <a:t>Easy Disaster recovery</a:t>
          </a:r>
          <a:endParaRPr lang="en-US" sz="1600" b="1" kern="1200" dirty="0">
            <a:solidFill>
              <a:srgbClr val="FF0000"/>
            </a:solidFill>
          </a:endParaRPr>
        </a:p>
      </dsp:txBody>
      <dsp:txXfrm>
        <a:off x="3983386" y="3750736"/>
        <a:ext cx="3328072" cy="369398"/>
      </dsp:txXfrm>
    </dsp:sp>
    <dsp:sp modelId="{60A6377E-37E1-403E-BCDD-6A0E9F686104}">
      <dsp:nvSpPr>
        <dsp:cNvPr id="0" name=""/>
        <dsp:cNvSpPr/>
      </dsp:nvSpPr>
      <dsp:spPr>
        <a:xfrm>
          <a:off x="3954780" y="4202681"/>
          <a:ext cx="3368040" cy="409366"/>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7030A0"/>
              </a:solidFill>
            </a:rPr>
            <a:t>Enhanced Security</a:t>
          </a:r>
          <a:endParaRPr lang="en-US" sz="1600" b="1" kern="1200" dirty="0">
            <a:solidFill>
              <a:srgbClr val="7030A0"/>
            </a:solidFill>
          </a:endParaRPr>
        </a:p>
      </dsp:txBody>
      <dsp:txXfrm>
        <a:off x="3974764" y="4222665"/>
        <a:ext cx="3328072" cy="3693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19BE9-9243-40B4-992B-470D050FE6E6}">
      <dsp:nvSpPr>
        <dsp:cNvPr id="0" name=""/>
        <dsp:cNvSpPr/>
      </dsp:nvSpPr>
      <dsp:spPr>
        <a:xfrm>
          <a:off x="615314" y="0"/>
          <a:ext cx="6019800" cy="6019800"/>
        </a:xfrm>
        <a:prstGeom prst="triangl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757314-D553-4371-885C-2485583FE1C7}">
      <dsp:nvSpPr>
        <dsp:cNvPr id="0" name=""/>
        <dsp:cNvSpPr/>
      </dsp:nvSpPr>
      <dsp:spPr>
        <a:xfrm>
          <a:off x="3625214" y="602567"/>
          <a:ext cx="3912870" cy="534962"/>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7030A0"/>
              </a:solidFill>
            </a:rPr>
            <a:t>It can be Expensive</a:t>
          </a:r>
          <a:endParaRPr lang="en-US" sz="1600" b="1" kern="1200" dirty="0">
            <a:solidFill>
              <a:srgbClr val="7030A0"/>
            </a:solidFill>
          </a:endParaRPr>
        </a:p>
      </dsp:txBody>
      <dsp:txXfrm>
        <a:off x="3651329" y="628682"/>
        <a:ext cx="3860640" cy="482732"/>
      </dsp:txXfrm>
    </dsp:sp>
    <dsp:sp modelId="{01D3D728-2BA0-4334-86AF-6D8316510FCC}">
      <dsp:nvSpPr>
        <dsp:cNvPr id="0" name=""/>
        <dsp:cNvSpPr/>
      </dsp:nvSpPr>
      <dsp:spPr>
        <a:xfrm>
          <a:off x="3625214" y="1204400"/>
          <a:ext cx="3912870" cy="534962"/>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B050"/>
              </a:solidFill>
            </a:rPr>
            <a:t>Might not be compatible with other server and application</a:t>
          </a:r>
          <a:endParaRPr lang="en-US" sz="1600" b="1" kern="1200" dirty="0">
            <a:solidFill>
              <a:srgbClr val="00B050"/>
            </a:solidFill>
          </a:endParaRPr>
        </a:p>
      </dsp:txBody>
      <dsp:txXfrm>
        <a:off x="3651329" y="1230515"/>
        <a:ext cx="3860640" cy="482732"/>
      </dsp:txXfrm>
    </dsp:sp>
    <dsp:sp modelId="{93F7BBE0-D50F-4EC3-B04A-07E981B4C1B1}">
      <dsp:nvSpPr>
        <dsp:cNvPr id="0" name=""/>
        <dsp:cNvSpPr/>
      </dsp:nvSpPr>
      <dsp:spPr>
        <a:xfrm>
          <a:off x="3625214" y="1806233"/>
          <a:ext cx="3912870" cy="534962"/>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6">
                  <a:lumMod val="50000"/>
                </a:schemeClr>
              </a:solidFill>
            </a:rPr>
            <a:t>Needs training to network administrators</a:t>
          </a:r>
          <a:endParaRPr lang="en-US" sz="1600" b="1" kern="1200" dirty="0">
            <a:solidFill>
              <a:schemeClr val="accent6">
                <a:lumMod val="50000"/>
              </a:schemeClr>
            </a:solidFill>
          </a:endParaRPr>
        </a:p>
      </dsp:txBody>
      <dsp:txXfrm>
        <a:off x="3651329" y="1832348"/>
        <a:ext cx="3860640" cy="482732"/>
      </dsp:txXfrm>
    </dsp:sp>
    <dsp:sp modelId="{8DB82093-DE7C-457A-B91D-9C92F9D6F209}">
      <dsp:nvSpPr>
        <dsp:cNvPr id="0" name=""/>
        <dsp:cNvSpPr/>
      </dsp:nvSpPr>
      <dsp:spPr>
        <a:xfrm>
          <a:off x="3625214" y="2408066"/>
          <a:ext cx="3912870" cy="534962"/>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5">
                  <a:lumMod val="75000"/>
                </a:schemeClr>
              </a:solidFill>
            </a:rPr>
            <a:t>It still has limitations</a:t>
          </a:r>
          <a:endParaRPr lang="en-US" sz="1600" b="1" kern="1200" dirty="0">
            <a:solidFill>
              <a:schemeClr val="accent5">
                <a:lumMod val="75000"/>
              </a:schemeClr>
            </a:solidFill>
          </a:endParaRPr>
        </a:p>
      </dsp:txBody>
      <dsp:txXfrm>
        <a:off x="3651329" y="2434181"/>
        <a:ext cx="3860640" cy="482732"/>
      </dsp:txXfrm>
    </dsp:sp>
    <dsp:sp modelId="{DB2203A8-D193-4855-85D1-675E2B4FE0BB}">
      <dsp:nvSpPr>
        <dsp:cNvPr id="0" name=""/>
        <dsp:cNvSpPr/>
      </dsp:nvSpPr>
      <dsp:spPr>
        <a:xfrm>
          <a:off x="3625214" y="3009900"/>
          <a:ext cx="3912870" cy="534962"/>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FF0000"/>
              </a:solidFill>
            </a:rPr>
            <a:t>Creates Security risk</a:t>
          </a:r>
          <a:endParaRPr lang="en-US" sz="1600" b="1" kern="1200" dirty="0">
            <a:solidFill>
              <a:srgbClr val="FF0000"/>
            </a:solidFill>
          </a:endParaRPr>
        </a:p>
      </dsp:txBody>
      <dsp:txXfrm>
        <a:off x="3651329" y="3036015"/>
        <a:ext cx="3860640" cy="482732"/>
      </dsp:txXfrm>
    </dsp:sp>
    <dsp:sp modelId="{D2CE212B-4F22-4509-A1BA-1C5EB33D733B}">
      <dsp:nvSpPr>
        <dsp:cNvPr id="0" name=""/>
        <dsp:cNvSpPr/>
      </dsp:nvSpPr>
      <dsp:spPr>
        <a:xfrm>
          <a:off x="3625214" y="3611733"/>
          <a:ext cx="3912870" cy="534962"/>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chemeClr val="accent6">
                  <a:lumMod val="50000"/>
                </a:schemeClr>
              </a:solidFill>
            </a:rPr>
            <a:t>Creates resource availability issue</a:t>
          </a:r>
          <a:endParaRPr lang="en-US" sz="1600" b="1" kern="1200" dirty="0">
            <a:solidFill>
              <a:schemeClr val="accent6">
                <a:lumMod val="50000"/>
              </a:schemeClr>
            </a:solidFill>
          </a:endParaRPr>
        </a:p>
      </dsp:txBody>
      <dsp:txXfrm>
        <a:off x="3651329" y="3637848"/>
        <a:ext cx="3860640" cy="482732"/>
      </dsp:txXfrm>
    </dsp:sp>
    <dsp:sp modelId="{DAF5320A-94EF-4152-9E23-A0CDE3DA1A40}">
      <dsp:nvSpPr>
        <dsp:cNvPr id="0" name=""/>
        <dsp:cNvSpPr/>
      </dsp:nvSpPr>
      <dsp:spPr>
        <a:xfrm>
          <a:off x="3625214" y="4213566"/>
          <a:ext cx="3912870" cy="534962"/>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B050"/>
              </a:solidFill>
            </a:rPr>
            <a:t>Creates Scalability issue</a:t>
          </a:r>
          <a:endParaRPr lang="en-US" sz="1600" b="1" kern="1200" dirty="0">
            <a:solidFill>
              <a:srgbClr val="00B050"/>
            </a:solidFill>
          </a:endParaRPr>
        </a:p>
      </dsp:txBody>
      <dsp:txXfrm>
        <a:off x="3651329" y="4239681"/>
        <a:ext cx="3860640" cy="482732"/>
      </dsp:txXfrm>
    </dsp:sp>
    <dsp:sp modelId="{F652E037-5409-440E-8461-61535F5A3150}">
      <dsp:nvSpPr>
        <dsp:cNvPr id="0" name=""/>
        <dsp:cNvSpPr/>
      </dsp:nvSpPr>
      <dsp:spPr>
        <a:xfrm>
          <a:off x="3625214" y="4815399"/>
          <a:ext cx="3912870" cy="534962"/>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7030A0"/>
              </a:solidFill>
            </a:rPr>
            <a:t>Requires several links in a chain that must work together cohesively</a:t>
          </a:r>
          <a:endParaRPr lang="en-US" sz="1600" b="1" kern="1200" dirty="0">
            <a:solidFill>
              <a:srgbClr val="7030A0"/>
            </a:solidFill>
          </a:endParaRPr>
        </a:p>
      </dsp:txBody>
      <dsp:txXfrm>
        <a:off x="3651329" y="4841514"/>
        <a:ext cx="3860640" cy="48273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2C8EE-A552-4F49-B753-875BDE1C77F8}" type="datetimeFigureOut">
              <a:rPr lang="en-US" smtClean="0"/>
              <a:pPr/>
              <a:t>10/16/2024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5608A3-E3B4-4E9F-A2B5-DC1B88088B39}" type="slidenum">
              <a:rPr lang="en-US" smtClean="0"/>
              <a:pPr/>
              <a:t>‹#›</a:t>
            </a:fld>
            <a:endParaRPr lang="en-US"/>
          </a:p>
        </p:txBody>
      </p:sp>
    </p:spTree>
    <p:extLst>
      <p:ext uri="{BB962C8B-B14F-4D97-AF65-F5344CB8AC3E}">
        <p14:creationId xmlns:p14="http://schemas.microsoft.com/office/powerpoint/2010/main" val="323857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44588" y="685800"/>
            <a:ext cx="4568825" cy="342741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74755" name="Rectangle 3"/>
          <p:cNvSpPr>
            <a:spLocks noGrp="1" noChangeArrowheads="1"/>
          </p:cNvSpPr>
          <p:nvPr>
            <p:ph type="body" idx="1"/>
          </p:nvPr>
        </p:nvSpPr>
        <p:spPr>
          <a:xfrm>
            <a:off x="913805" y="4343704"/>
            <a:ext cx="5030391" cy="4113892"/>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9494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2EC13C-B937-45D2-A84E-65CB9276B873}" type="slidenum">
              <a:rPr lang="en-US" smtClean="0"/>
              <a:pPr/>
              <a:t>87</a:t>
            </a:fld>
            <a:endParaRPr lang="en-US"/>
          </a:p>
        </p:txBody>
      </p:sp>
    </p:spTree>
    <p:extLst>
      <p:ext uri="{BB962C8B-B14F-4D97-AF65-F5344CB8AC3E}">
        <p14:creationId xmlns:p14="http://schemas.microsoft.com/office/powerpoint/2010/main" val="541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pPr>
              <a:defRPr/>
            </a:pPr>
            <a:fld id="{B24A403A-B8CB-4852-9221-3273C6C68E52}" type="slidenum">
              <a:rPr lang="zh-CN" altLang="en-US" smtClean="0"/>
              <a:pPr>
                <a:defRPr/>
              </a:pPr>
              <a:t>88</a:t>
            </a:fld>
            <a:endParaRPr lang="en-US" altLang="zh-CN"/>
          </a:p>
        </p:txBody>
      </p:sp>
    </p:spTree>
    <p:extLst>
      <p:ext uri="{BB962C8B-B14F-4D97-AF65-F5344CB8AC3E}">
        <p14:creationId xmlns:p14="http://schemas.microsoft.com/office/powerpoint/2010/main" val="3838140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B4B977A-27C8-4FF6-984C-1AA8E11A5D24}" type="datetime1">
              <a:rPr lang="en-US" smtClean="0"/>
              <a:pPr/>
              <a:t>10/16/2024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617575-08B1-40DB-9637-3B6E94E89980}" type="datetime1">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ECC178-0AC0-49F1-B9F5-44AE26304C78}" type="datetime1">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ext Box 10"/>
          <p:cNvSpPr txBox="1">
            <a:spLocks noChangeArrowheads="1"/>
          </p:cNvSpPr>
          <p:nvPr userDrawn="1"/>
        </p:nvSpPr>
        <p:spPr bwMode="auto">
          <a:xfrm>
            <a:off x="2352675" y="6451600"/>
            <a:ext cx="40227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algn="ctr" eaLnBrk="1" hangingPunct="1">
              <a:defRPr/>
            </a:pPr>
            <a:r>
              <a:rPr lang="en-US" sz="1000" smtClean="0"/>
              <a:t>Copyright © 2012, Elsevier Inc. All rights reserved.</a:t>
            </a:r>
            <a:endParaRPr lang="en-US" sz="1000" smtClean="0">
              <a:effectLst>
                <a:outerShdw blurRad="38100" dist="38100" dir="2700000" algn="tl">
                  <a:srgbClr val="000000"/>
                </a:outerShdw>
              </a:effectLst>
            </a:endParaRPr>
          </a:p>
        </p:txBody>
      </p:sp>
      <p:sp>
        <p:nvSpPr>
          <p:cNvPr id="3" name="Text Box 11"/>
          <p:cNvSpPr txBox="1">
            <a:spLocks noChangeArrowheads="1"/>
          </p:cNvSpPr>
          <p:nvPr userDrawn="1"/>
        </p:nvSpPr>
        <p:spPr bwMode="auto">
          <a:xfrm>
            <a:off x="8405813" y="6511925"/>
            <a:ext cx="7381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eaLnBrk="1" hangingPunct="1">
              <a:spcBef>
                <a:spcPct val="50000"/>
              </a:spcBef>
              <a:defRPr/>
            </a:pPr>
            <a:r>
              <a:rPr lang="en-US" sz="1000" smtClean="0">
                <a:effectLst>
                  <a:outerShdw blurRad="38100" dist="38100" dir="2700000" algn="tl">
                    <a:srgbClr val="000000"/>
                  </a:outerShdw>
                </a:effectLst>
              </a:rPr>
              <a:t>1 - </a:t>
            </a:r>
            <a:fld id="{30845D90-6B1D-4C00-8501-D0EC9545BA0F}" type="slidenum">
              <a:rPr lang="en-US" sz="1000" smtClean="0">
                <a:effectLst>
                  <a:outerShdw blurRad="38100" dist="38100" dir="2700000" algn="tl">
                    <a:srgbClr val="000000"/>
                  </a:outerShdw>
                </a:effectLst>
              </a:rPr>
              <a:pPr eaLnBrk="1" hangingPunct="1">
                <a:spcBef>
                  <a:spcPct val="50000"/>
                </a:spcBef>
                <a:defRPr/>
              </a:pPr>
              <a:t>‹#›</a:t>
            </a:fld>
            <a:endParaRPr lang="en-US" sz="1000" smtClean="0">
              <a:effectLst>
                <a:outerShdw blurRad="38100" dist="38100" dir="2700000" algn="tl">
                  <a:srgbClr val="000000"/>
                </a:outerShdw>
              </a:effectLst>
            </a:endParaRPr>
          </a:p>
        </p:txBody>
      </p:sp>
    </p:spTree>
    <p:extLst>
      <p:ext uri="{BB962C8B-B14F-4D97-AF65-F5344CB8AC3E}">
        <p14:creationId xmlns:p14="http://schemas.microsoft.com/office/powerpoint/2010/main" val="2089230108"/>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8DC760-3E93-4AFF-ACE7-0983B5E257F6}" type="datetime1">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8759B1-3327-47F6-9797-C37B1F466773}" type="datetime1">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F0804CF-B6CC-4209-BC9C-C468839C1C2A}" type="datetime1">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EF56F46-B248-4687-8937-EB9623234861}" type="datetime1">
              <a:rPr lang="en-US" smtClean="0"/>
              <a:pPr/>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F5DF2B6-F7BE-468A-82C7-86437A3BC51E}" type="datetime1">
              <a:rPr lang="en-US" smtClean="0"/>
              <a:pPr/>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AE270-6775-4046-BF3C-BCAD4860B26B}" type="datetime1">
              <a:rPr lang="en-US" smtClean="0"/>
              <a:pPr/>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F30BE7EF-4B2E-4708-8796-60B08F7EBC64}" type="datetime1">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19AEB49-FDA1-4E84-B2A4-13298F747947}" type="datetime1">
              <a:rPr lang="en-US" smtClean="0"/>
              <a:pPr/>
              <a:t>10/16/2024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EE16E7F-1710-4BBD-A938-E8C925D86AE5}" type="datetime1">
              <a:rPr lang="en-US" smtClean="0"/>
              <a:pPr/>
              <a:t>10/16/2024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Network_traffic_control"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3200400"/>
          </a:xfrm>
        </p:spPr>
        <p:txBody>
          <a:bodyPr>
            <a:normAutofit fontScale="92500" lnSpcReduction="20000"/>
          </a:bodyPr>
          <a:lstStyle/>
          <a:p>
            <a:pPr marL="109728" indent="0" algn="just">
              <a:buNone/>
            </a:pPr>
            <a:r>
              <a:rPr lang="en-US" sz="2400" b="1" dirty="0" smtClean="0">
                <a:latin typeface="Times New Roman" panose="02020603050405020304" pitchFamily="18" charset="0"/>
                <a:cs typeface="Times New Roman" panose="02020603050405020304" pitchFamily="18" charset="0"/>
              </a:rPr>
              <a:t>Cloud-Enabling </a:t>
            </a:r>
            <a:r>
              <a:rPr lang="en-US" sz="2400" b="1" dirty="0">
                <a:latin typeface="Times New Roman" panose="02020603050405020304" pitchFamily="18" charset="0"/>
                <a:cs typeface="Times New Roman" panose="02020603050405020304" pitchFamily="18" charset="0"/>
              </a:rPr>
              <a:t>Technology: </a:t>
            </a:r>
            <a:r>
              <a:rPr lang="en-US" sz="2400" dirty="0">
                <a:latin typeface="Times New Roman" panose="02020603050405020304" pitchFamily="18" charset="0"/>
                <a:cs typeface="Times New Roman" panose="02020603050405020304" pitchFamily="18" charset="0"/>
              </a:rPr>
              <a:t>Broadband Networks and Internet Architecture, Data Center Technology, Virtualization Technology, Web Technology, Multitenant Technology, Service Technology. </a:t>
            </a:r>
            <a:endParaRPr lang="en-US" sz="2400" dirty="0" smtClean="0">
              <a:latin typeface="Times New Roman" panose="02020603050405020304" pitchFamily="18" charset="0"/>
              <a:cs typeface="Times New Roman" panose="02020603050405020304" pitchFamily="18" charset="0"/>
            </a:endParaRPr>
          </a:p>
          <a:p>
            <a:pPr marL="109728" indent="0" algn="just">
              <a:buNone/>
            </a:pPr>
            <a:endParaRPr lang="en-US" sz="2400" dirty="0">
              <a:latin typeface="Times New Roman" panose="02020603050405020304" pitchFamily="18" charset="0"/>
              <a:cs typeface="Times New Roman" panose="02020603050405020304" pitchFamily="18" charset="0"/>
            </a:endParaRPr>
          </a:p>
          <a:p>
            <a:pPr marL="109728" indent="0" algn="just">
              <a:buNone/>
            </a:pPr>
            <a:r>
              <a:rPr lang="en-US" sz="2400" b="1" dirty="0">
                <a:latin typeface="Times New Roman" panose="02020603050405020304" pitchFamily="18" charset="0"/>
                <a:cs typeface="Times New Roman" panose="02020603050405020304" pitchFamily="18" charset="0"/>
              </a:rPr>
              <a:t>Implementation Levels of Virtualization</a:t>
            </a:r>
            <a:r>
              <a:rPr lang="en-US" sz="2400" dirty="0">
                <a:latin typeface="Times New Roman" panose="02020603050405020304" pitchFamily="18" charset="0"/>
                <a:cs typeface="Times New Roman" panose="02020603050405020304" pitchFamily="18" charset="0"/>
              </a:rPr>
              <a:t>, Virtualization Structures/Tools and Mechanisms, Types of Hypervisors, Virtualization of CPU, Memory, and I/O Devices, Virtual Clusters and Resource Management, Virtualization for Data-Center Automation. 	</a:t>
            </a:r>
            <a:endParaRPr lang="en-US" sz="2400" dirty="0" smtClean="0">
              <a:latin typeface="Times New Roman" panose="02020603050405020304" pitchFamily="18" charset="0"/>
              <a:cs typeface="Times New Roman" panose="02020603050405020304" pitchFamily="18" charset="0"/>
            </a:endParaRPr>
          </a:p>
          <a:p>
            <a:pPr marL="109728" indent="0">
              <a:buNone/>
            </a:pPr>
            <a:endParaRPr lang="en-US" sz="2400" dirty="0">
              <a:latin typeface="Times New Roman" panose="02020603050405020304" pitchFamily="18" charset="0"/>
              <a:cs typeface="Times New Roman" panose="02020603050405020304" pitchFamily="18" charset="0"/>
            </a:endParaRPr>
          </a:p>
          <a:p>
            <a:pPr marL="109728" indent="0" algn="just">
              <a:buNone/>
            </a:pPr>
            <a:r>
              <a:rPr lang="en-US" sz="2400" dirty="0">
                <a:latin typeface="Times New Roman" panose="02020603050405020304" pitchFamily="18" charset="0"/>
                <a:cs typeface="Times New Roman" panose="02020603050405020304" pitchFamily="18" charset="0"/>
              </a:rPr>
              <a:t>	</a:t>
            </a:r>
          </a:p>
          <a:p>
            <a:pPr algn="just">
              <a:buNone/>
            </a:pPr>
            <a:endParaRPr lang="en-US" sz="2400" dirty="0" smtClean="0">
              <a:latin typeface="Times New Roman" pitchFamily="18" charset="0"/>
              <a:cs typeface="Times New Roman" pitchFamily="18" charset="0"/>
            </a:endParaRPr>
          </a:p>
          <a:p>
            <a:pPr algn="just">
              <a:buNone/>
            </a:pPr>
            <a:endParaRPr lang="en-US" dirty="0" smtClean="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0"/>
            <a:ext cx="8229600" cy="1143000"/>
          </a:xfrm>
        </p:spPr>
        <p:txBody>
          <a:bodyPr>
            <a:normAutofit fontScale="90000"/>
          </a:bodyPr>
          <a:lstStyle/>
          <a:p>
            <a:pPr algn="ctr"/>
            <a:r>
              <a:rPr lang="en-IN" sz="3700" dirty="0" smtClean="0">
                <a:solidFill>
                  <a:srgbClr val="C00000"/>
                </a:solidFill>
                <a:latin typeface="Times New Roman" pitchFamily="18" charset="0"/>
                <a:cs typeface="Times New Roman" pitchFamily="18" charset="0"/>
              </a:rPr>
              <a:t/>
            </a:r>
            <a:br>
              <a:rPr lang="en-IN" sz="3700" dirty="0" smtClean="0">
                <a:solidFill>
                  <a:srgbClr val="C00000"/>
                </a:solidFill>
                <a:latin typeface="Times New Roman" pitchFamily="18" charset="0"/>
                <a:cs typeface="Times New Roman" pitchFamily="18" charset="0"/>
              </a:rPr>
            </a:br>
            <a:r>
              <a:rPr lang="en-IN" sz="3700" dirty="0" smtClean="0">
                <a:solidFill>
                  <a:srgbClr val="C00000"/>
                </a:solidFill>
                <a:latin typeface="Times New Roman" pitchFamily="18" charset="0"/>
                <a:cs typeface="Times New Roman" pitchFamily="18" charset="0"/>
              </a:rPr>
              <a:t>Unit II-</a:t>
            </a:r>
            <a:r>
              <a:rPr lang="en-US" sz="3700" dirty="0">
                <a:solidFill>
                  <a:srgbClr val="C00000"/>
                </a:solidFill>
                <a:latin typeface="Times New Roman" pitchFamily="18" charset="0"/>
                <a:cs typeface="Times New Roman" pitchFamily="18" charset="0"/>
              </a:rPr>
              <a:t>Cloud Enabling technology and Virtualization</a:t>
            </a:r>
            <a:r>
              <a:rPr lang="en-US" sz="4000" kern="50" dirty="0">
                <a:solidFill>
                  <a:schemeClr val="tx1"/>
                </a:solidFill>
                <a:latin typeface="Times New Roman" pitchFamily="18" charset="0"/>
                <a:ea typeface="Droid Sans Fallback"/>
                <a:cs typeface="Times New Roman" pitchFamily="18" charset="0"/>
              </a:rPr>
              <a:t/>
            </a:r>
            <a:br>
              <a:rPr lang="en-US" sz="4000" kern="50" dirty="0">
                <a:solidFill>
                  <a:schemeClr val="tx1"/>
                </a:solidFill>
                <a:latin typeface="Times New Roman" pitchFamily="18" charset="0"/>
                <a:ea typeface="Droid Sans Fallback"/>
                <a:cs typeface="Times New Roman" pitchFamily="18" charset="0"/>
              </a:rPr>
            </a:br>
            <a:endParaRPr lang="en-US" sz="3700" dirty="0">
              <a:solidFill>
                <a:srgbClr val="C0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847582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17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OSI 7 layer model</a:t>
            </a:r>
          </a:p>
          <a:p>
            <a:pPr marL="447675" lvl="1" indent="-179388">
              <a:lnSpc>
                <a:spcPct val="105000"/>
              </a:lnSpc>
              <a:spcBef>
                <a:spcPts val="300"/>
              </a:spcBef>
              <a:buFont typeface="Wingdings" panose="05000000000000000000" pitchFamily="2" charset="2"/>
              <a:buChar char="§"/>
            </a:pPr>
            <a:r>
              <a:rPr lang="en-US" altLang="ko-KR" sz="17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Physical layer (Layer </a:t>
            </a:r>
            <a:r>
              <a:rPr lang="en-US" altLang="ko-KR" sz="1700" dirty="0" smtClean="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1</a:t>
            </a:r>
            <a:r>
              <a:rPr lang="en-US" altLang="ko-KR" sz="17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a:t>
            </a:r>
          </a:p>
          <a:p>
            <a:pPr marL="627063" lvl="2" indent="-179388">
              <a:lnSpc>
                <a:spcPct val="105000"/>
              </a:lnSpc>
              <a:spcBef>
                <a:spcPts val="300"/>
              </a:spcBef>
              <a:buFont typeface="Wingdings" panose="05000000000000000000" pitchFamily="2" charset="2"/>
              <a:buChar char="Ø"/>
            </a:pPr>
            <a:r>
              <a:rPr lang="en-US" altLang="ko-KR" sz="17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Defines for the electrical and physical specifications of the data connection</a:t>
            </a:r>
          </a:p>
          <a:p>
            <a:pPr marL="627063" lvl="2" indent="-179388">
              <a:lnSpc>
                <a:spcPct val="105000"/>
              </a:lnSpc>
              <a:spcBef>
                <a:spcPts val="300"/>
              </a:spcBef>
              <a:buFont typeface="Wingdings" panose="05000000000000000000" pitchFamily="2" charset="2"/>
              <a:buChar char="Ø"/>
            </a:pPr>
            <a:r>
              <a:rPr lang="en-US" altLang="ko-KR" sz="17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Defines </a:t>
            </a:r>
            <a:r>
              <a:rPr lang="en-US" altLang="ko-KR" sz="1700" dirty="0">
                <a:latin typeface="Times New Roman" panose="02020603050405020304" pitchFamily="18" charset="0"/>
                <a:cs typeface="Times New Roman" panose="02020603050405020304" pitchFamily="18" charset="0"/>
              </a:rPr>
              <a:t>the relationship between a device and a physical transmission medium (e.g., a copper or fiber optical cable, radio frequency) including the layout of pins, voltages, line impedance, cable specifications, signal timing and similar characteristics for connected devices and frequency (5 GHz or 2.4 GHz etc.) for wireless devices</a:t>
            </a:r>
          </a:p>
          <a:p>
            <a:pPr marL="627063" lvl="2" indent="-179388">
              <a:lnSpc>
                <a:spcPct val="105000"/>
              </a:lnSpc>
              <a:spcBef>
                <a:spcPts val="300"/>
              </a:spcBef>
              <a:buFont typeface="Wingdings" panose="05000000000000000000" pitchFamily="2" charset="2"/>
              <a:buChar char="Ø"/>
            </a:pPr>
            <a:r>
              <a:rPr lang="en-US" altLang="ko-KR" sz="1700" dirty="0">
                <a:latin typeface="Times New Roman" panose="02020603050405020304" pitchFamily="18" charset="0"/>
                <a:cs typeface="Times New Roman" panose="02020603050405020304" pitchFamily="18" charset="0"/>
              </a:rPr>
              <a:t>Responsible for transmission and reception of unstructured raw data in a physical medium</a:t>
            </a:r>
          </a:p>
          <a:p>
            <a:pPr marL="627063" lvl="2" indent="-179388">
              <a:lnSpc>
                <a:spcPct val="105000"/>
              </a:lnSpc>
              <a:spcBef>
                <a:spcPts val="300"/>
              </a:spcBef>
              <a:buFont typeface="Wingdings" panose="05000000000000000000" pitchFamily="2" charset="2"/>
              <a:buChar char="Ø"/>
            </a:pPr>
            <a:r>
              <a:rPr lang="en-US" altLang="ko-KR" sz="1700" dirty="0">
                <a:latin typeface="Times New Roman" panose="02020603050405020304" pitchFamily="18" charset="0"/>
                <a:cs typeface="Times New Roman" panose="02020603050405020304" pitchFamily="18" charset="0"/>
              </a:rPr>
              <a:t>Defines the network topology as bus, mesh, or ring being some of the most common</a:t>
            </a:r>
          </a:p>
          <a:p>
            <a:pPr marL="627063" lvl="2" indent="-179388">
              <a:lnSpc>
                <a:spcPct val="105000"/>
              </a:lnSpc>
              <a:spcBef>
                <a:spcPts val="300"/>
              </a:spcBef>
              <a:buFont typeface="Wingdings" panose="05000000000000000000" pitchFamily="2" charset="2"/>
              <a:buChar char="Ø"/>
            </a:pPr>
            <a:r>
              <a:rPr lang="en-US" altLang="ko-KR" sz="1700" dirty="0">
                <a:latin typeface="Times New Roman" panose="02020603050405020304" pitchFamily="18" charset="0"/>
                <a:cs typeface="Times New Roman" panose="02020603050405020304" pitchFamily="18" charset="0"/>
              </a:rPr>
              <a:t>Includes </a:t>
            </a:r>
            <a:r>
              <a:rPr lang="en-US" altLang="ko-KR" sz="1700" b="1" dirty="0">
                <a:latin typeface="Times New Roman" panose="02020603050405020304" pitchFamily="18" charset="0"/>
                <a:cs typeface="Times New Roman" panose="02020603050405020304" pitchFamily="18" charset="0"/>
              </a:rPr>
              <a:t>Parallel SCSI</a:t>
            </a:r>
            <a:r>
              <a:rPr lang="en-US" altLang="ko-KR" sz="1700" dirty="0">
                <a:latin typeface="Times New Roman" panose="02020603050405020304" pitchFamily="18" charset="0"/>
                <a:cs typeface="Times New Roman" panose="02020603050405020304" pitchFamily="18" charset="0"/>
              </a:rPr>
              <a:t>, </a:t>
            </a:r>
            <a:r>
              <a:rPr lang="en-US" altLang="ko-KR" sz="1700" b="1" dirty="0">
                <a:latin typeface="Times New Roman" panose="02020603050405020304" pitchFamily="18" charset="0"/>
                <a:cs typeface="Times New Roman" panose="02020603050405020304" pitchFamily="18" charset="0"/>
              </a:rPr>
              <a:t>Ethernet</a:t>
            </a:r>
            <a:r>
              <a:rPr lang="en-US" altLang="ko-KR" sz="1700" dirty="0">
                <a:latin typeface="Times New Roman" panose="02020603050405020304" pitchFamily="18" charset="0"/>
                <a:cs typeface="Times New Roman" panose="02020603050405020304" pitchFamily="18" charset="0"/>
              </a:rPr>
              <a:t> &amp; other local-area networks such as </a:t>
            </a:r>
            <a:r>
              <a:rPr lang="en-US" altLang="ko-KR" sz="1700" b="1" dirty="0">
                <a:latin typeface="Times New Roman" panose="02020603050405020304" pitchFamily="18" charset="0"/>
                <a:cs typeface="Times New Roman" panose="02020603050405020304" pitchFamily="18" charset="0"/>
              </a:rPr>
              <a:t>token ring</a:t>
            </a:r>
            <a:r>
              <a:rPr lang="en-US" altLang="ko-KR" sz="1700" dirty="0">
                <a:latin typeface="Times New Roman" panose="02020603050405020304" pitchFamily="18" charset="0"/>
                <a:cs typeface="Times New Roman" panose="02020603050405020304" pitchFamily="18" charset="0"/>
              </a:rPr>
              <a:t>, </a:t>
            </a:r>
            <a:r>
              <a:rPr lang="en-US" altLang="ko-KR" sz="1700" b="1" dirty="0">
                <a:latin typeface="Times New Roman" panose="02020603050405020304" pitchFamily="18" charset="0"/>
                <a:cs typeface="Times New Roman" panose="02020603050405020304" pitchFamily="18" charset="0"/>
              </a:rPr>
              <a:t>FDDI</a:t>
            </a:r>
            <a:r>
              <a:rPr lang="en-US" altLang="ko-KR" sz="1700" dirty="0">
                <a:latin typeface="Times New Roman" panose="02020603050405020304" pitchFamily="18" charset="0"/>
                <a:cs typeface="Times New Roman" panose="02020603050405020304" pitchFamily="18" charset="0"/>
              </a:rPr>
              <a:t>, </a:t>
            </a:r>
            <a:r>
              <a:rPr lang="en-US" altLang="ko-KR" sz="1700" b="1" dirty="0">
                <a:latin typeface="Times New Roman" panose="02020603050405020304" pitchFamily="18" charset="0"/>
                <a:cs typeface="Times New Roman" panose="02020603050405020304" pitchFamily="18" charset="0"/>
              </a:rPr>
              <a:t>ITU-T G.hn</a:t>
            </a:r>
            <a:r>
              <a:rPr lang="en-US" altLang="ko-KR" sz="1700" dirty="0">
                <a:latin typeface="Times New Roman" panose="02020603050405020304" pitchFamily="18" charset="0"/>
                <a:cs typeface="Times New Roman" panose="02020603050405020304" pitchFamily="18" charset="0"/>
              </a:rPr>
              <a:t>, and </a:t>
            </a:r>
            <a:r>
              <a:rPr lang="en-US" altLang="ko-KR" sz="1700" b="1" dirty="0">
                <a:latin typeface="Times New Roman" panose="02020603050405020304" pitchFamily="18" charset="0"/>
                <a:cs typeface="Times New Roman" panose="02020603050405020304" pitchFamily="18" charset="0"/>
              </a:rPr>
              <a:t>IEEE 802.11</a:t>
            </a:r>
            <a:r>
              <a:rPr lang="en-US" altLang="ko-KR" sz="1700" dirty="0">
                <a:latin typeface="Times New Roman" panose="02020603050405020304" pitchFamily="18" charset="0"/>
                <a:cs typeface="Times New Roman" panose="02020603050405020304" pitchFamily="18" charset="0"/>
              </a:rPr>
              <a:t> (Wi-Fi)</a:t>
            </a:r>
          </a:p>
          <a:p>
            <a:pPr marL="627063" lvl="2" indent="-179388">
              <a:lnSpc>
                <a:spcPct val="105000"/>
              </a:lnSpc>
              <a:spcBef>
                <a:spcPts val="300"/>
              </a:spcBef>
              <a:buFont typeface="Wingdings" panose="05000000000000000000" pitchFamily="2" charset="2"/>
              <a:buChar char="Ø"/>
            </a:pPr>
            <a:r>
              <a:rPr lang="en-US" altLang="ko-KR" sz="1700" dirty="0">
                <a:latin typeface="Times New Roman" panose="02020603050405020304" pitchFamily="18" charset="0"/>
                <a:cs typeface="Times New Roman" panose="02020603050405020304" pitchFamily="18" charset="0"/>
              </a:rPr>
              <a:t>Defines personal area networks such as </a:t>
            </a:r>
            <a:r>
              <a:rPr lang="en-US" altLang="ko-KR" sz="1700" b="1" dirty="0">
                <a:latin typeface="Times New Roman" panose="02020603050405020304" pitchFamily="18" charset="0"/>
                <a:cs typeface="Times New Roman" panose="02020603050405020304" pitchFamily="18" charset="0"/>
              </a:rPr>
              <a:t>Bluetooth</a:t>
            </a:r>
            <a:r>
              <a:rPr lang="en-US" altLang="ko-KR" sz="1700" dirty="0">
                <a:latin typeface="Times New Roman" panose="02020603050405020304" pitchFamily="18" charset="0"/>
                <a:cs typeface="Times New Roman" panose="02020603050405020304" pitchFamily="18" charset="0"/>
              </a:rPr>
              <a:t> and </a:t>
            </a:r>
            <a:r>
              <a:rPr lang="en-US" altLang="ko-KR" sz="1700" b="1" dirty="0">
                <a:latin typeface="Times New Roman" panose="02020603050405020304" pitchFamily="18" charset="0"/>
                <a:cs typeface="Times New Roman" panose="02020603050405020304" pitchFamily="18" charset="0"/>
              </a:rPr>
              <a:t>IEEE 802.15.4</a:t>
            </a:r>
            <a:r>
              <a:rPr lang="en-US" altLang="ko-KR" sz="1700" dirty="0">
                <a:latin typeface="Times New Roman" panose="02020603050405020304" pitchFamily="18" charset="0"/>
                <a:cs typeface="Times New Roman" panose="02020603050405020304" pitchFamily="18" charset="0"/>
              </a:rPr>
              <a:t> as well</a:t>
            </a:r>
          </a:p>
          <a:p>
            <a:pPr marL="627063" lvl="2" indent="-179388">
              <a:lnSpc>
                <a:spcPct val="105000"/>
              </a:lnSpc>
              <a:spcBef>
                <a:spcPts val="300"/>
              </a:spcBef>
              <a:buFont typeface="Wingdings" panose="05000000000000000000" pitchFamily="2" charset="2"/>
              <a:buChar char="Ø"/>
            </a:pPr>
            <a:r>
              <a:rPr lang="en-US" altLang="ko-KR" sz="1700" dirty="0">
                <a:latin typeface="Times New Roman" panose="02020603050405020304" pitchFamily="18" charset="0"/>
                <a:cs typeface="Times New Roman" panose="02020603050405020304" pitchFamily="18" charset="0"/>
              </a:rPr>
              <a:t>Defines low-level networking equipment, such as network adapters, repeaters, network hubs, modems, and fiber media converters</a:t>
            </a:r>
            <a:endParaRPr lang="en-US" altLang="ko-KR" sz="17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a:p>
            <a:pPr marL="627063" lvl="2" indent="-179388">
              <a:lnSpc>
                <a:spcPct val="105000"/>
              </a:lnSpc>
              <a:spcBef>
                <a:spcPts val="300"/>
              </a:spcBef>
              <a:buFont typeface="Wingdings" panose="05000000000000000000" pitchFamily="2" charset="2"/>
              <a:buChar char="Ø"/>
            </a:pPr>
            <a:r>
              <a:rPr lang="en-US" altLang="ko-KR" sz="1700" dirty="0">
                <a:latin typeface="Times New Roman" panose="02020603050405020304" pitchFamily="18" charset="0"/>
                <a:cs typeface="Times New Roman" panose="02020603050405020304" pitchFamily="18" charset="0"/>
              </a:rPr>
              <a:t>Protocol independent - never concerned with protocols or other such higher-layer </a:t>
            </a:r>
            <a:r>
              <a:rPr lang="en-US" altLang="ko-KR" sz="1700" dirty="0" smtClean="0">
                <a:latin typeface="Times New Roman" panose="02020603050405020304" pitchFamily="18" charset="0"/>
                <a:cs typeface="Times New Roman" panose="02020603050405020304" pitchFamily="18" charset="0"/>
              </a:rPr>
              <a:t>items</a:t>
            </a:r>
            <a:endParaRPr lang="en-US" altLang="ko-KR" sz="17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594961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20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OSI 7 layer model</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Data link layer (layer 2)</a:t>
            </a:r>
          </a:p>
          <a:p>
            <a:pPr marL="627063" lvl="2" indent="-179388">
              <a:lnSpc>
                <a:spcPct val="105000"/>
              </a:lnSpc>
              <a:spcBef>
                <a:spcPts val="3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Provides node-to-node data transfer – a link between two directly connected nodes</a:t>
            </a:r>
          </a:p>
          <a:p>
            <a:pPr marL="627063" lvl="2" indent="-179388">
              <a:lnSpc>
                <a:spcPct val="105000"/>
              </a:lnSpc>
              <a:spcBef>
                <a:spcPts val="3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Detects and possibly corrects errors that may occur in the physical layer</a:t>
            </a:r>
          </a:p>
          <a:p>
            <a:pPr marL="627063" lvl="2" indent="-179388">
              <a:lnSpc>
                <a:spcPct val="105000"/>
              </a:lnSpc>
              <a:spcBef>
                <a:spcPts val="3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Defines the protocol to establish and terminate a connection between two physically connected devices as well as the protocol for flow control between them</a:t>
            </a:r>
          </a:p>
          <a:p>
            <a:pPr marL="627063" lvl="2" indent="-179388">
              <a:lnSpc>
                <a:spcPct val="105000"/>
              </a:lnSpc>
              <a:spcBef>
                <a:spcPts val="3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High-speed local area networking over existing wires (power lines, phone lines and coaxial cables) defined by The </a:t>
            </a:r>
            <a:r>
              <a:rPr lang="en-US" altLang="ko-KR" sz="2000" b="1" dirty="0">
                <a:latin typeface="Times New Roman" panose="02020603050405020304" pitchFamily="18" charset="0"/>
                <a:cs typeface="Times New Roman" panose="02020603050405020304" pitchFamily="18" charset="0"/>
              </a:rPr>
              <a:t>ITU-T G.hn</a:t>
            </a:r>
            <a:r>
              <a:rPr lang="en-US" altLang="ko-KR" sz="2000" dirty="0">
                <a:latin typeface="Times New Roman" panose="02020603050405020304" pitchFamily="18" charset="0"/>
                <a:cs typeface="Times New Roman" panose="02020603050405020304" pitchFamily="18" charset="0"/>
              </a:rPr>
              <a:t> standard in this data link layer, providing both error correction and flow control by means of a selective-repeat sliding-window protocol</a:t>
            </a:r>
            <a:endPar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79216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15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OSI 7 layer model</a:t>
            </a:r>
          </a:p>
          <a:p>
            <a:pPr marL="447675" lvl="1" indent="-179388">
              <a:lnSpc>
                <a:spcPct val="105000"/>
              </a:lnSpc>
              <a:spcBef>
                <a:spcPts val="300"/>
              </a:spcBef>
              <a:buFont typeface="Wingdings" panose="05000000000000000000" pitchFamily="2" charset="2"/>
              <a:buChar char="§"/>
            </a:pPr>
            <a:r>
              <a:rPr lang="en-US" altLang="ko-KR" sz="15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Data link layer (layer 2)</a:t>
            </a:r>
          </a:p>
          <a:p>
            <a:pPr marL="627063" lvl="2" indent="-179388">
              <a:lnSpc>
                <a:spcPct val="105000"/>
              </a:lnSpc>
              <a:spcBef>
                <a:spcPts val="300"/>
              </a:spcBef>
              <a:buFont typeface="Wingdings" panose="05000000000000000000" pitchFamily="2" charset="2"/>
              <a:buChar char="Ø"/>
            </a:pPr>
            <a:r>
              <a:rPr lang="en-US" altLang="ko-KR" sz="1500" dirty="0">
                <a:latin typeface="Times New Roman" panose="02020603050405020304" pitchFamily="18" charset="0"/>
                <a:cs typeface="Times New Roman" panose="02020603050405020304" pitchFamily="18" charset="0"/>
              </a:rPr>
              <a:t>Provides node-to-node data transfer – a link between two directly connected nodes</a:t>
            </a:r>
          </a:p>
          <a:p>
            <a:pPr marL="627063" lvl="2" indent="-179388">
              <a:lnSpc>
                <a:spcPct val="105000"/>
              </a:lnSpc>
              <a:spcBef>
                <a:spcPts val="300"/>
              </a:spcBef>
              <a:buFont typeface="Wingdings" panose="05000000000000000000" pitchFamily="2" charset="2"/>
              <a:buChar char="Ø"/>
            </a:pPr>
            <a:r>
              <a:rPr lang="en-US" altLang="ko-KR" sz="1500" dirty="0">
                <a:latin typeface="Times New Roman" panose="02020603050405020304" pitchFamily="18" charset="0"/>
                <a:cs typeface="Times New Roman" panose="02020603050405020304" pitchFamily="18" charset="0"/>
              </a:rPr>
              <a:t>Detects and possibly corrects errors that may occur in the physical layer</a:t>
            </a:r>
          </a:p>
          <a:p>
            <a:pPr marL="627063" lvl="2" indent="-179388">
              <a:lnSpc>
                <a:spcPct val="105000"/>
              </a:lnSpc>
              <a:spcBef>
                <a:spcPts val="300"/>
              </a:spcBef>
              <a:buFont typeface="Wingdings" panose="05000000000000000000" pitchFamily="2" charset="2"/>
              <a:buChar char="Ø"/>
            </a:pPr>
            <a:r>
              <a:rPr lang="en-US" altLang="ko-KR" sz="1500" dirty="0">
                <a:latin typeface="Times New Roman" panose="02020603050405020304" pitchFamily="18" charset="0"/>
                <a:cs typeface="Times New Roman" panose="02020603050405020304" pitchFamily="18" charset="0"/>
              </a:rPr>
              <a:t>Defines the protocol to establish and terminate a connection between two physically connected devices as well as the protocol for flow control between them</a:t>
            </a:r>
          </a:p>
          <a:p>
            <a:pPr marL="627063" lvl="2" indent="-179388">
              <a:lnSpc>
                <a:spcPct val="105000"/>
              </a:lnSpc>
              <a:spcBef>
                <a:spcPts val="300"/>
              </a:spcBef>
              <a:buFont typeface="Wingdings" panose="05000000000000000000" pitchFamily="2" charset="2"/>
              <a:buChar char="Ø"/>
            </a:pPr>
            <a:r>
              <a:rPr lang="en-US" altLang="ko-KR" sz="1500" dirty="0">
                <a:latin typeface="Times New Roman" panose="02020603050405020304" pitchFamily="18" charset="0"/>
                <a:cs typeface="Times New Roman" panose="02020603050405020304" pitchFamily="18" charset="0"/>
              </a:rPr>
              <a:t>High-speed local area networking over existing wires (power lines, phone lines and coaxial cables) defined by The </a:t>
            </a:r>
            <a:r>
              <a:rPr lang="en-US" altLang="ko-KR" sz="1500" b="1" dirty="0">
                <a:latin typeface="Times New Roman" panose="02020603050405020304" pitchFamily="18" charset="0"/>
                <a:cs typeface="Times New Roman" panose="02020603050405020304" pitchFamily="18" charset="0"/>
              </a:rPr>
              <a:t>ITU-T G.hn</a:t>
            </a:r>
            <a:r>
              <a:rPr lang="en-US" altLang="ko-KR" sz="1500" dirty="0">
                <a:latin typeface="Times New Roman" panose="02020603050405020304" pitchFamily="18" charset="0"/>
                <a:cs typeface="Times New Roman" panose="02020603050405020304" pitchFamily="18" charset="0"/>
              </a:rPr>
              <a:t> standard in this data link layer, providing both error correction and flow control by means of a selective-repeat sliding-window </a:t>
            </a:r>
            <a:r>
              <a:rPr lang="en-US" altLang="ko-KR" sz="1500" dirty="0" smtClean="0">
                <a:latin typeface="Times New Roman" panose="02020603050405020304" pitchFamily="18" charset="0"/>
                <a:cs typeface="Times New Roman" panose="02020603050405020304" pitchFamily="18" charset="0"/>
              </a:rPr>
              <a:t>protocol</a:t>
            </a:r>
          </a:p>
          <a:p>
            <a:pPr marL="627063" lvl="2" indent="-179388">
              <a:lnSpc>
                <a:spcPct val="105000"/>
              </a:lnSpc>
              <a:spcBef>
                <a:spcPts val="300"/>
              </a:spcBef>
              <a:buFont typeface="Wingdings" panose="05000000000000000000" pitchFamily="2" charset="2"/>
              <a:buChar char="Ø"/>
            </a:pPr>
            <a:r>
              <a:rPr lang="en-US" altLang="ko-KR" sz="1500" dirty="0">
                <a:latin typeface="Times New Roman" panose="02020603050405020304" pitchFamily="18" charset="0"/>
                <a:cs typeface="Times New Roman" panose="02020603050405020304" pitchFamily="18" charset="0"/>
              </a:rPr>
              <a:t>Divided into two sublayers by IEEE 802:</a:t>
            </a:r>
          </a:p>
          <a:p>
            <a:pPr marL="806450" lvl="3" indent="-179388">
              <a:lnSpc>
                <a:spcPct val="105000"/>
              </a:lnSpc>
              <a:spcBef>
                <a:spcPts val="300"/>
              </a:spcBef>
              <a:buFont typeface="Arial" panose="020B0604020202020204" pitchFamily="34" charset="0"/>
              <a:buChar char="•"/>
            </a:pPr>
            <a:r>
              <a:rPr lang="en-US" altLang="ko-KR" sz="1500" b="1" dirty="0">
                <a:latin typeface="Times New Roman" panose="02020603050405020304" pitchFamily="18" charset="0"/>
                <a:cs typeface="Times New Roman" panose="02020603050405020304" pitchFamily="18" charset="0"/>
              </a:rPr>
              <a:t>Media Access Control</a:t>
            </a:r>
            <a:r>
              <a:rPr lang="en-US" altLang="ko-KR" sz="1500" dirty="0">
                <a:latin typeface="Times New Roman" panose="02020603050405020304" pitchFamily="18" charset="0"/>
                <a:cs typeface="Times New Roman" panose="02020603050405020304" pitchFamily="18" charset="0"/>
              </a:rPr>
              <a:t> (</a:t>
            </a:r>
            <a:r>
              <a:rPr lang="en-US" altLang="ko-KR" sz="1500" b="1" dirty="0">
                <a:latin typeface="Times New Roman" panose="02020603050405020304" pitchFamily="18" charset="0"/>
                <a:cs typeface="Times New Roman" panose="02020603050405020304" pitchFamily="18" charset="0"/>
              </a:rPr>
              <a:t>MAC</a:t>
            </a:r>
            <a:r>
              <a:rPr lang="en-US" altLang="ko-KR" sz="1500" dirty="0">
                <a:latin typeface="Times New Roman" panose="02020603050405020304" pitchFamily="18" charset="0"/>
                <a:cs typeface="Times New Roman" panose="02020603050405020304" pitchFamily="18" charset="0"/>
              </a:rPr>
              <a:t>) layer - responsible for controlling how devices in a network gain access to medium and permission to transmit it</a:t>
            </a:r>
          </a:p>
          <a:p>
            <a:pPr marL="806450" lvl="3" indent="-179388">
              <a:lnSpc>
                <a:spcPct val="105000"/>
              </a:lnSpc>
              <a:spcBef>
                <a:spcPts val="300"/>
              </a:spcBef>
              <a:buFont typeface="Arial" panose="020B0604020202020204" pitchFamily="34" charset="0"/>
              <a:buChar char="•"/>
            </a:pPr>
            <a:r>
              <a:rPr lang="en-US" altLang="ko-KR" sz="1500" b="1" dirty="0">
                <a:latin typeface="Times New Roman" panose="02020603050405020304" pitchFamily="18" charset="0"/>
                <a:cs typeface="Times New Roman" panose="02020603050405020304" pitchFamily="18" charset="0"/>
              </a:rPr>
              <a:t>Logical Link Control</a:t>
            </a:r>
            <a:r>
              <a:rPr lang="en-US" altLang="ko-KR" sz="1500" dirty="0">
                <a:latin typeface="Times New Roman" panose="02020603050405020304" pitchFamily="18" charset="0"/>
                <a:cs typeface="Times New Roman" panose="02020603050405020304" pitchFamily="18" charset="0"/>
              </a:rPr>
              <a:t> (</a:t>
            </a:r>
            <a:r>
              <a:rPr lang="en-US" altLang="ko-KR" sz="1500" b="1" dirty="0">
                <a:latin typeface="Times New Roman" panose="02020603050405020304" pitchFamily="18" charset="0"/>
                <a:cs typeface="Times New Roman" panose="02020603050405020304" pitchFamily="18" charset="0"/>
              </a:rPr>
              <a:t>LLC</a:t>
            </a:r>
            <a:r>
              <a:rPr lang="en-US" altLang="ko-KR" sz="1500" dirty="0">
                <a:latin typeface="Times New Roman" panose="02020603050405020304" pitchFamily="18" charset="0"/>
                <a:cs typeface="Times New Roman" panose="02020603050405020304" pitchFamily="18" charset="0"/>
              </a:rPr>
              <a:t>) layer - responsible for identifying Network layer protocols and then encapsulating them and controls error checking and frame synchronization</a:t>
            </a:r>
          </a:p>
          <a:p>
            <a:pPr marL="627063" lvl="2" indent="-179388">
              <a:lnSpc>
                <a:spcPct val="105000"/>
              </a:lnSpc>
              <a:spcBef>
                <a:spcPts val="300"/>
              </a:spcBef>
              <a:buFont typeface="Wingdings" panose="05000000000000000000" pitchFamily="2" charset="2"/>
              <a:buChar char="Ø"/>
            </a:pPr>
            <a:r>
              <a:rPr lang="en-US" altLang="ko-KR" sz="1500" dirty="0">
                <a:latin typeface="Times New Roman" panose="02020603050405020304" pitchFamily="18" charset="0"/>
                <a:cs typeface="Times New Roman" panose="02020603050405020304" pitchFamily="18" charset="0"/>
              </a:rPr>
              <a:t>Includes the MAC and LLC layers of IEEE 802 networks such as </a:t>
            </a:r>
            <a:r>
              <a:rPr lang="en-US" altLang="ko-KR" sz="1500" b="1" dirty="0">
                <a:latin typeface="Times New Roman" panose="02020603050405020304" pitchFamily="18" charset="0"/>
                <a:cs typeface="Times New Roman" panose="02020603050405020304" pitchFamily="18" charset="0"/>
              </a:rPr>
              <a:t>802.3 Ethernet</a:t>
            </a:r>
            <a:r>
              <a:rPr lang="en-US" altLang="ko-KR" sz="1500" dirty="0">
                <a:latin typeface="Times New Roman" panose="02020603050405020304" pitchFamily="18" charset="0"/>
                <a:cs typeface="Times New Roman" panose="02020603050405020304" pitchFamily="18" charset="0"/>
              </a:rPr>
              <a:t>, </a:t>
            </a:r>
            <a:r>
              <a:rPr lang="en-US" altLang="ko-KR" sz="1500" b="1" dirty="0">
                <a:latin typeface="Times New Roman" panose="02020603050405020304" pitchFamily="18" charset="0"/>
                <a:cs typeface="Times New Roman" panose="02020603050405020304" pitchFamily="18" charset="0"/>
              </a:rPr>
              <a:t>802.11 Wi-Fi</a:t>
            </a:r>
            <a:r>
              <a:rPr lang="en-US" altLang="ko-KR" sz="1500" dirty="0">
                <a:latin typeface="Times New Roman" panose="02020603050405020304" pitchFamily="18" charset="0"/>
                <a:cs typeface="Times New Roman" panose="02020603050405020304" pitchFamily="18" charset="0"/>
              </a:rPr>
              <a:t>, and </a:t>
            </a:r>
            <a:r>
              <a:rPr lang="en-US" altLang="ko-KR" sz="1500" b="1" dirty="0">
                <a:latin typeface="Times New Roman" panose="02020603050405020304" pitchFamily="18" charset="0"/>
                <a:cs typeface="Times New Roman" panose="02020603050405020304" pitchFamily="18" charset="0"/>
              </a:rPr>
              <a:t>802.15.4 ZigBee</a:t>
            </a:r>
          </a:p>
          <a:p>
            <a:pPr marL="627063" lvl="2" indent="-179388">
              <a:lnSpc>
                <a:spcPct val="105000"/>
              </a:lnSpc>
              <a:spcBef>
                <a:spcPts val="300"/>
              </a:spcBef>
              <a:buFont typeface="Wingdings" panose="05000000000000000000" pitchFamily="2" charset="2"/>
              <a:buChar char="Ø"/>
            </a:pPr>
            <a:r>
              <a:rPr lang="en-US" altLang="ko-KR" sz="1500" dirty="0">
                <a:latin typeface="Times New Roman" panose="02020603050405020304" pitchFamily="18" charset="0"/>
                <a:cs typeface="Times New Roman" panose="02020603050405020304" pitchFamily="18" charset="0"/>
              </a:rPr>
              <a:t>Defines the Point-to-Point Protocol (</a:t>
            </a:r>
            <a:r>
              <a:rPr lang="en-US" altLang="ko-KR" sz="1500" b="1" dirty="0">
                <a:latin typeface="Times New Roman" panose="02020603050405020304" pitchFamily="18" charset="0"/>
                <a:cs typeface="Times New Roman" panose="02020603050405020304" pitchFamily="18" charset="0"/>
              </a:rPr>
              <a:t>PPP</a:t>
            </a:r>
            <a:r>
              <a:rPr lang="en-US" altLang="ko-KR" sz="1500" dirty="0">
                <a:latin typeface="Times New Roman" panose="02020603050405020304" pitchFamily="18" charset="0"/>
                <a:cs typeface="Times New Roman" panose="02020603050405020304" pitchFamily="18" charset="0"/>
              </a:rPr>
              <a:t>) that can operate over several different physical layers, such as synchronous and asynchronous serial lines</a:t>
            </a:r>
            <a:endParaRPr lang="en-US" altLang="ko-KR" sz="15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a:p>
            <a:pPr marL="627063" lvl="2" indent="-179388">
              <a:lnSpc>
                <a:spcPct val="105000"/>
              </a:lnSpc>
              <a:spcBef>
                <a:spcPts val="300"/>
              </a:spcBef>
              <a:buFont typeface="Wingdings" panose="05000000000000000000" pitchFamily="2" charset="2"/>
              <a:buChar char="Ø"/>
            </a:pPr>
            <a:endParaRPr lang="en-US" altLang="ko-KR" sz="15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038452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16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OSI 7 layer model</a:t>
            </a:r>
          </a:p>
          <a:p>
            <a:pPr marL="447675" lvl="1" indent="-179388">
              <a:lnSpc>
                <a:spcPct val="105000"/>
              </a:lnSpc>
              <a:spcBef>
                <a:spcPts val="300"/>
              </a:spcBef>
              <a:buFont typeface="Wingdings" panose="05000000000000000000" pitchFamily="2" charset="2"/>
              <a:buChar char="§"/>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Network layer (Layer 3)</a:t>
            </a:r>
          </a:p>
          <a:p>
            <a:pPr marL="627063" lvl="2" indent="-179388">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cs typeface="Times New Roman" panose="02020603050405020304" pitchFamily="18" charset="0"/>
              </a:rPr>
              <a:t>Provides the functional and procedural means of transferring variable length data sequences (called </a:t>
            </a:r>
            <a:r>
              <a:rPr lang="en-US" altLang="ko-KR" sz="1600" b="1" dirty="0">
                <a:latin typeface="Times New Roman" panose="02020603050405020304" pitchFamily="18" charset="0"/>
                <a:cs typeface="Times New Roman" panose="02020603050405020304" pitchFamily="18" charset="0"/>
              </a:rPr>
              <a:t>datagrams</a:t>
            </a:r>
            <a:r>
              <a:rPr lang="en-US" altLang="ko-KR" sz="1600" dirty="0">
                <a:latin typeface="Times New Roman" panose="02020603050405020304" pitchFamily="18" charset="0"/>
                <a:cs typeface="Times New Roman" panose="02020603050405020304" pitchFamily="18" charset="0"/>
              </a:rPr>
              <a:t>) from one node to another connected to the same "network"</a:t>
            </a:r>
          </a:p>
          <a:p>
            <a:pPr marL="627063" lvl="2" indent="-179388">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cs typeface="Times New Roman" panose="02020603050405020304" pitchFamily="18" charset="0"/>
              </a:rPr>
              <a:t>A network – a communication medium to which many nodes with </a:t>
            </a:r>
            <a:r>
              <a:rPr lang="en-US" altLang="ko-KR" sz="1600" b="1" dirty="0">
                <a:latin typeface="Times New Roman" panose="02020603050405020304" pitchFamily="18" charset="0"/>
                <a:cs typeface="Times New Roman" panose="02020603050405020304" pitchFamily="18" charset="0"/>
              </a:rPr>
              <a:t>addresses</a:t>
            </a:r>
            <a:r>
              <a:rPr lang="en-US" altLang="ko-KR" sz="1600" dirty="0">
                <a:latin typeface="Times New Roman" panose="02020603050405020304" pitchFamily="18" charset="0"/>
                <a:cs typeface="Times New Roman" panose="02020603050405020304" pitchFamily="18" charset="0"/>
              </a:rPr>
              <a:t> (e.g., IP) can be connected, allowing each member node to transfer a message to any other member nodes via </a:t>
            </a:r>
            <a:r>
              <a:rPr lang="en-US" altLang="ko-KR" sz="1600" b="1" dirty="0">
                <a:latin typeface="Times New Roman" panose="02020603050405020304" pitchFamily="18" charset="0"/>
                <a:cs typeface="Times New Roman" panose="02020603050405020304" pitchFamily="18" charset="0"/>
              </a:rPr>
              <a:t>address resolution</a:t>
            </a:r>
            <a:r>
              <a:rPr lang="en-US" altLang="ko-KR" sz="1600" dirty="0">
                <a:latin typeface="Times New Roman" panose="02020603050405020304" pitchFamily="18" charset="0"/>
                <a:cs typeface="Times New Roman" panose="02020603050405020304" pitchFamily="18" charset="0"/>
              </a:rPr>
              <a:t> or </a:t>
            </a:r>
            <a:r>
              <a:rPr lang="en-US" altLang="ko-KR" sz="1600" b="1" dirty="0">
                <a:latin typeface="Times New Roman" panose="02020603050405020304" pitchFamily="18" charset="0"/>
                <a:cs typeface="Times New Roman" panose="02020603050405020304" pitchFamily="18" charset="0"/>
              </a:rPr>
              <a:t>routing</a:t>
            </a:r>
            <a:r>
              <a:rPr lang="en-US" altLang="ko-KR" sz="1600" dirty="0">
                <a:latin typeface="Times New Roman" panose="02020603050405020304" pitchFamily="18" charset="0"/>
                <a:cs typeface="Times New Roman" panose="02020603050405020304" pitchFamily="18" charset="0"/>
              </a:rPr>
              <a:t> through intermediate nodes</a:t>
            </a:r>
          </a:p>
          <a:p>
            <a:pPr marL="627063" lvl="2" indent="-179388">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cs typeface="Times New Roman" panose="02020603050405020304" pitchFamily="18" charset="0"/>
              </a:rPr>
              <a:t>Large messages divided into several fragments before sending and reassembled again upon receiving at the network layer</a:t>
            </a:r>
          </a:p>
          <a:p>
            <a:pPr marL="627063" lvl="2" indent="-179388">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cs typeface="Times New Roman" panose="02020603050405020304" pitchFamily="18" charset="0"/>
              </a:rPr>
              <a:t>May report delivery errors – message delivery at the network layer is not necessarily guaranteed to be reliable; a network layer protocol may provide reliable message delivery, but it need not do so.</a:t>
            </a:r>
          </a:p>
          <a:p>
            <a:pPr marL="627063" lvl="2" indent="-179388">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cs typeface="Times New Roman" panose="02020603050405020304" pitchFamily="18" charset="0"/>
              </a:rPr>
              <a:t>Defines a number of layer-management protocols (a function defined in the </a:t>
            </a:r>
            <a:r>
              <a:rPr lang="en-US" altLang="ko-KR" sz="1600" i="1" dirty="0">
                <a:latin typeface="Times New Roman" panose="02020603050405020304" pitchFamily="18" charset="0"/>
                <a:cs typeface="Times New Roman" panose="02020603050405020304" pitchFamily="18" charset="0"/>
              </a:rPr>
              <a:t>management annex</a:t>
            </a:r>
            <a:r>
              <a:rPr lang="en-US" altLang="ko-KR" sz="1600" dirty="0">
                <a:latin typeface="Times New Roman" panose="02020603050405020304" pitchFamily="18" charset="0"/>
                <a:cs typeface="Times New Roman" panose="02020603050405020304" pitchFamily="18" charset="0"/>
              </a:rPr>
              <a:t>, ISO 7498/4) including routing protocols, multicast group management, network-layer information and error, and network-layer address assignment – determined by the payload that makes these belong to the network layer, not the protocol that carries them</a:t>
            </a:r>
            <a:endPar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a:p>
            <a:pPr marL="627063" lvl="2" indent="-179388">
              <a:lnSpc>
                <a:spcPct val="105000"/>
              </a:lnSpc>
              <a:spcBef>
                <a:spcPts val="300"/>
              </a:spcBef>
              <a:buFont typeface="Wingdings" panose="05000000000000000000" pitchFamily="2" charset="2"/>
              <a:buChar char="Ø"/>
            </a:pPr>
            <a:endPar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977045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14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OSI 7 layer model</a:t>
            </a:r>
          </a:p>
          <a:p>
            <a:pPr marL="447675" lvl="1" indent="-179388">
              <a:lnSpc>
                <a:spcPct val="105000"/>
              </a:lnSpc>
              <a:spcBef>
                <a:spcPts val="300"/>
              </a:spcBef>
              <a:buFont typeface="Wingdings" panose="05000000000000000000" pitchFamily="2" charset="2"/>
              <a:buChar char="§"/>
            </a:pPr>
            <a:r>
              <a:rPr lang="en-US" altLang="ko-KR" sz="1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Transport layer (Layer 4)</a:t>
            </a:r>
          </a:p>
          <a:p>
            <a:pPr marL="627063" lvl="2" indent="-179388">
              <a:lnSpc>
                <a:spcPct val="105000"/>
              </a:lnSpc>
              <a:spcBef>
                <a:spcPts val="300"/>
              </a:spcBef>
              <a:buFont typeface="Wingdings" panose="05000000000000000000" pitchFamily="2" charset="2"/>
              <a:buChar char="Ø"/>
            </a:pPr>
            <a:r>
              <a:rPr lang="en-US" altLang="ko-KR" sz="1400" dirty="0">
                <a:latin typeface="Times New Roman" panose="02020603050405020304" pitchFamily="18" charset="0"/>
                <a:cs typeface="Times New Roman" panose="02020603050405020304" pitchFamily="18" charset="0"/>
              </a:rPr>
              <a:t>Provides the functional and procedural means of transferring variable-length data sequences from a source to a destination host via one or more networks, while maintaining the quality of service functions - Transmission Control Protocol (TCP) usually built on top of the Internet Protocol (IP) is an example of a transport-layer protocol in the standard Internet stack</a:t>
            </a:r>
          </a:p>
          <a:p>
            <a:pPr marL="627063" lvl="2" indent="-179388">
              <a:lnSpc>
                <a:spcPct val="105000"/>
              </a:lnSpc>
              <a:spcBef>
                <a:spcPts val="300"/>
              </a:spcBef>
              <a:buFont typeface="Wingdings" panose="05000000000000000000" pitchFamily="2" charset="2"/>
              <a:buChar char="Ø"/>
            </a:pPr>
            <a:r>
              <a:rPr lang="en-US" altLang="ko-KR" sz="1400" dirty="0">
                <a:latin typeface="Times New Roman" panose="02020603050405020304" pitchFamily="18" charset="0"/>
                <a:cs typeface="Times New Roman" panose="02020603050405020304" pitchFamily="18" charset="0"/>
              </a:rPr>
              <a:t>Controls the reliability of a given link through flow control, segmentation/</a:t>
            </a:r>
            <a:r>
              <a:rPr lang="en-US" altLang="ko-KR" sz="1400" dirty="0" err="1">
                <a:latin typeface="Times New Roman" panose="02020603050405020304" pitchFamily="18" charset="0"/>
                <a:cs typeface="Times New Roman" panose="02020603050405020304" pitchFamily="18" charset="0"/>
              </a:rPr>
              <a:t>desegmentation</a:t>
            </a:r>
            <a:r>
              <a:rPr lang="en-US" altLang="ko-KR" sz="1400" dirty="0">
                <a:latin typeface="Times New Roman" panose="02020603050405020304" pitchFamily="18" charset="0"/>
                <a:cs typeface="Times New Roman" panose="02020603050405020304" pitchFamily="18" charset="0"/>
              </a:rPr>
              <a:t>, and error control</a:t>
            </a:r>
          </a:p>
          <a:p>
            <a:pPr marL="627063" lvl="2" indent="-179388">
              <a:lnSpc>
                <a:spcPct val="105000"/>
              </a:lnSpc>
              <a:spcBef>
                <a:spcPts val="300"/>
              </a:spcBef>
              <a:buFont typeface="Wingdings" panose="05000000000000000000" pitchFamily="2" charset="2"/>
              <a:buChar char="Ø"/>
            </a:pPr>
            <a:r>
              <a:rPr lang="en-US" altLang="ko-KR" sz="1400" dirty="0">
                <a:latin typeface="Times New Roman" panose="02020603050405020304" pitchFamily="18" charset="0"/>
                <a:cs typeface="Times New Roman" panose="02020603050405020304" pitchFamily="18" charset="0"/>
              </a:rPr>
              <a:t>Some protocols are state- and connection-oriented implying that the transport layer can keep track of the segments and re-transmit those that fail. </a:t>
            </a:r>
          </a:p>
          <a:p>
            <a:pPr marL="627063" lvl="2" indent="-179388">
              <a:lnSpc>
                <a:spcPct val="105000"/>
              </a:lnSpc>
              <a:spcBef>
                <a:spcPts val="300"/>
              </a:spcBef>
              <a:buFont typeface="Wingdings" panose="05000000000000000000" pitchFamily="2" charset="2"/>
              <a:buChar char="Ø"/>
            </a:pPr>
            <a:r>
              <a:rPr lang="en-US" altLang="ko-KR" sz="1400" dirty="0">
                <a:latin typeface="Times New Roman" panose="02020603050405020304" pitchFamily="18" charset="0"/>
                <a:cs typeface="Times New Roman" panose="02020603050405020304" pitchFamily="18" charset="0"/>
              </a:rPr>
              <a:t>Also provides the acknowledgement of the successful data transmission and sends the next data if no errors occurred</a:t>
            </a:r>
          </a:p>
          <a:p>
            <a:pPr marL="627063" lvl="2" indent="-179388">
              <a:lnSpc>
                <a:spcPct val="105000"/>
              </a:lnSpc>
              <a:spcBef>
                <a:spcPts val="300"/>
              </a:spcBef>
              <a:buFont typeface="Wingdings" panose="05000000000000000000" pitchFamily="2" charset="2"/>
              <a:buChar char="Ø"/>
            </a:pPr>
            <a:r>
              <a:rPr lang="en-US" altLang="ko-KR" sz="1400" dirty="0">
                <a:latin typeface="Times New Roman" panose="02020603050405020304" pitchFamily="18" charset="0"/>
                <a:cs typeface="Times New Roman" panose="02020603050405020304" pitchFamily="18" charset="0"/>
              </a:rPr>
              <a:t>Creates packets out of the message received from the application layer. Packetizing is a process of dividing the long message into smaller messages. </a:t>
            </a:r>
          </a:p>
          <a:p>
            <a:pPr marL="627063" lvl="2" indent="-179388">
              <a:lnSpc>
                <a:spcPct val="105000"/>
              </a:lnSpc>
              <a:spcBef>
                <a:spcPts val="300"/>
              </a:spcBef>
              <a:buFont typeface="Wingdings" panose="05000000000000000000" pitchFamily="2" charset="2"/>
              <a:buChar char="Ø"/>
            </a:pPr>
            <a:r>
              <a:rPr lang="en-US" altLang="ko-KR" sz="1400" dirty="0">
                <a:latin typeface="Times New Roman" panose="02020603050405020304" pitchFamily="18" charset="0"/>
                <a:cs typeface="Times New Roman" panose="02020603050405020304" pitchFamily="18" charset="0"/>
              </a:rPr>
              <a:t>Five classes of connection-mode transport protocols defined by OSI,  ranging from class 0 (which is also known as TP0 and provides the fewest features) to class 4 (TP4, designed for less reliable networks, similar to the Internet)</a:t>
            </a:r>
          </a:p>
          <a:p>
            <a:pPr marL="806450" lvl="3" indent="-180975">
              <a:lnSpc>
                <a:spcPct val="105000"/>
              </a:lnSpc>
              <a:spcBef>
                <a:spcPts val="300"/>
              </a:spcBef>
              <a:buFont typeface="Arial" panose="020B0604020202020204" pitchFamily="34" charset="0"/>
              <a:buChar char="•"/>
            </a:pPr>
            <a:r>
              <a:rPr lang="en-US" altLang="ko-KR" sz="1400" dirty="0">
                <a:latin typeface="Times New Roman" panose="02020603050405020304" pitchFamily="18" charset="0"/>
                <a:cs typeface="Times New Roman" panose="02020603050405020304" pitchFamily="18" charset="0"/>
              </a:rPr>
              <a:t>Class 0: contains no error recovery and designed for use on network layers that provide error-free connections</a:t>
            </a:r>
          </a:p>
          <a:p>
            <a:pPr marL="806450" lvl="3" indent="-180975">
              <a:lnSpc>
                <a:spcPct val="105000"/>
              </a:lnSpc>
              <a:spcBef>
                <a:spcPts val="300"/>
              </a:spcBef>
              <a:buFont typeface="Arial" panose="020B0604020202020204" pitchFamily="34" charset="0"/>
              <a:buChar char="•"/>
            </a:pPr>
            <a:r>
              <a:rPr lang="en-US" altLang="ko-KR" sz="1400" dirty="0">
                <a:latin typeface="Times New Roman" panose="02020603050405020304" pitchFamily="18" charset="0"/>
                <a:cs typeface="Times New Roman" panose="02020603050405020304" pitchFamily="18" charset="0"/>
              </a:rPr>
              <a:t>Class 4: closest to TCP, although TCP contains functions, such as the graceful close, which OSI assigns to the session layer</a:t>
            </a:r>
          </a:p>
          <a:p>
            <a:pPr marL="806450" lvl="3" indent="-180975">
              <a:lnSpc>
                <a:spcPct val="105000"/>
              </a:lnSpc>
              <a:spcBef>
                <a:spcPts val="300"/>
              </a:spcBef>
              <a:buFont typeface="Arial" panose="020B0604020202020204" pitchFamily="34" charset="0"/>
              <a:buChar char="•"/>
            </a:pPr>
            <a:r>
              <a:rPr lang="en-US" altLang="ko-KR" sz="1400" dirty="0">
                <a:latin typeface="Times New Roman" panose="02020603050405020304" pitchFamily="18" charset="0"/>
                <a:cs typeface="Times New Roman" panose="02020603050405020304" pitchFamily="18" charset="0"/>
              </a:rPr>
              <a:t>All OSI TP connection-mode protocol classes provide expedited data and preservation of record boundaries.  </a:t>
            </a:r>
          </a:p>
          <a:p>
            <a:pPr marL="627063" lvl="2" indent="-179388">
              <a:lnSpc>
                <a:spcPct val="105000"/>
              </a:lnSpc>
              <a:spcBef>
                <a:spcPts val="300"/>
              </a:spcBef>
              <a:buFont typeface="Wingdings" panose="05000000000000000000" pitchFamily="2" charset="2"/>
              <a:buChar char="Ø"/>
            </a:pPr>
            <a:r>
              <a:rPr lang="en-US" altLang="ko-KR" sz="1400" dirty="0">
                <a:latin typeface="Times New Roman" panose="02020603050405020304" pitchFamily="18" charset="0"/>
                <a:cs typeface="Times New Roman" panose="02020603050405020304" pitchFamily="18" charset="0"/>
              </a:rPr>
              <a:t>Similar to a post office which deals with the dispatch and classification of mail and parcels sent</a:t>
            </a:r>
          </a:p>
          <a:p>
            <a:pPr marL="627063" lvl="2" indent="-179388">
              <a:lnSpc>
                <a:spcPct val="105000"/>
              </a:lnSpc>
              <a:spcBef>
                <a:spcPts val="300"/>
              </a:spcBef>
              <a:buFont typeface="Wingdings" panose="05000000000000000000" pitchFamily="2" charset="2"/>
              <a:buChar char="Ø"/>
            </a:pPr>
            <a:endParaRPr lang="en-US" altLang="ko-KR" sz="1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185238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OSI 7 layer model</a:t>
            </a:r>
          </a:p>
          <a:p>
            <a:pPr marL="627063" lvl="2" indent="-179388">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cs typeface="Times New Roman" panose="02020603050405020304" pitchFamily="18" charset="0"/>
              </a:rPr>
              <a:t>Packets are then encapsulated into higher level protocols, such as cryptographic presentation services that can be read by the addressee only.</a:t>
            </a:r>
            <a:endParaRPr lang="en-US" altLang="ko-KR" sz="1800" dirty="0">
              <a:solidFill>
                <a:srgbClr val="FF0000"/>
              </a:solidFill>
              <a:latin typeface="Times New Roman" panose="02020603050405020304" pitchFamily="18" charset="0"/>
              <a:cs typeface="Times New Roman" panose="02020603050405020304" pitchFamily="18" charset="0"/>
            </a:endParaRPr>
          </a:p>
          <a:p>
            <a:pPr marL="627063" lvl="2" indent="-179388">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cs typeface="Times New Roman" panose="02020603050405020304" pitchFamily="18" charset="0"/>
              </a:rPr>
              <a:t>Non-IP tunneling protocols operating at the transport layer:  IBM's </a:t>
            </a:r>
            <a:r>
              <a:rPr lang="en-US" altLang="ko-KR" sz="1800" b="1" dirty="0">
                <a:latin typeface="Times New Roman" panose="02020603050405020304" pitchFamily="18" charset="0"/>
                <a:cs typeface="Times New Roman" panose="02020603050405020304" pitchFamily="18" charset="0"/>
              </a:rPr>
              <a:t>SNA</a:t>
            </a:r>
            <a:r>
              <a:rPr lang="en-US" altLang="ko-KR" sz="1800" dirty="0">
                <a:latin typeface="Times New Roman" panose="02020603050405020304" pitchFamily="18" charset="0"/>
                <a:cs typeface="Times New Roman" panose="02020603050405020304" pitchFamily="18" charset="0"/>
              </a:rPr>
              <a:t>, Novell's </a:t>
            </a:r>
            <a:r>
              <a:rPr lang="en-US" altLang="ko-KR" sz="1800" b="1" dirty="0">
                <a:latin typeface="Times New Roman" panose="02020603050405020304" pitchFamily="18" charset="0"/>
                <a:cs typeface="Times New Roman" panose="02020603050405020304" pitchFamily="18" charset="0"/>
              </a:rPr>
              <a:t>IPX</a:t>
            </a:r>
            <a:r>
              <a:rPr lang="en-US" altLang="ko-KR" sz="1800" dirty="0">
                <a:latin typeface="Times New Roman" panose="02020603050405020304" pitchFamily="18" charset="0"/>
                <a:cs typeface="Times New Roman" panose="02020603050405020304" pitchFamily="18" charset="0"/>
              </a:rPr>
              <a:t> over an IP network, or end-to-end encryption with </a:t>
            </a:r>
            <a:r>
              <a:rPr lang="en-US" altLang="ko-KR" sz="1800" b="1" dirty="0">
                <a:latin typeface="Times New Roman" panose="02020603050405020304" pitchFamily="18" charset="0"/>
                <a:cs typeface="Times New Roman" panose="02020603050405020304" pitchFamily="18" charset="0"/>
              </a:rPr>
              <a:t>IPsec</a:t>
            </a:r>
          </a:p>
          <a:p>
            <a:pPr marL="627063" lvl="2" indent="-179388">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cs typeface="Times New Roman" panose="02020603050405020304" pitchFamily="18" charset="0"/>
              </a:rPr>
              <a:t>While Generic Routing Encapsulation (GRE) might seem to be a network-layer protocol, if the encapsulation of the payload takes place only at endpoint, GRE becomes closer to a transport protocol that uses IP headers but contains complete frames or packets to deliver to an endpoint.</a:t>
            </a:r>
          </a:p>
          <a:p>
            <a:pPr marL="627063" lvl="2" indent="-179388">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cs typeface="Times New Roman" panose="02020603050405020304" pitchFamily="18" charset="0"/>
              </a:rPr>
              <a:t>L2TP carries PPP frames inside transport packet.</a:t>
            </a:r>
          </a:p>
          <a:p>
            <a:pPr marL="627063" lvl="2" indent="-179388">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cs typeface="Times New Roman" panose="02020603050405020304" pitchFamily="18" charset="0"/>
              </a:rPr>
              <a:t>Although not developed under the OSI Reference Model and not strictly conforming to the OSI definition of the transport layer, the Transmission Control Protocol (TCP) and the User Datagram Protocol (UDP) of the Internet Protocol Suite are commonly categorized as layer-4 protocols within OSI.</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96494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6" name="표 1"/>
          <p:cNvGraphicFramePr>
            <a:graphicFrameLocks noGrp="1"/>
          </p:cNvGraphicFramePr>
          <p:nvPr>
            <p:extLst>
              <p:ext uri="{D42A27DB-BD31-4B8C-83A1-F6EECF244321}">
                <p14:modId xmlns:p14="http://schemas.microsoft.com/office/powerpoint/2010/main" val="3712280542"/>
              </p:ext>
            </p:extLst>
          </p:nvPr>
        </p:nvGraphicFramePr>
        <p:xfrm>
          <a:off x="153146" y="1447800"/>
          <a:ext cx="8533653" cy="4572000"/>
        </p:xfrm>
        <a:graphic>
          <a:graphicData uri="http://schemas.openxmlformats.org/drawingml/2006/table">
            <a:tbl>
              <a:tblPr firstRow="1" bandRow="1">
                <a:tableStyleId>{5C22544A-7EE6-4342-B048-85BDC9FD1C3A}</a:tableStyleId>
              </a:tblPr>
              <a:tblGrid>
                <a:gridCol w="4352668">
                  <a:extLst>
                    <a:ext uri="{9D8B030D-6E8A-4147-A177-3AD203B41FA5}">
                      <a16:colId xmlns="" xmlns:a16="http://schemas.microsoft.com/office/drawing/2014/main" val="20000"/>
                    </a:ext>
                  </a:extLst>
                </a:gridCol>
                <a:gridCol w="836197">
                  <a:extLst>
                    <a:ext uri="{9D8B030D-6E8A-4147-A177-3AD203B41FA5}">
                      <a16:colId xmlns="" xmlns:a16="http://schemas.microsoft.com/office/drawing/2014/main" val="20001"/>
                    </a:ext>
                  </a:extLst>
                </a:gridCol>
                <a:gridCol w="836197">
                  <a:extLst>
                    <a:ext uri="{9D8B030D-6E8A-4147-A177-3AD203B41FA5}">
                      <a16:colId xmlns="" xmlns:a16="http://schemas.microsoft.com/office/drawing/2014/main" val="20002"/>
                    </a:ext>
                  </a:extLst>
                </a:gridCol>
                <a:gridCol w="836197">
                  <a:extLst>
                    <a:ext uri="{9D8B030D-6E8A-4147-A177-3AD203B41FA5}">
                      <a16:colId xmlns="" xmlns:a16="http://schemas.microsoft.com/office/drawing/2014/main" val="20003"/>
                    </a:ext>
                  </a:extLst>
                </a:gridCol>
                <a:gridCol w="836197">
                  <a:extLst>
                    <a:ext uri="{9D8B030D-6E8A-4147-A177-3AD203B41FA5}">
                      <a16:colId xmlns="" xmlns:a16="http://schemas.microsoft.com/office/drawing/2014/main" val="20004"/>
                    </a:ext>
                  </a:extLst>
                </a:gridCol>
                <a:gridCol w="836197">
                  <a:extLst>
                    <a:ext uri="{9D8B030D-6E8A-4147-A177-3AD203B41FA5}">
                      <a16:colId xmlns="" xmlns:a16="http://schemas.microsoft.com/office/drawing/2014/main" val="20005"/>
                    </a:ext>
                  </a:extLst>
                </a:gridCol>
              </a:tblGrid>
              <a:tr h="381000">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Feature Name</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TP0</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TP1</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TP2</a:t>
                      </a:r>
                      <a:endParaRPr lang="ko-KR" altLang="en-US" sz="1200">
                        <a:solidFill>
                          <a:schemeClr val="tx1"/>
                        </a:solidFill>
                        <a:latin typeface="Times New Roman" panose="02020603050405020304" pitchFamily="18" charset="0"/>
                        <a:cs typeface="Times New Roman" panose="02020603050405020304" pitchFamily="18" charset="0"/>
                      </a:endParaRPr>
                    </a:p>
                  </a:txBody>
                  <a:tcPr marT="25200" marB="25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TP3</a:t>
                      </a:r>
                      <a:endParaRPr lang="ko-KR" altLang="en-US" sz="1200">
                        <a:solidFill>
                          <a:schemeClr val="tx1"/>
                        </a:solidFill>
                        <a:latin typeface="Times New Roman" panose="02020603050405020304" pitchFamily="18" charset="0"/>
                        <a:cs typeface="Times New Roman" panose="02020603050405020304" pitchFamily="18" charset="0"/>
                      </a:endParaRPr>
                    </a:p>
                  </a:txBody>
                  <a:tcPr marT="25200" marB="25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TP4</a:t>
                      </a:r>
                      <a:endParaRPr lang="ko-KR" altLang="en-US" sz="1200">
                        <a:solidFill>
                          <a:schemeClr val="tx1"/>
                        </a:solidFill>
                        <a:latin typeface="Times New Roman" panose="02020603050405020304" pitchFamily="18" charset="0"/>
                        <a:cs typeface="Times New Roman" panose="02020603050405020304" pitchFamily="18" charset="0"/>
                      </a:endParaRPr>
                    </a:p>
                  </a:txBody>
                  <a:tcPr marT="25200" marB="25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0"/>
                  </a:ext>
                </a:extLst>
              </a:tr>
              <a:tr h="381000">
                <a:tc>
                  <a:txBody>
                    <a:bodyPr/>
                    <a:lstStyle/>
                    <a:p>
                      <a:pPr algn="l" latinLnBrk="1"/>
                      <a:r>
                        <a:rPr lang="en-US" altLang="ko-KR" sz="1200" dirty="0" smtClean="0">
                          <a:solidFill>
                            <a:schemeClr val="tx1"/>
                          </a:solidFill>
                          <a:latin typeface="Times New Roman" panose="02020603050405020304" pitchFamily="18" charset="0"/>
                          <a:cs typeface="Times New Roman" panose="02020603050405020304" pitchFamily="18" charset="0"/>
                        </a:rPr>
                        <a:t>Connection-oriented Network</a:t>
                      </a: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1"/>
                  </a:ext>
                </a:extLst>
              </a:tr>
              <a:tr h="381000">
                <a:tc>
                  <a:txBody>
                    <a:bodyPr/>
                    <a:lstStyle/>
                    <a:p>
                      <a:pPr algn="l" latinLnBrk="1"/>
                      <a:r>
                        <a:rPr lang="en-US" altLang="ko-KR" sz="1200" dirty="0" smtClean="0">
                          <a:solidFill>
                            <a:schemeClr val="tx1"/>
                          </a:solidFill>
                          <a:latin typeface="Times New Roman" panose="02020603050405020304" pitchFamily="18" charset="0"/>
                          <a:cs typeface="Times New Roman" panose="02020603050405020304" pitchFamily="18" charset="0"/>
                        </a:rPr>
                        <a:t>Connectionless Network</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2"/>
                  </a:ext>
                </a:extLst>
              </a:tr>
              <a:tr h="381000">
                <a:tc>
                  <a:txBody>
                    <a:bodyPr/>
                    <a:lstStyle/>
                    <a:p>
                      <a:pPr algn="l" latinLnBrk="1"/>
                      <a:r>
                        <a:rPr lang="en-US" altLang="ko-KR" sz="1200" dirty="0" smtClean="0">
                          <a:solidFill>
                            <a:schemeClr val="tx1"/>
                          </a:solidFill>
                          <a:latin typeface="Times New Roman" panose="02020603050405020304" pitchFamily="18" charset="0"/>
                          <a:cs typeface="Times New Roman" panose="02020603050405020304" pitchFamily="18" charset="0"/>
                        </a:rPr>
                        <a:t>Concatenation and Separation</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3"/>
                  </a:ext>
                </a:extLst>
              </a:tr>
              <a:tr h="381000">
                <a:tc>
                  <a:txBody>
                    <a:bodyPr/>
                    <a:lstStyle/>
                    <a:p>
                      <a:pPr algn="l" latinLnBrk="1"/>
                      <a:r>
                        <a:rPr lang="en-US" altLang="ko-KR" sz="1200" dirty="0" smtClean="0">
                          <a:solidFill>
                            <a:schemeClr val="tx1"/>
                          </a:solidFill>
                          <a:latin typeface="Times New Roman" panose="02020603050405020304" pitchFamily="18" charset="0"/>
                          <a:cs typeface="Times New Roman" panose="02020603050405020304" pitchFamily="18" charset="0"/>
                        </a:rPr>
                        <a:t>Segmentation and Reassembly</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4"/>
                  </a:ext>
                </a:extLst>
              </a:tr>
              <a:tr h="381000">
                <a:tc>
                  <a:txBody>
                    <a:bodyPr/>
                    <a:lstStyle/>
                    <a:p>
                      <a:pPr algn="l" latinLnBrk="1"/>
                      <a:r>
                        <a:rPr lang="en-US" altLang="ko-KR" sz="1200" dirty="0" smtClean="0">
                          <a:solidFill>
                            <a:schemeClr val="tx1"/>
                          </a:solidFill>
                          <a:latin typeface="Times New Roman" panose="02020603050405020304" pitchFamily="18" charset="0"/>
                          <a:cs typeface="Times New Roman" panose="02020603050405020304" pitchFamily="18" charset="0"/>
                        </a:rPr>
                        <a:t>Error Recovery</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5"/>
                  </a:ext>
                </a:extLst>
              </a:tr>
              <a:tr h="381000">
                <a:tc>
                  <a:txBody>
                    <a:bodyPr/>
                    <a:lstStyle/>
                    <a:p>
                      <a:pPr algn="l" latinLnBrk="1"/>
                      <a:r>
                        <a:rPr lang="en-US" altLang="ko-KR" sz="1200" dirty="0" smtClean="0">
                          <a:solidFill>
                            <a:schemeClr val="tx1"/>
                          </a:solidFill>
                          <a:latin typeface="Times New Roman" panose="02020603050405020304" pitchFamily="18" charset="0"/>
                          <a:cs typeface="Times New Roman" panose="02020603050405020304" pitchFamily="18" charset="0"/>
                        </a:rPr>
                        <a:t>Reinitiate</a:t>
                      </a:r>
                      <a:r>
                        <a:rPr lang="en-US" altLang="ko-KR" sz="1200" baseline="0" dirty="0" smtClean="0">
                          <a:solidFill>
                            <a:schemeClr val="tx1"/>
                          </a:solidFill>
                          <a:latin typeface="Times New Roman" panose="02020603050405020304" pitchFamily="18" charset="0"/>
                          <a:cs typeface="Times New Roman" panose="02020603050405020304" pitchFamily="18" charset="0"/>
                        </a:rPr>
                        <a:t> Connection*</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extLst>
                  <a:ext uri="{0D108BD9-81ED-4DB2-BD59-A6C34878D82A}">
                    <a16:rowId xmlns="" xmlns:a16="http://schemas.microsoft.com/office/drawing/2014/main" val="10006"/>
                  </a:ext>
                </a:extLst>
              </a:tr>
              <a:tr h="381000">
                <a:tc>
                  <a:txBody>
                    <a:bodyPr/>
                    <a:lstStyle/>
                    <a:p>
                      <a:pPr algn="l" latinLnBrk="1"/>
                      <a:r>
                        <a:rPr lang="en-US" altLang="ko-KR" sz="1200" dirty="0" smtClean="0">
                          <a:solidFill>
                            <a:schemeClr val="tx1"/>
                          </a:solidFill>
                          <a:latin typeface="Times New Roman" panose="02020603050405020304" pitchFamily="18" charset="0"/>
                          <a:cs typeface="Times New Roman" panose="02020603050405020304" pitchFamily="18" charset="0"/>
                        </a:rPr>
                        <a:t>Multiplexing / </a:t>
                      </a:r>
                      <a:r>
                        <a:rPr lang="en-US" altLang="ko-KR" sz="1200" dirty="0" err="1" smtClean="0">
                          <a:solidFill>
                            <a:schemeClr val="tx1"/>
                          </a:solidFill>
                          <a:latin typeface="Times New Roman" panose="02020603050405020304" pitchFamily="18" charset="0"/>
                          <a:cs typeface="Times New Roman" panose="02020603050405020304" pitchFamily="18" charset="0"/>
                        </a:rPr>
                        <a:t>Demultiplexing</a:t>
                      </a:r>
                      <a:r>
                        <a:rPr lang="en-US" altLang="ko-KR" sz="1200" baseline="0" dirty="0" smtClean="0">
                          <a:solidFill>
                            <a:schemeClr val="tx1"/>
                          </a:solidFill>
                          <a:latin typeface="Times New Roman" panose="02020603050405020304" pitchFamily="18" charset="0"/>
                          <a:cs typeface="Times New Roman" panose="02020603050405020304" pitchFamily="18" charset="0"/>
                        </a:rPr>
                        <a:t> over Single Virtual Circuit</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7"/>
                  </a:ext>
                </a:extLst>
              </a:tr>
              <a:tr h="381000">
                <a:tc>
                  <a:txBody>
                    <a:bodyPr/>
                    <a:lstStyle/>
                    <a:p>
                      <a:pPr algn="l" latinLnBrk="1"/>
                      <a:r>
                        <a:rPr lang="en-US" altLang="ko-KR" sz="1200" dirty="0" smtClean="0">
                          <a:solidFill>
                            <a:schemeClr val="tx1"/>
                          </a:solidFill>
                          <a:latin typeface="Times New Roman" panose="02020603050405020304" pitchFamily="18" charset="0"/>
                          <a:cs typeface="Times New Roman" panose="02020603050405020304" pitchFamily="18" charset="0"/>
                        </a:rPr>
                        <a:t>Explicit</a:t>
                      </a:r>
                      <a:r>
                        <a:rPr lang="en-US" altLang="ko-KR" sz="1200" baseline="0" dirty="0" smtClean="0">
                          <a:solidFill>
                            <a:schemeClr val="tx1"/>
                          </a:solidFill>
                          <a:latin typeface="Times New Roman" panose="02020603050405020304" pitchFamily="18" charset="0"/>
                          <a:cs typeface="Times New Roman" panose="02020603050405020304" pitchFamily="18" charset="0"/>
                        </a:rPr>
                        <a:t> Flow Control</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8"/>
                  </a:ext>
                </a:extLst>
              </a:tr>
              <a:tr h="381000">
                <a:tc>
                  <a:txBody>
                    <a:bodyPr/>
                    <a:lstStyle/>
                    <a:p>
                      <a:pPr algn="l" latinLnBrk="1"/>
                      <a:r>
                        <a:rPr lang="en-US" altLang="ko-KR" sz="1200" dirty="0" smtClean="0">
                          <a:solidFill>
                            <a:schemeClr val="tx1"/>
                          </a:solidFill>
                          <a:latin typeface="Times New Roman" panose="02020603050405020304" pitchFamily="18" charset="0"/>
                          <a:cs typeface="Times New Roman" panose="02020603050405020304" pitchFamily="18" charset="0"/>
                        </a:rPr>
                        <a:t>Retransmission on Timeout</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09"/>
                  </a:ext>
                </a:extLst>
              </a:tr>
              <a:tr h="381000">
                <a:tc>
                  <a:txBody>
                    <a:bodyPr/>
                    <a:lstStyle/>
                    <a:p>
                      <a:pPr algn="l" latinLnBrk="1"/>
                      <a:r>
                        <a:rPr lang="en-US" altLang="ko-KR" sz="1200" dirty="0" smtClean="0">
                          <a:solidFill>
                            <a:schemeClr val="tx1"/>
                          </a:solidFill>
                          <a:latin typeface="Times New Roman" panose="02020603050405020304" pitchFamily="18" charset="0"/>
                          <a:cs typeface="Times New Roman" panose="02020603050405020304" pitchFamily="18" charset="0"/>
                        </a:rPr>
                        <a:t>Reliable Transport</a:t>
                      </a:r>
                      <a:r>
                        <a:rPr lang="en-US" altLang="ko-KR" sz="1200" baseline="0" dirty="0" smtClean="0">
                          <a:solidFill>
                            <a:schemeClr val="tx1"/>
                          </a:solidFill>
                          <a:latin typeface="Times New Roman" panose="02020603050405020304" pitchFamily="18" charset="0"/>
                          <a:cs typeface="Times New Roman" panose="02020603050405020304" pitchFamily="18" charset="0"/>
                        </a:rPr>
                        <a:t> Service</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No</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ED9EF"/>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tc>
                  <a:txBody>
                    <a:bodyPr/>
                    <a:lstStyle/>
                    <a:p>
                      <a:pPr algn="ctr" latinLnBrk="1"/>
                      <a:r>
                        <a:rPr lang="en-US" altLang="ko-KR" sz="1200" dirty="0" smtClean="0">
                          <a:solidFill>
                            <a:schemeClr val="tx1"/>
                          </a:solidFill>
                          <a:latin typeface="Times New Roman" panose="02020603050405020304" pitchFamily="18" charset="0"/>
                          <a:cs typeface="Times New Roman" panose="02020603050405020304" pitchFamily="18" charset="0"/>
                        </a:rPr>
                        <a:t>Yes</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solidFill>
                  </a:tcPr>
                </a:tc>
                <a:extLst>
                  <a:ext uri="{0D108BD9-81ED-4DB2-BD59-A6C34878D82A}">
                    <a16:rowId xmlns="" xmlns:a16="http://schemas.microsoft.com/office/drawing/2014/main" val="10010"/>
                  </a:ext>
                </a:extLst>
              </a:tr>
              <a:tr h="381000">
                <a:tc gridSpan="6">
                  <a:txBody>
                    <a:bodyPr/>
                    <a:lstStyle/>
                    <a:p>
                      <a:pPr algn="l" latinLnBrk="1"/>
                      <a:r>
                        <a:rPr lang="en-US" altLang="ko-KR" sz="1200" dirty="0" smtClean="0">
                          <a:solidFill>
                            <a:schemeClr val="tx1"/>
                          </a:solidFill>
                          <a:latin typeface="Times New Roman" panose="02020603050405020304" pitchFamily="18" charset="0"/>
                          <a:cs typeface="Times New Roman" panose="02020603050405020304" pitchFamily="18" charset="0"/>
                        </a:rPr>
                        <a:t>* If an excessive number of PDUs are unacknowledged</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marT="25200" marB="25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05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050" dirty="0">
                        <a:solidFill>
                          <a:schemeClr val="tx1"/>
                        </a:solidFill>
                      </a:endParaRPr>
                    </a:p>
                  </a:txBody>
                  <a:tcPr marT="25200" marB="2520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1498091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20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OSI 7 layer model</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Session layer (Layer 5)</a:t>
            </a:r>
          </a:p>
          <a:p>
            <a:pPr marL="627063" lvl="2" indent="-179388">
              <a:lnSpc>
                <a:spcPct val="105000"/>
              </a:lnSpc>
              <a:spcBef>
                <a:spcPts val="3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Controls the dialogues (connections) between computers - establishing, managing and terminating the connections between the local and remote application</a:t>
            </a:r>
          </a:p>
          <a:p>
            <a:pPr marL="627063" lvl="2" indent="-179388">
              <a:lnSpc>
                <a:spcPct val="105000"/>
              </a:lnSpc>
              <a:spcBef>
                <a:spcPts val="3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Provides for full-duplex, half-duplex, or simplex operation, and establishes </a:t>
            </a:r>
            <a:r>
              <a:rPr lang="en-US" altLang="ko-KR" sz="2000" dirty="0" err="1">
                <a:latin typeface="Times New Roman" panose="02020603050405020304" pitchFamily="18" charset="0"/>
                <a:cs typeface="Times New Roman" panose="02020603050405020304" pitchFamily="18" charset="0"/>
              </a:rPr>
              <a:t>checkpointing</a:t>
            </a:r>
            <a:r>
              <a:rPr lang="en-US" altLang="ko-KR" sz="2000" dirty="0">
                <a:latin typeface="Times New Roman" panose="02020603050405020304" pitchFamily="18" charset="0"/>
                <a:cs typeface="Times New Roman" panose="02020603050405020304" pitchFamily="18" charset="0"/>
              </a:rPr>
              <a:t>, adjournment, termination, and restart procedures</a:t>
            </a:r>
          </a:p>
          <a:p>
            <a:pPr marL="627063" lvl="2" indent="-179388">
              <a:lnSpc>
                <a:spcPct val="105000"/>
              </a:lnSpc>
              <a:spcBef>
                <a:spcPts val="3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Also provides graceful close of sessions which is a property of the Transmission Control Protocol and session </a:t>
            </a:r>
            <a:r>
              <a:rPr lang="en-US" altLang="ko-KR" sz="2000" dirty="0" err="1">
                <a:latin typeface="Times New Roman" panose="02020603050405020304" pitchFamily="18" charset="0"/>
                <a:cs typeface="Times New Roman" panose="02020603050405020304" pitchFamily="18" charset="0"/>
              </a:rPr>
              <a:t>checkpointing</a:t>
            </a:r>
            <a:r>
              <a:rPr lang="en-US" altLang="ko-KR" sz="2000" dirty="0">
                <a:latin typeface="Times New Roman" panose="02020603050405020304" pitchFamily="18" charset="0"/>
                <a:cs typeface="Times New Roman" panose="02020603050405020304" pitchFamily="18" charset="0"/>
              </a:rPr>
              <a:t> and recovery which is not usually used in the Internet Protocol Suite</a:t>
            </a:r>
          </a:p>
          <a:p>
            <a:pPr marL="627063" lvl="2" indent="-179388">
              <a:lnSpc>
                <a:spcPct val="105000"/>
              </a:lnSpc>
              <a:spcBef>
                <a:spcPts val="3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Commonly implemented explicitly in application environments that use remote procedure calls</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140545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OSI 7 layer model</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Presentation layer (Layer 6)</a:t>
            </a:r>
          </a:p>
          <a:p>
            <a:pPr marL="627063" lvl="2" indent="-179388">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cs typeface="Times New Roman" panose="02020603050405020304" pitchFamily="18" charset="0"/>
              </a:rPr>
              <a:t>Establishes context between application-layer entities, in which the application-layer entities may use different syntax and semantics if the presentation service provides a mapping between them</a:t>
            </a:r>
          </a:p>
          <a:p>
            <a:pPr marL="627063" lvl="2" indent="-179388">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cs typeface="Times New Roman" panose="02020603050405020304" pitchFamily="18" charset="0"/>
              </a:rPr>
              <a:t>Encapsulates presentation service data units into session protocol data units that are then passed down the protocol stack If a mapping is available</a:t>
            </a:r>
          </a:p>
          <a:p>
            <a:pPr marL="627063" lvl="2" indent="-179388">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cs typeface="Times New Roman" panose="02020603050405020304" pitchFamily="18" charset="0"/>
              </a:rPr>
              <a:t>Provides independence from data representation (e.g., encryption) by translating between application and network formats</a:t>
            </a:r>
          </a:p>
          <a:p>
            <a:pPr marL="627063" lvl="2" indent="-179388">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cs typeface="Times New Roman" panose="02020603050405020304" pitchFamily="18" charset="0"/>
              </a:rPr>
              <a:t>Transforms data into the form that the application accepts - formatting and encrypting data to be sent across a network (sometimes called the syntax layer)</a:t>
            </a:r>
            <a:endParaRPr lang="en-US" altLang="ko-KR" sz="1800" baseline="30000" dirty="0">
              <a:latin typeface="Times New Roman" panose="02020603050405020304" pitchFamily="18" charset="0"/>
              <a:cs typeface="Times New Roman" panose="02020603050405020304" pitchFamily="18" charset="0"/>
            </a:endParaRPr>
          </a:p>
          <a:p>
            <a:pPr marL="627063" lvl="2" indent="-179388">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cs typeface="Times New Roman" panose="02020603050405020304" pitchFamily="18" charset="0"/>
              </a:rPr>
              <a:t>The original presentation structure used the Basic Encoding Rules of Abstract Syntax Notation One (ASN.1) with capabilities such as converting an EBCDIC-coded text file to an ASCII-coded file, or serialization of objects and other data structures from and to XML.</a:t>
            </a:r>
          </a:p>
          <a:p>
            <a:pPr marL="627063" lvl="2" indent="-179388">
              <a:lnSpc>
                <a:spcPct val="105000"/>
              </a:lnSpc>
              <a:spcBef>
                <a:spcPts val="300"/>
              </a:spcBef>
              <a:buFont typeface="Wingdings" panose="05000000000000000000" pitchFamily="2" charset="2"/>
              <a:buChar char="Ø"/>
            </a:pPr>
            <a:endParaRPr lang="en-US" altLang="ko-KR" sz="1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303774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20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OSI 7 layer model</a:t>
            </a:r>
          </a:p>
          <a:p>
            <a:pPr marL="447675" lvl="1" indent="-179388">
              <a:lnSpc>
                <a:spcPct val="105000"/>
              </a:lnSpc>
              <a:spcBef>
                <a:spcPts val="2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Application layer (Layer 7)</a:t>
            </a:r>
          </a:p>
          <a:p>
            <a:pPr marL="627063" lvl="2" indent="-179388">
              <a:lnSpc>
                <a:spcPct val="105000"/>
              </a:lnSpc>
              <a:spcBef>
                <a:spcPts val="2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The OSI layer closest to the end user which means both the OSI application layer and the user interact directly with the software application</a:t>
            </a:r>
          </a:p>
          <a:p>
            <a:pPr marL="627063" lvl="2" indent="-179388">
              <a:lnSpc>
                <a:spcPct val="105000"/>
              </a:lnSpc>
              <a:spcBef>
                <a:spcPts val="2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Interacts with software applications (outside the scope of the OSI model) that implement a communicating component</a:t>
            </a:r>
          </a:p>
          <a:p>
            <a:pPr marL="627063" lvl="2" indent="-179388">
              <a:lnSpc>
                <a:spcPct val="105000"/>
              </a:lnSpc>
              <a:spcBef>
                <a:spcPts val="2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Includes functions such as identifying communication partners, determining resource availability, and synchronizing communication</a:t>
            </a:r>
          </a:p>
          <a:p>
            <a:pPr marL="627063" lvl="2" indent="-179388">
              <a:lnSpc>
                <a:spcPct val="105000"/>
              </a:lnSpc>
              <a:spcBef>
                <a:spcPts val="2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Determines the identity and availability of communication partners for an application with data to transmit when identifying communication partners</a:t>
            </a:r>
          </a:p>
          <a:p>
            <a:pPr marL="627063" lvl="2" indent="-179388">
              <a:lnSpc>
                <a:spcPct val="105000"/>
              </a:lnSpc>
              <a:spcBef>
                <a:spcPts val="200"/>
              </a:spcBef>
              <a:buFont typeface="Wingdings" panose="05000000000000000000" pitchFamily="2" charset="2"/>
              <a:buChar char="Ø"/>
            </a:pPr>
            <a:r>
              <a:rPr lang="en-US" altLang="ko-KR" sz="2000" dirty="0">
                <a:latin typeface="Times New Roman" panose="02020603050405020304" pitchFamily="18" charset="0"/>
                <a:cs typeface="Times New Roman" panose="02020603050405020304" pitchFamily="18" charset="0"/>
              </a:rPr>
              <a:t>Must decide whether sufficient network resources for the requested communication are available when determining resource availability</a:t>
            </a:r>
          </a:p>
          <a:p>
            <a:pPr marL="627063" lvl="2" indent="-179388">
              <a:lnSpc>
                <a:spcPct val="105000"/>
              </a:lnSpc>
              <a:spcBef>
                <a:spcPts val="300"/>
              </a:spcBef>
              <a:buFont typeface="Wingdings" panose="05000000000000000000" pitchFamily="2" charset="2"/>
              <a:buChar char="Ø"/>
            </a:pPr>
            <a:endParaRPr lang="en-US" altLang="ko-KR" sz="2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571327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ctr"/>
            <a:r>
              <a:rPr lang="en-US" sz="3700" dirty="0">
                <a:solidFill>
                  <a:srgbClr val="C00000"/>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457200" y="1295400"/>
            <a:ext cx="8229600" cy="4711891"/>
          </a:xfrm>
        </p:spPr>
        <p:txBody>
          <a:bodyPr>
            <a:normAutofit/>
          </a:bodyPr>
          <a:lstStyle/>
          <a:p>
            <a:pPr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Broadband </a:t>
            </a:r>
            <a:r>
              <a:rPr lang="en-US" sz="2400" dirty="0">
                <a:latin typeface="Times New Roman" panose="02020603050405020304" pitchFamily="18" charset="0"/>
                <a:cs typeface="Times New Roman" panose="02020603050405020304" pitchFamily="18" charset="0"/>
              </a:rPr>
              <a:t>Networks and Internet Architecture, </a:t>
            </a:r>
            <a:endParaRPr lang="en-US"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Center Technology, </a:t>
            </a:r>
            <a:endParaRPr lang="en-US"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Virtualization </a:t>
            </a:r>
            <a:r>
              <a:rPr lang="en-US" sz="2400" dirty="0">
                <a:latin typeface="Times New Roman" panose="02020603050405020304" pitchFamily="18" charset="0"/>
                <a:cs typeface="Times New Roman" panose="02020603050405020304" pitchFamily="18" charset="0"/>
              </a:rPr>
              <a:t>Technology, </a:t>
            </a:r>
            <a:endParaRPr lang="en-US"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Virtualization </a:t>
            </a:r>
            <a:r>
              <a:rPr lang="en-US" sz="2400" dirty="0">
                <a:latin typeface="Times New Roman" panose="02020603050405020304" pitchFamily="18" charset="0"/>
                <a:cs typeface="Times New Roman" panose="02020603050405020304" pitchFamily="18" charset="0"/>
              </a:rPr>
              <a:t>Structures/Tools and Mechanisms, </a:t>
            </a:r>
            <a:endParaRPr lang="en-US"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Types </a:t>
            </a:r>
            <a:r>
              <a:rPr lang="en-US" sz="2400" dirty="0">
                <a:latin typeface="Times New Roman" panose="02020603050405020304" pitchFamily="18" charset="0"/>
                <a:cs typeface="Times New Roman" panose="02020603050405020304" pitchFamily="18" charset="0"/>
              </a:rPr>
              <a:t>of Hypervisors, </a:t>
            </a:r>
            <a:endParaRPr lang="en-US"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Virtualization </a:t>
            </a:r>
            <a:r>
              <a:rPr lang="en-US" sz="2400" dirty="0">
                <a:latin typeface="Times New Roman" panose="02020603050405020304" pitchFamily="18" charset="0"/>
                <a:cs typeface="Times New Roman" panose="02020603050405020304" pitchFamily="18" charset="0"/>
              </a:rPr>
              <a:t>of CPU, Memory, and I/O Devices, </a:t>
            </a:r>
            <a:endParaRPr lang="en-US"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Virtual </a:t>
            </a:r>
            <a:r>
              <a:rPr lang="en-US" sz="2400" dirty="0">
                <a:latin typeface="Times New Roman" panose="02020603050405020304" pitchFamily="18" charset="0"/>
                <a:cs typeface="Times New Roman" panose="02020603050405020304" pitchFamily="18" charset="0"/>
              </a:rPr>
              <a:t>Clusters and Resource Management, </a:t>
            </a:r>
            <a:endParaRPr lang="en-US"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Virtualization </a:t>
            </a:r>
            <a:r>
              <a:rPr lang="en-US" sz="2400" dirty="0">
                <a:latin typeface="Times New Roman" panose="02020603050405020304" pitchFamily="18" charset="0"/>
                <a:cs typeface="Times New Roman" panose="02020603050405020304" pitchFamily="18" charset="0"/>
              </a:rPr>
              <a:t>for Data-Center Automation. 	</a:t>
            </a:r>
          </a:p>
        </p:txBody>
      </p:sp>
    </p:spTree>
    <p:extLst>
      <p:ext uri="{BB962C8B-B14F-4D97-AF65-F5344CB8AC3E}">
        <p14:creationId xmlns:p14="http://schemas.microsoft.com/office/powerpoint/2010/main" val="10326845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16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Technical and business considerations</a:t>
            </a:r>
          </a:p>
          <a:p>
            <a:pPr marL="447675" lvl="1" indent="-179388">
              <a:lnSpc>
                <a:spcPct val="105000"/>
              </a:lnSpc>
              <a:spcBef>
                <a:spcPts val="300"/>
              </a:spcBef>
              <a:buFont typeface="Wingdings" panose="05000000000000000000" pitchFamily="2" charset="2"/>
              <a:buChar char="§"/>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Connectivity issues</a:t>
            </a:r>
          </a:p>
          <a:p>
            <a:pPr marL="625475" lvl="2" indent="-174625">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Traditional deployment model</a:t>
            </a:r>
          </a:p>
          <a:p>
            <a:pPr marL="719138" lvl="3" indent="-93663">
              <a:lnSpc>
                <a:spcPct val="105000"/>
              </a:lnSpc>
              <a:spcBef>
                <a:spcPts val="300"/>
              </a:spcBef>
              <a:buFont typeface="Arial" panose="020B0604020202020204" pitchFamily="34" charset="0"/>
              <a:buChar char="•"/>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Via the corporate network (VPN) which provide uninterrupted Internet connectivity</a:t>
            </a:r>
          </a:p>
          <a:p>
            <a:pPr marL="719138" lvl="3" indent="-93663">
              <a:lnSpc>
                <a:spcPct val="105000"/>
              </a:lnSpc>
              <a:spcBef>
                <a:spcPts val="300"/>
              </a:spcBef>
              <a:buFont typeface="Arial" panose="020B0604020202020204" pitchFamily="34" charset="0"/>
              <a:buChar char="•"/>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Completely controlled by the organizations with their own safeguard based on firewalls and various monitoring tools</a:t>
            </a:r>
          </a:p>
          <a:p>
            <a:pPr marL="719138" lvl="3" indent="-93663">
              <a:lnSpc>
                <a:spcPct val="105000"/>
              </a:lnSpc>
              <a:spcBef>
                <a:spcPts val="300"/>
              </a:spcBef>
              <a:buFont typeface="Arial" panose="020B0604020202020204" pitchFamily="34" charset="0"/>
              <a:buChar char="•"/>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Each organization responsible for deploying, operating and managing their IT resources and Internet </a:t>
            </a:r>
            <a:r>
              <a:rPr lang="en-US" altLang="ko-KR" sz="1600" dirty="0" smtClean="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connectivity</a:t>
            </a:r>
          </a:p>
          <a:p>
            <a:pPr marL="719138" lvl="3" indent="-93663">
              <a:lnSpc>
                <a:spcPct val="105000"/>
              </a:lnSpc>
              <a:spcBef>
                <a:spcPts val="300"/>
              </a:spcBef>
              <a:buFont typeface="Arial" panose="020B0604020202020204" pitchFamily="34" charset="0"/>
              <a:buChar char="•"/>
            </a:pPr>
            <a:endPar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a:p>
            <a:pPr marL="625475" lvl="2" indent="-174625">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Cloud deployment model</a:t>
            </a:r>
          </a:p>
          <a:p>
            <a:pPr marL="719138" lvl="3" indent="-93663">
              <a:lnSpc>
                <a:spcPct val="105000"/>
              </a:lnSpc>
              <a:spcBef>
                <a:spcPts val="300"/>
              </a:spcBef>
              <a:buFont typeface="Arial" panose="020B0604020202020204" pitchFamily="34" charset="0"/>
              <a:buChar char="•"/>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Continuous access to centralized servers and applications granted to end-user devices as long as they are connected to the network through the Internet in the cloud</a:t>
            </a:r>
          </a:p>
          <a:p>
            <a:pPr marL="719138" lvl="3" indent="-93663">
              <a:lnSpc>
                <a:spcPct val="105000"/>
              </a:lnSpc>
              <a:spcBef>
                <a:spcPts val="300"/>
              </a:spcBef>
              <a:buFont typeface="Arial" panose="020B0604020202020204" pitchFamily="34" charset="0"/>
              <a:buChar char="•"/>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Centralized IT resources accessible using the same network protocols regardless of whether users reside inside or outside of a corporate network</a:t>
            </a:r>
          </a:p>
          <a:p>
            <a:pPr marL="719138" lvl="3" indent="-93663">
              <a:lnSpc>
                <a:spcPct val="105000"/>
              </a:lnSpc>
              <a:spcBef>
                <a:spcPts val="300"/>
              </a:spcBef>
              <a:buFont typeface="Arial" panose="020B0604020202020204" pitchFamily="34" charset="0"/>
              <a:buChar char="•"/>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Cloud IT resources configured by cloud providers to be accessible for both external and internal users through an Internet connection and for cloud consumers to provide Internet-based services to external users</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559202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6" name="표 4"/>
          <p:cNvGraphicFramePr>
            <a:graphicFrameLocks noGrp="1"/>
          </p:cNvGraphicFramePr>
          <p:nvPr>
            <p:extLst>
              <p:ext uri="{D42A27DB-BD31-4B8C-83A1-F6EECF244321}">
                <p14:modId xmlns:p14="http://schemas.microsoft.com/office/powerpoint/2010/main" val="731624725"/>
              </p:ext>
            </p:extLst>
          </p:nvPr>
        </p:nvGraphicFramePr>
        <p:xfrm>
          <a:off x="152401" y="1752600"/>
          <a:ext cx="8534400" cy="3733801"/>
        </p:xfrm>
        <a:graphic>
          <a:graphicData uri="http://schemas.openxmlformats.org/drawingml/2006/table">
            <a:tbl>
              <a:tblPr firstRow="1" bandRow="1">
                <a:tableStyleId>{5C22544A-7EE6-4342-B048-85BDC9FD1C3A}</a:tableStyleId>
              </a:tblPr>
              <a:tblGrid>
                <a:gridCol w="4264033">
                  <a:extLst>
                    <a:ext uri="{9D8B030D-6E8A-4147-A177-3AD203B41FA5}">
                      <a16:colId xmlns="" xmlns:a16="http://schemas.microsoft.com/office/drawing/2014/main" val="20000"/>
                    </a:ext>
                  </a:extLst>
                </a:gridCol>
                <a:gridCol w="4270367">
                  <a:extLst>
                    <a:ext uri="{9D8B030D-6E8A-4147-A177-3AD203B41FA5}">
                      <a16:colId xmlns="" xmlns:a16="http://schemas.microsoft.com/office/drawing/2014/main" val="20001"/>
                    </a:ext>
                  </a:extLst>
                </a:gridCol>
              </a:tblGrid>
              <a:tr h="566738">
                <a:tc>
                  <a:txBody>
                    <a:bodyPr/>
                    <a:lstStyle/>
                    <a:p>
                      <a:pPr algn="ctr" latinLnBrk="0"/>
                      <a:r>
                        <a:rPr lang="en-US" altLang="ko-KR" sz="1400" dirty="0" smtClean="0">
                          <a:solidFill>
                            <a:schemeClr val="tx1"/>
                          </a:solidFill>
                          <a:latin typeface="Times New Roman" panose="02020603050405020304" pitchFamily="18" charset="0"/>
                          <a:cs typeface="Times New Roman" panose="02020603050405020304" pitchFamily="18" charset="0"/>
                        </a:rPr>
                        <a:t>On-premise</a:t>
                      </a:r>
                      <a:r>
                        <a:rPr lang="en-US" altLang="ko-KR" sz="1400" baseline="0" dirty="0" smtClean="0">
                          <a:solidFill>
                            <a:schemeClr val="tx1"/>
                          </a:solidFill>
                          <a:latin typeface="Times New Roman" panose="02020603050405020304" pitchFamily="18" charset="0"/>
                          <a:cs typeface="Times New Roman" panose="02020603050405020304" pitchFamily="18" charset="0"/>
                        </a:rPr>
                        <a:t> IT Resources</a:t>
                      </a:r>
                      <a:endParaRPr lang="ko-KR" altLang="en-US" sz="1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0"/>
                      <a:r>
                        <a:rPr lang="en-US" altLang="ko-KR" sz="1400" dirty="0" smtClean="0">
                          <a:solidFill>
                            <a:schemeClr val="tx1"/>
                          </a:solidFill>
                          <a:latin typeface="Times New Roman" panose="02020603050405020304" pitchFamily="18" charset="0"/>
                          <a:cs typeface="Times New Roman" panose="02020603050405020304" pitchFamily="18" charset="0"/>
                        </a:rPr>
                        <a:t>Cloud-based IT Resources</a:t>
                      </a:r>
                      <a:endParaRPr lang="ko-KR" altLang="en-US" sz="1400" dirty="0">
                        <a:solidFill>
                          <a:schemeClr val="tx1"/>
                        </a:solidFill>
                        <a:latin typeface="Times New Roman" panose="02020603050405020304" pitchFamily="18" charset="0"/>
                        <a:cs typeface="Times New Roman" panose="020206030504050203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0"/>
                  </a:ext>
                </a:extLst>
              </a:tr>
              <a:tr h="933450">
                <a:tc>
                  <a:txBody>
                    <a:bodyPr/>
                    <a:lstStyle/>
                    <a:p>
                      <a:pPr latinLnBrk="0"/>
                      <a:r>
                        <a:rPr lang="en-US" altLang="ko-KR" sz="1400" b="0" dirty="0" smtClean="0">
                          <a:solidFill>
                            <a:schemeClr val="tx1"/>
                          </a:solidFill>
                          <a:latin typeface="Times New Roman" panose="02020603050405020304" pitchFamily="18" charset="0"/>
                          <a:cs typeface="Times New Roman" panose="02020603050405020304" pitchFamily="18" charset="0"/>
                        </a:rPr>
                        <a:t>Internal end-user devices access corporate IT services through the corporate network.</a:t>
                      </a:r>
                      <a:endParaRPr lang="ko-KR" altLang="en-US"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sz="1400" b="0" dirty="0" smtClean="0">
                          <a:effectLst/>
                          <a:latin typeface="Times New Roman" panose="02020603050405020304" pitchFamily="18" charset="0"/>
                          <a:cs typeface="Times New Roman" panose="02020603050405020304" pitchFamily="18" charset="0"/>
                        </a:rPr>
                        <a:t>Internal end-user</a:t>
                      </a:r>
                      <a:r>
                        <a:rPr lang="en-US" sz="1400" b="0" baseline="0" dirty="0" smtClean="0">
                          <a:effectLst/>
                          <a:latin typeface="Times New Roman" panose="02020603050405020304" pitchFamily="18" charset="0"/>
                          <a:cs typeface="Times New Roman" panose="02020603050405020304" pitchFamily="18" charset="0"/>
                        </a:rPr>
                        <a:t> devices access corporate IT services through an Internet connection.</a:t>
                      </a:r>
                      <a:endParaRPr lang="en-US" sz="1400" b="0" dirty="0">
                        <a:effectLst/>
                        <a:latin typeface="Times New Roman" panose="02020603050405020304" pitchFamily="18" charset="0"/>
                        <a:cs typeface="Times New Roman" panose="02020603050405020304" pitchFamily="18" charset="0"/>
                      </a:endParaRP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1300163">
                <a:tc>
                  <a:txBody>
                    <a:bodyPr/>
                    <a:lstStyle/>
                    <a:p>
                      <a:pPr latinLnBrk="0"/>
                      <a:r>
                        <a:rPr lang="en-US" altLang="ko-KR" sz="1400" b="0" dirty="0" smtClean="0">
                          <a:solidFill>
                            <a:schemeClr val="tx1"/>
                          </a:solidFill>
                          <a:latin typeface="Times New Roman" panose="02020603050405020304" pitchFamily="18" charset="0"/>
                          <a:cs typeface="Times New Roman" panose="02020603050405020304" pitchFamily="18" charset="0"/>
                        </a:rPr>
                        <a:t>Internal users access corporate IT services through the corporate Internet connection while roaming in external networks.</a:t>
                      </a:r>
                      <a:endParaRPr lang="ko-KR" altLang="en-US"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sz="1400" b="0" dirty="0" smtClean="0">
                          <a:effectLst/>
                          <a:latin typeface="Times New Roman" panose="02020603050405020304" pitchFamily="18" charset="0"/>
                          <a:cs typeface="Times New Roman" panose="02020603050405020304" pitchFamily="18" charset="0"/>
                        </a:rPr>
                        <a:t>Internal users access</a:t>
                      </a:r>
                      <a:r>
                        <a:rPr lang="en-US" sz="1400" b="0" baseline="0" dirty="0" smtClean="0">
                          <a:effectLst/>
                          <a:latin typeface="Times New Roman" panose="02020603050405020304" pitchFamily="18" charset="0"/>
                          <a:cs typeface="Times New Roman" panose="02020603050405020304" pitchFamily="18" charset="0"/>
                        </a:rPr>
                        <a:t> corporate IT services while roaming in external networks through the cloud provider’s Internet connection.</a:t>
                      </a:r>
                      <a:endParaRPr lang="en-US" sz="1400" b="0" dirty="0">
                        <a:effectLst/>
                        <a:latin typeface="Times New Roman" panose="02020603050405020304" pitchFamily="18" charset="0"/>
                        <a:cs typeface="Times New Roman" panose="02020603050405020304" pitchFamily="18" charset="0"/>
                      </a:endParaRP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933450">
                <a:tc>
                  <a:txBody>
                    <a:bodyPr/>
                    <a:lstStyle/>
                    <a:p>
                      <a:pPr latinLnBrk="0"/>
                      <a:r>
                        <a:rPr lang="en-US" altLang="ko-KR" sz="1400" b="0" dirty="0" smtClean="0">
                          <a:solidFill>
                            <a:schemeClr val="tx1"/>
                          </a:solidFill>
                          <a:latin typeface="Times New Roman" panose="02020603050405020304" pitchFamily="18" charset="0"/>
                          <a:cs typeface="Times New Roman" panose="02020603050405020304" pitchFamily="18" charset="0"/>
                        </a:rPr>
                        <a:t>External users access corporate IT services</a:t>
                      </a:r>
                      <a:r>
                        <a:rPr lang="en-US" altLang="ko-KR" sz="1400" b="0" baseline="0" dirty="0" smtClean="0">
                          <a:solidFill>
                            <a:schemeClr val="tx1"/>
                          </a:solidFill>
                          <a:latin typeface="Times New Roman" panose="02020603050405020304" pitchFamily="18" charset="0"/>
                          <a:cs typeface="Times New Roman" panose="02020603050405020304" pitchFamily="18" charset="0"/>
                        </a:rPr>
                        <a:t> through the corporate Internet  connection.</a:t>
                      </a:r>
                      <a:endParaRPr lang="ko-KR" altLang="en-US" sz="1400" b="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0"/>
                      <a:r>
                        <a:rPr lang="en-US" sz="1400" b="0" dirty="0" smtClean="0">
                          <a:effectLst/>
                          <a:latin typeface="Times New Roman" panose="02020603050405020304" pitchFamily="18" charset="0"/>
                          <a:cs typeface="Times New Roman" panose="02020603050405020304" pitchFamily="18" charset="0"/>
                        </a:rPr>
                        <a:t>External</a:t>
                      </a:r>
                      <a:r>
                        <a:rPr lang="en-US" sz="1400" b="0" baseline="0" dirty="0" smtClean="0">
                          <a:effectLst/>
                          <a:latin typeface="Times New Roman" panose="02020603050405020304" pitchFamily="18" charset="0"/>
                          <a:cs typeface="Times New Roman" panose="02020603050405020304" pitchFamily="18" charset="0"/>
                        </a:rPr>
                        <a:t> users access corporate IT services through the cloud provider’s Internet connection.</a:t>
                      </a:r>
                      <a:endParaRPr lang="en-US" sz="1400" b="0" dirty="0">
                        <a:effectLst/>
                        <a:latin typeface="Times New Roman" panose="02020603050405020304" pitchFamily="18" charset="0"/>
                        <a:cs typeface="Times New Roman" panose="02020603050405020304" pitchFamily="18" charset="0"/>
                      </a:endParaRP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1758170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191643" indent="-179388">
              <a:lnSpc>
                <a:spcPct val="105000"/>
              </a:lnSpc>
              <a:spcBef>
                <a:spcPts val="300"/>
              </a:spcBef>
              <a:buFont typeface="Wingdings" panose="05000000000000000000" pitchFamily="2" charset="2"/>
              <a:buChar char="§"/>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Network bandwidth and latency issues</a:t>
            </a:r>
          </a:p>
          <a:p>
            <a:pPr marL="387731" lvl="1" indent="-174625">
              <a:lnSpc>
                <a:spcPct val="105000"/>
              </a:lnSpc>
              <a:spcBef>
                <a:spcPts val="300"/>
              </a:spcBef>
              <a:buFont typeface="Wingdings" panose="05000000000000000000" pitchFamily="2" charset="2"/>
              <a:buChar char="Ø"/>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Network QoS: bandwidth, latency, jitter</a:t>
            </a:r>
          </a:p>
          <a:p>
            <a:pPr marL="387731" lvl="1" indent="-174625">
              <a:lnSpc>
                <a:spcPct val="105000"/>
              </a:lnSpc>
              <a:spcBef>
                <a:spcPts val="300"/>
              </a:spcBef>
              <a:buFont typeface="Wingdings" panose="05000000000000000000" pitchFamily="2" charset="2"/>
              <a:buChar char="Ø"/>
            </a:pPr>
            <a:r>
              <a:rPr lang="en-US" altLang="ko-KR" sz="24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Bandwidth</a:t>
            </a: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 how much data can be transferred within a unit time</a:t>
            </a:r>
          </a:p>
          <a:p>
            <a:pPr marL="522986" lvl="2" indent="-179388">
              <a:lnSpc>
                <a:spcPct val="105000"/>
              </a:lnSpc>
              <a:spcBef>
                <a:spcPts val="300"/>
              </a:spcBef>
              <a:buFont typeface="Arial" panose="020B0604020202020204" pitchFamily="34" charset="0"/>
              <a:buChar char="•"/>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End-to-end bandwidth determined by the transmission capacity of the shared data links that connect intermediary nodes</a:t>
            </a:r>
          </a:p>
          <a:p>
            <a:pPr marL="522986" lvl="2" indent="-179388">
              <a:lnSpc>
                <a:spcPct val="105000"/>
              </a:lnSpc>
              <a:spcBef>
                <a:spcPts val="300"/>
              </a:spcBef>
              <a:buFont typeface="Arial" panose="020B0604020202020204" pitchFamily="34" charset="0"/>
              <a:buChar char="•"/>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Attempt to improve end-to-end bandwidth by ISPs with technologies such as broadband network technology &amp; web acceleration technologies – dynamic caching, compression, pre-fetching, etc.</a:t>
            </a:r>
          </a:p>
          <a:p>
            <a:pPr marL="522986" lvl="2" indent="-179388">
              <a:lnSpc>
                <a:spcPct val="105000"/>
              </a:lnSpc>
              <a:spcBef>
                <a:spcPts val="300"/>
              </a:spcBef>
              <a:buFont typeface="Arial" panose="020B0604020202020204" pitchFamily="34" charset="0"/>
              <a:buChar char="•"/>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Critical for applications requiring substantial amount of data </a:t>
            </a:r>
            <a:r>
              <a:rPr lang="en-US" altLang="ko-KR" sz="2400" dirty="0" smtClean="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transfer</a:t>
            </a:r>
            <a:endPar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589706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191643" indent="-179388">
              <a:lnSpc>
                <a:spcPct val="105000"/>
              </a:lnSpc>
              <a:spcBef>
                <a:spcPts val="300"/>
              </a:spcBef>
              <a:buFont typeface="Wingdings" panose="05000000000000000000" pitchFamily="2" charset="2"/>
              <a:buChar char="§"/>
            </a:pPr>
            <a:r>
              <a:rPr lang="en-US" altLang="ko-KR" sz="2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Network bandwidth and latency issues</a:t>
            </a:r>
          </a:p>
          <a:p>
            <a:pPr marL="625475" lvl="2" indent="-174625">
              <a:lnSpc>
                <a:spcPct val="105000"/>
              </a:lnSpc>
              <a:spcBef>
                <a:spcPts val="300"/>
              </a:spcBef>
              <a:buFont typeface="Wingdings" panose="05000000000000000000" pitchFamily="2" charset="2"/>
              <a:buChar char="Ø"/>
            </a:pPr>
            <a:r>
              <a:rPr lang="en-US" altLang="ko-KR" sz="2400" b="1" dirty="0" smtClean="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Latency</a:t>
            </a:r>
            <a:r>
              <a:rPr lang="en-US" altLang="ko-KR" sz="2400" dirty="0" smtClean="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a:t>
            </a: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how fast a request can be satisfied (time for a packet to travel from one node to another)</a:t>
            </a:r>
          </a:p>
          <a:p>
            <a:pPr marL="806450" lvl="3" indent="-179388">
              <a:lnSpc>
                <a:spcPct val="105000"/>
              </a:lnSpc>
              <a:spcBef>
                <a:spcPts val="300"/>
              </a:spcBef>
              <a:buFont typeface="Arial" panose="020B0604020202020204" pitchFamily="34" charset="0"/>
              <a:buChar char="•"/>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The longer a packet travels the larger the latency is – web caching technology can apply</a:t>
            </a:r>
          </a:p>
          <a:p>
            <a:pPr marL="806450" lvl="3" indent="-179388">
              <a:lnSpc>
                <a:spcPct val="105000"/>
              </a:lnSpc>
              <a:spcBef>
                <a:spcPts val="300"/>
              </a:spcBef>
              <a:buFont typeface="Arial" panose="020B0604020202020204" pitchFamily="34" charset="0"/>
              <a:buChar char="•"/>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The more network traffic is the larger the latency is – more queuing delay at each hop</a:t>
            </a:r>
          </a:p>
          <a:p>
            <a:pPr marL="806450" lvl="3" indent="-179388">
              <a:lnSpc>
                <a:spcPct val="105000"/>
              </a:lnSpc>
              <a:spcBef>
                <a:spcPts val="300"/>
              </a:spcBef>
              <a:buFont typeface="Arial" panose="020B0604020202020204" pitchFamily="34" charset="0"/>
              <a:buChar char="•"/>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Critical for applications with a business requirement of fast response </a:t>
            </a:r>
            <a:r>
              <a:rPr lang="en-US" altLang="ko-KR" sz="2400" dirty="0" smtClean="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time</a:t>
            </a:r>
            <a:endPar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772446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191643" indent="-179388">
              <a:lnSpc>
                <a:spcPct val="105000"/>
              </a:lnSpc>
              <a:spcBef>
                <a:spcPts val="300"/>
              </a:spcBef>
              <a:buFont typeface="Wingdings" panose="05000000000000000000" pitchFamily="2" charset="2"/>
              <a:buChar char="§"/>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Network bandwidth and latency issues</a:t>
            </a:r>
          </a:p>
          <a:p>
            <a:pPr marL="625475" lvl="2" indent="-174625">
              <a:lnSpc>
                <a:spcPct val="105000"/>
              </a:lnSpc>
              <a:spcBef>
                <a:spcPts val="300"/>
              </a:spcBef>
              <a:buFont typeface="Wingdings" panose="05000000000000000000" pitchFamily="2" charset="2"/>
              <a:buChar char="Ø"/>
            </a:pPr>
            <a:r>
              <a:rPr lang="en-US" altLang="ko-KR" sz="24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Jitter</a:t>
            </a: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 how consistent the given latency is</a:t>
            </a:r>
          </a:p>
          <a:p>
            <a:pPr marL="806450" lvl="3" indent="-179388">
              <a:lnSpc>
                <a:spcPct val="105000"/>
              </a:lnSpc>
              <a:spcBef>
                <a:spcPts val="300"/>
              </a:spcBef>
              <a:buFont typeface="Arial" panose="020B0604020202020204" pitchFamily="34" charset="0"/>
              <a:buChar char="•"/>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A gap between the smallest latency and the largest latency</a:t>
            </a:r>
          </a:p>
          <a:p>
            <a:pPr marL="806450" lvl="3" indent="-179388">
              <a:lnSpc>
                <a:spcPct val="105000"/>
              </a:lnSpc>
              <a:spcBef>
                <a:spcPts val="300"/>
              </a:spcBef>
              <a:buFont typeface="Arial" panose="020B0604020202020204" pitchFamily="34" charset="0"/>
              <a:buChar char="•"/>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Response time less than a millisecond in general, but frequently more than several seconds</a:t>
            </a:r>
          </a:p>
          <a:p>
            <a:pPr marL="806450" lvl="3" indent="-179388">
              <a:lnSpc>
                <a:spcPct val="105000"/>
              </a:lnSpc>
              <a:spcBef>
                <a:spcPts val="300"/>
              </a:spcBef>
              <a:buFont typeface="Arial" panose="020B0604020202020204" pitchFamily="34" charset="0"/>
              <a:buChar char="•"/>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Internet-wide QoS control required to guarantee small jitter</a:t>
            </a:r>
          </a:p>
          <a:p>
            <a:pPr marL="625475" lvl="2" indent="-174625">
              <a:lnSpc>
                <a:spcPct val="105000"/>
              </a:lnSpc>
              <a:spcBef>
                <a:spcPts val="300"/>
              </a:spcBef>
              <a:buFont typeface="Wingdings" panose="05000000000000000000" pitchFamily="2" charset="2"/>
              <a:buChar char="Ø"/>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QoS of the underlying network inherited to QoS of the given cloud service</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06603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447675" lvl="1" indent="-179388">
              <a:lnSpc>
                <a:spcPct val="105000"/>
              </a:lnSpc>
              <a:spcBef>
                <a:spcPts val="300"/>
              </a:spcBef>
              <a:buFont typeface="Wingdings" panose="05000000000000000000" pitchFamily="2" charset="2"/>
              <a:buChar char="§"/>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Network bandwidth and latency issues</a:t>
            </a:r>
          </a:p>
          <a:p>
            <a:pPr marL="447675" lvl="1" indent="-179388">
              <a:lnSpc>
                <a:spcPct val="105000"/>
              </a:lnSpc>
              <a:spcBef>
                <a:spcPts val="300"/>
              </a:spcBef>
              <a:buFont typeface="Wingdings" panose="05000000000000000000" pitchFamily="2" charset="2"/>
              <a:buChar char="§"/>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Cloud carrier and cloud provider selection</a:t>
            </a:r>
          </a:p>
          <a:p>
            <a:pPr marL="625475" lvl="2" indent="-174625">
              <a:lnSpc>
                <a:spcPct val="105000"/>
              </a:lnSpc>
              <a:spcBef>
                <a:spcPts val="300"/>
              </a:spcBef>
              <a:buFont typeface="Wingdings" panose="05000000000000000000" pitchFamily="2" charset="2"/>
              <a:buChar char="Ø"/>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Involves multiple cloud carriers to achieve the necessary level of connectivity and reliability for the given cloud applications resulting in additional costs</a:t>
            </a:r>
          </a:p>
          <a:p>
            <a:pPr marL="625475" lvl="2" indent="-174625">
              <a:lnSpc>
                <a:spcPct val="105000"/>
              </a:lnSpc>
              <a:spcBef>
                <a:spcPts val="300"/>
              </a:spcBef>
              <a:buFont typeface="Wingdings" panose="05000000000000000000" pitchFamily="2" charset="2"/>
              <a:buChar char="Ø"/>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QoS determined by multiple ISPs involved &amp; required collaboration of the cloud carriers</a:t>
            </a:r>
          </a:p>
          <a:p>
            <a:pPr marL="625475" lvl="2" indent="-174625">
              <a:lnSpc>
                <a:spcPct val="105000"/>
              </a:lnSpc>
              <a:spcBef>
                <a:spcPts val="300"/>
              </a:spcBef>
              <a:buFont typeface="Wingdings" panose="05000000000000000000" pitchFamily="2" charset="2"/>
              <a:buChar char="Ø"/>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Wise to adopt more relaxed latency and bandwidth requirements</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524965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24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Data center</a:t>
            </a:r>
          </a:p>
          <a:p>
            <a:pPr marL="447675" lvl="1" indent="-179388">
              <a:lnSpc>
                <a:spcPct val="105000"/>
              </a:lnSpc>
              <a:spcBef>
                <a:spcPts val="300"/>
              </a:spcBef>
              <a:buFont typeface="Wingdings" panose="05000000000000000000" pitchFamily="2" charset="2"/>
              <a:buChar char="§"/>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Grouping IT resources in close proximity with one another (rather than having them geographically dispersed) for power sharing, higher efficiency in shared IT resource usage and improved accessibility for IT personnel – reason for popularizing data center concept</a:t>
            </a:r>
          </a:p>
          <a:p>
            <a:pPr marL="447675" lvl="1" indent="-179388">
              <a:lnSpc>
                <a:spcPct val="105000"/>
              </a:lnSpc>
              <a:spcBef>
                <a:spcPts val="300"/>
              </a:spcBef>
              <a:buFont typeface="Wingdings" panose="05000000000000000000" pitchFamily="2" charset="2"/>
              <a:buChar char="§"/>
            </a:pPr>
            <a:r>
              <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Characterized for centralized IT resources such as servers, storages, databases, networking &amp; telecommunication devices and software solutions via applying a number of technologies</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Data Center Technology </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26513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22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Standardization and modularity</a:t>
            </a:r>
          </a:p>
          <a:p>
            <a:pPr marL="447675" lvl="1" indent="-179388">
              <a:lnSpc>
                <a:spcPct val="105000"/>
              </a:lnSpc>
              <a:spcBef>
                <a:spcPts val="300"/>
              </a:spcBef>
              <a:buFont typeface="Wingdings" panose="05000000000000000000" pitchFamily="2" charset="2"/>
              <a:buChar char="§"/>
            </a:pPr>
            <a:r>
              <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Built upon standardized commodity hardware and designed with modular architecture</a:t>
            </a:r>
          </a:p>
          <a:p>
            <a:pPr marL="447675" lvl="1" indent="-179388">
              <a:lnSpc>
                <a:spcPct val="105000"/>
              </a:lnSpc>
              <a:spcBef>
                <a:spcPts val="300"/>
              </a:spcBef>
              <a:buFont typeface="Wingdings" panose="05000000000000000000" pitchFamily="2" charset="2"/>
              <a:buChar char="§"/>
            </a:pPr>
            <a:r>
              <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Aggregating multiple identical building blocks of facility infrastructure and equipment to support scalability, growth and speedy hardware replacements</a:t>
            </a:r>
          </a:p>
          <a:p>
            <a:pPr marL="447675" lvl="1" indent="-179388">
              <a:lnSpc>
                <a:spcPct val="105000"/>
              </a:lnSpc>
              <a:spcBef>
                <a:spcPts val="300"/>
              </a:spcBef>
              <a:buFont typeface="Wingdings" panose="05000000000000000000" pitchFamily="2" charset="2"/>
              <a:buChar char="§"/>
            </a:pPr>
            <a:r>
              <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Reduces investment and operational costs as they enable economies of scale for the procurement, acquisition, deployment, operation and maintenance processes</a:t>
            </a:r>
          </a:p>
          <a:p>
            <a:pPr marL="447675" lvl="1" indent="-179388">
              <a:lnSpc>
                <a:spcPct val="105000"/>
              </a:lnSpc>
              <a:spcBef>
                <a:spcPts val="300"/>
              </a:spcBef>
              <a:buFont typeface="Wingdings" panose="05000000000000000000" pitchFamily="2" charset="2"/>
              <a:buChar char="§"/>
            </a:pPr>
            <a:r>
              <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IT resource consolidation favored by common virtualization strategies and the constantly improving capacity and performance of physical devices</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Data Center Technology </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298020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20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Virtualization</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Virtualization: an abstraction layer with mapping or redirection capability</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Physical IT resources: the facility infrastructure that houses computing/networking systems and equipment, together with hardware systems and their operating systems</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Virtual IT resources: comprised of operational and management tools that are often based on virtualization platforms that abstract the physical computing and networking IT resources as virtualized components that are easier to allocate, operate, release, monitor and control (more details later)</a:t>
            </a:r>
          </a:p>
          <a:p>
            <a:pPr marL="266700" indent="-266700">
              <a:lnSpc>
                <a:spcPct val="105000"/>
              </a:lnSpc>
              <a:spcBef>
                <a:spcPts val="300"/>
              </a:spcBef>
              <a:buFont typeface="Wingdings" pitchFamily="2" charset="2"/>
              <a:buChar char="q"/>
            </a:pPr>
            <a:r>
              <a:rPr lang="en-US" altLang="ko-KR" sz="20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Automation</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Reduces operational costs and the error rate in data center via automated management without human supervision – provisioning, configuration, patching and monitoring</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Enables self-configuration and self-recovery – basis of automatic computing technology </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Data Center Technology </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264280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20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Remote operation and management</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Most operational and administrative tasks of IT resources in data center can be commanded through the network’s remote (within data center boundary in general) consoles and management systems.</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Most operational and administrative tasks carried out from the control room in data center except for those requiring physical operations such as hardware jobs or cabling</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Remote operation from outside of data center boundary strictly prohibited in general.</a:t>
            </a:r>
            <a:endParaRPr lang="en-US" altLang="ko-KR" sz="2000" dirty="0">
              <a:solidFill>
                <a:srgbClr val="FF0000"/>
              </a:solidFill>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Data Center Technology </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53122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rmAutofit/>
          </a:bodyPr>
          <a:lstStyle/>
          <a:p>
            <a:pPr marL="266700" indent="-266700">
              <a:lnSpc>
                <a:spcPct val="105000"/>
              </a:lnSpc>
              <a:spcBef>
                <a:spcPts val="300"/>
              </a:spcBef>
              <a:buFont typeface="Wingdings" pitchFamily="2" charset="2"/>
              <a:buChar char="q"/>
            </a:pPr>
            <a:r>
              <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Integrated technology</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Not something entirely new – combined of &amp; integrated from a number of existing technologies</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Integrating a number of existing core technologies into a single service – already matured and some of them more evolved on the way </a:t>
            </a:r>
            <a:endParaRPr lang="en-US" altLang="ko-KR" sz="1800" dirty="0" smtClean="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endPar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a:p>
            <a:pPr marL="266700" indent="-266700">
              <a:lnSpc>
                <a:spcPct val="105000"/>
              </a:lnSpc>
              <a:spcBef>
                <a:spcPts val="300"/>
              </a:spcBef>
              <a:buFont typeface="Wingdings" pitchFamily="2" charset="2"/>
              <a:buChar char="q"/>
            </a:pPr>
            <a:r>
              <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Existing technologies enabled cloud computing include:</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Broadband networks &amp; internet architecture</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Data center technology</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Virtualization technology</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Web technology</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Multitenant technology</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Service technology</a:t>
            </a:r>
          </a:p>
        </p:txBody>
      </p:sp>
      <p:sp>
        <p:nvSpPr>
          <p:cNvPr id="2" name="Title 1"/>
          <p:cNvSpPr>
            <a:spLocks noGrp="1"/>
          </p:cNvSpPr>
          <p:nvPr>
            <p:ph type="title"/>
          </p:nvPr>
        </p:nvSpPr>
        <p:spPr>
          <a:xfrm>
            <a:off x="457200" y="0"/>
            <a:ext cx="8229600" cy="1143000"/>
          </a:xfrm>
        </p:spPr>
        <p:txBody>
          <a:bodyPr>
            <a:normAutofit/>
          </a:bodyPr>
          <a:lstStyle/>
          <a:p>
            <a:pPr algn="ctr"/>
            <a:r>
              <a:rPr lang="en-US" sz="4000" dirty="0" smtClean="0">
                <a:solidFill>
                  <a:srgbClr val="C00000"/>
                </a:solidFill>
                <a:effectLst/>
                <a:latin typeface="Times New Roman" panose="02020603050405020304" pitchFamily="18" charset="0"/>
                <a:cs typeface="Times New Roman" panose="02020603050405020304" pitchFamily="18" charset="0"/>
              </a:rPr>
              <a:t>Cloud Enabling Technology </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5" name="Picture 4"/>
          <p:cNvPicPr>
            <a:picLocks noChangeAspect="1"/>
          </p:cNvPicPr>
          <p:nvPr/>
        </p:nvPicPr>
        <p:blipFill>
          <a:blip r:embed="rId2"/>
          <a:stretch>
            <a:fillRect/>
          </a:stretch>
        </p:blipFill>
        <p:spPr>
          <a:xfrm>
            <a:off x="3105150" y="4038600"/>
            <a:ext cx="5810250" cy="2057400"/>
          </a:xfrm>
          <a:prstGeom prst="rect">
            <a:avLst/>
          </a:prstGeom>
        </p:spPr>
      </p:pic>
    </p:spTree>
    <p:extLst>
      <p:ext uri="{BB962C8B-B14F-4D97-AF65-F5344CB8AC3E}">
        <p14:creationId xmlns:p14="http://schemas.microsoft.com/office/powerpoint/2010/main" val="1398846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22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High availability</a:t>
            </a:r>
          </a:p>
          <a:p>
            <a:pPr marL="447675" lvl="1" indent="-179388">
              <a:lnSpc>
                <a:spcPct val="105000"/>
              </a:lnSpc>
              <a:spcBef>
                <a:spcPts val="300"/>
              </a:spcBef>
              <a:buFont typeface="Wingdings" panose="05000000000000000000" pitchFamily="2" charset="2"/>
              <a:buChar char="§"/>
            </a:pPr>
            <a:r>
              <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All resources in data center are subject to fail anytime based on current hardware and software technologies.</a:t>
            </a:r>
          </a:p>
          <a:p>
            <a:pPr marL="447675" lvl="1" indent="-179388">
              <a:lnSpc>
                <a:spcPct val="105000"/>
              </a:lnSpc>
              <a:spcBef>
                <a:spcPts val="300"/>
              </a:spcBef>
              <a:buFont typeface="Wingdings" panose="05000000000000000000" pitchFamily="2" charset="2"/>
              <a:buChar char="§"/>
            </a:pPr>
            <a:r>
              <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Most resource failures affect service continuity and underlying business as well.</a:t>
            </a:r>
          </a:p>
          <a:p>
            <a:pPr marL="447675" lvl="1" indent="-179388">
              <a:lnSpc>
                <a:spcPct val="105000"/>
              </a:lnSpc>
              <a:spcBef>
                <a:spcPts val="300"/>
              </a:spcBef>
              <a:buFont typeface="Wingdings" panose="05000000000000000000" pitchFamily="2" charset="2"/>
              <a:buChar char="§"/>
            </a:pPr>
            <a:r>
              <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In general, data center provides fail-safe technologies mainly based on redundancy in every possible layer – fault-tolerant or fault-resilient technologies on top of redundant resources: power supply, cabling, networking, servers, storages and software licenses.</a:t>
            </a:r>
          </a:p>
          <a:p>
            <a:pPr marL="447675" lvl="1" indent="-179388">
              <a:lnSpc>
                <a:spcPct val="105000"/>
              </a:lnSpc>
              <a:spcBef>
                <a:spcPts val="300"/>
              </a:spcBef>
              <a:buFont typeface="Wingdings" panose="05000000000000000000" pitchFamily="2" charset="2"/>
              <a:buChar char="§"/>
            </a:pPr>
            <a:r>
              <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Fault-avoidance technologies: load balancing, scaling-up/down, etc.</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Data Center Technology </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083620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22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Security-aware design, operation and management</a:t>
            </a:r>
          </a:p>
          <a:p>
            <a:pPr marL="447675" lvl="1" indent="-179388">
              <a:lnSpc>
                <a:spcPct val="105000"/>
              </a:lnSpc>
              <a:spcBef>
                <a:spcPts val="300"/>
              </a:spcBef>
              <a:buFont typeface="Wingdings" panose="05000000000000000000" pitchFamily="2" charset="2"/>
              <a:buChar char="§"/>
            </a:pPr>
            <a:r>
              <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The level of security determines the credibility of the given data center.</a:t>
            </a:r>
          </a:p>
          <a:p>
            <a:pPr marL="447675" lvl="1" indent="-179388">
              <a:lnSpc>
                <a:spcPct val="105000"/>
              </a:lnSpc>
              <a:spcBef>
                <a:spcPts val="300"/>
              </a:spcBef>
              <a:buFont typeface="Wingdings" panose="05000000000000000000" pitchFamily="2" charset="2"/>
              <a:buChar char="§"/>
            </a:pPr>
            <a:r>
              <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Security issue is the main concern that prohibits many organizations from migrating their IT resources from </a:t>
            </a:r>
            <a:r>
              <a:rPr lang="en-US" altLang="ko-KR" sz="2200" dirty="0" err="1">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on-premise</a:t>
            </a:r>
            <a:r>
              <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to cloud-based.</a:t>
            </a:r>
          </a:p>
          <a:p>
            <a:pPr marL="447675" lvl="1" indent="-179388">
              <a:lnSpc>
                <a:spcPct val="105000"/>
              </a:lnSpc>
              <a:spcBef>
                <a:spcPts val="300"/>
              </a:spcBef>
              <a:buFont typeface="Wingdings" panose="05000000000000000000" pitchFamily="2" charset="2"/>
              <a:buChar char="§"/>
            </a:pPr>
            <a:r>
              <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Security threats that make organizations hesitate to outsource IT environment are two-fold: possible malicious attack from outside and anxiety about keeping data outside of organization’s physical boundary (not only business-wise but also legality-wise).</a:t>
            </a:r>
          </a:p>
          <a:p>
            <a:pPr marL="447675" lvl="1" indent="-179388">
              <a:lnSpc>
                <a:spcPct val="105000"/>
              </a:lnSpc>
              <a:spcBef>
                <a:spcPts val="300"/>
              </a:spcBef>
              <a:buFont typeface="Wingdings" panose="05000000000000000000" pitchFamily="2" charset="2"/>
              <a:buChar char="§"/>
            </a:pPr>
            <a:r>
              <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Various levels of protection and security mechanisms: network isolation, firewalls and monitoring tools – big data analysis recently</a:t>
            </a:r>
            <a:endParaRPr lang="en-US" altLang="ko-KR" sz="22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Data Center Technology </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6529006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22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Facilities</a:t>
            </a:r>
          </a:p>
          <a:p>
            <a:pPr marL="447675" lvl="1" indent="-179388">
              <a:lnSpc>
                <a:spcPct val="105000"/>
              </a:lnSpc>
              <a:spcBef>
                <a:spcPts val="300"/>
              </a:spcBef>
              <a:buFont typeface="Wingdings" panose="05000000000000000000" pitchFamily="2" charset="2"/>
              <a:buChar char="§"/>
            </a:pPr>
            <a:r>
              <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Typically custom-designed computing resources, storages and network equipment for the given purpose</a:t>
            </a:r>
          </a:p>
          <a:p>
            <a:pPr marL="447675" lvl="1" indent="-179388">
              <a:lnSpc>
                <a:spcPct val="105000"/>
              </a:lnSpc>
              <a:spcBef>
                <a:spcPts val="300"/>
              </a:spcBef>
              <a:buFont typeface="Wingdings" panose="05000000000000000000" pitchFamily="2" charset="2"/>
              <a:buChar char="§"/>
            </a:pPr>
            <a:r>
              <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Several functional layout areas based on power supplies, cabling, environmental control stations that regulate heating, ventilation, air conditioning, fire protection, (physical) security &amp; access control system, monitoring system, etc.</a:t>
            </a:r>
            <a:endParaRPr lang="en-US" altLang="ko-KR" sz="22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Data Center Technology </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91744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16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Computing hardware</a:t>
            </a:r>
          </a:p>
          <a:p>
            <a:pPr marL="447675" lvl="1" indent="-179388">
              <a:lnSpc>
                <a:spcPct val="105000"/>
              </a:lnSpc>
              <a:spcBef>
                <a:spcPts val="300"/>
              </a:spcBef>
              <a:buFont typeface="Wingdings" panose="05000000000000000000" pitchFamily="2" charset="2"/>
              <a:buChar char="§"/>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Mainly composed of standardized commodity servers with a number of computing hardware technologies such as:</a:t>
            </a:r>
          </a:p>
          <a:p>
            <a:pPr marL="625475" lvl="2" indent="-174625">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Rack technology – standardized rack with interconnects for power, network, and internal cooling</a:t>
            </a:r>
          </a:p>
          <a:p>
            <a:pPr marL="625475" lvl="2" indent="-174625">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CPU architecture – support for various CPU types: x86-32bits, x86-64bits, RISC, CISC, etc.</a:t>
            </a:r>
          </a:p>
          <a:p>
            <a:pPr marL="625475" lvl="2" indent="-174625">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Multi-core CPU architecture – hundreds of physical &amp; logical processing core in single unit of standardized racks</a:t>
            </a:r>
          </a:p>
          <a:p>
            <a:pPr marL="625475" lvl="2" indent="-174625">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Redundancy &amp; hot-swap technology – hard disks, power supplies, network interfaces, storage controller cards, etc</a:t>
            </a:r>
            <a:r>
              <a:rPr lang="en-US" altLang="ko-KR" sz="1600" dirty="0" smtClean="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a:t>
            </a:r>
          </a:p>
          <a:p>
            <a:pPr marL="625475" lvl="2" indent="-174625">
              <a:lnSpc>
                <a:spcPct val="105000"/>
              </a:lnSpc>
              <a:spcBef>
                <a:spcPts val="300"/>
              </a:spcBef>
              <a:buFont typeface="Wingdings" panose="05000000000000000000" pitchFamily="2" charset="2"/>
              <a:buChar char="Ø"/>
            </a:pPr>
            <a:endPar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Data Center Technology </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5817005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20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Computing hardware</a:t>
            </a:r>
          </a:p>
          <a:p>
            <a:pPr marL="447675" lvl="1" indent="-179388">
              <a:lnSpc>
                <a:spcPct val="105000"/>
              </a:lnSpc>
              <a:spcBef>
                <a:spcPts val="300"/>
              </a:spcBef>
              <a:buFont typeface="Wingdings" panose="05000000000000000000" pitchFamily="2" charset="2"/>
              <a:buChar char="§"/>
            </a:pPr>
            <a:r>
              <a:rPr lang="en-US" altLang="ko-KR" sz="2000" dirty="0" smtClean="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Blade </a:t>
            </a: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server technologies with rack-embedded physical interconnections (blade enclosures), fabrics (switches), power supply units, cooling fans, etc.</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Maximizes and enhances inter-component networking and management while optimizing physical space &amp; power via individual server hot-swapping, scaling, replacement and maintenance</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Benefits the deployment of fault-resilient (tolerant) systems based on cluster </a:t>
            </a:r>
            <a:r>
              <a:rPr lang="en-US" altLang="ko-KR" sz="2000" dirty="0" smtClean="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technology</a:t>
            </a:r>
          </a:p>
          <a:p>
            <a:pPr marL="447675" lvl="1" indent="-179388">
              <a:lnSpc>
                <a:spcPct val="97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Several industry-standard and proprietary operational and management software tools that configure, monitor, and control hardware IT resources from remote &amp; centralized consoles – self-provisioning</a:t>
            </a:r>
          </a:p>
          <a:p>
            <a:pPr marL="447675" lvl="1" indent="-179388">
              <a:lnSpc>
                <a:spcPct val="97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Hundreds or even thousands of physical or virtual servers (IT resources) operated by a single operator</a:t>
            </a:r>
            <a:endParaRPr lang="en-US" altLang="ko-KR" sz="20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endPar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a:p>
            <a:pPr marL="625475" lvl="2" indent="-174625">
              <a:lnSpc>
                <a:spcPct val="105000"/>
              </a:lnSpc>
              <a:spcBef>
                <a:spcPts val="300"/>
              </a:spcBef>
              <a:buFont typeface="Wingdings" panose="05000000000000000000" pitchFamily="2" charset="2"/>
              <a:buChar char="Ø"/>
            </a:pPr>
            <a:endPar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Data Center Technology </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7734358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97000"/>
              </a:lnSpc>
              <a:spcBef>
                <a:spcPts val="300"/>
              </a:spcBef>
              <a:buFont typeface="Wingdings" pitchFamily="2" charset="2"/>
              <a:buChar char="q"/>
            </a:pPr>
            <a:r>
              <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Storage hardware</a:t>
            </a:r>
          </a:p>
          <a:p>
            <a:pPr marL="447675" lvl="1" indent="-179388">
              <a:lnSpc>
                <a:spcPct val="97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Needs to deal with tons of data created every day – easily reaching PBs of total scale in general</a:t>
            </a:r>
          </a:p>
          <a:p>
            <a:pPr marL="447675" lvl="1" indent="-179388">
              <a:lnSpc>
                <a:spcPct val="97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One of the most difficult task to deal with in data center and many different levels of technologies for fast access, data availability, massive data accommodation, etc.:</a:t>
            </a:r>
          </a:p>
          <a:p>
            <a:pPr marL="625475" lvl="2" indent="-174625">
              <a:lnSpc>
                <a:spcPct val="97000"/>
              </a:lnSpc>
              <a:spcBef>
                <a:spcPts val="300"/>
              </a:spcBef>
              <a:buFont typeface="Wingdings" panose="05000000000000000000" pitchFamily="2" charset="2"/>
              <a:buChar char="Ø"/>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RAID (Redundant Array of Independent/Inexpensive Disks) – integrating hundreds of individual HDD to provide fast, reliable, massive storage space</a:t>
            </a:r>
          </a:p>
          <a:p>
            <a:pPr marL="625475" lvl="2" indent="-174625">
              <a:lnSpc>
                <a:spcPct val="97000"/>
              </a:lnSpc>
              <a:spcBef>
                <a:spcPts val="300"/>
              </a:spcBef>
              <a:buFont typeface="Wingdings" panose="05000000000000000000" pitchFamily="2" charset="2"/>
              <a:buChar char="Ø"/>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IO caching – at different layers: storage controllers, each physical/virtual servers, separate caching servers</a:t>
            </a:r>
          </a:p>
          <a:p>
            <a:pPr marL="625475" lvl="2" indent="-174625">
              <a:lnSpc>
                <a:spcPct val="97000"/>
              </a:lnSpc>
              <a:spcBef>
                <a:spcPts val="300"/>
              </a:spcBef>
              <a:buFont typeface="Wingdings" panose="05000000000000000000" pitchFamily="2" charset="2"/>
              <a:buChar char="Ø"/>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Hot-swapping – replacing faulty HDD without requiring prior power down (a part of RAID technology)</a:t>
            </a:r>
          </a:p>
          <a:p>
            <a:pPr marL="625475" lvl="2" indent="-174625">
              <a:lnSpc>
                <a:spcPct val="97000"/>
              </a:lnSpc>
              <a:spcBef>
                <a:spcPts val="300"/>
              </a:spcBef>
              <a:buFont typeface="Wingdings" panose="05000000000000000000" pitchFamily="2" charset="2"/>
              <a:buChar char="Ø"/>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Storage virtualization – abstracted storage layer creating virtual storage device free from the physical property of member storage devices</a:t>
            </a:r>
          </a:p>
          <a:p>
            <a:pPr marL="625475" lvl="2" indent="-174625">
              <a:lnSpc>
                <a:spcPct val="97000"/>
              </a:lnSpc>
              <a:spcBef>
                <a:spcPts val="300"/>
              </a:spcBef>
              <a:buFont typeface="Wingdings" panose="05000000000000000000" pitchFamily="2" charset="2"/>
              <a:buChar char="Ø"/>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Data replication – memory snapshot, volume cloning, mirroring, DR, CDP, etc.</a:t>
            </a:r>
          </a:p>
          <a:p>
            <a:pPr marL="625475" lvl="2" indent="-174625">
              <a:lnSpc>
                <a:spcPct val="97000"/>
              </a:lnSpc>
              <a:spcBef>
                <a:spcPts val="300"/>
              </a:spcBef>
              <a:buFont typeface="Wingdings" panose="05000000000000000000" pitchFamily="2" charset="2"/>
              <a:buChar char="Ø"/>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Distributed storage – file, block, object-level distributed storage: HDFS, </a:t>
            </a:r>
            <a:r>
              <a:rPr lang="en-US" altLang="ko-KR" sz="1800" dirty="0" err="1">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Ceph</a:t>
            </a: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etc.</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Data Center Technology </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602715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447675" lvl="1" indent="-179388">
              <a:lnSpc>
                <a:spcPct val="97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Storage Topology</a:t>
            </a:r>
          </a:p>
          <a:p>
            <a:pPr marL="625475" lvl="2" indent="-174625">
              <a:lnSpc>
                <a:spcPct val="97000"/>
              </a:lnSpc>
              <a:spcBef>
                <a:spcPts val="300"/>
              </a:spcBef>
              <a:buFont typeface="Wingdings" panose="05000000000000000000" pitchFamily="2" charset="2"/>
              <a:buChar char="Ø"/>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DAS (Direct Attached Storage): storages directly attached to a host system via block-level channel protocol such as SCSI/FC</a:t>
            </a:r>
          </a:p>
          <a:p>
            <a:pPr marL="625475" lvl="2" indent="-174625">
              <a:lnSpc>
                <a:spcPct val="97000"/>
              </a:lnSpc>
              <a:spcBef>
                <a:spcPts val="300"/>
              </a:spcBef>
              <a:buFont typeface="Wingdings" panose="05000000000000000000" pitchFamily="2" charset="2"/>
              <a:buChar char="Ø"/>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NAS (Network Attached Storage): storages attached to a number of host systems via file-level network protocols such as NFS/CIFS/SMB – while providing file-level data sharing among multiple hosts</a:t>
            </a:r>
          </a:p>
          <a:p>
            <a:pPr marL="625475" lvl="2" indent="-174625">
              <a:lnSpc>
                <a:spcPct val="97000"/>
              </a:lnSpc>
              <a:spcBef>
                <a:spcPts val="300"/>
              </a:spcBef>
              <a:buFont typeface="Wingdings" panose="05000000000000000000" pitchFamily="2" charset="2"/>
              <a:buChar char="Ø"/>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SAN (Storage Area Network): storages attached to multiple hosts via block-level network protocols such as </a:t>
            </a:r>
            <a:r>
              <a:rPr lang="en-US" altLang="ko-KR" sz="1800" dirty="0" err="1">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Fibre</a:t>
            </a: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Channel, </a:t>
            </a:r>
            <a:r>
              <a:rPr lang="en-US" altLang="ko-KR" sz="1800" dirty="0" err="1">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Infiniband</a:t>
            </a: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iSCSI, etc.</a:t>
            </a:r>
          </a:p>
          <a:p>
            <a:pPr marL="447675" lvl="1" indent="-179388">
              <a:lnSpc>
                <a:spcPct val="97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Data backup issues in data center</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Data Center Technology </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40242346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15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Network hardware</a:t>
            </a:r>
          </a:p>
          <a:p>
            <a:pPr marL="447675" lvl="1" indent="-179388">
              <a:lnSpc>
                <a:spcPct val="105000"/>
              </a:lnSpc>
              <a:spcBef>
                <a:spcPts val="300"/>
              </a:spcBef>
              <a:buFont typeface="Wingdings" panose="05000000000000000000" pitchFamily="2" charset="2"/>
              <a:buChar char="§"/>
            </a:pPr>
            <a:r>
              <a:rPr lang="en-US" altLang="ko-KR" sz="15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One of the most important IT capabilities for data center to support remote IT access – broken down into five network subsystems in general</a:t>
            </a:r>
          </a:p>
          <a:p>
            <a:pPr marL="625475" lvl="2" indent="-174625">
              <a:lnSpc>
                <a:spcPct val="105000"/>
              </a:lnSpc>
              <a:spcBef>
                <a:spcPts val="300"/>
              </a:spcBef>
              <a:buFont typeface="Wingdings" panose="05000000000000000000" pitchFamily="2" charset="2"/>
              <a:buChar char="Ø"/>
            </a:pPr>
            <a:r>
              <a:rPr lang="en-US" altLang="ko-KR" sz="15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Carrier &amp; external network interconnection  internetworking infrastructure comprised o backbone routers that provide routing between external WAN connections and LANs in the given data center including firewalls and VPN gateways</a:t>
            </a:r>
          </a:p>
          <a:p>
            <a:pPr marL="625475" lvl="2" indent="-174625">
              <a:lnSpc>
                <a:spcPct val="105000"/>
              </a:lnSpc>
              <a:spcBef>
                <a:spcPts val="300"/>
              </a:spcBef>
              <a:buFont typeface="Wingdings" panose="05000000000000000000" pitchFamily="2" charset="2"/>
              <a:buChar char="Ø"/>
            </a:pPr>
            <a:r>
              <a:rPr lang="en-US" altLang="ko-KR" sz="15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Web-tier load balancing and acceleration  for even distribution of web traffics and acceleration of web protocols comprised of XML pre-processors, encryption/decryption appliances (web acceleration), layer 7 switching devices (content-aware load balancing), etc.</a:t>
            </a:r>
          </a:p>
          <a:p>
            <a:pPr marL="625475" lvl="2" indent="-174625">
              <a:lnSpc>
                <a:spcPct val="105000"/>
              </a:lnSpc>
              <a:spcBef>
                <a:spcPts val="300"/>
              </a:spcBef>
              <a:buFont typeface="Wingdings" panose="05000000000000000000" pitchFamily="2" charset="2"/>
              <a:buChar char="Ø"/>
            </a:pPr>
            <a:r>
              <a:rPr lang="en-US" altLang="ko-KR" sz="15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LAN fabric  intranetworking infrastructure comprised of multiple layer 4 or lower switching devices up to ~10G bandwidth providing several virtualization functions such as LAN segregation into VLANs, link aggregation, control routing between networks, load balancing, failover (redundant connectivity), etc.</a:t>
            </a:r>
          </a:p>
          <a:p>
            <a:pPr marL="625475" lvl="2" indent="-174625">
              <a:lnSpc>
                <a:spcPct val="105000"/>
              </a:lnSpc>
              <a:spcBef>
                <a:spcPts val="300"/>
              </a:spcBef>
              <a:buFont typeface="Wingdings" panose="05000000000000000000" pitchFamily="2" charset="2"/>
              <a:buChar char="Ø"/>
            </a:pPr>
            <a:r>
              <a:rPr lang="en-US" altLang="ko-KR" sz="15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SAN fabric  data networking infrastructure composed of multiple SAN switching devices based on data networking protocols such as </a:t>
            </a:r>
            <a:r>
              <a:rPr lang="en-US" altLang="ko-KR" sz="1500" dirty="0" err="1">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Fibre</a:t>
            </a:r>
            <a:r>
              <a:rPr lang="en-US" altLang="ko-KR" sz="15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Channel (FC), </a:t>
            </a:r>
            <a:r>
              <a:rPr lang="en-US" altLang="ko-KR" sz="1500" dirty="0" err="1">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Fibre</a:t>
            </a:r>
            <a:r>
              <a:rPr lang="en-US" altLang="ko-KR" sz="15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Channel over Ethernet (</a:t>
            </a:r>
            <a:r>
              <a:rPr lang="en-US" altLang="ko-KR" sz="1500" dirty="0" err="1">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FCoE</a:t>
            </a:r>
            <a:r>
              <a:rPr lang="en-US" altLang="ko-KR" sz="15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a:t>
            </a:r>
            <a:r>
              <a:rPr lang="en-US" altLang="ko-KR" sz="1500" dirty="0" err="1">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Infiniband</a:t>
            </a:r>
            <a:r>
              <a:rPr lang="en-US" altLang="ko-KR" sz="15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(IB), Internet Small Computer Systems Interface (iSCSI)</a:t>
            </a:r>
          </a:p>
          <a:p>
            <a:pPr marL="625475" lvl="2" indent="-174625">
              <a:lnSpc>
                <a:spcPct val="105000"/>
              </a:lnSpc>
              <a:spcBef>
                <a:spcPts val="300"/>
              </a:spcBef>
              <a:buFont typeface="Wingdings" panose="05000000000000000000" pitchFamily="2" charset="2"/>
              <a:buChar char="Ø"/>
            </a:pPr>
            <a:r>
              <a:rPr lang="en-US" altLang="ko-KR" sz="15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NAS gateway  shared file-transfer networking infrastructure composed of a number of NAS-based storage devices based on file-transfer protocols such as NFS and SMB/CIFS (Samba</a:t>
            </a:r>
            <a:r>
              <a:rPr lang="en-US" altLang="ko-KR" sz="1500" dirty="0" smtClean="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a:t>
            </a:r>
            <a:endParaRPr lang="en-US" altLang="ko-KR" sz="15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Data Center Technology </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2934497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447675" lvl="1" indent="-179388">
              <a:lnSpc>
                <a:spcPct val="105000"/>
              </a:lnSpc>
              <a:spcBef>
                <a:spcPts val="300"/>
              </a:spcBef>
              <a:buFont typeface="Wingdings" panose="05000000000000000000" pitchFamily="2" charset="2"/>
              <a:buChar char="§"/>
            </a:pPr>
            <a:r>
              <a:rPr lang="en-US" altLang="ko-KR" sz="1800" dirty="0" smtClean="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Basically </a:t>
            </a: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redundant and/or fault-tolerant networking configurations for scalability and high availability</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DWDM (Dense Wavelength Driven Multiplexing) devices for ultra high-speed networking and improved resiliency  in general for the purpose of high-speed real-time data replication between data centers </a:t>
            </a:r>
          </a:p>
          <a:p>
            <a:pPr marL="266700" indent="-266700">
              <a:lnSpc>
                <a:spcPct val="105000"/>
              </a:lnSpc>
              <a:spcBef>
                <a:spcPts val="300"/>
              </a:spcBef>
              <a:buFont typeface="Wingdings" pitchFamily="2" charset="2"/>
              <a:buChar char="q"/>
            </a:pPr>
            <a:r>
              <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Other consideration</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Technological obsolescence, heterogeneity, security, vast quantities of data and their backup, etc.</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Data Center Technology </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4807472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447675" lvl="1" indent="-179388" algn="just">
              <a:lnSpc>
                <a:spcPct val="105000"/>
              </a:lnSpc>
              <a:spcBef>
                <a:spcPts val="30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Virtualization is a technique of how to separate a service from the underlying physical delivery of that service. It is the process of creating a virtual version of something like computer hardware. </a:t>
            </a:r>
            <a:r>
              <a:rPr lang="en-US" sz="2400" dirty="0" smtClean="0">
                <a:latin typeface="Times New Roman" panose="02020603050405020304" pitchFamily="18" charset="0"/>
                <a:cs typeface="Times New Roman" panose="02020603050405020304" pitchFamily="18" charset="0"/>
              </a:rPr>
              <a:t> </a:t>
            </a:r>
          </a:p>
          <a:p>
            <a:pPr marL="447675" lvl="1" indent="-179388" algn="just">
              <a:lnSpc>
                <a:spcPct val="105000"/>
              </a:lnSpc>
              <a:spcBef>
                <a:spcPts val="300"/>
              </a:spcBef>
              <a:buFont typeface="Wingdings" panose="05000000000000000000" pitchFamily="2" charset="2"/>
              <a:buChar char="§"/>
            </a:pPr>
            <a:endPar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a:p>
            <a:pPr marL="447675" lvl="1" indent="-179388" algn="just">
              <a:lnSpc>
                <a:spcPct val="105000"/>
              </a:lnSpc>
              <a:spcBef>
                <a:spcPts val="30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It involves using specialized software to create a virtual or software-created version of a computing resource rather than the actual version of the same resource. </a:t>
            </a:r>
            <a:endParaRPr lang="en-US" sz="2400" dirty="0" smtClean="0">
              <a:latin typeface="Times New Roman" panose="02020603050405020304" pitchFamily="18" charset="0"/>
              <a:cs typeface="Times New Roman" panose="02020603050405020304" pitchFamily="18" charset="0"/>
            </a:endParaRPr>
          </a:p>
          <a:p>
            <a:pPr marL="447675" lvl="1" indent="-179388" algn="just">
              <a:lnSpc>
                <a:spcPct val="105000"/>
              </a:lnSpc>
              <a:spcBef>
                <a:spcPts val="300"/>
              </a:spcBef>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447675" lvl="1" indent="-179388" algn="just">
              <a:lnSpc>
                <a:spcPct val="105000"/>
              </a:lnSpc>
              <a:spcBef>
                <a:spcPts val="300"/>
              </a:spcBef>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With </a:t>
            </a:r>
            <a:r>
              <a:rPr lang="en-US" sz="2400" dirty="0">
                <a:latin typeface="Times New Roman" panose="02020603050405020304" pitchFamily="18" charset="0"/>
                <a:cs typeface="Times New Roman" panose="02020603050405020304" pitchFamily="18" charset="0"/>
              </a:rPr>
              <a:t>the help of Virtualization, multiple operating systems and applications can run on same machine and its same hardware at the same time, increasing the utilization and flexibility of hardware. </a:t>
            </a:r>
            <a:endPar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Virtualization Technology</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713641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rmAutofit/>
          </a:bodyPr>
          <a:lstStyle/>
          <a:p>
            <a:pPr marL="266700" indent="-266700">
              <a:lnSpc>
                <a:spcPct val="105000"/>
              </a:lnSpc>
              <a:spcBef>
                <a:spcPts val="300"/>
              </a:spcBef>
              <a:buFont typeface="Wingdings" pitchFamily="2" charset="2"/>
              <a:buChar char="q"/>
            </a:pPr>
            <a:r>
              <a:rPr lang="en-US" altLang="ko-KR" sz="20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Cloud service</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Requires remotely accessible service by definition – network connections are inevitable</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Implies inherent dependency on internet technology</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Enables remote provisioning of IT resources via ubiquitous network access (VPN or public network)</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Advances in accordance with the advancements of internet technology and QoS</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951774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Virtualization Technology</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3074" name="Picture 2" descr="virtualizatio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43000"/>
            <a:ext cx="7010400" cy="423602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 y="5486400"/>
            <a:ext cx="777240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machine on which the virtual machine is going to be built is known as </a:t>
            </a:r>
            <a:r>
              <a:rPr lang="en-US" b="1" dirty="0">
                <a:latin typeface="Times New Roman" panose="02020603050405020304" pitchFamily="18" charset="0"/>
                <a:cs typeface="Times New Roman" panose="02020603050405020304" pitchFamily="18" charset="0"/>
              </a:rPr>
              <a:t>Host Machine</a:t>
            </a:r>
            <a:r>
              <a:rPr lang="en-US" dirty="0">
                <a:latin typeface="Times New Roman" panose="02020603050405020304" pitchFamily="18" charset="0"/>
                <a:cs typeface="Times New Roman" panose="02020603050405020304" pitchFamily="18" charset="0"/>
              </a:rPr>
              <a:t> and that virtual machine is referred as a </a:t>
            </a:r>
            <a:r>
              <a:rPr lang="en-US" b="1" dirty="0">
                <a:latin typeface="Times New Roman" panose="02020603050405020304" pitchFamily="18" charset="0"/>
                <a:cs typeface="Times New Roman" panose="02020603050405020304" pitchFamily="18" charset="0"/>
              </a:rPr>
              <a:t>Guest Machine.</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918490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Virtualization Technology</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6" name="Picture 5"/>
          <p:cNvPicPr>
            <a:picLocks noChangeAspect="1"/>
          </p:cNvPicPr>
          <p:nvPr/>
        </p:nvPicPr>
        <p:blipFill>
          <a:blip r:embed="rId2"/>
          <a:stretch>
            <a:fillRect/>
          </a:stretch>
        </p:blipFill>
        <p:spPr>
          <a:xfrm>
            <a:off x="457200" y="1600200"/>
            <a:ext cx="8000999" cy="3657600"/>
          </a:xfrm>
          <a:prstGeom prst="rect">
            <a:avLst/>
          </a:prstGeom>
        </p:spPr>
      </p:pic>
    </p:spTree>
    <p:extLst>
      <p:ext uri="{BB962C8B-B14F-4D97-AF65-F5344CB8AC3E}">
        <p14:creationId xmlns:p14="http://schemas.microsoft.com/office/powerpoint/2010/main" val="39876474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342900" indent="-342900">
              <a:lnSpc>
                <a:spcPct val="105000"/>
              </a:lnSpc>
              <a:spcBef>
                <a:spcPts val="300"/>
              </a:spcBef>
              <a:buFont typeface="+mj-lt"/>
              <a:buAutoNum type="arabicPeriod"/>
            </a:pPr>
            <a:r>
              <a:rPr lang="en-US" sz="2400" dirty="0" smtClean="0">
                <a:latin typeface="Times New Roman" panose="02020603050405020304" pitchFamily="18" charset="0"/>
                <a:cs typeface="Times New Roman" panose="02020603050405020304" pitchFamily="18" charset="0"/>
              </a:rPr>
              <a:t>More </a:t>
            </a:r>
            <a:r>
              <a:rPr lang="en-US" sz="2400" dirty="0">
                <a:latin typeface="Times New Roman" panose="02020603050405020304" pitchFamily="18" charset="0"/>
                <a:cs typeface="Times New Roman" panose="02020603050405020304" pitchFamily="18" charset="0"/>
              </a:rPr>
              <a:t>flexible and efficient allocation of resources. </a:t>
            </a:r>
            <a:endParaRPr lang="en-US" sz="2400" dirty="0" smtClean="0">
              <a:latin typeface="Times New Roman" panose="02020603050405020304" pitchFamily="18" charset="0"/>
              <a:cs typeface="Times New Roman" panose="02020603050405020304" pitchFamily="18" charset="0"/>
            </a:endParaRPr>
          </a:p>
          <a:p>
            <a:pPr marL="342900" indent="-342900">
              <a:lnSpc>
                <a:spcPct val="105000"/>
              </a:lnSpc>
              <a:spcBef>
                <a:spcPts val="300"/>
              </a:spcBef>
              <a:buFont typeface="+mj-lt"/>
              <a:buAutoNum type="arabicPeriod"/>
            </a:pPr>
            <a:r>
              <a:rPr lang="en-US" sz="2400" dirty="0" smtClean="0">
                <a:latin typeface="Times New Roman" panose="02020603050405020304" pitchFamily="18" charset="0"/>
                <a:cs typeface="Times New Roman" panose="02020603050405020304" pitchFamily="18" charset="0"/>
              </a:rPr>
              <a:t>Enhance </a:t>
            </a:r>
            <a:r>
              <a:rPr lang="en-US" sz="2400" dirty="0">
                <a:latin typeface="Times New Roman" panose="02020603050405020304" pitchFamily="18" charset="0"/>
                <a:cs typeface="Times New Roman" panose="02020603050405020304" pitchFamily="18" charset="0"/>
              </a:rPr>
              <a:t>development productivity. </a:t>
            </a:r>
            <a:endParaRPr lang="en-US" sz="2400" dirty="0" smtClean="0">
              <a:latin typeface="Times New Roman" panose="02020603050405020304" pitchFamily="18" charset="0"/>
              <a:cs typeface="Times New Roman" panose="02020603050405020304" pitchFamily="18" charset="0"/>
            </a:endParaRPr>
          </a:p>
          <a:p>
            <a:pPr marL="342900" indent="-342900">
              <a:lnSpc>
                <a:spcPct val="105000"/>
              </a:lnSpc>
              <a:spcBef>
                <a:spcPts val="300"/>
              </a:spcBef>
              <a:buFont typeface="+mj-lt"/>
              <a:buAutoNum type="arabicPeriod"/>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lowers the cost of IT infrastructure. </a:t>
            </a:r>
            <a:endParaRPr lang="en-US" sz="2400" dirty="0" smtClean="0">
              <a:latin typeface="Times New Roman" panose="02020603050405020304" pitchFamily="18" charset="0"/>
              <a:cs typeface="Times New Roman" panose="02020603050405020304" pitchFamily="18" charset="0"/>
            </a:endParaRPr>
          </a:p>
          <a:p>
            <a:pPr marL="342900" indent="-342900">
              <a:lnSpc>
                <a:spcPct val="105000"/>
              </a:lnSpc>
              <a:spcBef>
                <a:spcPts val="300"/>
              </a:spcBef>
              <a:buFont typeface="+mj-lt"/>
              <a:buAutoNum type="arabicPeriod"/>
            </a:pPr>
            <a:r>
              <a:rPr lang="en-US" sz="2400" dirty="0" smtClean="0">
                <a:latin typeface="Times New Roman" panose="02020603050405020304" pitchFamily="18" charset="0"/>
                <a:cs typeface="Times New Roman" panose="02020603050405020304" pitchFamily="18" charset="0"/>
              </a:rPr>
              <a:t>Remote </a:t>
            </a:r>
            <a:r>
              <a:rPr lang="en-US" sz="2400" dirty="0">
                <a:latin typeface="Times New Roman" panose="02020603050405020304" pitchFamily="18" charset="0"/>
                <a:cs typeface="Times New Roman" panose="02020603050405020304" pitchFamily="18" charset="0"/>
              </a:rPr>
              <a:t>access and rapid scalability. </a:t>
            </a:r>
            <a:endParaRPr lang="en-US" sz="2400" dirty="0" smtClean="0">
              <a:latin typeface="Times New Roman" panose="02020603050405020304" pitchFamily="18" charset="0"/>
              <a:cs typeface="Times New Roman" panose="02020603050405020304" pitchFamily="18" charset="0"/>
            </a:endParaRPr>
          </a:p>
          <a:p>
            <a:pPr marL="342900" indent="-342900">
              <a:lnSpc>
                <a:spcPct val="105000"/>
              </a:lnSpc>
              <a:spcBef>
                <a:spcPts val="300"/>
              </a:spcBef>
              <a:buFont typeface="+mj-lt"/>
              <a:buAutoNum type="arabicPeriod"/>
            </a:pPr>
            <a:r>
              <a:rPr lang="en-US" sz="2400" dirty="0" smtClean="0">
                <a:latin typeface="Times New Roman" panose="02020603050405020304" pitchFamily="18" charset="0"/>
                <a:cs typeface="Times New Roman" panose="02020603050405020304" pitchFamily="18" charset="0"/>
              </a:rPr>
              <a:t>High </a:t>
            </a:r>
            <a:r>
              <a:rPr lang="en-US" sz="2400" dirty="0">
                <a:latin typeface="Times New Roman" panose="02020603050405020304" pitchFamily="18" charset="0"/>
                <a:cs typeface="Times New Roman" panose="02020603050405020304" pitchFamily="18" charset="0"/>
              </a:rPr>
              <a:t>availability and disaster recovery. </a:t>
            </a:r>
            <a:endParaRPr lang="en-US" sz="2400" dirty="0" smtClean="0">
              <a:latin typeface="Times New Roman" panose="02020603050405020304" pitchFamily="18" charset="0"/>
              <a:cs typeface="Times New Roman" panose="02020603050405020304" pitchFamily="18" charset="0"/>
            </a:endParaRPr>
          </a:p>
          <a:p>
            <a:pPr marL="342900" indent="-342900">
              <a:lnSpc>
                <a:spcPct val="105000"/>
              </a:lnSpc>
              <a:spcBef>
                <a:spcPts val="300"/>
              </a:spcBef>
              <a:buFont typeface="+mj-lt"/>
              <a:buAutoNum type="arabicPeriod"/>
            </a:pPr>
            <a:r>
              <a:rPr lang="en-US" sz="2400" dirty="0" smtClean="0">
                <a:latin typeface="Times New Roman" panose="02020603050405020304" pitchFamily="18" charset="0"/>
                <a:cs typeface="Times New Roman" panose="02020603050405020304" pitchFamily="18" charset="0"/>
              </a:rPr>
              <a:t>Pay </a:t>
            </a:r>
            <a:r>
              <a:rPr lang="en-US" sz="2400" dirty="0">
                <a:latin typeface="Times New Roman" panose="02020603050405020304" pitchFamily="18" charset="0"/>
                <a:cs typeface="Times New Roman" panose="02020603050405020304" pitchFamily="18" charset="0"/>
              </a:rPr>
              <a:t>peruse of the IT infrastructure on demand. </a:t>
            </a:r>
            <a:endParaRPr lang="en-US" sz="2400" dirty="0" smtClean="0">
              <a:latin typeface="Times New Roman" panose="02020603050405020304" pitchFamily="18" charset="0"/>
              <a:cs typeface="Times New Roman" panose="02020603050405020304" pitchFamily="18" charset="0"/>
            </a:endParaRPr>
          </a:p>
          <a:p>
            <a:pPr marL="342900" indent="-342900">
              <a:lnSpc>
                <a:spcPct val="105000"/>
              </a:lnSpc>
              <a:spcBef>
                <a:spcPts val="300"/>
              </a:spcBef>
              <a:buFont typeface="+mj-lt"/>
              <a:buAutoNum type="arabicPeriod"/>
            </a:pPr>
            <a:r>
              <a:rPr lang="en-US" sz="2400" dirty="0" smtClean="0">
                <a:latin typeface="Times New Roman" panose="02020603050405020304" pitchFamily="18" charset="0"/>
                <a:cs typeface="Times New Roman" panose="02020603050405020304" pitchFamily="18" charset="0"/>
              </a:rPr>
              <a:t>Enables </a:t>
            </a:r>
            <a:r>
              <a:rPr lang="en-US" sz="2400" dirty="0">
                <a:latin typeface="Times New Roman" panose="02020603050405020304" pitchFamily="18" charset="0"/>
                <a:cs typeface="Times New Roman" panose="02020603050405020304" pitchFamily="18" charset="0"/>
              </a:rPr>
              <a:t>running multiple operating systems. </a:t>
            </a:r>
            <a:endPar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Benefits of Virtualization</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8865267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342900" indent="-342900">
              <a:lnSpc>
                <a:spcPct val="105000"/>
              </a:lnSpc>
              <a:spcBef>
                <a:spcPts val="300"/>
              </a:spcBef>
              <a:buFont typeface="+mj-lt"/>
              <a:buAutoNum type="arabicPeriod"/>
            </a:pPr>
            <a:r>
              <a:rPr lang="en-US" sz="2400" dirty="0" smtClean="0">
                <a:latin typeface="Times New Roman" panose="02020603050405020304" pitchFamily="18" charset="0"/>
                <a:cs typeface="Times New Roman" panose="02020603050405020304" pitchFamily="18" charset="0"/>
              </a:rPr>
              <a:t>Application </a:t>
            </a:r>
            <a:r>
              <a:rPr lang="en-US" sz="2400" dirty="0">
                <a:latin typeface="Times New Roman" panose="02020603050405020304" pitchFamily="18" charset="0"/>
                <a:cs typeface="Times New Roman" panose="02020603050405020304" pitchFamily="18" charset="0"/>
              </a:rPr>
              <a:t>Virtualization. </a:t>
            </a:r>
            <a:endParaRPr lang="en-US" sz="2400" dirty="0" smtClean="0">
              <a:latin typeface="Times New Roman" panose="02020603050405020304" pitchFamily="18" charset="0"/>
              <a:cs typeface="Times New Roman" panose="02020603050405020304" pitchFamily="18" charset="0"/>
            </a:endParaRPr>
          </a:p>
          <a:p>
            <a:pPr marL="342900" indent="-342900">
              <a:lnSpc>
                <a:spcPct val="105000"/>
              </a:lnSpc>
              <a:spcBef>
                <a:spcPts val="300"/>
              </a:spcBef>
              <a:buFont typeface="+mj-lt"/>
              <a:buAutoNum type="arabicPeriod"/>
            </a:pPr>
            <a:r>
              <a:rPr lang="en-US" sz="2400" dirty="0" smtClean="0">
                <a:latin typeface="Times New Roman" panose="02020603050405020304" pitchFamily="18" charset="0"/>
                <a:cs typeface="Times New Roman" panose="02020603050405020304" pitchFamily="18" charset="0"/>
              </a:rPr>
              <a:t>Network </a:t>
            </a:r>
            <a:r>
              <a:rPr lang="en-US" sz="2400" dirty="0">
                <a:latin typeface="Times New Roman" panose="02020603050405020304" pitchFamily="18" charset="0"/>
                <a:cs typeface="Times New Roman" panose="02020603050405020304" pitchFamily="18" charset="0"/>
              </a:rPr>
              <a:t>Virtualization. </a:t>
            </a:r>
            <a:endParaRPr lang="en-US" sz="2400" dirty="0" smtClean="0">
              <a:latin typeface="Times New Roman" panose="02020603050405020304" pitchFamily="18" charset="0"/>
              <a:cs typeface="Times New Roman" panose="02020603050405020304" pitchFamily="18" charset="0"/>
            </a:endParaRPr>
          </a:p>
          <a:p>
            <a:pPr marL="342900" indent="-342900">
              <a:lnSpc>
                <a:spcPct val="105000"/>
              </a:lnSpc>
              <a:spcBef>
                <a:spcPts val="300"/>
              </a:spcBef>
              <a:buFont typeface="+mj-lt"/>
              <a:buAutoNum type="arabicPeriod"/>
            </a:pPr>
            <a:r>
              <a:rPr lang="en-US" sz="2400" dirty="0" smtClean="0">
                <a:latin typeface="Times New Roman" panose="02020603050405020304" pitchFamily="18" charset="0"/>
                <a:cs typeface="Times New Roman" panose="02020603050405020304" pitchFamily="18" charset="0"/>
              </a:rPr>
              <a:t>Desktop </a:t>
            </a:r>
            <a:r>
              <a:rPr lang="en-US" sz="2400" dirty="0">
                <a:latin typeface="Times New Roman" panose="02020603050405020304" pitchFamily="18" charset="0"/>
                <a:cs typeface="Times New Roman" panose="02020603050405020304" pitchFamily="18" charset="0"/>
              </a:rPr>
              <a:t>Virtualization. </a:t>
            </a:r>
            <a:endParaRPr lang="en-US" sz="2400" dirty="0" smtClean="0">
              <a:latin typeface="Times New Roman" panose="02020603050405020304" pitchFamily="18" charset="0"/>
              <a:cs typeface="Times New Roman" panose="02020603050405020304" pitchFamily="18" charset="0"/>
            </a:endParaRPr>
          </a:p>
          <a:p>
            <a:pPr marL="342900" indent="-342900">
              <a:lnSpc>
                <a:spcPct val="105000"/>
              </a:lnSpc>
              <a:spcBef>
                <a:spcPts val="300"/>
              </a:spcBef>
              <a:buFont typeface="+mj-lt"/>
              <a:buAutoNum type="arabicPeriod"/>
            </a:pPr>
            <a:r>
              <a:rPr lang="en-US" sz="2400" dirty="0" smtClean="0">
                <a:latin typeface="Times New Roman" panose="02020603050405020304" pitchFamily="18" charset="0"/>
                <a:cs typeface="Times New Roman" panose="02020603050405020304" pitchFamily="18" charset="0"/>
              </a:rPr>
              <a:t>Storage </a:t>
            </a:r>
            <a:r>
              <a:rPr lang="en-US" sz="2400" dirty="0">
                <a:latin typeface="Times New Roman" panose="02020603050405020304" pitchFamily="18" charset="0"/>
                <a:cs typeface="Times New Roman" panose="02020603050405020304" pitchFamily="18" charset="0"/>
              </a:rPr>
              <a:t>Virtualization. </a:t>
            </a:r>
            <a:endParaRPr lang="en-US" sz="2400" dirty="0" smtClean="0">
              <a:latin typeface="Times New Roman" panose="02020603050405020304" pitchFamily="18" charset="0"/>
              <a:cs typeface="Times New Roman" panose="02020603050405020304" pitchFamily="18" charset="0"/>
            </a:endParaRPr>
          </a:p>
          <a:p>
            <a:pPr marL="342900" indent="-342900">
              <a:lnSpc>
                <a:spcPct val="105000"/>
              </a:lnSpc>
              <a:spcBef>
                <a:spcPts val="300"/>
              </a:spcBef>
              <a:buFont typeface="+mj-lt"/>
              <a:buAutoNum type="arabicPeriod"/>
            </a:pPr>
            <a:r>
              <a:rPr lang="en-US" sz="2400" dirty="0" smtClean="0">
                <a:latin typeface="Times New Roman" panose="02020603050405020304" pitchFamily="18" charset="0"/>
                <a:cs typeface="Times New Roman" panose="02020603050405020304" pitchFamily="18" charset="0"/>
              </a:rPr>
              <a:t>Server </a:t>
            </a:r>
            <a:r>
              <a:rPr lang="en-US" sz="2400" dirty="0">
                <a:latin typeface="Times New Roman" panose="02020603050405020304" pitchFamily="18" charset="0"/>
                <a:cs typeface="Times New Roman" panose="02020603050405020304" pitchFamily="18" charset="0"/>
              </a:rPr>
              <a:t>Virtualization. </a:t>
            </a:r>
            <a:endParaRPr lang="en-US" sz="2400" dirty="0" smtClean="0">
              <a:latin typeface="Times New Roman" panose="02020603050405020304" pitchFamily="18" charset="0"/>
              <a:cs typeface="Times New Roman" panose="02020603050405020304" pitchFamily="18" charset="0"/>
            </a:endParaRPr>
          </a:p>
          <a:p>
            <a:pPr marL="342900" indent="-342900">
              <a:lnSpc>
                <a:spcPct val="105000"/>
              </a:lnSpc>
              <a:spcBef>
                <a:spcPts val="300"/>
              </a:spcBef>
              <a:buFont typeface="+mj-lt"/>
              <a:buAutoNum type="arabicPeriod"/>
            </a:pP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virtualization.</a:t>
            </a:r>
            <a:endPar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Types of Virtualization</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9605821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342900" indent="-342900" algn="just">
              <a:lnSpc>
                <a:spcPct val="105000"/>
              </a:lnSpc>
              <a:spcBef>
                <a:spcPts val="300"/>
              </a:spcBef>
              <a:buFont typeface="+mj-lt"/>
              <a:buAutoNum type="arabicPeriod"/>
            </a:pPr>
            <a:r>
              <a:rPr lang="en-US" sz="2400" dirty="0">
                <a:latin typeface="Times New Roman" panose="02020603050405020304" pitchFamily="18" charset="0"/>
                <a:cs typeface="Times New Roman" panose="02020603050405020304" pitchFamily="18" charset="0"/>
              </a:rPr>
              <a:t>Application virtualization helps a user to have remote access of an application from a server. The server stores all personal information and other characteristics of the application but can still run on a local workstation through the internet. </a:t>
            </a:r>
            <a:endParaRPr lang="en-US" sz="2400" dirty="0" smtClean="0">
              <a:latin typeface="Times New Roman" panose="02020603050405020304" pitchFamily="18" charset="0"/>
              <a:cs typeface="Times New Roman" panose="02020603050405020304" pitchFamily="18" charset="0"/>
            </a:endParaRPr>
          </a:p>
          <a:p>
            <a:pPr marL="342900" indent="-342900" algn="just">
              <a:lnSpc>
                <a:spcPct val="105000"/>
              </a:lnSpc>
              <a:spcBef>
                <a:spcPts val="300"/>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marL="342900" indent="-342900" algn="just">
              <a:lnSpc>
                <a:spcPct val="105000"/>
              </a:lnSpc>
              <a:spcBef>
                <a:spcPts val="300"/>
              </a:spcBef>
              <a:buFont typeface="+mj-lt"/>
              <a:buAutoNum type="arabicPeriod"/>
            </a:pPr>
            <a:r>
              <a:rPr lang="en-US" sz="2400" dirty="0" smtClean="0">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of this would be a user who needs to run two different versions of the same software. Technologies that use application virtualization are hosted applications and packaged applications. </a:t>
            </a:r>
            <a:endPar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Application Virtualization</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6703547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342900" indent="-342900" algn="just">
              <a:lnSpc>
                <a:spcPct val="105000"/>
              </a:lnSpc>
              <a:spcBef>
                <a:spcPts val="300"/>
              </a:spcBef>
            </a:pPr>
            <a:r>
              <a:rPr lang="en-US" sz="2400" dirty="0">
                <a:latin typeface="Times New Roman" panose="02020603050405020304" pitchFamily="18" charset="0"/>
                <a:cs typeface="Times New Roman" panose="02020603050405020304" pitchFamily="18" charset="0"/>
              </a:rPr>
              <a:t>The ability to run multiple virtual networks with each has a separate control and data plan. It co-exists together on top of one physical network. It can be managed by individual parties that potentially confidential to each other. </a:t>
            </a:r>
            <a:endParaRPr lang="en-US" sz="2400" dirty="0" smtClean="0">
              <a:latin typeface="Times New Roman" panose="02020603050405020304" pitchFamily="18" charset="0"/>
              <a:cs typeface="Times New Roman" panose="02020603050405020304" pitchFamily="18" charset="0"/>
            </a:endParaRPr>
          </a:p>
          <a:p>
            <a:pPr marL="342900" indent="-342900" algn="just">
              <a:lnSpc>
                <a:spcPct val="105000"/>
              </a:lnSpc>
              <a:spcBef>
                <a:spcPts val="300"/>
              </a:spcBef>
            </a:pPr>
            <a:endParaRPr lang="en-US" sz="2400" dirty="0" smtClean="0">
              <a:latin typeface="Times New Roman" panose="02020603050405020304" pitchFamily="18" charset="0"/>
              <a:cs typeface="Times New Roman" panose="02020603050405020304" pitchFamily="18" charset="0"/>
            </a:endParaRPr>
          </a:p>
          <a:p>
            <a:pPr marL="342900" indent="-342900" algn="just">
              <a:lnSpc>
                <a:spcPct val="105000"/>
              </a:lnSpc>
              <a:spcBef>
                <a:spcPts val="300"/>
              </a:spcBef>
            </a:pPr>
            <a:r>
              <a:rPr lang="en-US" sz="2400" dirty="0" smtClean="0">
                <a:latin typeface="Times New Roman" panose="02020603050405020304" pitchFamily="18" charset="0"/>
                <a:cs typeface="Times New Roman" panose="02020603050405020304" pitchFamily="18" charset="0"/>
              </a:rPr>
              <a:t>Network </a:t>
            </a:r>
            <a:r>
              <a:rPr lang="en-US" sz="2400" dirty="0">
                <a:latin typeface="Times New Roman" panose="02020603050405020304" pitchFamily="18" charset="0"/>
                <a:cs typeface="Times New Roman" panose="02020603050405020304" pitchFamily="18" charset="0"/>
              </a:rPr>
              <a:t>virtualization provides a facility to create and provision virtual networks—logical switches, routers, firewalls, load balancer, Virtual Private Network (VPN), and workload security within days or even in weeks. </a:t>
            </a:r>
            <a:endPar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Network Virtualization</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6703547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342900" indent="-342900" algn="just">
              <a:lnSpc>
                <a:spcPct val="105000"/>
              </a:lnSpc>
              <a:spcBef>
                <a:spcPts val="300"/>
              </a:spcBef>
            </a:pPr>
            <a:r>
              <a:rPr lang="en-US" sz="2400" dirty="0">
                <a:latin typeface="Times New Roman" panose="02020603050405020304" pitchFamily="18" charset="0"/>
                <a:cs typeface="Times New Roman" panose="02020603050405020304" pitchFamily="18" charset="0"/>
              </a:rPr>
              <a:t>Desktop virtualization allows the users’ OS to be remotely stored on a server in the data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 It allows the user to access their desktop virtually, from any location by a different machine. </a:t>
            </a:r>
            <a:endParaRPr lang="en-US" sz="2400" dirty="0" smtClean="0">
              <a:latin typeface="Times New Roman" panose="02020603050405020304" pitchFamily="18" charset="0"/>
              <a:cs typeface="Times New Roman" panose="02020603050405020304" pitchFamily="18" charset="0"/>
            </a:endParaRPr>
          </a:p>
          <a:p>
            <a:pPr marL="342900" indent="-342900" algn="just">
              <a:lnSpc>
                <a:spcPct val="105000"/>
              </a:lnSpc>
              <a:spcBef>
                <a:spcPts val="300"/>
              </a:spcBef>
            </a:pPr>
            <a:endParaRPr lang="en-US" sz="2400" dirty="0">
              <a:latin typeface="Times New Roman" panose="02020603050405020304" pitchFamily="18" charset="0"/>
              <a:cs typeface="Times New Roman" panose="02020603050405020304" pitchFamily="18" charset="0"/>
            </a:endParaRPr>
          </a:p>
          <a:p>
            <a:pPr marL="342900" indent="-342900" algn="just">
              <a:lnSpc>
                <a:spcPct val="105000"/>
              </a:lnSpc>
              <a:spcBef>
                <a:spcPts val="300"/>
              </a:spcBef>
            </a:pPr>
            <a:r>
              <a:rPr lang="en-US" sz="2400" dirty="0" smtClean="0">
                <a:latin typeface="Times New Roman" panose="02020603050405020304" pitchFamily="18" charset="0"/>
                <a:cs typeface="Times New Roman" panose="02020603050405020304" pitchFamily="18" charset="0"/>
              </a:rPr>
              <a:t>Users </a:t>
            </a:r>
            <a:r>
              <a:rPr lang="en-US" sz="2400" dirty="0">
                <a:latin typeface="Times New Roman" panose="02020603050405020304" pitchFamily="18" charset="0"/>
                <a:cs typeface="Times New Roman" panose="02020603050405020304" pitchFamily="18" charset="0"/>
              </a:rPr>
              <a:t>who want specific operating systems other than Windows Server will need to have a virtual desktop. Main benefits of desktop virtualization are user mobility, portability, easy management of software installation, updates, and patches. </a:t>
            </a:r>
            <a:endPar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Desktop Virtualization</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6339158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342900" indent="-342900" algn="just">
              <a:lnSpc>
                <a:spcPct val="105000"/>
              </a:lnSpc>
              <a:spcBef>
                <a:spcPts val="300"/>
              </a:spcBef>
            </a:pPr>
            <a:r>
              <a:rPr lang="en-US" sz="2400" dirty="0">
                <a:latin typeface="Times New Roman" panose="02020603050405020304" pitchFamily="18" charset="0"/>
                <a:cs typeface="Times New Roman" panose="02020603050405020304" pitchFamily="18" charset="0"/>
              </a:rPr>
              <a:t>Storage virtualization is an array of servers that are managed by a virtual storage system. </a:t>
            </a:r>
            <a:endParaRPr lang="en-US" sz="2400" dirty="0" smtClean="0">
              <a:latin typeface="Times New Roman" panose="02020603050405020304" pitchFamily="18" charset="0"/>
              <a:cs typeface="Times New Roman" panose="02020603050405020304" pitchFamily="18" charset="0"/>
            </a:endParaRPr>
          </a:p>
          <a:p>
            <a:pPr marL="342900" indent="-342900" algn="just">
              <a:lnSpc>
                <a:spcPct val="105000"/>
              </a:lnSpc>
              <a:spcBef>
                <a:spcPts val="300"/>
              </a:spcBef>
            </a:pPr>
            <a:endParaRPr lang="en-US" sz="2400" dirty="0">
              <a:latin typeface="Times New Roman" panose="02020603050405020304" pitchFamily="18" charset="0"/>
              <a:cs typeface="Times New Roman" panose="02020603050405020304" pitchFamily="18" charset="0"/>
            </a:endParaRPr>
          </a:p>
          <a:p>
            <a:pPr marL="342900" indent="-342900" algn="just">
              <a:lnSpc>
                <a:spcPct val="105000"/>
              </a:lnSpc>
              <a:spcBef>
                <a:spcPts val="300"/>
              </a:spcBef>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servers aren’t aware of exactly where their data is stored, and instead function more like worker bees in a hive. It makes managing storage from multiple sources to be managed and utilized as a single repository. </a:t>
            </a:r>
            <a:endParaRPr lang="en-US" altLang="ko-KR" sz="24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Storage Virtualization</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40908244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342900" indent="-342900" algn="just">
              <a:lnSpc>
                <a:spcPct val="105000"/>
              </a:lnSpc>
              <a:spcBef>
                <a:spcPts val="300"/>
              </a:spcBef>
            </a:pPr>
            <a:r>
              <a:rPr lang="en-US" sz="2200" dirty="0">
                <a:latin typeface="Times New Roman" panose="02020603050405020304" pitchFamily="18" charset="0"/>
                <a:cs typeface="Times New Roman" panose="02020603050405020304" pitchFamily="18" charset="0"/>
              </a:rPr>
              <a:t>This is a kind of virtualization in which masking of server resources takes place. Here, the central-server(physical server) is divided into multiple different virtual servers by changing the identity number, processors. </a:t>
            </a:r>
            <a:endParaRPr lang="en-US" sz="2200" dirty="0" smtClean="0">
              <a:latin typeface="Times New Roman" panose="02020603050405020304" pitchFamily="18" charset="0"/>
              <a:cs typeface="Times New Roman" panose="02020603050405020304" pitchFamily="18" charset="0"/>
            </a:endParaRPr>
          </a:p>
          <a:p>
            <a:pPr marL="342900" indent="-342900" algn="just">
              <a:lnSpc>
                <a:spcPct val="105000"/>
              </a:lnSpc>
              <a:spcBef>
                <a:spcPts val="300"/>
              </a:spcBef>
            </a:pPr>
            <a:endParaRPr lang="en-US" sz="2200" dirty="0">
              <a:latin typeface="Times New Roman" panose="02020603050405020304" pitchFamily="18" charset="0"/>
              <a:cs typeface="Times New Roman" panose="02020603050405020304" pitchFamily="18" charset="0"/>
            </a:endParaRPr>
          </a:p>
          <a:p>
            <a:pPr marL="342900" indent="-342900" algn="just">
              <a:lnSpc>
                <a:spcPct val="105000"/>
              </a:lnSpc>
              <a:spcBef>
                <a:spcPts val="300"/>
              </a:spcBef>
            </a:pPr>
            <a:r>
              <a:rPr lang="en-US" sz="2200" dirty="0" smtClean="0">
                <a:latin typeface="Times New Roman" panose="02020603050405020304" pitchFamily="18" charset="0"/>
                <a:cs typeface="Times New Roman" panose="02020603050405020304" pitchFamily="18" charset="0"/>
              </a:rPr>
              <a:t>So</a:t>
            </a:r>
            <a:r>
              <a:rPr lang="en-US" sz="2200" dirty="0">
                <a:latin typeface="Times New Roman" panose="02020603050405020304" pitchFamily="18" charset="0"/>
                <a:cs typeface="Times New Roman" panose="02020603050405020304" pitchFamily="18" charset="0"/>
              </a:rPr>
              <a:t>, each system can operate its own operating systems in isolate manner. Where each sub-server knows the identity of the central server. It causes an increase in the performance and reduces the operating cost by the deployment of main server resources into a sub-server resource. </a:t>
            </a:r>
            <a:endPar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Server Virtualization</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8273562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342900" indent="-342900" algn="just">
              <a:lnSpc>
                <a:spcPct val="105000"/>
              </a:lnSpc>
              <a:spcBef>
                <a:spcPts val="300"/>
              </a:spcBef>
            </a:pPr>
            <a:r>
              <a:rPr lang="en-US" sz="2400" dirty="0">
                <a:latin typeface="Times New Roman" panose="02020603050405020304" pitchFamily="18" charset="0"/>
                <a:cs typeface="Times New Roman" panose="02020603050405020304" pitchFamily="18" charset="0"/>
              </a:rPr>
              <a:t>This is the kind of virtualization in which the data is collected from various sources and managed that at a single </a:t>
            </a:r>
            <a:r>
              <a:rPr lang="en-US" sz="2400" dirty="0" smtClean="0">
                <a:latin typeface="Times New Roman" panose="02020603050405020304" pitchFamily="18" charset="0"/>
                <a:cs typeface="Times New Roman" panose="02020603050405020304" pitchFamily="18" charset="0"/>
              </a:rPr>
              <a:t>place</a:t>
            </a:r>
          </a:p>
          <a:p>
            <a:pPr marL="342900" indent="-342900" algn="just">
              <a:lnSpc>
                <a:spcPct val="105000"/>
              </a:lnSpc>
              <a:spcBef>
                <a:spcPts val="300"/>
              </a:spcBef>
            </a:pPr>
            <a:endParaRPr lang="en-US" sz="2400" dirty="0">
              <a:latin typeface="Times New Roman" panose="02020603050405020304" pitchFamily="18" charset="0"/>
              <a:cs typeface="Times New Roman" panose="02020603050405020304" pitchFamily="18" charset="0"/>
            </a:endParaRPr>
          </a:p>
          <a:p>
            <a:pPr marL="342900" indent="-342900" algn="just">
              <a:lnSpc>
                <a:spcPct val="105000"/>
              </a:lnSpc>
              <a:spcBef>
                <a:spcPts val="300"/>
              </a:spcBef>
            </a:pPr>
            <a:r>
              <a:rPr lang="en-US" sz="2400" dirty="0" smtClean="0">
                <a:latin typeface="Times New Roman" panose="02020603050405020304" pitchFamily="18" charset="0"/>
                <a:cs typeface="Times New Roman" panose="02020603050405020304" pitchFamily="18" charset="0"/>
              </a:rPr>
              <a:t>And without </a:t>
            </a:r>
            <a:r>
              <a:rPr lang="en-US" sz="2400" dirty="0">
                <a:latin typeface="Times New Roman" panose="02020603050405020304" pitchFamily="18" charset="0"/>
                <a:cs typeface="Times New Roman" panose="02020603050405020304" pitchFamily="18" charset="0"/>
              </a:rPr>
              <a:t>knowing more about the technical information like how data is collected, stored &amp; formatted then arranged that data logically so that its virtual view can be accessed by its interested people and stakeholders, and users through the various cloud services remotely. </a:t>
            </a:r>
            <a:endParaRPr lang="en-US" altLang="ko-KR" sz="22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Data Virtualization</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455702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rmAutofit/>
          </a:bodyPr>
          <a:lstStyle/>
          <a:p>
            <a:pPr marL="266700" indent="-266700">
              <a:lnSpc>
                <a:spcPct val="105000"/>
              </a:lnSpc>
              <a:spcBef>
                <a:spcPts val="300"/>
              </a:spcBef>
              <a:buFont typeface="Wingdings" pitchFamily="2" charset="2"/>
              <a:buChar char="q"/>
            </a:pPr>
            <a:r>
              <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Internet Service Providers (ISPs)</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An organization providing national-wide or world-wide internet access service</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Governed by Internet Corporations for Assigned Names and Numbers (ICANN)</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No comprehensive governing by ICANN – ISPs freely deploys, operates and manages their own networks based on basically decentralized provisioning and management models</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Fundamental governmental and regulatory laws applied within national borders</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Internet topology – a dynamic and complex aggregate of ISPs highly interconnected via its core protocols</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Worldwide connectivity via a hierarchical topology composed of Tier 1(large-scale international ISPs), Tier 2 (large regional ISPs) and Tier 3 (local ISPs)</a:t>
            </a:r>
          </a:p>
          <a:p>
            <a:pPr lvl="1" indent="-188913">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Two fundamental components of internetworking architecture: connectionless packet switching vs. router-based interconnectivity</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5838588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Hardware independence</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Creating standardized soft (virtual) copies of physical IT resources  eliminating hardware dependency</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Easy automated VM migration or failover between different physical </a:t>
            </a:r>
            <a:r>
              <a:rPr lang="en-US" altLang="ko-KR" sz="1800" dirty="0" smtClean="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servers</a:t>
            </a:r>
          </a:p>
          <a:p>
            <a:pPr marL="447675" lvl="1" indent="-179388">
              <a:lnSpc>
                <a:spcPct val="105000"/>
              </a:lnSpc>
              <a:spcBef>
                <a:spcPts val="300"/>
              </a:spcBef>
              <a:buFont typeface="Wingdings" panose="05000000000000000000" pitchFamily="2" charset="2"/>
              <a:buChar char="§"/>
            </a:pPr>
            <a:endPar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a:p>
            <a:pPr marL="266700" indent="-266700">
              <a:lnSpc>
                <a:spcPct val="105000"/>
              </a:lnSpc>
              <a:spcBef>
                <a:spcPts val="300"/>
              </a:spcBef>
              <a:buFont typeface="Wingdings" pitchFamily="2" charset="2"/>
              <a:buChar char="q"/>
            </a:pPr>
            <a:r>
              <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Server consolidation</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Creating different multiple virtual servers on a single physical server</a:t>
            </a:r>
            <a:endParaRPr lang="en-US" altLang="ko-KR" sz="1800" dirty="0">
              <a:solidFill>
                <a:srgbClr val="FF0000"/>
              </a:solidFill>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Mainly for Increasing server utilization, load balancing or optimizing IT resource utilization</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Support for common cloud features such as on-demand usage, resource pooling, elasticity, scalability and resiliency</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Virtualization Technology</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6594562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Resource replication</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Virtual servers are implemented as virtual disk images (configuration, memory state, etc.) containing binary file copies of hard disk content and being accessible via simple file operations such as copy and move host OS.</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Easy to be replicated, migrated, backed up and manipulated enabling:</a:t>
            </a:r>
          </a:p>
          <a:p>
            <a:pPr marL="627063" lvl="2" indent="-179388">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Easy creation of standardized VM images with guest OS and pre-packaged application software in virtual disk images for instantaneous deployment</a:t>
            </a:r>
          </a:p>
          <a:p>
            <a:pPr marL="627063" lvl="2" indent="-179388">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Increased agility in the migration and deployment of a virtual machine’s new instance by being able to rapidly scale out and </a:t>
            </a:r>
            <a:r>
              <a:rPr lang="en-US" altLang="ko-KR" sz="1800" dirty="0" smtClean="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up</a:t>
            </a:r>
          </a:p>
          <a:p>
            <a:pPr marL="627063" lvl="2" indent="-179388">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Ability to roll back for instantaneous creation of VM snapshot by saving the state of the virtual server’s memory and hard disk image to a host-based file</a:t>
            </a:r>
          </a:p>
          <a:p>
            <a:pPr marL="627063" lvl="2" indent="-179388">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Easy implementation of business continuity with efficient backup and restoration</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Virtualization Technology</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2739374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Virtualization Technology</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pic>
        <p:nvPicPr>
          <p:cNvPr id="6" name="Picture 5"/>
          <p:cNvPicPr>
            <a:picLocks noChangeAspect="1"/>
          </p:cNvPicPr>
          <p:nvPr/>
        </p:nvPicPr>
        <p:blipFill>
          <a:blip r:embed="rId2"/>
          <a:stretch>
            <a:fillRect/>
          </a:stretch>
        </p:blipFill>
        <p:spPr>
          <a:xfrm>
            <a:off x="152400" y="2362200"/>
            <a:ext cx="8763000" cy="2362200"/>
          </a:xfrm>
          <a:prstGeom prst="rect">
            <a:avLst/>
          </a:prstGeom>
        </p:spPr>
      </p:pic>
    </p:spTree>
    <p:extLst>
      <p:ext uri="{BB962C8B-B14F-4D97-AF65-F5344CB8AC3E}">
        <p14:creationId xmlns:p14="http://schemas.microsoft.com/office/powerpoint/2010/main" val="41079975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Operating system-based virtualization</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Install virtualization software in a pre-existing operating system (host vs. guest)</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Act as an application or more precisely as a middleware</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Easy to deal with hardware compatibility issues even with absence of a specific hardware driver</a:t>
            </a:r>
            <a:endPar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Host OS services to be utilized: backup/recovery, integration to directory service, security management</a:t>
            </a:r>
          </a:p>
          <a:p>
            <a:pPr marL="625475" lvl="2" indent="-174625">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Performance degradation due </a:t>
            </a:r>
            <a:r>
              <a:rPr lang="en-US" altLang="ko-KR" sz="1800" dirty="0" err="1" smtClean="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to:</a:t>
            </a:r>
            <a:r>
              <a:rPr lang="en-US" altLang="ko-KR" sz="1800" dirty="0" err="1">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IT</a:t>
            </a: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resource (CPU, Memory, etc.) sharing with host and guest OSs</a:t>
            </a:r>
            <a:endPar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a:p>
            <a:pPr marL="625475" lvl="2" indent="-174625">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Several additional traverse for each system call</a:t>
            </a:r>
            <a:endPar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Additional license cost for host OS (Windows license or Linux subscription)</a:t>
            </a:r>
            <a:endPar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a:p>
            <a:pPr marL="447675" lvl="1" indent="-179388">
              <a:lnSpc>
                <a:spcPct val="105000"/>
              </a:lnSpc>
              <a:spcBef>
                <a:spcPts val="300"/>
              </a:spcBef>
              <a:buFont typeface="Wingdings" panose="05000000000000000000" pitchFamily="2" charset="2"/>
              <a:buChar char="§"/>
            </a:pPr>
            <a:endPar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Virtualization Technology</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3344322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Virtualization Technology</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pic>
        <p:nvPicPr>
          <p:cNvPr id="3" name="Picture 2"/>
          <p:cNvPicPr>
            <a:picLocks noChangeAspect="1"/>
          </p:cNvPicPr>
          <p:nvPr/>
        </p:nvPicPr>
        <p:blipFill>
          <a:blip r:embed="rId2"/>
          <a:stretch>
            <a:fillRect/>
          </a:stretch>
        </p:blipFill>
        <p:spPr>
          <a:xfrm>
            <a:off x="0" y="2295524"/>
            <a:ext cx="8915400" cy="2657475"/>
          </a:xfrm>
          <a:prstGeom prst="rect">
            <a:avLst/>
          </a:prstGeom>
        </p:spPr>
      </p:pic>
    </p:spTree>
    <p:extLst>
      <p:ext uri="{BB962C8B-B14F-4D97-AF65-F5344CB8AC3E}">
        <p14:creationId xmlns:p14="http://schemas.microsoft.com/office/powerpoint/2010/main" val="14630819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Virtualization management</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Easier to administrate virtual servers than physical servers</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Many administration tasks automated by virtualization software</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VIM (Virtualization Infrastructure Management) tools – collectively manage virtual IT resources from a centralized &amp; dedicated management computer (controller) </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Virtualization Technology</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8837705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16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Other consideration</a:t>
            </a:r>
          </a:p>
          <a:p>
            <a:pPr marL="447675" lvl="1" indent="-179388">
              <a:lnSpc>
                <a:spcPct val="105000"/>
              </a:lnSpc>
              <a:spcBef>
                <a:spcPts val="300"/>
              </a:spcBef>
              <a:buFont typeface="Wingdings" panose="05000000000000000000" pitchFamily="2" charset="2"/>
              <a:buChar char="§"/>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Performance overhead</a:t>
            </a:r>
          </a:p>
          <a:p>
            <a:pPr marL="625475" lvl="2" indent="-174625">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Not ideal for complex systems with heavy workload</a:t>
            </a:r>
          </a:p>
          <a:p>
            <a:pPr marL="625475" lvl="2" indent="-174625">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Excessive or unnecessary performance overhead with poorly formulated virtualization plan</a:t>
            </a:r>
          </a:p>
          <a:p>
            <a:pPr marL="625475" lvl="2" indent="-174625">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Para-virtualization  APIs – modified to reduce the guest OS’s processing overhead  need to customize guest OSs to adapt them at the cost of sacrificing portability</a:t>
            </a:r>
          </a:p>
          <a:p>
            <a:pPr marL="447675" lvl="1" indent="-179388">
              <a:lnSpc>
                <a:spcPct val="105000"/>
              </a:lnSpc>
              <a:spcBef>
                <a:spcPts val="300"/>
              </a:spcBef>
              <a:buFont typeface="Wingdings" panose="05000000000000000000" pitchFamily="2" charset="2"/>
              <a:buChar char="§"/>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Special hardware compatibility</a:t>
            </a:r>
          </a:p>
          <a:p>
            <a:pPr marL="625475" lvl="2" indent="-174625">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There are many vendors supplying specialized hardware devices and not all of them are compatible with the given virtualization software.</a:t>
            </a:r>
          </a:p>
          <a:p>
            <a:pPr marL="625475" lvl="2" indent="-174625">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Old and existing software may not support those hardware recently released.</a:t>
            </a:r>
          </a:p>
          <a:p>
            <a:pPr marL="625475" lvl="2" indent="-174625">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Solution: standardization, commoditization and frequent virtualization software update/upgrade</a:t>
            </a:r>
          </a:p>
          <a:p>
            <a:pPr marL="447675" lvl="1" indent="-179388">
              <a:lnSpc>
                <a:spcPct val="105000"/>
              </a:lnSpc>
              <a:spcBef>
                <a:spcPts val="300"/>
              </a:spcBef>
              <a:buFont typeface="Wingdings" panose="05000000000000000000" pitchFamily="2" charset="2"/>
              <a:buChar char="§"/>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Portability</a:t>
            </a:r>
          </a:p>
          <a:p>
            <a:pPr marL="625475" lvl="2" indent="-174625">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Poor portability due to automated &amp; programmatic VS management interfaces for their own</a:t>
            </a:r>
          </a:p>
          <a:p>
            <a:pPr marL="625475" lvl="2" indent="-174625">
              <a:lnSpc>
                <a:spcPct val="105000"/>
              </a:lnSpc>
              <a:spcBef>
                <a:spcPts val="300"/>
              </a:spcBef>
              <a:buFont typeface="Wingdings" panose="05000000000000000000" pitchFamily="2" charset="2"/>
              <a:buChar char="Ø"/>
            </a:pPr>
            <a:r>
              <a:rPr lang="en-US" altLang="ko-KR" sz="16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Demand for international standard such as OVF (Open Virtualization Format) for standardization of virtual disk formats in order to insure a wide range of VS management portability </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Virtualization Technology</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19560538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gn="just">
              <a:lnSpc>
                <a:spcPct val="105000"/>
              </a:lnSpc>
              <a:spcBef>
                <a:spcPts val="300"/>
              </a:spcBef>
              <a:buFont typeface="Wingdings" pitchFamily="2" charset="2"/>
              <a:buChar char="q"/>
            </a:pPr>
            <a:r>
              <a:rPr lang="en-US" sz="2300" dirty="0">
                <a:latin typeface="Times New Roman" panose="02020603050405020304" pitchFamily="18" charset="0"/>
                <a:cs typeface="Times New Roman" panose="02020603050405020304" pitchFamily="18" charset="0"/>
              </a:rPr>
              <a:t>Multitenancy is a type of software architecture where a single software instance can serve multiple distinct user groups</a:t>
            </a:r>
            <a:r>
              <a:rPr lang="en-US" sz="2300" dirty="0" smtClean="0">
                <a:latin typeface="Times New Roman" panose="02020603050405020304" pitchFamily="18" charset="0"/>
                <a:cs typeface="Times New Roman" panose="02020603050405020304" pitchFamily="18" charset="0"/>
              </a:rPr>
              <a:t>.</a:t>
            </a:r>
          </a:p>
          <a:p>
            <a:pPr marL="266700" indent="-266700" algn="just">
              <a:lnSpc>
                <a:spcPct val="105000"/>
              </a:lnSpc>
              <a:spcBef>
                <a:spcPts val="300"/>
              </a:spcBef>
              <a:buFont typeface="Wingdings" pitchFamily="2" charset="2"/>
              <a:buChar char="q"/>
            </a:pPr>
            <a:endParaRPr lang="en-US" sz="2300" dirty="0">
              <a:latin typeface="Times New Roman" panose="02020603050405020304" pitchFamily="18" charset="0"/>
              <a:cs typeface="Times New Roman" panose="02020603050405020304" pitchFamily="18" charset="0"/>
            </a:endParaRPr>
          </a:p>
          <a:p>
            <a:pPr marL="266700" indent="-266700" algn="just">
              <a:lnSpc>
                <a:spcPct val="105000"/>
              </a:lnSpc>
              <a:spcBef>
                <a:spcPts val="300"/>
              </a:spcBef>
              <a:buFont typeface="Wingdings" pitchFamily="2" charset="2"/>
              <a:buChar char="q"/>
            </a:pPr>
            <a:r>
              <a:rPr lang="en-US" sz="2300" dirty="0" smtClean="0">
                <a:latin typeface="Times New Roman" panose="02020603050405020304" pitchFamily="18" charset="0"/>
                <a:cs typeface="Times New Roman" panose="02020603050405020304" pitchFamily="18" charset="0"/>
              </a:rPr>
              <a:t>It </a:t>
            </a:r>
            <a:r>
              <a:rPr lang="en-US" sz="2300" dirty="0">
                <a:latin typeface="Times New Roman" panose="02020603050405020304" pitchFamily="18" charset="0"/>
                <a:cs typeface="Times New Roman" panose="02020603050405020304" pitchFamily="18" charset="0"/>
              </a:rPr>
              <a:t>means that multiple customer’s of cloud vendor are using same computing resources . </a:t>
            </a:r>
            <a:endParaRPr lang="en-US" sz="2300" dirty="0" smtClean="0">
              <a:latin typeface="Times New Roman" panose="02020603050405020304" pitchFamily="18" charset="0"/>
              <a:cs typeface="Times New Roman" panose="02020603050405020304" pitchFamily="18" charset="0"/>
            </a:endParaRPr>
          </a:p>
          <a:p>
            <a:pPr marL="266700" indent="-266700" algn="just">
              <a:lnSpc>
                <a:spcPct val="105000"/>
              </a:lnSpc>
              <a:spcBef>
                <a:spcPts val="300"/>
              </a:spcBef>
              <a:buFont typeface="Wingdings" pitchFamily="2" charset="2"/>
              <a:buChar char="q"/>
            </a:pPr>
            <a:endParaRPr lang="en-US" sz="2300" dirty="0" smtClean="0">
              <a:latin typeface="Times New Roman" panose="02020603050405020304" pitchFamily="18" charset="0"/>
              <a:cs typeface="Times New Roman" panose="02020603050405020304" pitchFamily="18" charset="0"/>
            </a:endParaRPr>
          </a:p>
          <a:p>
            <a:pPr marL="266700" indent="-266700" algn="just">
              <a:lnSpc>
                <a:spcPct val="105000"/>
              </a:lnSpc>
              <a:spcBef>
                <a:spcPts val="300"/>
              </a:spcBef>
              <a:buFont typeface="Wingdings" pitchFamily="2" charset="2"/>
              <a:buChar char="q"/>
            </a:pPr>
            <a:r>
              <a:rPr lang="en-US" sz="2300" dirty="0" smtClean="0">
                <a:latin typeface="Times New Roman" panose="02020603050405020304" pitchFamily="18" charset="0"/>
                <a:cs typeface="Times New Roman" panose="02020603050405020304" pitchFamily="18" charset="0"/>
              </a:rPr>
              <a:t>As </a:t>
            </a:r>
            <a:r>
              <a:rPr lang="en-US" sz="2300" dirty="0">
                <a:latin typeface="Times New Roman" panose="02020603050405020304" pitchFamily="18" charset="0"/>
                <a:cs typeface="Times New Roman" panose="02020603050405020304" pitchFamily="18" charset="0"/>
              </a:rPr>
              <a:t>they are sharing same computing resources but the data of each Cloud customer is kept totally separate and secure. It is very  important concept of Cloud Computing</a:t>
            </a:r>
            <a:r>
              <a:rPr lang="en-US" sz="2300" dirty="0" smtClean="0">
                <a:latin typeface="Times New Roman" panose="02020603050405020304" pitchFamily="18" charset="0"/>
                <a:cs typeface="Times New Roman" panose="02020603050405020304" pitchFamily="18" charset="0"/>
              </a:rPr>
              <a:t>. </a:t>
            </a:r>
          </a:p>
          <a:p>
            <a:pPr marL="266700" indent="-266700" algn="just">
              <a:lnSpc>
                <a:spcPct val="105000"/>
              </a:lnSpc>
              <a:spcBef>
                <a:spcPts val="300"/>
              </a:spcBef>
              <a:buFont typeface="Wingdings" pitchFamily="2" charset="2"/>
              <a:buChar char="q"/>
            </a:pPr>
            <a:endParaRPr lang="en-US" altLang="ko-KR" sz="23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a:p>
            <a:pPr marL="266700" indent="-266700" algn="just">
              <a:lnSpc>
                <a:spcPct val="105000"/>
              </a:lnSpc>
              <a:spcBef>
                <a:spcPts val="300"/>
              </a:spcBef>
              <a:buFont typeface="Wingdings" pitchFamily="2" charset="2"/>
              <a:buChar char="q"/>
            </a:pPr>
            <a:r>
              <a:rPr lang="en-US" sz="2300" dirty="0">
                <a:latin typeface="Times New Roman" panose="02020603050405020304" pitchFamily="18" charset="0"/>
                <a:cs typeface="Times New Roman" panose="02020603050405020304" pitchFamily="18" charset="0"/>
              </a:rPr>
              <a:t>In cloud computing Multitenancy also refer as shared host where same resources are divided among different customer’s.</a:t>
            </a:r>
            <a:endParaRPr lang="en-US" altLang="ko-KR" sz="23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Multitenant </a:t>
            </a:r>
            <a:r>
              <a:rPr lang="en-US" altLang="ko-KR" sz="4000" dirty="0">
                <a:solidFill>
                  <a:srgbClr val="C00000"/>
                </a:solidFill>
                <a:effectLst/>
                <a:latin typeface="Times New Roman" panose="02020603050405020304" pitchFamily="18" charset="0"/>
                <a:cs typeface="Times New Roman" panose="02020603050405020304" pitchFamily="18" charset="0"/>
              </a:rPr>
              <a:t>Technology</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39935203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gn="just">
              <a:lnSpc>
                <a:spcPct val="105000"/>
              </a:lnSpc>
              <a:spcBef>
                <a:spcPts val="300"/>
              </a:spcBef>
              <a:buFont typeface="Wingdings" pitchFamily="2" charset="2"/>
              <a:buChar char="q"/>
            </a:pPr>
            <a:r>
              <a:rPr lang="en-US" sz="2400" dirty="0">
                <a:latin typeface="Times New Roman" panose="02020603050405020304" pitchFamily="18" charset="0"/>
                <a:cs typeface="Times New Roman" panose="02020603050405020304" pitchFamily="18" charset="0"/>
              </a:rPr>
              <a:t>The multitenant application design was created to enable multiple users (tenants) to access the same application logic simultaneously. </a:t>
            </a:r>
            <a:endParaRPr lang="en-US" sz="2400" dirty="0" smtClean="0">
              <a:latin typeface="Times New Roman" panose="02020603050405020304" pitchFamily="18" charset="0"/>
              <a:cs typeface="Times New Roman" panose="02020603050405020304" pitchFamily="18" charset="0"/>
            </a:endParaRPr>
          </a:p>
          <a:p>
            <a:pPr marL="266700" indent="-266700" algn="just">
              <a:lnSpc>
                <a:spcPct val="105000"/>
              </a:lnSpc>
              <a:spcBef>
                <a:spcPts val="300"/>
              </a:spcBef>
              <a:buFont typeface="Wingdings" pitchFamily="2" charset="2"/>
              <a:buChar char="q"/>
            </a:pPr>
            <a:endParaRPr lang="en-US" sz="2400" dirty="0">
              <a:latin typeface="Times New Roman" panose="02020603050405020304" pitchFamily="18" charset="0"/>
              <a:cs typeface="Times New Roman" panose="02020603050405020304" pitchFamily="18" charset="0"/>
            </a:endParaRPr>
          </a:p>
          <a:p>
            <a:pPr marL="266700" indent="-266700" algn="just">
              <a:lnSpc>
                <a:spcPct val="105000"/>
              </a:lnSpc>
              <a:spcBef>
                <a:spcPts val="300"/>
              </a:spcBef>
              <a:buFont typeface="Wingdings" pitchFamily="2" charset="2"/>
              <a:buChar char="q"/>
            </a:pPr>
            <a:r>
              <a:rPr lang="en-US" sz="2400" dirty="0" smtClean="0">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tenant has its own view of the application that it uses, administers, and customizes as a dedicated instance of the software while remaining unaware of other tenants that are using the same application.</a:t>
            </a:r>
            <a:endParaRPr lang="en-US" altLang="ko-KR" sz="23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endParaRP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Multitenant </a:t>
            </a:r>
            <a:r>
              <a:rPr lang="en-US" altLang="ko-KR" sz="4000" dirty="0">
                <a:solidFill>
                  <a:srgbClr val="C00000"/>
                </a:solidFill>
                <a:effectLst/>
                <a:latin typeface="Times New Roman" panose="02020603050405020304" pitchFamily="18" charset="0"/>
                <a:cs typeface="Times New Roman" panose="02020603050405020304" pitchFamily="18" charset="0"/>
              </a:rPr>
              <a:t>Technology</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16595143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Multitenant </a:t>
            </a:r>
            <a:r>
              <a:rPr lang="en-US" altLang="ko-KR" sz="4000" dirty="0">
                <a:solidFill>
                  <a:srgbClr val="C00000"/>
                </a:solidFill>
                <a:effectLst/>
                <a:latin typeface="Times New Roman" panose="02020603050405020304" pitchFamily="18" charset="0"/>
                <a:cs typeface="Times New Roman" panose="02020603050405020304" pitchFamily="18" charset="0"/>
              </a:rPr>
              <a:t>Technology</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47800"/>
            <a:ext cx="4143375" cy="443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176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rmAutofit/>
          </a:bodyPr>
          <a:lstStyle/>
          <a:p>
            <a:pPr marL="266700" indent="-266700">
              <a:lnSpc>
                <a:spcPct val="105000"/>
              </a:lnSpc>
              <a:spcBef>
                <a:spcPts val="300"/>
              </a:spcBef>
              <a:buFont typeface="Wingdings" pitchFamily="2" charset="2"/>
              <a:buChar char="q"/>
            </a:pPr>
            <a:r>
              <a:rPr lang="en-US" altLang="ko-KR" sz="20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Connectionless packet switching (datagram network)</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End-to-end (sender-receiver pair) data message divided into packets of limited size</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Each packet processed through network switches and routers, queued and forwarded from one intermediary node to the next</a:t>
            </a:r>
          </a:p>
          <a:p>
            <a:pPr marL="447675" lvl="1" indent="-179388">
              <a:lnSpc>
                <a:spcPct val="105000"/>
              </a:lnSpc>
              <a:spcBef>
                <a:spcPts val="300"/>
              </a:spcBef>
              <a:buFont typeface="Wingdings" panose="05000000000000000000" pitchFamily="2" charset="2"/>
              <a:buChar char="§"/>
            </a:pP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Necessary transfer information carried by each packet in accordance with corresponding protocols such as Internet Protocol (</a:t>
            </a:r>
            <a:r>
              <a:rPr lang="en-US" altLang="ko-KR" sz="20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IP</a:t>
            </a: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address or Media Access Control (</a:t>
            </a:r>
            <a:r>
              <a:rPr lang="en-US" altLang="ko-KR" sz="20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MAC</a:t>
            </a:r>
            <a:r>
              <a:rPr lang="en-US" altLang="ko-KR" sz="20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address</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2252003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ctr"/>
            <a:r>
              <a:rPr lang="en-US" altLang="ko-KR" sz="4000" dirty="0" smtClean="0">
                <a:solidFill>
                  <a:srgbClr val="C00000"/>
                </a:solidFill>
                <a:effectLst/>
                <a:latin typeface="Times New Roman" panose="02020603050405020304" pitchFamily="18" charset="0"/>
                <a:cs typeface="Times New Roman" panose="02020603050405020304" pitchFamily="18" charset="0"/>
              </a:rPr>
              <a:t>Multitenant Application</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066801"/>
            <a:ext cx="70104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21470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fontAlgn="base"/>
            <a:r>
              <a:rPr lang="en-US" sz="2400" dirty="0">
                <a:latin typeface="Times New Roman" panose="02020603050405020304" pitchFamily="18" charset="0"/>
                <a:cs typeface="Times New Roman" panose="02020603050405020304" pitchFamily="18" charset="0"/>
              </a:rPr>
              <a:t>Use of Available resources is maximized  by sharing resources</a:t>
            </a:r>
            <a:r>
              <a:rPr lang="en-US" sz="2400" dirty="0" smtClean="0">
                <a:latin typeface="Times New Roman" panose="02020603050405020304" pitchFamily="18" charset="0"/>
                <a:cs typeface="Times New Roman" panose="02020603050405020304" pitchFamily="18" charset="0"/>
              </a:rPr>
              <a:t>.</a:t>
            </a:r>
          </a:p>
          <a:p>
            <a:pPr fontAlgn="base"/>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Customer’s Cost of Physical Hardware </a:t>
            </a:r>
            <a:r>
              <a:rPr lang="en-US" sz="2400" dirty="0" smtClean="0">
                <a:latin typeface="Times New Roman" panose="02020603050405020304" pitchFamily="18" charset="0"/>
                <a:cs typeface="Times New Roman" panose="02020603050405020304" pitchFamily="18" charset="0"/>
              </a:rPr>
              <a:t>System is </a:t>
            </a:r>
            <a:r>
              <a:rPr lang="en-US" sz="2400" dirty="0">
                <a:latin typeface="Times New Roman" panose="02020603050405020304" pitchFamily="18" charset="0"/>
                <a:cs typeface="Times New Roman" panose="02020603050405020304" pitchFamily="18" charset="0"/>
              </a:rPr>
              <a:t>reduces.</a:t>
            </a:r>
          </a:p>
          <a:p>
            <a:pPr fontAlgn="base"/>
            <a:endParaRPr lang="en-US" sz="2400" dirty="0" smtClean="0">
              <a:latin typeface="Times New Roman" panose="02020603050405020304" pitchFamily="18" charset="0"/>
              <a:cs typeface="Times New Roman" panose="02020603050405020304" pitchFamily="18" charset="0"/>
            </a:endParaRPr>
          </a:p>
          <a:p>
            <a:pPr fontAlgn="base"/>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reduce usage of physical devices and thus power consumption and cooling cost save.</a:t>
            </a:r>
          </a:p>
          <a:p>
            <a:pPr fontAlgn="base"/>
            <a:endParaRPr lang="en-US" sz="2400" dirty="0" smtClean="0">
              <a:latin typeface="Times New Roman" panose="02020603050405020304" pitchFamily="18" charset="0"/>
              <a:cs typeface="Times New Roman" panose="02020603050405020304" pitchFamily="18" charset="0"/>
            </a:endParaRPr>
          </a:p>
          <a:p>
            <a:pPr fontAlgn="base"/>
            <a:r>
              <a:rPr lang="en-US" sz="2400" dirty="0" smtClean="0">
                <a:latin typeface="Times New Roman" panose="02020603050405020304" pitchFamily="18" charset="0"/>
                <a:cs typeface="Times New Roman" panose="02020603050405020304" pitchFamily="18" charset="0"/>
              </a:rPr>
              <a:t>Save </a:t>
            </a:r>
            <a:r>
              <a:rPr lang="en-US" sz="2400" dirty="0">
                <a:latin typeface="Times New Roman" panose="02020603050405020304" pitchFamily="18" charset="0"/>
                <a:cs typeface="Times New Roman" panose="02020603050405020304" pitchFamily="18" charset="0"/>
              </a:rPr>
              <a:t>Vendor’s cost as it become difficult for cloud vendor to provide separate Physical Services to each individual.</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3200" dirty="0" smtClean="0">
                <a:solidFill>
                  <a:srgbClr val="C00000"/>
                </a:solidFill>
                <a:effectLst/>
                <a:latin typeface="Times New Roman" panose="02020603050405020304" pitchFamily="18" charset="0"/>
                <a:cs typeface="Times New Roman" panose="02020603050405020304" pitchFamily="18" charset="0"/>
              </a:rPr>
              <a:t>Advantages of Multitenant </a:t>
            </a:r>
            <a:r>
              <a:rPr lang="en-US" altLang="ko-KR" sz="3200" dirty="0">
                <a:solidFill>
                  <a:srgbClr val="C00000"/>
                </a:solidFill>
                <a:effectLst/>
                <a:latin typeface="Times New Roman" panose="02020603050405020304" pitchFamily="18" charset="0"/>
                <a:cs typeface="Times New Roman" panose="02020603050405020304" pitchFamily="18" charset="0"/>
              </a:rPr>
              <a:t>Technology</a:t>
            </a:r>
            <a:endParaRPr lang="en-US" sz="32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7233474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algn="just" fontAlgn="base"/>
            <a:r>
              <a:rPr lang="en-US" sz="2400" dirty="0">
                <a:latin typeface="Times New Roman" panose="02020603050405020304" pitchFamily="18" charset="0"/>
                <a:cs typeface="Times New Roman" panose="02020603050405020304" pitchFamily="18" charset="0"/>
              </a:rPr>
              <a:t>As data is stored in third party services , this reduces security of our data and put it into vulnerable condition </a:t>
            </a:r>
            <a:r>
              <a:rPr lang="en-US" sz="2400" dirty="0" smtClean="0">
                <a:latin typeface="Times New Roman" panose="02020603050405020304" pitchFamily="18" charset="0"/>
                <a:cs typeface="Times New Roman" panose="02020603050405020304" pitchFamily="18" charset="0"/>
              </a:rPr>
              <a:t>.</a:t>
            </a:r>
          </a:p>
          <a:p>
            <a:pPr algn="just" fontAlgn="base"/>
            <a:endParaRPr lang="en-US" sz="2400" dirty="0">
              <a:latin typeface="Times New Roman" panose="02020603050405020304" pitchFamily="18" charset="0"/>
              <a:cs typeface="Times New Roman" panose="02020603050405020304" pitchFamily="18" charset="0"/>
            </a:endParaRPr>
          </a:p>
          <a:p>
            <a:pPr algn="just" fontAlgn="base"/>
            <a:r>
              <a:rPr lang="en-US" sz="2400" dirty="0">
                <a:latin typeface="Times New Roman" panose="02020603050405020304" pitchFamily="18" charset="0"/>
                <a:cs typeface="Times New Roman" panose="02020603050405020304" pitchFamily="18" charset="0"/>
              </a:rPr>
              <a:t>Unauthorized access will cause damage of data.</a:t>
            </a:r>
          </a:p>
          <a:p>
            <a:pPr marL="109728" indent="0" algn="just" fontAlgn="base">
              <a:buNone/>
            </a:pPr>
            <a:r>
              <a:rPr lang="en-US" sz="2400" dirty="0">
                <a:latin typeface="Times New Roman" panose="02020603050405020304" pitchFamily="18" charset="0"/>
                <a:cs typeface="Times New Roman" panose="02020603050405020304" pitchFamily="18" charset="0"/>
              </a:rPr>
              <a:t> </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3200" dirty="0" smtClean="0">
                <a:solidFill>
                  <a:srgbClr val="C00000"/>
                </a:solidFill>
                <a:effectLst/>
                <a:latin typeface="Times New Roman" panose="02020603050405020304" pitchFamily="18" charset="0"/>
                <a:cs typeface="Times New Roman" panose="02020603050405020304" pitchFamily="18" charset="0"/>
              </a:rPr>
              <a:t>Disadvantages of Multitenant </a:t>
            </a:r>
            <a:r>
              <a:rPr lang="en-US" altLang="ko-KR" sz="3200" dirty="0">
                <a:solidFill>
                  <a:srgbClr val="C00000"/>
                </a:solidFill>
                <a:effectLst/>
                <a:latin typeface="Times New Roman" panose="02020603050405020304" pitchFamily="18" charset="0"/>
                <a:cs typeface="Times New Roman" panose="02020603050405020304" pitchFamily="18" charset="0"/>
              </a:rPr>
              <a:t>Technology</a:t>
            </a:r>
            <a:endParaRPr lang="en-US" sz="32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28496224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sz="4000" dirty="0">
                <a:solidFill>
                  <a:srgbClr val="C00000"/>
                </a:solidFill>
              </a:rPr>
              <a:t>Need of virtualization/Advantages of Virtualization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33385443"/>
              </p:ext>
            </p:extLst>
          </p:nvPr>
        </p:nvGraphicFramePr>
        <p:xfrm>
          <a:off x="228600" y="1143000"/>
          <a:ext cx="86868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87149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4000" dirty="0">
                <a:solidFill>
                  <a:srgbClr val="C00000"/>
                </a:solidFill>
              </a:rPr>
              <a:t>Disadvantages of Virtualization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graphicFrame>
        <p:nvGraphicFramePr>
          <p:cNvPr id="7" name="Diagram 6"/>
          <p:cNvGraphicFramePr/>
          <p:nvPr>
            <p:extLst>
              <p:ext uri="{D42A27DB-BD31-4B8C-83A1-F6EECF244321}">
                <p14:modId xmlns:p14="http://schemas.microsoft.com/office/powerpoint/2010/main" val="3044342875"/>
              </p:ext>
            </p:extLst>
          </p:nvPr>
        </p:nvGraphicFramePr>
        <p:xfrm>
          <a:off x="685800" y="685800"/>
          <a:ext cx="81534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10444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rmAutofit/>
          </a:bodyPr>
          <a:lstStyle/>
          <a:p>
            <a:pPr algn="just">
              <a:buFont typeface="Arial" pitchFamily="34" charset="0"/>
              <a:buChar char="•"/>
            </a:pPr>
            <a:r>
              <a:rPr lang="en-US" sz="1800" dirty="0">
                <a:solidFill>
                  <a:srgbClr val="002060"/>
                </a:solidFill>
              </a:rPr>
              <a:t>Traditional computer runs under the control of its operating system which    basically  tailored  for  its  hardware  architecture</a:t>
            </a:r>
          </a:p>
          <a:p>
            <a:pPr algn="just">
              <a:buFont typeface="Arial" pitchFamily="34" charset="0"/>
              <a:buChar char="•"/>
            </a:pPr>
            <a:endParaRPr lang="en-US" sz="1800" dirty="0" smtClean="0">
              <a:solidFill>
                <a:srgbClr val="002060"/>
              </a:solidFill>
            </a:endParaRPr>
          </a:p>
          <a:p>
            <a:pPr algn="just">
              <a:buFont typeface="Arial" pitchFamily="34" charset="0"/>
              <a:buChar char="•"/>
            </a:pPr>
            <a:r>
              <a:rPr lang="en-US" sz="1800" dirty="0" smtClean="0">
                <a:solidFill>
                  <a:srgbClr val="002060"/>
                </a:solidFill>
              </a:rPr>
              <a:t>After </a:t>
            </a:r>
            <a:r>
              <a:rPr lang="en-US" sz="1800" dirty="0">
                <a:solidFill>
                  <a:srgbClr val="002060"/>
                </a:solidFill>
              </a:rPr>
              <a:t>the implementation of virtualization, various user application which are handled by their own operating system can be executed on the same hardware, independent of the host OS</a:t>
            </a:r>
          </a:p>
          <a:p>
            <a:pPr algn="just">
              <a:buFont typeface="Arial" pitchFamily="34" charset="0"/>
              <a:buChar char="•"/>
            </a:pPr>
            <a:endParaRPr lang="en-US" sz="1800" dirty="0" smtClean="0">
              <a:solidFill>
                <a:srgbClr val="002060"/>
              </a:solidFill>
            </a:endParaRPr>
          </a:p>
          <a:p>
            <a:pPr algn="just">
              <a:buFont typeface="Arial" pitchFamily="34" charset="0"/>
              <a:buChar char="•"/>
            </a:pPr>
            <a:r>
              <a:rPr lang="en-US" sz="1800" dirty="0" smtClean="0">
                <a:solidFill>
                  <a:srgbClr val="002060"/>
                </a:solidFill>
              </a:rPr>
              <a:t>This </a:t>
            </a:r>
            <a:r>
              <a:rPr lang="en-US" sz="1800" dirty="0">
                <a:solidFill>
                  <a:srgbClr val="002060"/>
                </a:solidFill>
              </a:rPr>
              <a:t>is usually implemented by introducing additional software called a virtualization layer or Hypervisor</a:t>
            </a:r>
          </a:p>
          <a:p>
            <a:pPr algn="just">
              <a:buFont typeface="Arial" pitchFamily="34" charset="0"/>
              <a:buChar char="•"/>
            </a:pPr>
            <a:endParaRPr lang="en-US" sz="1800" dirty="0" smtClean="0">
              <a:solidFill>
                <a:srgbClr val="FF0000"/>
              </a:solidFill>
            </a:endParaRPr>
          </a:p>
          <a:p>
            <a:pPr algn="just">
              <a:buFont typeface="Arial" pitchFamily="34" charset="0"/>
              <a:buChar char="•"/>
            </a:pPr>
            <a:r>
              <a:rPr lang="en-US" sz="1800" dirty="0" smtClean="0">
                <a:solidFill>
                  <a:srgbClr val="FF0000"/>
                </a:solidFill>
              </a:rPr>
              <a:t>The  </a:t>
            </a:r>
            <a:r>
              <a:rPr lang="en-US" sz="1800" dirty="0" err="1">
                <a:solidFill>
                  <a:srgbClr val="FF0000"/>
                </a:solidFill>
              </a:rPr>
              <a:t>improtant</a:t>
            </a:r>
            <a:r>
              <a:rPr lang="en-US" sz="1800" dirty="0">
                <a:solidFill>
                  <a:srgbClr val="FF0000"/>
                </a:solidFill>
              </a:rPr>
              <a:t> </a:t>
            </a:r>
            <a:r>
              <a:rPr lang="en-US" sz="1800" dirty="0" err="1">
                <a:solidFill>
                  <a:srgbClr val="FF0000"/>
                </a:solidFill>
              </a:rPr>
              <a:t>funcationality</a:t>
            </a:r>
            <a:r>
              <a:rPr lang="en-US" sz="1800" dirty="0">
                <a:solidFill>
                  <a:srgbClr val="FF0000"/>
                </a:solidFill>
              </a:rPr>
              <a:t> of the software layer in the process of virtualization is to virtualize the physical hardware owned by the host machine in the form of virtual resource to be utilized by the VMs</a:t>
            </a:r>
          </a:p>
          <a:p>
            <a:pPr algn="just"/>
            <a:endParaRPr lang="en-US" sz="1600" dirty="0"/>
          </a:p>
          <a:p>
            <a:pPr algn="just"/>
            <a:endParaRPr lang="en-US" sz="1600" dirty="0"/>
          </a:p>
          <a:p>
            <a:pPr algn="just"/>
            <a:endParaRPr lang="en-US" sz="1600" dirty="0"/>
          </a:p>
        </p:txBody>
      </p:sp>
      <p:sp>
        <p:nvSpPr>
          <p:cNvPr id="2" name="Title 1"/>
          <p:cNvSpPr>
            <a:spLocks noGrp="1"/>
          </p:cNvSpPr>
          <p:nvPr>
            <p:ph type="title"/>
          </p:nvPr>
        </p:nvSpPr>
        <p:spPr>
          <a:xfrm>
            <a:off x="457200" y="0"/>
            <a:ext cx="8229600" cy="1143000"/>
          </a:xfrm>
        </p:spPr>
        <p:txBody>
          <a:bodyPr>
            <a:normAutofit fontScale="90000"/>
          </a:bodyPr>
          <a:lstStyle/>
          <a:p>
            <a:pPr algn="ctr"/>
            <a:r>
              <a:rPr lang="en-US" sz="4000" dirty="0">
                <a:solidFill>
                  <a:srgbClr val="C00000"/>
                </a:solidFill>
              </a:rPr>
              <a:t>Implementation Levels of Virtualization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11618029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pPr algn="ctr"/>
            <a:r>
              <a:rPr lang="en-US" sz="4000" dirty="0">
                <a:solidFill>
                  <a:srgbClr val="C00000"/>
                </a:solidFill>
              </a:rPr>
              <a:t>Implementation Levels of Virtualization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pic>
        <p:nvPicPr>
          <p:cNvPr id="6" name="Picture 3"/>
          <p:cNvPicPr>
            <a:picLocks noChangeAspect="1" noChangeArrowheads="1"/>
          </p:cNvPicPr>
          <p:nvPr/>
        </p:nvPicPr>
        <p:blipFill>
          <a:blip r:embed="rId2"/>
          <a:srcRect/>
          <a:stretch>
            <a:fillRect/>
          </a:stretch>
        </p:blipFill>
        <p:spPr bwMode="auto">
          <a:xfrm>
            <a:off x="1066800" y="1371600"/>
            <a:ext cx="6553200" cy="4648200"/>
          </a:xfrm>
          <a:prstGeom prst="rect">
            <a:avLst/>
          </a:prstGeom>
          <a:noFill/>
          <a:ln w="9525">
            <a:noFill/>
            <a:miter lim="800000"/>
            <a:headEnd/>
            <a:tailEnd/>
          </a:ln>
          <a:effectLst/>
        </p:spPr>
      </p:pic>
    </p:spTree>
    <p:extLst>
      <p:ext uri="{BB962C8B-B14F-4D97-AF65-F5344CB8AC3E}">
        <p14:creationId xmlns:p14="http://schemas.microsoft.com/office/powerpoint/2010/main" val="26262995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rmAutofit/>
          </a:bodyPr>
          <a:lstStyle/>
          <a:p>
            <a:r>
              <a:rPr lang="en-US" sz="1600" dirty="0" smtClean="0">
                <a:solidFill>
                  <a:srgbClr val="7030A0"/>
                </a:solidFill>
              </a:rPr>
              <a:t>Functionality </a:t>
            </a:r>
            <a:r>
              <a:rPr lang="en-US" sz="1600" dirty="0">
                <a:solidFill>
                  <a:srgbClr val="7030A0"/>
                </a:solidFill>
              </a:rPr>
              <a:t>of software layer is implemented at different operational </a:t>
            </a:r>
            <a:r>
              <a:rPr lang="en-US" sz="1600" dirty="0" smtClean="0">
                <a:solidFill>
                  <a:srgbClr val="7030A0"/>
                </a:solidFill>
              </a:rPr>
              <a:t>levels</a:t>
            </a:r>
          </a:p>
          <a:p>
            <a:endParaRPr lang="en-US" sz="1600" dirty="0">
              <a:solidFill>
                <a:srgbClr val="7030A0"/>
              </a:solidFill>
            </a:endParaRPr>
          </a:p>
          <a:p>
            <a:r>
              <a:rPr lang="en-US" sz="1800" dirty="0">
                <a:solidFill>
                  <a:srgbClr val="7030A0"/>
                </a:solidFill>
              </a:rPr>
              <a:t>The </a:t>
            </a:r>
            <a:r>
              <a:rPr lang="en-US" sz="1800" dirty="0" smtClean="0">
                <a:solidFill>
                  <a:srgbClr val="7030A0"/>
                </a:solidFill>
              </a:rPr>
              <a:t>virtualization layer </a:t>
            </a:r>
            <a:r>
              <a:rPr lang="en-US" sz="1800" dirty="0">
                <a:solidFill>
                  <a:srgbClr val="7030A0"/>
                </a:solidFill>
              </a:rPr>
              <a:t>includes following levels:</a:t>
            </a:r>
          </a:p>
          <a:p>
            <a:pPr>
              <a:buFont typeface="Arial" pitchFamily="34" charset="0"/>
              <a:buChar char="•"/>
            </a:pPr>
            <a:r>
              <a:rPr lang="en-US" sz="1800" dirty="0">
                <a:solidFill>
                  <a:srgbClr val="FF0000"/>
                </a:solidFill>
              </a:rPr>
              <a:t>Instruction Set Architecture(ISA) level</a:t>
            </a:r>
          </a:p>
          <a:p>
            <a:pPr>
              <a:buFont typeface="Arial" pitchFamily="34" charset="0"/>
              <a:buChar char="•"/>
            </a:pPr>
            <a:r>
              <a:rPr lang="en-US" sz="1800" dirty="0">
                <a:solidFill>
                  <a:srgbClr val="FF0000"/>
                </a:solidFill>
              </a:rPr>
              <a:t>Hardware level</a:t>
            </a:r>
          </a:p>
          <a:p>
            <a:pPr>
              <a:buFont typeface="Arial" pitchFamily="34" charset="0"/>
              <a:buChar char="•"/>
            </a:pPr>
            <a:r>
              <a:rPr lang="en-US" sz="1800" dirty="0">
                <a:solidFill>
                  <a:srgbClr val="FF0000"/>
                </a:solidFill>
              </a:rPr>
              <a:t>Operating System Level</a:t>
            </a:r>
          </a:p>
          <a:p>
            <a:pPr>
              <a:buFont typeface="Arial" pitchFamily="34" charset="0"/>
              <a:buChar char="•"/>
            </a:pPr>
            <a:r>
              <a:rPr lang="en-US" sz="1800" dirty="0">
                <a:solidFill>
                  <a:srgbClr val="FF0000"/>
                </a:solidFill>
              </a:rPr>
              <a:t>Library Support Level</a:t>
            </a:r>
          </a:p>
          <a:p>
            <a:pPr>
              <a:buFont typeface="Arial" pitchFamily="34" charset="0"/>
              <a:buChar char="•"/>
            </a:pPr>
            <a:r>
              <a:rPr lang="en-US" sz="1800" dirty="0">
                <a:solidFill>
                  <a:srgbClr val="FF0000"/>
                </a:solidFill>
              </a:rPr>
              <a:t>Application Level</a:t>
            </a:r>
          </a:p>
        </p:txBody>
      </p:sp>
      <p:sp>
        <p:nvSpPr>
          <p:cNvPr id="2" name="Title 1"/>
          <p:cNvSpPr>
            <a:spLocks noGrp="1"/>
          </p:cNvSpPr>
          <p:nvPr>
            <p:ph type="title"/>
          </p:nvPr>
        </p:nvSpPr>
        <p:spPr>
          <a:xfrm>
            <a:off x="457200" y="0"/>
            <a:ext cx="8229600" cy="1143000"/>
          </a:xfrm>
        </p:spPr>
        <p:txBody>
          <a:bodyPr>
            <a:normAutofit fontScale="90000"/>
          </a:bodyPr>
          <a:lstStyle/>
          <a:p>
            <a:pPr algn="ctr"/>
            <a:r>
              <a:rPr lang="en-US" sz="4000" dirty="0">
                <a:solidFill>
                  <a:srgbClr val="C00000"/>
                </a:solidFill>
              </a:rPr>
              <a:t>Implementation Levels of Virtualization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21486456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pPr algn="ctr"/>
            <a:r>
              <a:rPr lang="en-US" sz="4000" dirty="0">
                <a:solidFill>
                  <a:srgbClr val="C00000"/>
                </a:solidFill>
              </a:rPr>
              <a:t>Implementation Levels of Virtualization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pic>
        <p:nvPicPr>
          <p:cNvPr id="5" name="Picture 2"/>
          <p:cNvPicPr>
            <a:picLocks noChangeAspect="1" noChangeArrowheads="1"/>
          </p:cNvPicPr>
          <p:nvPr/>
        </p:nvPicPr>
        <p:blipFill>
          <a:blip r:embed="rId2"/>
          <a:srcRect/>
          <a:stretch>
            <a:fillRect/>
          </a:stretch>
        </p:blipFill>
        <p:spPr bwMode="auto">
          <a:xfrm>
            <a:off x="1824037" y="990600"/>
            <a:ext cx="5495925" cy="5181600"/>
          </a:xfrm>
          <a:prstGeom prst="rect">
            <a:avLst/>
          </a:prstGeom>
          <a:noFill/>
          <a:ln w="9525">
            <a:noFill/>
            <a:miter lim="800000"/>
            <a:headEnd/>
            <a:tailEnd/>
          </a:ln>
          <a:effectLst/>
        </p:spPr>
      </p:pic>
    </p:spTree>
    <p:extLst>
      <p:ext uri="{BB962C8B-B14F-4D97-AF65-F5344CB8AC3E}">
        <p14:creationId xmlns:p14="http://schemas.microsoft.com/office/powerpoint/2010/main" val="5801334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rmAutofit fontScale="85000" lnSpcReduction="10000"/>
          </a:bodyPr>
          <a:lstStyle/>
          <a:p>
            <a:pPr>
              <a:lnSpc>
                <a:spcPct val="140000"/>
              </a:lnSpc>
              <a:defRPr/>
            </a:pPr>
            <a:r>
              <a:rPr lang="en-US" sz="2200" dirty="0" smtClean="0">
                <a:solidFill>
                  <a:srgbClr val="002060"/>
                </a:solidFill>
              </a:rPr>
              <a:t>Emulating </a:t>
            </a:r>
            <a:r>
              <a:rPr lang="en-US" sz="2200" dirty="0">
                <a:solidFill>
                  <a:srgbClr val="002060"/>
                </a:solidFill>
              </a:rPr>
              <a:t>a given ISA by the ISA of the host machine. </a:t>
            </a:r>
          </a:p>
          <a:p>
            <a:pPr marL="342900" indent="-342900">
              <a:lnSpc>
                <a:spcPct val="140000"/>
              </a:lnSpc>
              <a:buFont typeface="Arial" pitchFamily="34" charset="0"/>
              <a:buChar char="•"/>
              <a:defRPr/>
            </a:pPr>
            <a:r>
              <a:rPr lang="en-US" sz="2000" dirty="0" err="1">
                <a:solidFill>
                  <a:srgbClr val="002060"/>
                </a:solidFill>
              </a:rPr>
              <a:t>e.g</a:t>
            </a:r>
            <a:r>
              <a:rPr lang="en-US" sz="2000" dirty="0">
                <a:solidFill>
                  <a:srgbClr val="002060"/>
                </a:solidFill>
              </a:rPr>
              <a:t>, MIPS binary code can run on an x-86-based host machine with the help of ISA emulation. </a:t>
            </a:r>
          </a:p>
          <a:p>
            <a:pPr marL="800100" lvl="1" indent="-342900">
              <a:lnSpc>
                <a:spcPct val="140000"/>
              </a:lnSpc>
              <a:buFont typeface="Arial" pitchFamily="34" charset="0"/>
              <a:buChar char="•"/>
              <a:defRPr/>
            </a:pPr>
            <a:r>
              <a:rPr lang="en-US" sz="2000" dirty="0">
                <a:solidFill>
                  <a:schemeClr val="accent6">
                    <a:lumMod val="50000"/>
                  </a:schemeClr>
                </a:solidFill>
              </a:rPr>
              <a:t>Typical systems: </a:t>
            </a:r>
            <a:r>
              <a:rPr lang="en-US" sz="2000" dirty="0" err="1">
                <a:solidFill>
                  <a:schemeClr val="accent6">
                    <a:lumMod val="50000"/>
                  </a:schemeClr>
                </a:solidFill>
              </a:rPr>
              <a:t>Bochs</a:t>
            </a:r>
            <a:r>
              <a:rPr lang="en-US" sz="2000" dirty="0">
                <a:solidFill>
                  <a:schemeClr val="accent6">
                    <a:lumMod val="50000"/>
                  </a:schemeClr>
                </a:solidFill>
              </a:rPr>
              <a:t>, Crusoe, </a:t>
            </a:r>
            <a:r>
              <a:rPr lang="en-US" sz="2000" dirty="0" err="1">
                <a:solidFill>
                  <a:schemeClr val="accent6">
                    <a:lumMod val="50000"/>
                  </a:schemeClr>
                </a:solidFill>
              </a:rPr>
              <a:t>Quemu</a:t>
            </a:r>
            <a:r>
              <a:rPr lang="en-US" sz="2000" dirty="0">
                <a:solidFill>
                  <a:schemeClr val="accent6">
                    <a:lumMod val="50000"/>
                  </a:schemeClr>
                </a:solidFill>
              </a:rPr>
              <a:t>, BIRD, Dynamo</a:t>
            </a:r>
          </a:p>
          <a:p>
            <a:pPr>
              <a:lnSpc>
                <a:spcPct val="140000"/>
              </a:lnSpc>
              <a:defRPr/>
            </a:pPr>
            <a:r>
              <a:rPr lang="en-US" sz="2000" dirty="0">
                <a:solidFill>
                  <a:srgbClr val="FF0000"/>
                </a:solidFill>
              </a:rPr>
              <a:t>Advantage:  </a:t>
            </a:r>
          </a:p>
          <a:p>
            <a:pPr marL="800100" lvl="1" indent="-342900">
              <a:lnSpc>
                <a:spcPct val="140000"/>
              </a:lnSpc>
              <a:buFont typeface="Arial" pitchFamily="34" charset="0"/>
              <a:buChar char="•"/>
              <a:defRPr/>
            </a:pPr>
            <a:r>
              <a:rPr lang="en-US" sz="2000" dirty="0">
                <a:solidFill>
                  <a:srgbClr val="002060"/>
                </a:solidFill>
              </a:rPr>
              <a:t>It can run a large amount of legacy binary codes written for various processors on any given new hardware host machines</a:t>
            </a:r>
          </a:p>
          <a:p>
            <a:pPr marL="800100" lvl="1" indent="-342900">
              <a:lnSpc>
                <a:spcPct val="140000"/>
              </a:lnSpc>
              <a:buFont typeface="Arial" pitchFamily="34" charset="0"/>
              <a:buChar char="•"/>
              <a:defRPr/>
            </a:pPr>
            <a:r>
              <a:rPr lang="en-US" sz="2000" dirty="0">
                <a:solidFill>
                  <a:srgbClr val="002060"/>
                </a:solidFill>
              </a:rPr>
              <a:t>best application flexibility</a:t>
            </a:r>
          </a:p>
          <a:p>
            <a:pPr>
              <a:lnSpc>
                <a:spcPct val="140000"/>
              </a:lnSpc>
              <a:defRPr/>
            </a:pPr>
            <a:r>
              <a:rPr lang="en-US" sz="2000" dirty="0">
                <a:solidFill>
                  <a:srgbClr val="FF0000"/>
                </a:solidFill>
              </a:rPr>
              <a:t>Shortcoming &amp; limitation:  </a:t>
            </a:r>
          </a:p>
          <a:p>
            <a:pPr marL="800100" lvl="1" indent="-342900">
              <a:lnSpc>
                <a:spcPct val="140000"/>
              </a:lnSpc>
              <a:buFont typeface="Arial" pitchFamily="34" charset="0"/>
              <a:buChar char="•"/>
              <a:defRPr/>
            </a:pPr>
            <a:r>
              <a:rPr lang="en-US" sz="2000" dirty="0">
                <a:solidFill>
                  <a:srgbClr val="002060"/>
                </a:solidFill>
              </a:rPr>
              <a:t>One source instruction may require tens or hundreds of native target instructions to perform its function, which is relatively slow. </a:t>
            </a:r>
          </a:p>
          <a:p>
            <a:pPr marL="800100" lvl="1" indent="-342900">
              <a:lnSpc>
                <a:spcPct val="140000"/>
              </a:lnSpc>
              <a:buFont typeface="Arial" pitchFamily="34" charset="0"/>
              <a:buChar char="•"/>
              <a:defRPr/>
            </a:pPr>
            <a:r>
              <a:rPr lang="en-US" sz="2000" dirty="0">
                <a:solidFill>
                  <a:srgbClr val="002060"/>
                </a:solidFill>
              </a:rPr>
              <a:t>V-ISA requires adding a processor-specific software translation layer in the complier.</a:t>
            </a:r>
          </a:p>
        </p:txBody>
      </p:sp>
      <p:sp>
        <p:nvSpPr>
          <p:cNvPr id="2" name="Title 1"/>
          <p:cNvSpPr>
            <a:spLocks noGrp="1"/>
          </p:cNvSpPr>
          <p:nvPr>
            <p:ph type="title"/>
          </p:nvPr>
        </p:nvSpPr>
        <p:spPr>
          <a:xfrm>
            <a:off x="457200" y="0"/>
            <a:ext cx="8229600" cy="1143000"/>
          </a:xfrm>
        </p:spPr>
        <p:txBody>
          <a:bodyPr>
            <a:normAutofit fontScale="90000"/>
          </a:bodyPr>
          <a:lstStyle/>
          <a:p>
            <a:pPr algn="ctr">
              <a:lnSpc>
                <a:spcPct val="140000"/>
              </a:lnSpc>
              <a:defRPr/>
            </a:pPr>
            <a:r>
              <a:rPr lang="en-US" sz="4000" b="0" i="1" dirty="0">
                <a:solidFill>
                  <a:srgbClr val="C00000"/>
                </a:solidFill>
              </a:rPr>
              <a:t>Virtualization at ISA (Instruction Set Architecture) level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798322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Autofit/>
          </a:bodyPr>
          <a:lstStyle/>
          <a:p>
            <a:pPr marL="266700" indent="-266700">
              <a:lnSpc>
                <a:spcPct val="105000"/>
              </a:lnSpc>
              <a:spcBef>
                <a:spcPts val="300"/>
              </a:spcBef>
              <a:buFont typeface="Wingdings" pitchFamily="2" charset="2"/>
              <a:buChar char="q"/>
            </a:pPr>
            <a:r>
              <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Router-based interconnectivity</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A router – a device connected to multiple networks through which it forwards packets</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Each packet transferred (stored &amp; forwarded at each router) to destination individually via possibly different routes from each other  routing information (IP addresses of the source &amp; the destination, sequential number, etc.) included in each packet </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Packets reassembled into a message on the destination node (at the network layer)</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Each router responsible for finding the most efficient hop for packet delivery at runtime</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Possibly multiple ISP networks between a cloud customer and its cloud provider</a:t>
            </a:r>
          </a:p>
          <a:p>
            <a:pPr marL="447675" lvl="1" indent="-179388">
              <a:lnSpc>
                <a:spcPct val="105000"/>
              </a:lnSpc>
              <a:spcBef>
                <a:spcPts val="300"/>
              </a:spcBef>
              <a:buFont typeface="Wingdings" panose="05000000000000000000" pitchFamily="2" charset="2"/>
              <a:buChar char="§"/>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7 abstraction layer</a:t>
            </a:r>
            <a:r>
              <a:rPr lang="ko-KR" altLang="en-US"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a:t>
            </a: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model defined in </a:t>
            </a:r>
            <a:r>
              <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OSI</a:t>
            </a: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 (Open Systems Interconnection) project by </a:t>
            </a:r>
            <a:r>
              <a:rPr lang="en-US" altLang="ko-KR" sz="1800" b="1"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ISO/IEC 7498-1</a:t>
            </a:r>
          </a:p>
          <a:p>
            <a:pPr marL="627063" lvl="2" indent="-177800">
              <a:lnSpc>
                <a:spcPct val="105000"/>
              </a:lnSpc>
              <a:spcBef>
                <a:spcPts val="300"/>
              </a:spcBef>
              <a:buFont typeface="Wingdings" panose="05000000000000000000" pitchFamily="2" charset="2"/>
              <a:buChar char="Ø"/>
            </a:pPr>
            <a:r>
              <a:rPr lang="en-US" altLang="ko-KR" sz="1800" dirty="0">
                <a:latin typeface="Times New Roman" panose="02020603050405020304" pitchFamily="18" charset="0"/>
                <a:ea typeface="굴림체" panose="020B0609000101010101" pitchFamily="49" charset="-127"/>
                <a:cs typeface="Times New Roman" panose="02020603050405020304" pitchFamily="18" charset="0"/>
                <a:sym typeface="Wingdings" panose="05000000000000000000" pitchFamily="2" charset="2"/>
              </a:rPr>
              <a:t>physical layer (1), data link layer (2), network layer (3), transport layer (4), session layer (5), presentation layer (6), application layer (7)</a:t>
            </a:r>
          </a:p>
        </p:txBody>
      </p:sp>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466696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rmAutofit/>
          </a:bodyPr>
          <a:lstStyle/>
          <a:p>
            <a:pPr algn="ctr">
              <a:lnSpc>
                <a:spcPct val="160000"/>
              </a:lnSpc>
              <a:defRPr/>
            </a:pPr>
            <a:r>
              <a:rPr lang="en-US" sz="2000" i="1" dirty="0">
                <a:solidFill>
                  <a:srgbClr val="C00000"/>
                </a:solidFill>
              </a:rPr>
              <a:t>Virtualization at Hardware Abstraction level:</a:t>
            </a:r>
            <a:endParaRPr lang="en-US" sz="2000" dirty="0"/>
          </a:p>
          <a:p>
            <a:pPr>
              <a:lnSpc>
                <a:spcPct val="160000"/>
              </a:lnSpc>
              <a:defRPr/>
            </a:pPr>
            <a:r>
              <a:rPr lang="en-US" sz="1800" dirty="0">
                <a:solidFill>
                  <a:srgbClr val="002060"/>
                </a:solidFill>
              </a:rPr>
              <a:t>Virtualization is performed right on top of the hardware. </a:t>
            </a:r>
          </a:p>
          <a:p>
            <a:pPr marL="342900" indent="-342900">
              <a:lnSpc>
                <a:spcPct val="160000"/>
              </a:lnSpc>
              <a:buFont typeface="Arial" pitchFamily="34" charset="0"/>
              <a:buChar char="•"/>
              <a:defRPr/>
            </a:pPr>
            <a:r>
              <a:rPr lang="en-US" sz="1800" dirty="0">
                <a:solidFill>
                  <a:srgbClr val="002060"/>
                </a:solidFill>
              </a:rPr>
              <a:t>It generates virtual hardware environments for VMs, and manages the underlying hardware through virtualization. </a:t>
            </a:r>
          </a:p>
          <a:p>
            <a:pPr marL="342900" indent="-342900">
              <a:lnSpc>
                <a:spcPct val="160000"/>
              </a:lnSpc>
              <a:buFont typeface="Arial" pitchFamily="34" charset="0"/>
              <a:buChar char="•"/>
              <a:defRPr/>
            </a:pPr>
            <a:r>
              <a:rPr lang="en-US" sz="1800" dirty="0">
                <a:solidFill>
                  <a:schemeClr val="accent6">
                    <a:lumMod val="50000"/>
                  </a:schemeClr>
                </a:solidFill>
              </a:rPr>
              <a:t>Typical systems: VMware, Virtual PC, Denali, </a:t>
            </a:r>
            <a:r>
              <a:rPr lang="en-US" sz="1800" dirty="0" err="1">
                <a:solidFill>
                  <a:schemeClr val="accent6">
                    <a:lumMod val="50000"/>
                  </a:schemeClr>
                </a:solidFill>
              </a:rPr>
              <a:t>Xen</a:t>
            </a:r>
            <a:endParaRPr lang="en-US" sz="1800" dirty="0">
              <a:solidFill>
                <a:schemeClr val="accent6">
                  <a:lumMod val="50000"/>
                </a:schemeClr>
              </a:solidFill>
            </a:endParaRPr>
          </a:p>
          <a:p>
            <a:pPr>
              <a:lnSpc>
                <a:spcPct val="160000"/>
              </a:lnSpc>
              <a:defRPr/>
            </a:pPr>
            <a:endParaRPr lang="en-US" sz="1800" dirty="0">
              <a:solidFill>
                <a:srgbClr val="002060"/>
              </a:solidFill>
            </a:endParaRPr>
          </a:p>
          <a:p>
            <a:pPr>
              <a:lnSpc>
                <a:spcPct val="160000"/>
              </a:lnSpc>
              <a:defRPr/>
            </a:pPr>
            <a:r>
              <a:rPr lang="en-US" sz="1800" dirty="0">
                <a:solidFill>
                  <a:srgbClr val="FF0000"/>
                </a:solidFill>
              </a:rPr>
              <a:t>Advantage: </a:t>
            </a:r>
          </a:p>
          <a:p>
            <a:pPr marL="342900" indent="-342900">
              <a:lnSpc>
                <a:spcPct val="160000"/>
              </a:lnSpc>
              <a:buFont typeface="Arial" pitchFamily="34" charset="0"/>
              <a:buChar char="•"/>
              <a:defRPr/>
            </a:pPr>
            <a:r>
              <a:rPr lang="en-US" sz="1800" dirty="0">
                <a:solidFill>
                  <a:srgbClr val="002060"/>
                </a:solidFill>
              </a:rPr>
              <a:t>Has higher performance and good application isolation</a:t>
            </a:r>
          </a:p>
          <a:p>
            <a:pPr>
              <a:lnSpc>
                <a:spcPct val="160000"/>
              </a:lnSpc>
              <a:defRPr/>
            </a:pPr>
            <a:r>
              <a:rPr lang="en-US" sz="1800" dirty="0">
                <a:solidFill>
                  <a:srgbClr val="FF0000"/>
                </a:solidFill>
              </a:rPr>
              <a:t>Shortcoming &amp; limitation: </a:t>
            </a:r>
          </a:p>
          <a:p>
            <a:pPr marL="342900" indent="-342900">
              <a:lnSpc>
                <a:spcPct val="160000"/>
              </a:lnSpc>
              <a:buFont typeface="Arial" pitchFamily="34" charset="0"/>
              <a:buChar char="•"/>
              <a:defRPr/>
            </a:pPr>
            <a:r>
              <a:rPr lang="en-US" sz="1800" dirty="0">
                <a:solidFill>
                  <a:srgbClr val="002060"/>
                </a:solidFill>
              </a:rPr>
              <a:t>Very expensive to implement (complexity)</a:t>
            </a:r>
          </a:p>
          <a:p>
            <a:pPr>
              <a:lnSpc>
                <a:spcPct val="160000"/>
              </a:lnSpc>
              <a:defRPr/>
            </a:pPr>
            <a:endParaRPr lang="en-US" sz="1600" i="1" dirty="0">
              <a:solidFill>
                <a:srgbClr val="002060"/>
              </a:solidFill>
            </a:endParaRPr>
          </a:p>
        </p:txBody>
      </p:sp>
      <p:sp>
        <p:nvSpPr>
          <p:cNvPr id="2" name="Title 1"/>
          <p:cNvSpPr>
            <a:spLocks noGrp="1"/>
          </p:cNvSpPr>
          <p:nvPr>
            <p:ph type="title"/>
          </p:nvPr>
        </p:nvSpPr>
        <p:spPr>
          <a:xfrm>
            <a:off x="457200" y="0"/>
            <a:ext cx="8229600" cy="1143000"/>
          </a:xfrm>
        </p:spPr>
        <p:txBody>
          <a:bodyPr>
            <a:normAutofit fontScale="90000"/>
          </a:bodyPr>
          <a:lstStyle/>
          <a:p>
            <a:r>
              <a:rPr lang="en-US" sz="4000" dirty="0" smtClean="0">
                <a:solidFill>
                  <a:srgbClr val="C00000"/>
                </a:solidFill>
              </a:rPr>
              <a:t>Virtualization at Abstraction Level </a:t>
            </a:r>
            <a:endParaRPr lang="en-US" sz="40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38163487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rmAutofit lnSpcReduction="10000"/>
          </a:bodyPr>
          <a:lstStyle/>
          <a:p>
            <a:pPr>
              <a:lnSpc>
                <a:spcPct val="110000"/>
              </a:lnSpc>
              <a:defRPr/>
            </a:pPr>
            <a:r>
              <a:rPr lang="en-US" sz="2000" dirty="0" smtClean="0">
                <a:solidFill>
                  <a:srgbClr val="002060"/>
                </a:solidFill>
              </a:rPr>
              <a:t>It </a:t>
            </a:r>
            <a:r>
              <a:rPr lang="en-US" sz="2000" dirty="0">
                <a:solidFill>
                  <a:srgbClr val="002060"/>
                </a:solidFill>
              </a:rPr>
              <a:t>is an abstraction layer between traditional OS and user placations. </a:t>
            </a:r>
          </a:p>
          <a:p>
            <a:pPr marL="342900" indent="-342900">
              <a:lnSpc>
                <a:spcPct val="110000"/>
              </a:lnSpc>
              <a:buFont typeface="Arial" pitchFamily="34" charset="0"/>
              <a:buChar char="•"/>
              <a:defRPr/>
            </a:pPr>
            <a:r>
              <a:rPr lang="en-US" sz="2000" dirty="0">
                <a:solidFill>
                  <a:srgbClr val="002060"/>
                </a:solidFill>
              </a:rPr>
              <a:t>This virtualization creates isolated containers on a single physical server and the OS-instance to utilize the hardware and software in datacenters. </a:t>
            </a:r>
          </a:p>
          <a:p>
            <a:pPr marL="342900" indent="-342900">
              <a:lnSpc>
                <a:spcPct val="110000"/>
              </a:lnSpc>
              <a:buFont typeface="Arial" pitchFamily="34" charset="0"/>
              <a:buChar char="•"/>
              <a:defRPr/>
            </a:pPr>
            <a:r>
              <a:rPr lang="en-US" sz="2000" dirty="0">
                <a:solidFill>
                  <a:schemeClr val="accent6">
                    <a:lumMod val="50000"/>
                  </a:schemeClr>
                </a:solidFill>
              </a:rPr>
              <a:t>Typical systems: Jail / Virtual Environment / </a:t>
            </a:r>
            <a:r>
              <a:rPr lang="en-US" sz="2000" dirty="0" err="1">
                <a:solidFill>
                  <a:schemeClr val="accent6">
                    <a:lumMod val="50000"/>
                  </a:schemeClr>
                </a:solidFill>
              </a:rPr>
              <a:t>Ensim's</a:t>
            </a:r>
            <a:r>
              <a:rPr lang="en-US" sz="2000" dirty="0">
                <a:solidFill>
                  <a:schemeClr val="accent6">
                    <a:lumMod val="50000"/>
                  </a:schemeClr>
                </a:solidFill>
              </a:rPr>
              <a:t> VPS / FVM</a:t>
            </a:r>
          </a:p>
          <a:p>
            <a:pPr>
              <a:lnSpc>
                <a:spcPct val="110000"/>
              </a:lnSpc>
              <a:defRPr/>
            </a:pPr>
            <a:endParaRPr lang="en-US" sz="2000" dirty="0">
              <a:solidFill>
                <a:srgbClr val="002060"/>
              </a:solidFill>
            </a:endParaRPr>
          </a:p>
          <a:p>
            <a:pPr>
              <a:lnSpc>
                <a:spcPct val="110000"/>
              </a:lnSpc>
              <a:defRPr/>
            </a:pPr>
            <a:r>
              <a:rPr lang="en-US" sz="2000" dirty="0">
                <a:solidFill>
                  <a:srgbClr val="FF0000"/>
                </a:solidFill>
              </a:rPr>
              <a:t>Advantage: </a:t>
            </a:r>
          </a:p>
          <a:p>
            <a:pPr marL="342900" indent="-342900">
              <a:lnSpc>
                <a:spcPct val="110000"/>
              </a:lnSpc>
              <a:buFont typeface="Arial" pitchFamily="34" charset="0"/>
              <a:buChar char="•"/>
              <a:defRPr/>
            </a:pPr>
            <a:r>
              <a:rPr lang="en-US" sz="2000" dirty="0">
                <a:solidFill>
                  <a:srgbClr val="002060"/>
                </a:solidFill>
              </a:rPr>
              <a:t>Has minimal startup/shutdown cost, low resource requirement, and high scalability; synchronize VM and host state changes.</a:t>
            </a:r>
          </a:p>
          <a:p>
            <a:pPr>
              <a:lnSpc>
                <a:spcPct val="110000"/>
              </a:lnSpc>
              <a:defRPr/>
            </a:pPr>
            <a:endParaRPr lang="en-US" sz="2000" dirty="0">
              <a:solidFill>
                <a:srgbClr val="002060"/>
              </a:solidFill>
            </a:endParaRPr>
          </a:p>
          <a:p>
            <a:pPr>
              <a:lnSpc>
                <a:spcPct val="110000"/>
              </a:lnSpc>
              <a:defRPr/>
            </a:pPr>
            <a:r>
              <a:rPr lang="en-US" sz="2000" dirty="0">
                <a:solidFill>
                  <a:srgbClr val="FF0000"/>
                </a:solidFill>
              </a:rPr>
              <a:t>Shortcoming &amp; limitation: </a:t>
            </a:r>
          </a:p>
          <a:p>
            <a:pPr marL="342900" indent="-342900">
              <a:lnSpc>
                <a:spcPct val="110000"/>
              </a:lnSpc>
              <a:buFont typeface="Arial" pitchFamily="34" charset="0"/>
              <a:buChar char="•"/>
              <a:defRPr/>
            </a:pPr>
            <a:r>
              <a:rPr lang="en-US" sz="2000" dirty="0">
                <a:solidFill>
                  <a:srgbClr val="002060"/>
                </a:solidFill>
              </a:rPr>
              <a:t>All VMs at the operating system level must have the same kind of guest OS</a:t>
            </a:r>
          </a:p>
          <a:p>
            <a:pPr marL="342900" indent="-342900">
              <a:lnSpc>
                <a:spcPct val="110000"/>
              </a:lnSpc>
              <a:buFont typeface="Arial" pitchFamily="34" charset="0"/>
              <a:buChar char="•"/>
              <a:defRPr/>
            </a:pPr>
            <a:r>
              <a:rPr lang="en-US" sz="2000" dirty="0">
                <a:solidFill>
                  <a:srgbClr val="002060"/>
                </a:solidFill>
              </a:rPr>
              <a:t>Poor application flexibility and isolation.</a:t>
            </a:r>
          </a:p>
        </p:txBody>
      </p:sp>
      <p:sp>
        <p:nvSpPr>
          <p:cNvPr id="2" name="Title 1"/>
          <p:cNvSpPr>
            <a:spLocks noGrp="1"/>
          </p:cNvSpPr>
          <p:nvPr>
            <p:ph type="title"/>
          </p:nvPr>
        </p:nvSpPr>
        <p:spPr>
          <a:xfrm>
            <a:off x="457200" y="0"/>
            <a:ext cx="8229600" cy="1143000"/>
          </a:xfrm>
        </p:spPr>
        <p:txBody>
          <a:bodyPr>
            <a:normAutofit/>
          </a:bodyPr>
          <a:lstStyle/>
          <a:p>
            <a:r>
              <a:rPr lang="en-US" sz="4000" dirty="0" smtClean="0">
                <a:solidFill>
                  <a:srgbClr val="C00000"/>
                </a:solidFill>
              </a:rPr>
              <a:t>Virtualization at OS Level </a:t>
            </a:r>
            <a:endParaRPr lang="en-US" sz="40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5412775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smtClean="0">
                <a:solidFill>
                  <a:srgbClr val="C00000"/>
                </a:solidFill>
              </a:rPr>
              <a:t>Virtualization at OS Level </a:t>
            </a:r>
            <a:endParaRPr lang="en-US" sz="40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418671"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90941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smtClean="0">
                <a:solidFill>
                  <a:srgbClr val="C00000"/>
                </a:solidFill>
              </a:rPr>
              <a:t>Virtualization for Linux</a:t>
            </a:r>
            <a:endParaRPr lang="en-US" sz="40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1387475"/>
            <a:ext cx="5802312"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70007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rmAutofit/>
          </a:bodyPr>
          <a:lstStyle/>
          <a:p>
            <a:pPr>
              <a:defRPr/>
            </a:pPr>
            <a:r>
              <a:rPr lang="en-US" sz="2000" dirty="0" smtClean="0">
                <a:solidFill>
                  <a:srgbClr val="002060"/>
                </a:solidFill>
              </a:rPr>
              <a:t>It </a:t>
            </a:r>
            <a:r>
              <a:rPr lang="en-US" sz="2000" dirty="0">
                <a:solidFill>
                  <a:srgbClr val="002060"/>
                </a:solidFill>
              </a:rPr>
              <a:t>creates execution environments for running alien programs on a platform rather than creating VM to run the entire operating system. </a:t>
            </a:r>
          </a:p>
          <a:p>
            <a:pPr marL="342900" indent="-342900">
              <a:buFont typeface="Arial" pitchFamily="34" charset="0"/>
              <a:buChar char="•"/>
              <a:defRPr/>
            </a:pPr>
            <a:r>
              <a:rPr lang="en-US" sz="2000" dirty="0">
                <a:solidFill>
                  <a:srgbClr val="002060"/>
                </a:solidFill>
              </a:rPr>
              <a:t>It is done by API call interception and remapping. </a:t>
            </a:r>
          </a:p>
          <a:p>
            <a:pPr marL="342900" indent="-342900">
              <a:buFont typeface="Arial" pitchFamily="34" charset="0"/>
              <a:buChar char="•"/>
              <a:defRPr/>
            </a:pPr>
            <a:r>
              <a:rPr lang="en-US" sz="2000" dirty="0">
                <a:solidFill>
                  <a:schemeClr val="accent6">
                    <a:lumMod val="50000"/>
                  </a:schemeClr>
                </a:solidFill>
              </a:rPr>
              <a:t>Typical systems: Wine, WAB, </a:t>
            </a:r>
            <a:r>
              <a:rPr lang="en-US" sz="2000" dirty="0" err="1">
                <a:solidFill>
                  <a:schemeClr val="accent6">
                    <a:lumMod val="50000"/>
                  </a:schemeClr>
                </a:solidFill>
              </a:rPr>
              <a:t>LxRun</a:t>
            </a:r>
            <a:r>
              <a:rPr lang="en-US" sz="2000" dirty="0">
                <a:solidFill>
                  <a:schemeClr val="accent6">
                    <a:lumMod val="50000"/>
                  </a:schemeClr>
                </a:solidFill>
              </a:rPr>
              <a:t> , </a:t>
            </a:r>
            <a:r>
              <a:rPr lang="en-US" sz="2000" dirty="0" err="1">
                <a:solidFill>
                  <a:schemeClr val="accent6">
                    <a:lumMod val="50000"/>
                  </a:schemeClr>
                </a:solidFill>
              </a:rPr>
              <a:t>VisualMainWin</a:t>
            </a:r>
            <a:endParaRPr lang="en-US" sz="2000" dirty="0">
              <a:solidFill>
                <a:schemeClr val="accent6">
                  <a:lumMod val="50000"/>
                </a:schemeClr>
              </a:solidFill>
            </a:endParaRPr>
          </a:p>
          <a:p>
            <a:pPr>
              <a:defRPr/>
            </a:pPr>
            <a:endParaRPr lang="en-US" sz="2000" dirty="0">
              <a:solidFill>
                <a:srgbClr val="002060"/>
              </a:solidFill>
            </a:endParaRPr>
          </a:p>
          <a:p>
            <a:pPr>
              <a:defRPr/>
            </a:pPr>
            <a:r>
              <a:rPr lang="en-US" sz="2000" dirty="0">
                <a:solidFill>
                  <a:srgbClr val="FF0000"/>
                </a:solidFill>
              </a:rPr>
              <a:t>Advantage: </a:t>
            </a:r>
          </a:p>
          <a:p>
            <a:pPr marL="342900" indent="-342900">
              <a:buFont typeface="Arial" pitchFamily="34" charset="0"/>
              <a:buChar char="•"/>
              <a:defRPr/>
            </a:pPr>
            <a:r>
              <a:rPr lang="en-US" sz="2000" dirty="0">
                <a:solidFill>
                  <a:srgbClr val="002060"/>
                </a:solidFill>
              </a:rPr>
              <a:t>It has very low implementation effort</a:t>
            </a:r>
          </a:p>
          <a:p>
            <a:pPr>
              <a:defRPr/>
            </a:pPr>
            <a:endParaRPr lang="en-US" sz="2000" dirty="0">
              <a:solidFill>
                <a:srgbClr val="002060"/>
              </a:solidFill>
            </a:endParaRPr>
          </a:p>
          <a:p>
            <a:pPr>
              <a:defRPr/>
            </a:pPr>
            <a:r>
              <a:rPr lang="en-US" sz="2000" dirty="0">
                <a:solidFill>
                  <a:srgbClr val="FF0000"/>
                </a:solidFill>
              </a:rPr>
              <a:t>Shortcoming &amp; limitation: </a:t>
            </a:r>
          </a:p>
          <a:p>
            <a:pPr marL="342900" indent="-342900">
              <a:buFont typeface="Arial" pitchFamily="34" charset="0"/>
              <a:buChar char="•"/>
              <a:defRPr/>
            </a:pPr>
            <a:r>
              <a:rPr lang="en-US" sz="2000" dirty="0">
                <a:solidFill>
                  <a:srgbClr val="002060"/>
                </a:solidFill>
              </a:rPr>
              <a:t>poor application flexibility and isolation</a:t>
            </a:r>
          </a:p>
          <a:p>
            <a:pPr>
              <a:defRPr/>
            </a:pPr>
            <a:endParaRPr lang="en-US" sz="2000" i="1" dirty="0"/>
          </a:p>
          <a:p>
            <a:pPr>
              <a:defRPr/>
            </a:pPr>
            <a:endParaRPr lang="en-US" sz="2000" i="1" dirty="0"/>
          </a:p>
        </p:txBody>
      </p:sp>
      <p:sp>
        <p:nvSpPr>
          <p:cNvPr id="2" name="Title 1"/>
          <p:cNvSpPr>
            <a:spLocks noGrp="1"/>
          </p:cNvSpPr>
          <p:nvPr>
            <p:ph type="title"/>
          </p:nvPr>
        </p:nvSpPr>
        <p:spPr>
          <a:xfrm>
            <a:off x="457200" y="0"/>
            <a:ext cx="8229600" cy="1143000"/>
          </a:xfrm>
        </p:spPr>
        <p:txBody>
          <a:bodyPr>
            <a:normAutofit fontScale="90000"/>
          </a:bodyPr>
          <a:lstStyle/>
          <a:p>
            <a:r>
              <a:rPr lang="en-US" sz="4000" dirty="0" smtClean="0">
                <a:solidFill>
                  <a:srgbClr val="C00000"/>
                </a:solidFill>
              </a:rPr>
              <a:t>Virtualization at Library Support Level </a:t>
            </a:r>
            <a:endParaRPr lang="en-US" sz="40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42690114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sz="4000" dirty="0" smtClean="0">
                <a:solidFill>
                  <a:srgbClr val="C00000"/>
                </a:solidFill>
              </a:rPr>
              <a:t>Virtualization with Middleware Support </a:t>
            </a:r>
            <a:endParaRPr lang="en-US" sz="40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520825"/>
            <a:ext cx="8478838" cy="455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7686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263525" y="5008563"/>
            <a:ext cx="6624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endParaRPr lang="en-US">
              <a:effectLst>
                <a:outerShdw blurRad="38100" dist="38100" dir="2700000" algn="tl">
                  <a:srgbClr val="000000"/>
                </a:outerShdw>
              </a:effectLst>
            </a:endParaRPr>
          </a:p>
        </p:txBody>
      </p:sp>
      <p:sp>
        <p:nvSpPr>
          <p:cNvPr id="18435" name="Text Box 3"/>
          <p:cNvSpPr txBox="1">
            <a:spLocks noChangeArrowheads="1"/>
          </p:cNvSpPr>
          <p:nvPr/>
        </p:nvSpPr>
        <p:spPr bwMode="auto">
          <a:xfrm>
            <a:off x="508000" y="506413"/>
            <a:ext cx="84153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algn="ctr" eaLnBrk="1" hangingPunct="1">
              <a:spcBef>
                <a:spcPct val="50000"/>
              </a:spcBef>
            </a:pPr>
            <a:r>
              <a:rPr lang="en-US" altLang="zh-CN" b="0" dirty="0">
                <a:solidFill>
                  <a:srgbClr val="C00000"/>
                </a:solidFill>
                <a:ea typeface="宋体" pitchFamily="2" charset="-122"/>
              </a:rPr>
              <a:t>The </a:t>
            </a:r>
            <a:r>
              <a:rPr lang="en-US" altLang="zh-CN" b="0" dirty="0" err="1">
                <a:solidFill>
                  <a:srgbClr val="C00000"/>
                </a:solidFill>
                <a:ea typeface="宋体" pitchFamily="2" charset="-122"/>
              </a:rPr>
              <a:t>vCUBE</a:t>
            </a:r>
            <a:r>
              <a:rPr lang="en-US" altLang="zh-CN" b="0" dirty="0">
                <a:solidFill>
                  <a:srgbClr val="C00000"/>
                </a:solidFill>
                <a:ea typeface="宋体" pitchFamily="2" charset="-122"/>
              </a:rPr>
              <a:t> for Virtualization of GPGPU</a:t>
            </a:r>
            <a:endParaRPr lang="en-US" b="0" dirty="0">
              <a:solidFill>
                <a:srgbClr val="C00000"/>
              </a:solidFill>
            </a:endParaRP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1312863"/>
            <a:ext cx="846137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7483"/>
      </p:ext>
    </p:extLst>
  </p:cSld>
  <p:clrMapOvr>
    <a:masterClrMapping/>
  </p:clrMapOvr>
  <p:transition>
    <p:zo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rmAutofit/>
          </a:bodyPr>
          <a:lstStyle/>
          <a:p>
            <a:pPr>
              <a:defRPr/>
            </a:pPr>
            <a:r>
              <a:rPr lang="en-US" sz="2000" dirty="0">
                <a:solidFill>
                  <a:srgbClr val="002060"/>
                </a:solidFill>
              </a:rPr>
              <a:t>It</a:t>
            </a:r>
            <a:r>
              <a:rPr lang="en-US" sz="1800" dirty="0">
                <a:solidFill>
                  <a:srgbClr val="002060"/>
                </a:solidFill>
              </a:rPr>
              <a:t> </a:t>
            </a:r>
            <a:r>
              <a:rPr lang="en-US" sz="2000" dirty="0">
                <a:solidFill>
                  <a:srgbClr val="002060"/>
                </a:solidFill>
              </a:rPr>
              <a:t>virtualizes an application as a virtual machine. </a:t>
            </a:r>
          </a:p>
          <a:p>
            <a:pPr marL="342900" indent="-342900">
              <a:buFont typeface="Arial" pitchFamily="34" charset="0"/>
              <a:buChar char="•"/>
              <a:defRPr/>
            </a:pPr>
            <a:r>
              <a:rPr lang="en-US" sz="2000" dirty="0">
                <a:solidFill>
                  <a:srgbClr val="002060"/>
                </a:solidFill>
              </a:rPr>
              <a:t>This layer sits as an application program on top of an operating system and exports an abstraction of a VM that can run programs written and compiled to a particular abstract machine definition. </a:t>
            </a:r>
          </a:p>
          <a:p>
            <a:pPr marL="342900" indent="-342900">
              <a:buFont typeface="Arial" pitchFamily="34" charset="0"/>
              <a:buChar char="•"/>
              <a:defRPr/>
            </a:pPr>
            <a:r>
              <a:rPr lang="en-US" sz="2000" dirty="0">
                <a:solidFill>
                  <a:schemeClr val="accent6">
                    <a:lumMod val="50000"/>
                  </a:schemeClr>
                </a:solidFill>
              </a:rPr>
              <a:t>Typical systems: JVM ,  NET CLI ,  </a:t>
            </a:r>
            <a:r>
              <a:rPr lang="en-US" sz="2000" dirty="0" err="1">
                <a:solidFill>
                  <a:schemeClr val="accent6">
                    <a:lumMod val="50000"/>
                  </a:schemeClr>
                </a:solidFill>
              </a:rPr>
              <a:t>Panot</a:t>
            </a:r>
            <a:endParaRPr lang="en-US" sz="2000" dirty="0">
              <a:solidFill>
                <a:schemeClr val="accent6">
                  <a:lumMod val="50000"/>
                </a:schemeClr>
              </a:solidFill>
            </a:endParaRPr>
          </a:p>
          <a:p>
            <a:pPr>
              <a:defRPr/>
            </a:pPr>
            <a:endParaRPr lang="en-US" sz="2000" dirty="0">
              <a:solidFill>
                <a:srgbClr val="002060"/>
              </a:solidFill>
            </a:endParaRPr>
          </a:p>
          <a:p>
            <a:pPr>
              <a:defRPr/>
            </a:pPr>
            <a:r>
              <a:rPr lang="en-US" sz="2000" dirty="0">
                <a:solidFill>
                  <a:srgbClr val="FF0000"/>
                </a:solidFill>
              </a:rPr>
              <a:t>Advantage: </a:t>
            </a:r>
          </a:p>
          <a:p>
            <a:pPr marL="342900" indent="-342900">
              <a:buFont typeface="Arial" pitchFamily="34" charset="0"/>
              <a:buChar char="•"/>
              <a:defRPr/>
            </a:pPr>
            <a:r>
              <a:rPr lang="en-US" sz="2000" dirty="0">
                <a:solidFill>
                  <a:srgbClr val="002060"/>
                </a:solidFill>
              </a:rPr>
              <a:t>has the best application isolation</a:t>
            </a:r>
          </a:p>
          <a:p>
            <a:pPr>
              <a:defRPr/>
            </a:pPr>
            <a:endParaRPr lang="en-US" sz="2000" dirty="0">
              <a:solidFill>
                <a:srgbClr val="002060"/>
              </a:solidFill>
            </a:endParaRPr>
          </a:p>
          <a:p>
            <a:pPr>
              <a:defRPr/>
            </a:pPr>
            <a:r>
              <a:rPr lang="en-US" sz="2000" dirty="0">
                <a:solidFill>
                  <a:srgbClr val="FF0000"/>
                </a:solidFill>
              </a:rPr>
              <a:t>Shortcoming &amp; limitation: </a:t>
            </a:r>
          </a:p>
          <a:p>
            <a:pPr marL="342900" indent="-342900">
              <a:buFont typeface="Arial" pitchFamily="34" charset="0"/>
              <a:buChar char="•"/>
              <a:defRPr/>
            </a:pPr>
            <a:r>
              <a:rPr lang="en-US" sz="2000" dirty="0">
                <a:solidFill>
                  <a:srgbClr val="002060"/>
                </a:solidFill>
              </a:rPr>
              <a:t>low performance, low application flexibility and high implementation complexity.</a:t>
            </a:r>
          </a:p>
        </p:txBody>
      </p:sp>
      <p:sp>
        <p:nvSpPr>
          <p:cNvPr id="2" name="Title 1"/>
          <p:cNvSpPr>
            <a:spLocks noGrp="1"/>
          </p:cNvSpPr>
          <p:nvPr>
            <p:ph type="title"/>
          </p:nvPr>
        </p:nvSpPr>
        <p:spPr>
          <a:xfrm>
            <a:off x="457200" y="0"/>
            <a:ext cx="8229600" cy="1143000"/>
          </a:xfrm>
        </p:spPr>
        <p:txBody>
          <a:bodyPr>
            <a:normAutofit fontScale="90000"/>
          </a:bodyPr>
          <a:lstStyle/>
          <a:p>
            <a:r>
              <a:rPr lang="en-US" sz="4000" dirty="0" smtClean="0">
                <a:solidFill>
                  <a:srgbClr val="C00000"/>
                </a:solidFill>
              </a:rPr>
              <a:t>Virtualization at User Application Level</a:t>
            </a:r>
            <a:endParaRPr lang="en-US" sz="40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1700365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81600"/>
          </a:xfrm>
        </p:spPr>
        <p:txBody>
          <a:bodyPr>
            <a:normAutofit/>
          </a:bodyPr>
          <a:lstStyle/>
          <a:p>
            <a:r>
              <a:rPr lang="en-US" sz="2000" dirty="0">
                <a:solidFill>
                  <a:srgbClr val="002060"/>
                </a:solidFill>
              </a:rPr>
              <a:t>The column heading corresponds to four technical heading</a:t>
            </a:r>
          </a:p>
          <a:p>
            <a:r>
              <a:rPr lang="en-US" sz="2000" dirty="0">
                <a:solidFill>
                  <a:srgbClr val="002060"/>
                </a:solidFill>
              </a:rPr>
              <a:t>    - Higher Performance</a:t>
            </a:r>
          </a:p>
          <a:p>
            <a:r>
              <a:rPr lang="en-US" sz="2000" dirty="0">
                <a:solidFill>
                  <a:srgbClr val="002060"/>
                </a:solidFill>
              </a:rPr>
              <a:t>    - Application Flexibility</a:t>
            </a:r>
          </a:p>
          <a:p>
            <a:r>
              <a:rPr lang="en-US" sz="2000" dirty="0">
                <a:solidFill>
                  <a:srgbClr val="002060"/>
                </a:solidFill>
              </a:rPr>
              <a:t>    - Implementation Complexity[implies the implementation cost of virtualization level]</a:t>
            </a:r>
          </a:p>
          <a:p>
            <a:r>
              <a:rPr lang="en-US" sz="2000" dirty="0">
                <a:solidFill>
                  <a:srgbClr val="002060"/>
                </a:solidFill>
              </a:rPr>
              <a:t>    - Application Isolation[refers to the  effort required to isolate resource committed to </a:t>
            </a:r>
            <a:r>
              <a:rPr lang="en-US" sz="2000" dirty="0" smtClean="0">
                <a:solidFill>
                  <a:srgbClr val="002060"/>
                </a:solidFill>
              </a:rPr>
              <a:t>different </a:t>
            </a:r>
            <a:r>
              <a:rPr lang="en-US" sz="2000" dirty="0">
                <a:solidFill>
                  <a:srgbClr val="002060"/>
                </a:solidFill>
              </a:rPr>
              <a:t>VMs]</a:t>
            </a:r>
          </a:p>
        </p:txBody>
      </p:sp>
      <p:sp>
        <p:nvSpPr>
          <p:cNvPr id="2" name="Title 1"/>
          <p:cNvSpPr>
            <a:spLocks noGrp="1"/>
          </p:cNvSpPr>
          <p:nvPr>
            <p:ph type="title"/>
          </p:nvPr>
        </p:nvSpPr>
        <p:spPr>
          <a:xfrm>
            <a:off x="457200" y="0"/>
            <a:ext cx="8229600" cy="1143000"/>
          </a:xfrm>
        </p:spPr>
        <p:txBody>
          <a:bodyPr>
            <a:normAutofit fontScale="90000"/>
          </a:bodyPr>
          <a:lstStyle/>
          <a:p>
            <a:r>
              <a:rPr lang="en-US" sz="4000" dirty="0">
                <a:solidFill>
                  <a:srgbClr val="C00000"/>
                </a:solidFill>
              </a:rPr>
              <a:t>Relative Merits of Different Approaches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3505200"/>
            <a:ext cx="78771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4870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0"/>
            <a:ext cx="6261009" cy="523220"/>
          </a:xfrm>
          <a:prstGeom prst="rect">
            <a:avLst/>
          </a:prstGeom>
          <a:noFill/>
        </p:spPr>
        <p:txBody>
          <a:bodyPr wrap="none" rtlCol="0">
            <a:spAutoFit/>
          </a:bodyPr>
          <a:lstStyle/>
          <a:p>
            <a:r>
              <a:rPr lang="en-US" sz="2800" dirty="0" smtClean="0">
                <a:solidFill>
                  <a:srgbClr val="C00000"/>
                </a:solidFill>
              </a:rPr>
              <a:t>VMM Design Requirements and Providers</a:t>
            </a:r>
            <a:endParaRPr lang="en-US" sz="2800" dirty="0">
              <a:solidFill>
                <a:srgbClr val="C00000"/>
              </a:solidFill>
            </a:endParaRPr>
          </a:p>
        </p:txBody>
      </p:sp>
      <p:sp>
        <p:nvSpPr>
          <p:cNvPr id="3" name="TextBox 2"/>
          <p:cNvSpPr txBox="1"/>
          <p:nvPr/>
        </p:nvSpPr>
        <p:spPr>
          <a:xfrm>
            <a:off x="381000" y="533400"/>
            <a:ext cx="8763000" cy="2862322"/>
          </a:xfrm>
          <a:prstGeom prst="rect">
            <a:avLst/>
          </a:prstGeom>
          <a:noFill/>
        </p:spPr>
        <p:txBody>
          <a:bodyPr wrap="square" rtlCol="0">
            <a:spAutoFit/>
          </a:bodyPr>
          <a:lstStyle/>
          <a:p>
            <a:pPr marL="285750" indent="-285750">
              <a:buFont typeface="Arial"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Hardware-level virtualization insert a layer between real hardware and </a:t>
            </a:r>
          </a:p>
          <a:p>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    traditional Operating systems call as </a:t>
            </a:r>
            <a:r>
              <a:rPr lang="en-US" sz="2000" dirty="0">
                <a:solidFill>
                  <a:srgbClr val="002060"/>
                </a:solidFill>
                <a:latin typeface="Times New Roman" panose="02020603050405020304" pitchFamily="18" charset="0"/>
                <a:cs typeface="Times New Roman" panose="02020603050405020304" pitchFamily="18" charset="0"/>
              </a:rPr>
              <a:t>Virtual Machine </a:t>
            </a:r>
            <a:r>
              <a:rPr lang="en-US" sz="2000" dirty="0" smtClean="0">
                <a:solidFill>
                  <a:srgbClr val="002060"/>
                </a:solidFill>
                <a:latin typeface="Times New Roman" panose="02020603050405020304" pitchFamily="18" charset="0"/>
                <a:cs typeface="Times New Roman" panose="02020603050405020304" pitchFamily="18" charset="0"/>
              </a:rPr>
              <a:t>Monitor(VMM)</a:t>
            </a:r>
          </a:p>
          <a:p>
            <a:pPr marL="342900" indent="-342900">
              <a:buFont typeface="Arial"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It manages hardware resources of a computing system</a:t>
            </a:r>
          </a:p>
          <a:p>
            <a:pPr marL="285750" indent="-285750">
              <a:buFont typeface="Arial" pitchFamily="34" charset="0"/>
              <a:buChar char="•"/>
            </a:pPr>
            <a:r>
              <a:rPr lang="en-US" sz="2000" dirty="0" smtClean="0">
                <a:solidFill>
                  <a:srgbClr val="002060"/>
                </a:solidFill>
                <a:latin typeface="Times New Roman" panose="02020603050405020304" pitchFamily="18" charset="0"/>
                <a:cs typeface="Times New Roman" panose="02020603050405020304" pitchFamily="18" charset="0"/>
              </a:rPr>
              <a:t>There are three requirements for VMM</a:t>
            </a:r>
          </a:p>
          <a:p>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smtClean="0">
                <a:solidFill>
                  <a:schemeClr val="accent3">
                    <a:lumMod val="50000"/>
                  </a:schemeClr>
                </a:solidFill>
                <a:latin typeface="Times New Roman" panose="02020603050405020304" pitchFamily="18" charset="0"/>
                <a:cs typeface="Times New Roman" panose="02020603050405020304" pitchFamily="18" charset="0"/>
              </a:rPr>
              <a:t>VMM should provide an environment for program which is </a:t>
            </a:r>
          </a:p>
          <a:p>
            <a:r>
              <a:rPr lang="en-US" sz="2000" dirty="0">
                <a:solidFill>
                  <a:schemeClr val="accent3">
                    <a:lumMod val="50000"/>
                  </a:schemeClr>
                </a:solidFill>
                <a:latin typeface="Times New Roman" panose="02020603050405020304" pitchFamily="18" charset="0"/>
                <a:cs typeface="Times New Roman" panose="02020603050405020304" pitchFamily="18" charset="0"/>
              </a:rPr>
              <a:t> </a:t>
            </a:r>
            <a:r>
              <a:rPr lang="en-US" sz="2000" dirty="0" smtClean="0">
                <a:solidFill>
                  <a:schemeClr val="accent3">
                    <a:lumMod val="50000"/>
                  </a:schemeClr>
                </a:solidFill>
                <a:latin typeface="Times New Roman" panose="02020603050405020304" pitchFamily="18" charset="0"/>
                <a:cs typeface="Times New Roman" panose="02020603050405020304" pitchFamily="18" charset="0"/>
              </a:rPr>
              <a:t>                essentially  Identical to original machine</a:t>
            </a:r>
          </a:p>
          <a:p>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smtClean="0">
                <a:solidFill>
                  <a:schemeClr val="accent6">
                    <a:lumMod val="50000"/>
                  </a:schemeClr>
                </a:solidFill>
                <a:latin typeface="Times New Roman" panose="02020603050405020304" pitchFamily="18" charset="0"/>
                <a:cs typeface="Times New Roman" panose="02020603050405020304" pitchFamily="18" charset="0"/>
              </a:rPr>
              <a:t>Program run in this environment should show, at worst, only </a:t>
            </a:r>
          </a:p>
          <a:p>
            <a:r>
              <a:rPr lang="en-US" sz="2000" dirty="0">
                <a:solidFill>
                  <a:schemeClr val="accent6">
                    <a:lumMod val="50000"/>
                  </a:schemeClr>
                </a:solidFill>
                <a:latin typeface="Times New Roman" panose="02020603050405020304" pitchFamily="18" charset="0"/>
                <a:cs typeface="Times New Roman" panose="02020603050405020304" pitchFamily="18" charset="0"/>
              </a:rPr>
              <a:t> </a:t>
            </a:r>
            <a:r>
              <a:rPr lang="en-US" sz="2000" dirty="0" smtClean="0">
                <a:solidFill>
                  <a:schemeClr val="accent6">
                    <a:lumMod val="50000"/>
                  </a:schemeClr>
                </a:solidFill>
                <a:latin typeface="Times New Roman" panose="02020603050405020304" pitchFamily="18" charset="0"/>
                <a:cs typeface="Times New Roman" panose="02020603050405020304" pitchFamily="18" charset="0"/>
              </a:rPr>
              <a:t>                minor decrease in speed</a:t>
            </a:r>
          </a:p>
          <a:p>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B0F0"/>
                </a:solidFill>
                <a:latin typeface="Times New Roman" panose="02020603050405020304" pitchFamily="18" charset="0"/>
                <a:cs typeface="Times New Roman" panose="02020603050405020304" pitchFamily="18" charset="0"/>
              </a:rPr>
              <a:t>VMM should be in complete control of system resources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581400"/>
            <a:ext cx="8592801"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169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5" name="표 40"/>
          <p:cNvGraphicFramePr>
            <a:graphicFrameLocks noGrp="1"/>
          </p:cNvGraphicFramePr>
          <p:nvPr>
            <p:extLst>
              <p:ext uri="{D42A27DB-BD31-4B8C-83A1-F6EECF244321}">
                <p14:modId xmlns:p14="http://schemas.microsoft.com/office/powerpoint/2010/main" val="3868238466"/>
              </p:ext>
            </p:extLst>
          </p:nvPr>
        </p:nvGraphicFramePr>
        <p:xfrm>
          <a:off x="457200" y="1295400"/>
          <a:ext cx="8215745" cy="4924170"/>
        </p:xfrm>
        <a:graphic>
          <a:graphicData uri="http://schemas.openxmlformats.org/drawingml/2006/table">
            <a:tbl>
              <a:tblPr firstRow="1" bandRow="1">
                <a:tableStyleId>{5C22544A-7EE6-4342-B048-85BDC9FD1C3A}</a:tableStyleId>
              </a:tblPr>
              <a:tblGrid>
                <a:gridCol w="1008967">
                  <a:extLst>
                    <a:ext uri="{9D8B030D-6E8A-4147-A177-3AD203B41FA5}">
                      <a16:colId xmlns="" xmlns:a16="http://schemas.microsoft.com/office/drawing/2014/main" val="20000"/>
                    </a:ext>
                  </a:extLst>
                </a:gridCol>
                <a:gridCol w="1606783">
                  <a:extLst>
                    <a:ext uri="{9D8B030D-6E8A-4147-A177-3AD203B41FA5}">
                      <a16:colId xmlns="" xmlns:a16="http://schemas.microsoft.com/office/drawing/2014/main" val="20001"/>
                    </a:ext>
                  </a:extLst>
                </a:gridCol>
                <a:gridCol w="5599995">
                  <a:extLst>
                    <a:ext uri="{9D8B030D-6E8A-4147-A177-3AD203B41FA5}">
                      <a16:colId xmlns="" xmlns:a16="http://schemas.microsoft.com/office/drawing/2014/main" val="20002"/>
                    </a:ext>
                  </a:extLst>
                </a:gridCol>
              </a:tblGrid>
              <a:tr h="694540">
                <a:tc>
                  <a:txBody>
                    <a:bodyPr/>
                    <a:lstStyle/>
                    <a:p>
                      <a:pPr algn="ctr" latinLnBrk="0"/>
                      <a:r>
                        <a:rPr lang="en-US" altLang="ko-KR" sz="1400" dirty="0" smtClean="0">
                          <a:solidFill>
                            <a:schemeClr val="tx1"/>
                          </a:solidFill>
                          <a:latin typeface="Times New Roman" panose="02020603050405020304" pitchFamily="18" charset="0"/>
                          <a:cs typeface="Times New Roman" panose="02020603050405020304" pitchFamily="18" charset="0"/>
                        </a:rPr>
                        <a:t>Layer</a:t>
                      </a:r>
                      <a:endParaRPr lang="ko-KR" altLang="en-US" sz="1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0"/>
                      <a:r>
                        <a:rPr lang="en-US" altLang="ko-KR" sz="1400" dirty="0" smtClean="0">
                          <a:solidFill>
                            <a:schemeClr val="tx1"/>
                          </a:solidFill>
                          <a:latin typeface="Times New Roman" panose="02020603050405020304" pitchFamily="18" charset="0"/>
                          <a:cs typeface="Times New Roman" panose="02020603050405020304" pitchFamily="18" charset="0"/>
                        </a:rPr>
                        <a:t>Protocol Data Unit (PDU)</a:t>
                      </a:r>
                      <a:endParaRPr lang="ko-KR" altLang="en-US" sz="1400" dirty="0">
                        <a:solidFill>
                          <a:schemeClr val="tx1"/>
                        </a:solidFill>
                        <a:latin typeface="Times New Roman" panose="02020603050405020304" pitchFamily="18" charset="0"/>
                        <a:cs typeface="Times New Roman" panose="020206030504050203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0"/>
                      <a:r>
                        <a:rPr lang="en-US" altLang="ko-KR" sz="1400" dirty="0" smtClean="0">
                          <a:solidFill>
                            <a:schemeClr val="tx1"/>
                          </a:solidFill>
                          <a:latin typeface="Times New Roman" panose="02020603050405020304" pitchFamily="18" charset="0"/>
                          <a:cs typeface="Times New Roman" panose="02020603050405020304" pitchFamily="18" charset="0"/>
                        </a:rPr>
                        <a:t>Function</a:t>
                      </a:r>
                      <a:endParaRPr lang="ko-KR" altLang="en-US" sz="1400" dirty="0">
                        <a:solidFill>
                          <a:schemeClr val="tx1"/>
                        </a:solidFill>
                        <a:latin typeface="Times New Roman" panose="02020603050405020304" pitchFamily="18" charset="0"/>
                        <a:cs typeface="Times New Roman" panose="02020603050405020304" pitchFamily="18" charset="0"/>
                      </a:endParaRPr>
                    </a:p>
                  </a:txBody>
                  <a:tcPr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0"/>
                  </a:ext>
                </a:extLst>
              </a:tr>
              <a:tr h="669735">
                <a:tc>
                  <a:txBody>
                    <a:bodyPr/>
                    <a:lstStyle/>
                    <a:p>
                      <a:pPr latinLnBrk="0"/>
                      <a:r>
                        <a:rPr lang="en-US" altLang="ko-KR" sz="1400" dirty="0" smtClean="0">
                          <a:solidFill>
                            <a:schemeClr val="tx1"/>
                          </a:solidFill>
                          <a:latin typeface="Times New Roman" panose="02020603050405020304" pitchFamily="18" charset="0"/>
                          <a:cs typeface="Times New Roman" panose="02020603050405020304" pitchFamily="18" charset="0"/>
                        </a:rPr>
                        <a:t>7. Application</a:t>
                      </a:r>
                      <a:endParaRPr lang="ko-KR" altLang="en-US" sz="1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rowSpan="3">
                  <a:txBody>
                    <a:bodyPr/>
                    <a:lstStyle/>
                    <a:p>
                      <a:pPr latinLnBrk="0"/>
                      <a:r>
                        <a:rPr lang="en-US" altLang="ko-KR" sz="1400" dirty="0" smtClean="0">
                          <a:solidFill>
                            <a:schemeClr val="tx1"/>
                          </a:solidFill>
                          <a:latin typeface="Times New Roman" panose="02020603050405020304" pitchFamily="18" charset="0"/>
                          <a:cs typeface="Times New Roman" panose="02020603050405020304" pitchFamily="18" charset="0"/>
                        </a:rPr>
                        <a:t>Data</a:t>
                      </a:r>
                      <a:endParaRPr lang="ko-KR" altLang="en-US" sz="1400" dirty="0">
                        <a:solidFill>
                          <a:schemeClr val="tx1"/>
                        </a:solidFill>
                        <a:latin typeface="Times New Roman" panose="02020603050405020304" pitchFamily="18" charset="0"/>
                        <a:cs typeface="Times New Roman" panose="020206030504050203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sz="1400" dirty="0">
                          <a:effectLst/>
                          <a:latin typeface="Times New Roman" panose="02020603050405020304" pitchFamily="18" charset="0"/>
                          <a:cs typeface="Times New Roman" panose="02020603050405020304" pitchFamily="18" charset="0"/>
                        </a:rPr>
                        <a:t>High-level APIs, including resource sharing, remote file </a:t>
                      </a:r>
                      <a:r>
                        <a:rPr lang="en-US" sz="1400" dirty="0" smtClean="0">
                          <a:effectLst/>
                          <a:latin typeface="Times New Roman" panose="02020603050405020304" pitchFamily="18" charset="0"/>
                          <a:cs typeface="Times New Roman" panose="02020603050405020304" pitchFamily="18" charset="0"/>
                        </a:rPr>
                        <a:t>access – HTTP, FTP etc.</a:t>
                      </a:r>
                      <a:endParaRPr lang="en-US" sz="1400" dirty="0">
                        <a:effectLst/>
                        <a:latin typeface="Times New Roman" panose="02020603050405020304" pitchFamily="18" charset="0"/>
                        <a:cs typeface="Times New Roman" panose="02020603050405020304" pitchFamily="18" charset="0"/>
                      </a:endParaRP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669735">
                <a:tc>
                  <a:txBody>
                    <a:bodyPr/>
                    <a:lstStyle/>
                    <a:p>
                      <a:pPr latinLnBrk="0"/>
                      <a:r>
                        <a:rPr lang="en-US" altLang="ko-KR" sz="1400" dirty="0" smtClean="0">
                          <a:solidFill>
                            <a:schemeClr val="tx1"/>
                          </a:solidFill>
                          <a:latin typeface="Times New Roman" panose="02020603050405020304" pitchFamily="18" charset="0"/>
                          <a:cs typeface="Times New Roman" panose="02020603050405020304" pitchFamily="18" charset="0"/>
                        </a:rPr>
                        <a:t>6. Presentation</a:t>
                      </a:r>
                      <a:endParaRPr lang="ko-KR" altLang="en-US" sz="1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latinLnBrk="1"/>
                      <a:endParaRPr lang="ko-KR" altLang="en-US"/>
                    </a:p>
                  </a:txBody>
                  <a:tcPr/>
                </a:tc>
                <a:tc>
                  <a:txBody>
                    <a:bodyPr/>
                    <a:lstStyle/>
                    <a:p>
                      <a:pPr latinLnBrk="0"/>
                      <a:r>
                        <a:rPr lang="en-US" sz="1400" dirty="0">
                          <a:effectLst/>
                          <a:latin typeface="Times New Roman" panose="02020603050405020304" pitchFamily="18" charset="0"/>
                          <a:cs typeface="Times New Roman" panose="02020603050405020304" pitchFamily="18" charset="0"/>
                        </a:rPr>
                        <a:t>Translation of data between a networking service and an application; including character encoding, data compression and encryption/decryption</a:t>
                      </a: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562524">
                <a:tc>
                  <a:txBody>
                    <a:bodyPr/>
                    <a:lstStyle/>
                    <a:p>
                      <a:pPr latinLnBrk="0"/>
                      <a:r>
                        <a:rPr lang="en-US" altLang="ko-KR" sz="1400" dirty="0" smtClean="0">
                          <a:solidFill>
                            <a:schemeClr val="tx1"/>
                          </a:solidFill>
                          <a:latin typeface="Times New Roman" panose="02020603050405020304" pitchFamily="18" charset="0"/>
                          <a:cs typeface="Times New Roman" panose="02020603050405020304" pitchFamily="18" charset="0"/>
                        </a:rPr>
                        <a:t>5. Session</a:t>
                      </a:r>
                      <a:endParaRPr lang="ko-KR" alt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vMerge="1">
                  <a:txBody>
                    <a:bodyPr/>
                    <a:lstStyle/>
                    <a:p>
                      <a:pPr latinLnBrk="1"/>
                      <a:endParaRPr lang="ko-KR" altLang="en-US"/>
                    </a:p>
                  </a:txBody>
                  <a:tcPr/>
                </a:tc>
                <a:tc>
                  <a:txBody>
                    <a:bodyPr/>
                    <a:lstStyle/>
                    <a:p>
                      <a:pPr latinLnBrk="0"/>
                      <a:r>
                        <a:rPr lang="en-US" sz="1400" dirty="0">
                          <a:effectLst/>
                          <a:latin typeface="Times New Roman" panose="02020603050405020304" pitchFamily="18" charset="0"/>
                          <a:cs typeface="Times New Roman" panose="02020603050405020304" pitchFamily="18" charset="0"/>
                        </a:rPr>
                        <a:t>Managing communication sessions, i.e. continuous exchange of information in the form of multiple back-and-forth transmissions between two nodes</a:t>
                      </a: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669735">
                <a:tc>
                  <a:txBody>
                    <a:bodyPr/>
                    <a:lstStyle/>
                    <a:p>
                      <a:pPr latinLnBrk="0"/>
                      <a:r>
                        <a:rPr lang="en-US" altLang="ko-KR" sz="1400" dirty="0" smtClean="0">
                          <a:solidFill>
                            <a:schemeClr val="tx1"/>
                          </a:solidFill>
                          <a:latin typeface="Times New Roman" panose="02020603050405020304" pitchFamily="18" charset="0"/>
                          <a:cs typeface="Times New Roman" panose="02020603050405020304" pitchFamily="18" charset="0"/>
                        </a:rPr>
                        <a:t>4. Transport</a:t>
                      </a:r>
                      <a:endParaRPr lang="ko-KR" alt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altLang="ko-KR" sz="1400" dirty="0" smtClean="0">
                          <a:solidFill>
                            <a:schemeClr val="tx1"/>
                          </a:solidFill>
                          <a:latin typeface="Times New Roman" panose="02020603050405020304" pitchFamily="18" charset="0"/>
                          <a:cs typeface="Times New Roman" panose="02020603050405020304" pitchFamily="18" charset="0"/>
                        </a:rPr>
                        <a:t>Segment (TPC) / Datagram (UDP)</a:t>
                      </a:r>
                      <a:endParaRPr lang="ko-KR" altLang="en-US" sz="1400">
                        <a:solidFill>
                          <a:schemeClr val="tx1"/>
                        </a:solidFill>
                        <a:latin typeface="Times New Roman" panose="02020603050405020304" pitchFamily="18" charset="0"/>
                        <a:cs typeface="Times New Roman" panose="020206030504050203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sz="1400" dirty="0">
                          <a:effectLst/>
                          <a:latin typeface="Times New Roman" panose="02020603050405020304" pitchFamily="18" charset="0"/>
                          <a:cs typeface="Times New Roman" panose="02020603050405020304" pitchFamily="18" charset="0"/>
                        </a:rPr>
                        <a:t>Reliable transmission of data segments between points on a network, including segmentation, acknowledgement and multiplexing</a:t>
                      </a: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562524">
                <a:tc>
                  <a:txBody>
                    <a:bodyPr/>
                    <a:lstStyle/>
                    <a:p>
                      <a:pPr latinLnBrk="0"/>
                      <a:r>
                        <a:rPr lang="en-US" altLang="ko-KR" sz="1400" dirty="0" smtClean="0">
                          <a:solidFill>
                            <a:schemeClr val="tx1"/>
                          </a:solidFill>
                          <a:latin typeface="Times New Roman" panose="02020603050405020304" pitchFamily="18" charset="0"/>
                          <a:cs typeface="Times New Roman" panose="02020603050405020304" pitchFamily="18" charset="0"/>
                        </a:rPr>
                        <a:t>3. Network</a:t>
                      </a:r>
                      <a:endParaRPr lang="ko-KR" alt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altLang="ko-KR" sz="1400" dirty="0" smtClean="0">
                          <a:solidFill>
                            <a:schemeClr val="tx1"/>
                          </a:solidFill>
                          <a:latin typeface="Times New Roman" panose="02020603050405020304" pitchFamily="18" charset="0"/>
                          <a:cs typeface="Times New Roman" panose="02020603050405020304" pitchFamily="18" charset="0"/>
                        </a:rPr>
                        <a:t>Packet</a:t>
                      </a:r>
                      <a:endParaRPr lang="ko-KR" altLang="en-US" sz="1400">
                        <a:solidFill>
                          <a:schemeClr val="tx1"/>
                        </a:solidFill>
                        <a:latin typeface="Times New Roman" panose="02020603050405020304" pitchFamily="18" charset="0"/>
                        <a:cs typeface="Times New Roman" panose="020206030504050203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sz="1400" dirty="0">
                          <a:effectLst/>
                          <a:latin typeface="Times New Roman" panose="02020603050405020304" pitchFamily="18" charset="0"/>
                          <a:cs typeface="Times New Roman" panose="02020603050405020304" pitchFamily="18" charset="0"/>
                        </a:rPr>
                        <a:t>Structuring and managing a multi-node network, including addressing, routing and traffic contro</a:t>
                      </a:r>
                      <a:r>
                        <a:rPr lang="en-US" sz="1400" dirty="0">
                          <a:effectLst/>
                          <a:latin typeface="Times New Roman" panose="02020603050405020304" pitchFamily="18" charset="0"/>
                          <a:cs typeface="Times New Roman" panose="02020603050405020304" pitchFamily="18" charset="0"/>
                          <a:hlinkClick r:id="rId2" tooltip="Network traffic control"/>
                        </a:rPr>
                        <a:t>l</a:t>
                      </a:r>
                      <a:endParaRPr lang="en-US" sz="1400" dirty="0">
                        <a:effectLst/>
                        <a:latin typeface="Times New Roman" panose="02020603050405020304" pitchFamily="18" charset="0"/>
                        <a:cs typeface="Times New Roman" panose="02020603050405020304" pitchFamily="18" charset="0"/>
                      </a:endParaRP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562524">
                <a:tc>
                  <a:txBody>
                    <a:bodyPr/>
                    <a:lstStyle/>
                    <a:p>
                      <a:pPr latinLnBrk="0"/>
                      <a:r>
                        <a:rPr lang="en-US" altLang="ko-KR" sz="1400" dirty="0" smtClean="0">
                          <a:solidFill>
                            <a:schemeClr val="tx1"/>
                          </a:solidFill>
                          <a:latin typeface="Times New Roman" panose="02020603050405020304" pitchFamily="18" charset="0"/>
                          <a:cs typeface="Times New Roman" panose="02020603050405020304" pitchFamily="18" charset="0"/>
                        </a:rPr>
                        <a:t>2. Data Link</a:t>
                      </a:r>
                      <a:endParaRPr lang="ko-KR" altLang="en-US" sz="140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altLang="ko-KR" sz="1400" dirty="0" smtClean="0">
                          <a:solidFill>
                            <a:schemeClr val="tx1"/>
                          </a:solidFill>
                          <a:latin typeface="Times New Roman" panose="02020603050405020304" pitchFamily="18" charset="0"/>
                          <a:cs typeface="Times New Roman" panose="02020603050405020304" pitchFamily="18" charset="0"/>
                        </a:rPr>
                        <a:t>Frame</a:t>
                      </a:r>
                      <a:endParaRPr lang="ko-KR" altLang="en-US" sz="1400">
                        <a:solidFill>
                          <a:schemeClr val="tx1"/>
                        </a:solidFill>
                        <a:latin typeface="Times New Roman" panose="02020603050405020304" pitchFamily="18" charset="0"/>
                        <a:cs typeface="Times New Roman" panose="020206030504050203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latinLnBrk="0"/>
                      <a:r>
                        <a:rPr lang="en-US" sz="1400" dirty="0">
                          <a:effectLst/>
                          <a:latin typeface="Times New Roman" panose="02020603050405020304" pitchFamily="18" charset="0"/>
                          <a:cs typeface="Times New Roman" panose="02020603050405020304" pitchFamily="18" charset="0"/>
                        </a:rPr>
                        <a:t>Reliable transmission of data frames between two nodes connected by a physical layer</a:t>
                      </a: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409283">
                <a:tc>
                  <a:txBody>
                    <a:bodyPr/>
                    <a:lstStyle/>
                    <a:p>
                      <a:pPr latinLnBrk="0"/>
                      <a:r>
                        <a:rPr lang="en-US" altLang="ko-KR" sz="1400" dirty="0" smtClean="0">
                          <a:solidFill>
                            <a:schemeClr val="tx1"/>
                          </a:solidFill>
                          <a:latin typeface="Times New Roman" panose="02020603050405020304" pitchFamily="18" charset="0"/>
                          <a:cs typeface="Times New Roman" panose="02020603050405020304" pitchFamily="18" charset="0"/>
                        </a:rPr>
                        <a:t>1. Physical</a:t>
                      </a:r>
                      <a:endParaRPr lang="ko-KR" altLang="en-US" sz="14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0"/>
                      <a:r>
                        <a:rPr lang="en-US" altLang="ko-KR" sz="1400" dirty="0" smtClean="0">
                          <a:solidFill>
                            <a:schemeClr val="tx1"/>
                          </a:solidFill>
                          <a:latin typeface="Times New Roman" panose="02020603050405020304" pitchFamily="18" charset="0"/>
                          <a:cs typeface="Times New Roman" panose="02020603050405020304" pitchFamily="18" charset="0"/>
                        </a:rPr>
                        <a:t>Bit</a:t>
                      </a:r>
                      <a:endParaRPr lang="ko-KR" altLang="en-US" sz="1400" dirty="0">
                        <a:solidFill>
                          <a:schemeClr val="tx1"/>
                        </a:solidFill>
                        <a:latin typeface="Times New Roman" panose="02020603050405020304" pitchFamily="18" charset="0"/>
                        <a:cs typeface="Times New Roman" panose="02020603050405020304" pitchFamily="18"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0"/>
                      <a:r>
                        <a:rPr lang="en-US" sz="1400" dirty="0">
                          <a:effectLst/>
                          <a:latin typeface="Times New Roman" panose="02020603050405020304" pitchFamily="18" charset="0"/>
                          <a:cs typeface="Times New Roman" panose="02020603050405020304" pitchFamily="18" charset="0"/>
                        </a:rPr>
                        <a:t>Transmission and reception of raw bit streams over a physical medium</a:t>
                      </a:r>
                    </a:p>
                  </a:txBody>
                  <a:tcPr marL="25570" marR="25570" marT="12785" marB="12785"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9571668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1" y="162580"/>
            <a:ext cx="7772400" cy="954107"/>
          </a:xfrm>
          <a:prstGeom prst="rect">
            <a:avLst/>
          </a:prstGeom>
          <a:noFill/>
        </p:spPr>
        <p:txBody>
          <a:bodyPr wrap="square" rtlCol="0">
            <a:spAutoFit/>
          </a:bodyPr>
          <a:lstStyle/>
          <a:p>
            <a:r>
              <a:rPr lang="en-US" sz="2800" dirty="0" smtClean="0">
                <a:solidFill>
                  <a:srgbClr val="C00000"/>
                </a:solidFill>
              </a:rPr>
              <a:t>Virtualization Structure/Tools and Mechanisms</a:t>
            </a:r>
            <a:endParaRPr lang="en-US" sz="2800" dirty="0">
              <a:solidFill>
                <a:srgbClr val="C00000"/>
              </a:solidFill>
            </a:endParaRPr>
          </a:p>
        </p:txBody>
      </p:sp>
      <p:sp>
        <p:nvSpPr>
          <p:cNvPr id="3" name="TextBox 2"/>
          <p:cNvSpPr txBox="1"/>
          <p:nvPr/>
        </p:nvSpPr>
        <p:spPr>
          <a:xfrm>
            <a:off x="685800" y="990600"/>
            <a:ext cx="7848600" cy="4893647"/>
          </a:xfrm>
          <a:prstGeom prst="rect">
            <a:avLst/>
          </a:prstGeom>
          <a:noFill/>
        </p:spPr>
        <p:txBody>
          <a:bodyPr wrap="square" rtlCol="0">
            <a:spAutoFit/>
          </a:bodyPr>
          <a:lstStyle/>
          <a:p>
            <a:pPr marL="285750" indent="-285750" algn="just">
              <a:buFont typeface="Arial"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Before the implementation of virtualization, the hardware is managed by operating system</a:t>
            </a:r>
          </a:p>
          <a:p>
            <a:pPr algn="just"/>
            <a:endParaRPr lang="en-US" sz="2400"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After virtualization process, a virtualization layer is placed in between the hardware and the OS</a:t>
            </a:r>
          </a:p>
          <a:p>
            <a:pPr algn="just"/>
            <a:endParaRPr lang="en-US" sz="2400"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Converting the real hardware into virtual hardware is the responsibility of this virtualization layer</a:t>
            </a:r>
          </a:p>
          <a:p>
            <a:pPr algn="just"/>
            <a:endParaRPr lang="en-US" sz="2400"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There are several classes of VM architecture which depends on the position of  the virtualization layer. These are mainly </a:t>
            </a:r>
            <a:r>
              <a:rPr lang="en-US" sz="2400" dirty="0" smtClean="0">
                <a:solidFill>
                  <a:srgbClr val="FF0000"/>
                </a:solidFill>
                <a:latin typeface="Times New Roman" panose="02020603050405020304" pitchFamily="18" charset="0"/>
                <a:cs typeface="Times New Roman" panose="02020603050405020304" pitchFamily="18" charset="0"/>
              </a:rPr>
              <a:t>Hypervisor architecture, Para Virtualization, Full virtualization</a:t>
            </a:r>
          </a:p>
        </p:txBody>
      </p:sp>
    </p:spTree>
    <p:extLst>
      <p:ext uri="{BB962C8B-B14F-4D97-AF65-F5344CB8AC3E}">
        <p14:creationId xmlns:p14="http://schemas.microsoft.com/office/powerpoint/2010/main" val="31180466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8221" y="314980"/>
            <a:ext cx="4912179" cy="523220"/>
          </a:xfrm>
          <a:prstGeom prst="rect">
            <a:avLst/>
          </a:prstGeom>
          <a:noFill/>
        </p:spPr>
        <p:txBody>
          <a:bodyPr wrap="none" rtlCol="0">
            <a:spAutoFit/>
          </a:bodyPr>
          <a:lstStyle/>
          <a:p>
            <a:pPr algn="ctr"/>
            <a:r>
              <a:rPr lang="en-US" sz="2800" dirty="0" smtClean="0">
                <a:solidFill>
                  <a:srgbClr val="C00000"/>
                </a:solidFill>
                <a:latin typeface="Times New Roman" panose="02020603050405020304" pitchFamily="18" charset="0"/>
                <a:cs typeface="Times New Roman" panose="02020603050405020304" pitchFamily="18" charset="0"/>
              </a:rPr>
              <a:t>Hypervisor and </a:t>
            </a:r>
            <a:r>
              <a:rPr lang="en-US" sz="2800" dirty="0" err="1" smtClean="0">
                <a:solidFill>
                  <a:srgbClr val="C00000"/>
                </a:solidFill>
                <a:latin typeface="Times New Roman" panose="02020603050405020304" pitchFamily="18" charset="0"/>
                <a:cs typeface="Times New Roman" panose="02020603050405020304" pitchFamily="18" charset="0"/>
              </a:rPr>
              <a:t>Xen</a:t>
            </a:r>
            <a:r>
              <a:rPr lang="en-US" sz="2800" dirty="0" smtClean="0">
                <a:solidFill>
                  <a:srgbClr val="C00000"/>
                </a:solidFill>
                <a:latin typeface="Times New Roman" panose="02020603050405020304" pitchFamily="18" charset="0"/>
                <a:cs typeface="Times New Roman" panose="02020603050405020304" pitchFamily="18" charset="0"/>
              </a:rPr>
              <a:t> Architecture</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81000" y="1624548"/>
            <a:ext cx="8382000" cy="3785652"/>
          </a:xfrm>
          <a:prstGeom prst="rect">
            <a:avLst/>
          </a:prstGeom>
          <a:noFill/>
        </p:spPr>
        <p:txBody>
          <a:bodyPr wrap="square" rtlCol="0">
            <a:spAutoFit/>
          </a:bodyPr>
          <a:lstStyle/>
          <a:p>
            <a:pPr marL="285750" indent="-285750">
              <a:buFont typeface="Arial"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Hypervisor is a type of hardware level virtualization</a:t>
            </a:r>
          </a:p>
          <a:p>
            <a:endParaRPr lang="en-US" sz="2400" dirty="0" smtClean="0">
              <a:solidFill>
                <a:srgbClr val="002060"/>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The hypervisor software is exactly paced between physical </a:t>
            </a:r>
          </a:p>
          <a:p>
            <a:r>
              <a:rPr lang="en-US" sz="2400" dirty="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    hardware and its operating  system</a:t>
            </a:r>
          </a:p>
          <a:p>
            <a:endParaRPr lang="en-US" sz="2400" dirty="0" smtClean="0">
              <a:solidFill>
                <a:srgbClr val="002060"/>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Hyper calls are provided by the hypervisor for the guest OS and application</a:t>
            </a:r>
          </a:p>
          <a:p>
            <a:pPr marL="285750" indent="-285750">
              <a:buFont typeface="Arial" pitchFamily="34" charset="0"/>
              <a:buChar char="•"/>
            </a:pPr>
            <a:endParaRPr lang="en-US" sz="2400" dirty="0" smtClean="0">
              <a:solidFill>
                <a:srgbClr val="002060"/>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It is very important that the hypervisor should have capability to convert physical devices into virtual resources</a:t>
            </a: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16475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228600"/>
            <a:ext cx="2618153" cy="523220"/>
          </a:xfrm>
          <a:prstGeom prst="rect">
            <a:avLst/>
          </a:prstGeom>
          <a:noFill/>
        </p:spPr>
        <p:txBody>
          <a:bodyPr wrap="none" rtlCol="0">
            <a:spAutoFit/>
          </a:bodyPr>
          <a:lstStyle/>
          <a:p>
            <a:pPr algn="ctr"/>
            <a:r>
              <a:rPr lang="en-US" sz="2800" dirty="0" err="1" smtClean="0">
                <a:solidFill>
                  <a:srgbClr val="C00000"/>
                </a:solidFill>
              </a:rPr>
              <a:t>Xen</a:t>
            </a:r>
            <a:r>
              <a:rPr lang="en-US" sz="2800" dirty="0" smtClean="0">
                <a:solidFill>
                  <a:srgbClr val="C00000"/>
                </a:solidFill>
              </a:rPr>
              <a:t> Architecture</a:t>
            </a:r>
            <a:endParaRPr lang="en-US" sz="2800" dirty="0">
              <a:solidFill>
                <a:srgbClr val="C00000"/>
              </a:solidFill>
            </a:endParaRPr>
          </a:p>
        </p:txBody>
      </p:sp>
      <p:sp>
        <p:nvSpPr>
          <p:cNvPr id="3" name="TextBox 2"/>
          <p:cNvSpPr txBox="1"/>
          <p:nvPr/>
        </p:nvSpPr>
        <p:spPr>
          <a:xfrm>
            <a:off x="152401" y="838200"/>
            <a:ext cx="8839200" cy="1785104"/>
          </a:xfrm>
          <a:prstGeom prst="rect">
            <a:avLst/>
          </a:prstGeom>
          <a:noFill/>
        </p:spPr>
        <p:txBody>
          <a:bodyPr wrap="square" rtlCol="0">
            <a:spAutoFit/>
          </a:bodyPr>
          <a:lstStyle/>
          <a:p>
            <a:pPr marL="285750" indent="-285750">
              <a:buFont typeface="Arial" pitchFamily="34" charset="0"/>
              <a:buChar char="•"/>
            </a:pPr>
            <a:r>
              <a:rPr lang="en-US" sz="2200" dirty="0" smtClean="0">
                <a:solidFill>
                  <a:srgbClr val="002060"/>
                </a:solidFill>
              </a:rPr>
              <a:t>It is an open source hypervisor program which is developed by Cambridge University</a:t>
            </a:r>
          </a:p>
          <a:p>
            <a:endParaRPr lang="en-US" sz="2200" dirty="0" smtClean="0">
              <a:solidFill>
                <a:srgbClr val="002060"/>
              </a:solidFill>
            </a:endParaRPr>
          </a:p>
          <a:p>
            <a:pPr marL="285750" indent="-285750">
              <a:buFont typeface="Arial" pitchFamily="34" charset="0"/>
              <a:buChar char="•"/>
            </a:pPr>
            <a:r>
              <a:rPr lang="en-US" sz="2200" dirty="0" smtClean="0">
                <a:solidFill>
                  <a:srgbClr val="002060"/>
                </a:solidFill>
              </a:rPr>
              <a:t>All the machine are implemented by </a:t>
            </a:r>
            <a:r>
              <a:rPr lang="en-US" sz="2200" dirty="0" err="1" smtClean="0">
                <a:solidFill>
                  <a:srgbClr val="002060"/>
                </a:solidFill>
              </a:rPr>
              <a:t>Xen</a:t>
            </a:r>
            <a:r>
              <a:rPr lang="en-US" sz="2200" dirty="0" smtClean="0">
                <a:solidFill>
                  <a:srgbClr val="002060"/>
                </a:solidFill>
              </a:rPr>
              <a:t> hypervisor, and policy handling is the responsibility of Domain 0</a:t>
            </a:r>
            <a:endParaRPr lang="en-US" sz="2200" dirty="0">
              <a:solidFill>
                <a:srgbClr val="002060"/>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3" y="2763838"/>
            <a:ext cx="8588375" cy="363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56987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1" y="76200"/>
            <a:ext cx="8763000" cy="6641690"/>
          </a:xfrm>
          <a:prstGeom prst="rect">
            <a:avLst/>
          </a:prstGeom>
          <a:noFill/>
        </p:spPr>
        <p:txBody>
          <a:bodyPr wrap="square" rtlCol="0">
            <a:spAutoFit/>
          </a:bodyPr>
          <a:lstStyle/>
          <a:p>
            <a:pPr marL="285750" indent="-285750" algn="just">
              <a:lnSpc>
                <a:spcPct val="150000"/>
              </a:lnSpc>
              <a:buFont typeface="Arial" pitchFamily="34" charset="0"/>
              <a:buChar char="•"/>
            </a:pPr>
            <a:r>
              <a:rPr lang="en-US" sz="2200" dirty="0" smtClean="0">
                <a:solidFill>
                  <a:srgbClr val="002060"/>
                </a:solidFill>
              </a:rPr>
              <a:t>In </a:t>
            </a:r>
            <a:r>
              <a:rPr lang="en-US" sz="2200" dirty="0" err="1" smtClean="0">
                <a:solidFill>
                  <a:srgbClr val="002060"/>
                </a:solidFill>
              </a:rPr>
              <a:t>Xen</a:t>
            </a:r>
            <a:r>
              <a:rPr lang="en-US" sz="2200" dirty="0" smtClean="0">
                <a:solidFill>
                  <a:srgbClr val="002060"/>
                </a:solidFill>
              </a:rPr>
              <a:t>, no device drivers are included natively, just a mechanism is provided by </a:t>
            </a:r>
            <a:r>
              <a:rPr lang="en-US" sz="2200" dirty="0" err="1" smtClean="0">
                <a:solidFill>
                  <a:srgbClr val="002060"/>
                </a:solidFill>
              </a:rPr>
              <a:t>Xen</a:t>
            </a:r>
            <a:r>
              <a:rPr lang="en-US" sz="2200" dirty="0" smtClean="0">
                <a:solidFill>
                  <a:srgbClr val="002060"/>
                </a:solidFill>
              </a:rPr>
              <a:t> with the help of which guest OS can have direct access to the  physical device</a:t>
            </a:r>
          </a:p>
          <a:p>
            <a:pPr marL="285750" indent="-285750" algn="just">
              <a:lnSpc>
                <a:spcPct val="150000"/>
              </a:lnSpc>
              <a:buFont typeface="Arial" pitchFamily="34" charset="0"/>
              <a:buChar char="•"/>
            </a:pPr>
            <a:r>
              <a:rPr lang="en-US" sz="2200" dirty="0" smtClean="0">
                <a:solidFill>
                  <a:srgbClr val="002060"/>
                </a:solidFill>
              </a:rPr>
              <a:t>Like other virtualization, number of guest OS can be executed on top of hypervisor</a:t>
            </a:r>
          </a:p>
          <a:p>
            <a:pPr marL="285750" indent="-285750" algn="just">
              <a:lnSpc>
                <a:spcPct val="150000"/>
              </a:lnSpc>
              <a:buFont typeface="Arial" pitchFamily="34" charset="0"/>
              <a:buChar char="•"/>
            </a:pPr>
            <a:r>
              <a:rPr lang="en-US" sz="2200" dirty="0" smtClean="0">
                <a:solidFill>
                  <a:srgbClr val="002060"/>
                </a:solidFill>
              </a:rPr>
              <a:t>The guest OS, which can control other OS is known as </a:t>
            </a:r>
            <a:r>
              <a:rPr lang="en-US" sz="2200" dirty="0" smtClean="0">
                <a:solidFill>
                  <a:srgbClr val="FF0000"/>
                </a:solidFill>
              </a:rPr>
              <a:t>Domain 0</a:t>
            </a:r>
            <a:r>
              <a:rPr lang="en-US" sz="2200" dirty="0" smtClean="0">
                <a:solidFill>
                  <a:srgbClr val="002060"/>
                </a:solidFill>
              </a:rPr>
              <a:t> while other are known as </a:t>
            </a:r>
            <a:r>
              <a:rPr lang="en-US" sz="2200" dirty="0" smtClean="0">
                <a:solidFill>
                  <a:srgbClr val="FF0000"/>
                </a:solidFill>
              </a:rPr>
              <a:t>Domain U</a:t>
            </a:r>
          </a:p>
          <a:p>
            <a:pPr marL="285750" indent="-285750" algn="just">
              <a:lnSpc>
                <a:spcPct val="150000"/>
              </a:lnSpc>
              <a:buFont typeface="Arial" pitchFamily="34" charset="0"/>
              <a:buChar char="•"/>
            </a:pPr>
            <a:r>
              <a:rPr lang="en-US" sz="2200" dirty="0" smtClean="0">
                <a:solidFill>
                  <a:srgbClr val="002060"/>
                </a:solidFill>
              </a:rPr>
              <a:t>Domain 0 is considered as privilege guest OS of </a:t>
            </a:r>
            <a:r>
              <a:rPr lang="en-US" sz="2200" dirty="0" err="1" smtClean="0">
                <a:solidFill>
                  <a:srgbClr val="002060"/>
                </a:solidFill>
              </a:rPr>
              <a:t>Xen</a:t>
            </a:r>
            <a:endParaRPr lang="en-US" sz="2200" dirty="0" smtClean="0">
              <a:solidFill>
                <a:srgbClr val="002060"/>
              </a:solidFill>
            </a:endParaRPr>
          </a:p>
          <a:p>
            <a:pPr marL="285750" indent="-285750" algn="just">
              <a:lnSpc>
                <a:spcPct val="150000"/>
              </a:lnSpc>
              <a:buFont typeface="Arial" pitchFamily="34" charset="0"/>
              <a:buChar char="•"/>
            </a:pPr>
            <a:r>
              <a:rPr lang="en-US" sz="2200" dirty="0" smtClean="0">
                <a:solidFill>
                  <a:srgbClr val="002060"/>
                </a:solidFill>
              </a:rPr>
              <a:t>Initially Domain 0 is loaded when </a:t>
            </a:r>
            <a:r>
              <a:rPr lang="en-US" sz="2200" dirty="0" err="1" smtClean="0">
                <a:solidFill>
                  <a:srgbClr val="002060"/>
                </a:solidFill>
              </a:rPr>
              <a:t>Xen</a:t>
            </a:r>
            <a:r>
              <a:rPr lang="en-US" sz="2200" dirty="0" smtClean="0">
                <a:solidFill>
                  <a:srgbClr val="002060"/>
                </a:solidFill>
              </a:rPr>
              <a:t> boots</a:t>
            </a:r>
          </a:p>
          <a:p>
            <a:pPr marL="285750" indent="-285750" algn="just">
              <a:lnSpc>
                <a:spcPct val="150000"/>
              </a:lnSpc>
              <a:buFont typeface="Arial" pitchFamily="34" charset="0"/>
              <a:buChar char="•"/>
            </a:pPr>
            <a:r>
              <a:rPr lang="en-US" sz="2200" dirty="0" smtClean="0">
                <a:solidFill>
                  <a:srgbClr val="FF0000"/>
                </a:solidFill>
              </a:rPr>
              <a:t>The basic aim behind design of Domain 0 is to access hardware directly as well as manage device</a:t>
            </a:r>
          </a:p>
          <a:p>
            <a:pPr marL="285750" indent="-285750" algn="just">
              <a:lnSpc>
                <a:spcPct val="150000"/>
              </a:lnSpc>
              <a:buFont typeface="Arial" pitchFamily="34" charset="0"/>
              <a:buChar char="•"/>
            </a:pPr>
            <a:r>
              <a:rPr lang="en-US" sz="2200" dirty="0" smtClean="0">
                <a:solidFill>
                  <a:srgbClr val="FF0000"/>
                </a:solidFill>
              </a:rPr>
              <a:t>Allocating and mapping hardware resources for the guest domain (Domain U) is responsibility of Domain 0</a:t>
            </a:r>
            <a:endParaRPr lang="en-US" sz="2200" dirty="0">
              <a:solidFill>
                <a:srgbClr val="FF0000"/>
              </a:solidFill>
            </a:endParaRPr>
          </a:p>
        </p:txBody>
      </p:sp>
    </p:spTree>
    <p:extLst>
      <p:ext uri="{BB962C8B-B14F-4D97-AF65-F5344CB8AC3E}">
        <p14:creationId xmlns:p14="http://schemas.microsoft.com/office/powerpoint/2010/main" val="32446881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44860" y="76200"/>
            <a:ext cx="2722540" cy="523220"/>
          </a:xfrm>
          <a:prstGeom prst="rect">
            <a:avLst/>
          </a:prstGeom>
          <a:noFill/>
        </p:spPr>
        <p:txBody>
          <a:bodyPr wrap="none" rtlCol="0">
            <a:spAutoFit/>
          </a:bodyPr>
          <a:lstStyle/>
          <a:p>
            <a:r>
              <a:rPr lang="en-US" sz="2800" dirty="0" smtClean="0">
                <a:solidFill>
                  <a:srgbClr val="C00000"/>
                </a:solidFill>
              </a:rPr>
              <a:t>Full Virtualization</a:t>
            </a:r>
            <a:endParaRPr lang="en-US" sz="2800" dirty="0">
              <a:solidFill>
                <a:srgbClr val="C00000"/>
              </a:solidFill>
            </a:endParaRPr>
          </a:p>
        </p:txBody>
      </p:sp>
      <p:sp>
        <p:nvSpPr>
          <p:cNvPr id="3" name="TextBox 2"/>
          <p:cNvSpPr txBox="1"/>
          <p:nvPr/>
        </p:nvSpPr>
        <p:spPr>
          <a:xfrm>
            <a:off x="228600" y="685800"/>
            <a:ext cx="8763000" cy="6220164"/>
          </a:xfrm>
          <a:prstGeom prst="rect">
            <a:avLst/>
          </a:prstGeom>
          <a:noFill/>
        </p:spPr>
        <p:txBody>
          <a:bodyPr wrap="square" rtlCol="0">
            <a:spAutoFit/>
          </a:bodyPr>
          <a:lstStyle/>
          <a:p>
            <a:pPr marL="285750" indent="-285750" algn="just">
              <a:buFont typeface="Arial" pitchFamily="34" charset="0"/>
              <a:buChar char="•"/>
            </a:pPr>
            <a:r>
              <a:rPr lang="en-US" sz="2200" dirty="0" smtClean="0">
                <a:solidFill>
                  <a:srgbClr val="002060"/>
                </a:solidFill>
                <a:latin typeface="Times New Roman" panose="02020603050405020304" pitchFamily="18" charset="0"/>
                <a:cs typeface="Times New Roman" panose="02020603050405020304" pitchFamily="18" charset="0"/>
              </a:rPr>
              <a:t>Hardware virtualization can be classified into two categories based on the implementation  technology: </a:t>
            </a:r>
          </a:p>
          <a:p>
            <a:pPr algn="just"/>
            <a:r>
              <a:rPr lang="en-US" sz="2200" dirty="0">
                <a:solidFill>
                  <a:srgbClr val="FF0000"/>
                </a:solidFill>
                <a:latin typeface="Times New Roman" panose="02020603050405020304" pitchFamily="18" charset="0"/>
                <a:cs typeface="Times New Roman" panose="02020603050405020304" pitchFamily="18" charset="0"/>
              </a:rPr>
              <a:t> </a:t>
            </a:r>
            <a:r>
              <a:rPr lang="en-US" sz="2200" dirty="0" smtClean="0">
                <a:solidFill>
                  <a:srgbClr val="FF0000"/>
                </a:solidFill>
                <a:latin typeface="Times New Roman" panose="02020603050405020304" pitchFamily="18" charset="0"/>
                <a:cs typeface="Times New Roman" panose="02020603050405020304" pitchFamily="18" charset="0"/>
              </a:rPr>
              <a:t>                        Full Virtualization and Host-based virtualization</a:t>
            </a:r>
          </a:p>
          <a:p>
            <a:pPr marL="342900" indent="-342900" algn="just">
              <a:buFont typeface="Wingdings" pitchFamily="2" charset="2"/>
              <a:buChar char="Ø"/>
            </a:pPr>
            <a:r>
              <a:rPr lang="en-US" sz="2200" dirty="0" smtClean="0">
                <a:solidFill>
                  <a:srgbClr val="C00000"/>
                </a:solidFill>
                <a:latin typeface="Times New Roman" panose="02020603050405020304" pitchFamily="18" charset="0"/>
                <a:cs typeface="Times New Roman" panose="02020603050405020304" pitchFamily="18" charset="0"/>
              </a:rPr>
              <a:t>Full Virtualization:</a:t>
            </a:r>
          </a:p>
          <a:p>
            <a:pPr algn="just">
              <a:lnSpc>
                <a:spcPct val="110000"/>
              </a:lnSpc>
              <a:defRPr/>
            </a:pPr>
            <a:r>
              <a:rPr lang="en-US" sz="2200" dirty="0" smtClean="0">
                <a:solidFill>
                  <a:srgbClr val="002060"/>
                </a:solidFill>
                <a:latin typeface="Times New Roman" panose="02020603050405020304" pitchFamily="18" charset="0"/>
                <a:cs typeface="Times New Roman" panose="02020603050405020304" pitchFamily="18" charset="0"/>
              </a:rPr>
              <a:t>	- Does </a:t>
            </a:r>
            <a:r>
              <a:rPr lang="en-US" sz="2200" dirty="0">
                <a:solidFill>
                  <a:srgbClr val="002060"/>
                </a:solidFill>
                <a:latin typeface="Times New Roman" panose="02020603050405020304" pitchFamily="18" charset="0"/>
                <a:cs typeface="Times New Roman" panose="02020603050405020304" pitchFamily="18" charset="0"/>
              </a:rPr>
              <a:t>not need to modify guest </a:t>
            </a:r>
            <a:r>
              <a:rPr lang="en-US" sz="2200" dirty="0" smtClean="0">
                <a:solidFill>
                  <a:srgbClr val="002060"/>
                </a:solidFill>
                <a:latin typeface="Times New Roman" panose="02020603050405020304" pitchFamily="18" charset="0"/>
                <a:cs typeface="Times New Roman" panose="02020603050405020304" pitchFamily="18" charset="0"/>
              </a:rPr>
              <a:t>OS</a:t>
            </a:r>
          </a:p>
          <a:p>
            <a:pPr algn="just">
              <a:lnSpc>
                <a:spcPct val="110000"/>
              </a:lnSpc>
              <a:defRPr/>
            </a:pPr>
            <a:r>
              <a:rPr lang="en-US" sz="2200" dirty="0">
                <a:solidFill>
                  <a:srgbClr val="002060"/>
                </a:solidFill>
                <a:latin typeface="Times New Roman" panose="02020603050405020304" pitchFamily="18" charset="0"/>
                <a:cs typeface="Times New Roman" panose="02020603050405020304" pitchFamily="18" charset="0"/>
              </a:rPr>
              <a:t>	</a:t>
            </a:r>
            <a:r>
              <a:rPr lang="en-US" sz="2200" dirty="0" smtClean="0">
                <a:solidFill>
                  <a:srgbClr val="002060"/>
                </a:solidFill>
                <a:latin typeface="Times New Roman" panose="02020603050405020304" pitchFamily="18" charset="0"/>
                <a:cs typeface="Times New Roman" panose="02020603050405020304" pitchFamily="18" charset="0"/>
              </a:rPr>
              <a:t>- Non-critical instructions execute on hardware directly</a:t>
            </a:r>
          </a:p>
          <a:p>
            <a:pPr algn="just">
              <a:lnSpc>
                <a:spcPct val="110000"/>
              </a:lnSpc>
              <a:defRPr/>
            </a:pPr>
            <a:r>
              <a:rPr lang="en-US" sz="2200" dirty="0">
                <a:solidFill>
                  <a:srgbClr val="002060"/>
                </a:solidFill>
                <a:latin typeface="Times New Roman" panose="02020603050405020304" pitchFamily="18" charset="0"/>
                <a:cs typeface="Times New Roman" panose="02020603050405020304" pitchFamily="18" charset="0"/>
              </a:rPr>
              <a:t>	</a:t>
            </a:r>
            <a:r>
              <a:rPr lang="en-US" sz="2200" dirty="0" smtClean="0">
                <a:solidFill>
                  <a:srgbClr val="002060"/>
                </a:solidFill>
                <a:latin typeface="Times New Roman" panose="02020603050405020304" pitchFamily="18" charset="0"/>
                <a:cs typeface="Times New Roman" panose="02020603050405020304" pitchFamily="18" charset="0"/>
              </a:rPr>
              <a:t>- Critical instruction are trapped into VMM for binary   </a:t>
            </a:r>
          </a:p>
          <a:p>
            <a:pPr algn="just">
              <a:lnSpc>
                <a:spcPct val="110000"/>
              </a:lnSpc>
              <a:defRPr/>
            </a:pPr>
            <a:r>
              <a:rPr lang="en-US" sz="2200" dirty="0">
                <a:solidFill>
                  <a:srgbClr val="002060"/>
                </a:solidFill>
                <a:latin typeface="Times New Roman" panose="02020603050405020304" pitchFamily="18" charset="0"/>
                <a:cs typeface="Times New Roman" panose="02020603050405020304" pitchFamily="18" charset="0"/>
              </a:rPr>
              <a:t> </a:t>
            </a:r>
            <a:r>
              <a:rPr lang="en-US" sz="2200" dirty="0" smtClean="0">
                <a:solidFill>
                  <a:srgbClr val="002060"/>
                </a:solidFill>
                <a:latin typeface="Times New Roman" panose="02020603050405020304" pitchFamily="18" charset="0"/>
                <a:cs typeface="Times New Roman" panose="02020603050405020304" pitchFamily="18" charset="0"/>
              </a:rPr>
              <a:t>               translation</a:t>
            </a:r>
          </a:p>
          <a:p>
            <a:pPr algn="just">
              <a:lnSpc>
                <a:spcPct val="110000"/>
              </a:lnSpc>
              <a:defRPr/>
            </a:pPr>
            <a:r>
              <a:rPr lang="en-US" sz="2200" dirty="0">
                <a:solidFill>
                  <a:srgbClr val="002060"/>
                </a:solidFill>
                <a:latin typeface="Times New Roman" panose="02020603050405020304" pitchFamily="18" charset="0"/>
                <a:cs typeface="Times New Roman" panose="02020603050405020304" pitchFamily="18" charset="0"/>
              </a:rPr>
              <a:t>	</a:t>
            </a:r>
            <a:r>
              <a:rPr lang="en-US" sz="2200" dirty="0" smtClean="0">
                <a:solidFill>
                  <a:srgbClr val="002060"/>
                </a:solidFill>
                <a:latin typeface="Times New Roman" panose="02020603050405020304" pitchFamily="18" charset="0"/>
                <a:cs typeface="Times New Roman" panose="02020603050405020304" pitchFamily="18" charset="0"/>
              </a:rPr>
              <a:t>- VMware </a:t>
            </a:r>
            <a:r>
              <a:rPr lang="en-US" sz="2200" dirty="0">
                <a:solidFill>
                  <a:srgbClr val="002060"/>
                </a:solidFill>
                <a:latin typeface="Times New Roman" panose="02020603050405020304" pitchFamily="18" charset="0"/>
                <a:cs typeface="Times New Roman" panose="02020603050405020304" pitchFamily="18" charset="0"/>
              </a:rPr>
              <a:t>Workstation applies full virtualization, which uses </a:t>
            </a:r>
            <a:r>
              <a:rPr lang="en-US" sz="2200" dirty="0" smtClean="0">
                <a:solidFill>
                  <a:srgbClr val="002060"/>
                </a:solidFill>
                <a:latin typeface="Times New Roman" panose="02020603050405020304" pitchFamily="18" charset="0"/>
                <a:cs typeface="Times New Roman" panose="02020603050405020304" pitchFamily="18" charset="0"/>
              </a:rPr>
              <a:t>  </a:t>
            </a:r>
          </a:p>
          <a:p>
            <a:pPr algn="just">
              <a:lnSpc>
                <a:spcPct val="110000"/>
              </a:lnSpc>
              <a:defRPr/>
            </a:pPr>
            <a:r>
              <a:rPr lang="en-US" sz="2200" dirty="0">
                <a:solidFill>
                  <a:srgbClr val="002060"/>
                </a:solidFill>
                <a:latin typeface="Times New Roman" panose="02020603050405020304" pitchFamily="18" charset="0"/>
                <a:cs typeface="Times New Roman" panose="02020603050405020304" pitchFamily="18" charset="0"/>
              </a:rPr>
              <a:t> </a:t>
            </a:r>
            <a:r>
              <a:rPr lang="en-US" sz="2200" dirty="0" smtClean="0">
                <a:solidFill>
                  <a:srgbClr val="002060"/>
                </a:solidFill>
                <a:latin typeface="Times New Roman" panose="02020603050405020304" pitchFamily="18" charset="0"/>
                <a:cs typeface="Times New Roman" panose="02020603050405020304" pitchFamily="18" charset="0"/>
              </a:rPr>
              <a:t>               binary </a:t>
            </a:r>
            <a:r>
              <a:rPr lang="en-US" sz="2200" dirty="0">
                <a:solidFill>
                  <a:srgbClr val="002060"/>
                </a:solidFill>
                <a:latin typeface="Times New Roman" panose="02020603050405020304" pitchFamily="18" charset="0"/>
                <a:cs typeface="Times New Roman" panose="02020603050405020304" pitchFamily="18" charset="0"/>
              </a:rPr>
              <a:t>translation to automatically modify x86 software </a:t>
            </a:r>
            <a:r>
              <a:rPr lang="en-US" sz="2200" dirty="0" smtClean="0">
                <a:solidFill>
                  <a:srgbClr val="002060"/>
                </a:solidFill>
                <a:latin typeface="Times New Roman" panose="02020603050405020304" pitchFamily="18" charset="0"/>
                <a:cs typeface="Times New Roman" panose="02020603050405020304" pitchFamily="18" charset="0"/>
              </a:rPr>
              <a:t>on-  </a:t>
            </a:r>
          </a:p>
          <a:p>
            <a:pPr algn="just">
              <a:lnSpc>
                <a:spcPct val="110000"/>
              </a:lnSpc>
              <a:defRPr/>
            </a:pPr>
            <a:r>
              <a:rPr lang="en-US" sz="2200" dirty="0">
                <a:solidFill>
                  <a:srgbClr val="002060"/>
                </a:solidFill>
                <a:latin typeface="Times New Roman" panose="02020603050405020304" pitchFamily="18" charset="0"/>
                <a:cs typeface="Times New Roman" panose="02020603050405020304" pitchFamily="18" charset="0"/>
              </a:rPr>
              <a:t> </a:t>
            </a:r>
            <a:r>
              <a:rPr lang="en-US" sz="2200" dirty="0" smtClean="0">
                <a:solidFill>
                  <a:srgbClr val="002060"/>
                </a:solidFill>
                <a:latin typeface="Times New Roman" panose="02020603050405020304" pitchFamily="18" charset="0"/>
                <a:cs typeface="Times New Roman" panose="02020603050405020304" pitchFamily="18" charset="0"/>
              </a:rPr>
              <a:t>               the-fly </a:t>
            </a:r>
            <a:r>
              <a:rPr lang="en-US" sz="2200" dirty="0">
                <a:solidFill>
                  <a:srgbClr val="002060"/>
                </a:solidFill>
                <a:latin typeface="Times New Roman" panose="02020603050405020304" pitchFamily="18" charset="0"/>
                <a:cs typeface="Times New Roman" panose="02020603050405020304" pitchFamily="18" charset="0"/>
              </a:rPr>
              <a:t>to replace critical instructions.</a:t>
            </a:r>
          </a:p>
          <a:p>
            <a:pPr marL="342900" indent="-342900" algn="just">
              <a:lnSpc>
                <a:spcPct val="110000"/>
              </a:lnSpc>
              <a:buFont typeface="Wingdings" pitchFamily="2" charset="2"/>
              <a:buChar char="Ø"/>
              <a:defRPr/>
            </a:pPr>
            <a:r>
              <a:rPr lang="en-US" sz="2200" dirty="0">
                <a:solidFill>
                  <a:srgbClr val="C00000"/>
                </a:solidFill>
                <a:latin typeface="Times New Roman" panose="02020603050405020304" pitchFamily="18" charset="0"/>
                <a:cs typeface="Times New Roman" panose="02020603050405020304" pitchFamily="18" charset="0"/>
              </a:rPr>
              <a:t>Advantage: </a:t>
            </a:r>
            <a:endParaRPr lang="en-US" sz="2200" dirty="0" smtClean="0">
              <a:solidFill>
                <a:srgbClr val="C00000"/>
              </a:solidFill>
              <a:latin typeface="Times New Roman" panose="02020603050405020304" pitchFamily="18" charset="0"/>
              <a:cs typeface="Times New Roman" panose="02020603050405020304" pitchFamily="18" charset="0"/>
            </a:endParaRPr>
          </a:p>
          <a:p>
            <a:pPr algn="just">
              <a:lnSpc>
                <a:spcPct val="110000"/>
              </a:lnSpc>
              <a:defRPr/>
            </a:pPr>
            <a:r>
              <a:rPr lang="en-US" sz="2200" dirty="0">
                <a:solidFill>
                  <a:srgbClr val="002060"/>
                </a:solidFill>
                <a:latin typeface="Times New Roman" panose="02020603050405020304" pitchFamily="18" charset="0"/>
                <a:cs typeface="Times New Roman" panose="02020603050405020304" pitchFamily="18" charset="0"/>
              </a:rPr>
              <a:t>	</a:t>
            </a:r>
            <a:r>
              <a:rPr lang="en-US" sz="2200" dirty="0" smtClean="0">
                <a:solidFill>
                  <a:srgbClr val="002060"/>
                </a:solidFill>
                <a:latin typeface="Times New Roman" panose="02020603050405020304" pitchFamily="18" charset="0"/>
                <a:cs typeface="Times New Roman" panose="02020603050405020304" pitchFamily="18" charset="0"/>
              </a:rPr>
              <a:t>- no </a:t>
            </a:r>
            <a:r>
              <a:rPr lang="en-US" sz="2200" dirty="0">
                <a:solidFill>
                  <a:srgbClr val="002060"/>
                </a:solidFill>
                <a:latin typeface="Times New Roman" panose="02020603050405020304" pitchFamily="18" charset="0"/>
                <a:cs typeface="Times New Roman" panose="02020603050405020304" pitchFamily="18" charset="0"/>
              </a:rPr>
              <a:t>need to modify OS. </a:t>
            </a:r>
          </a:p>
          <a:p>
            <a:pPr marL="342900" indent="-342900" algn="just">
              <a:lnSpc>
                <a:spcPct val="110000"/>
              </a:lnSpc>
              <a:buFont typeface="Wingdings" pitchFamily="2" charset="2"/>
              <a:buChar char="Ø"/>
              <a:defRPr/>
            </a:pPr>
            <a:r>
              <a:rPr lang="en-US" sz="2200" dirty="0">
                <a:solidFill>
                  <a:srgbClr val="C00000"/>
                </a:solidFill>
                <a:latin typeface="Times New Roman" panose="02020603050405020304" pitchFamily="18" charset="0"/>
                <a:cs typeface="Times New Roman" panose="02020603050405020304" pitchFamily="18" charset="0"/>
              </a:rPr>
              <a:t>Disadvantage:  </a:t>
            </a:r>
          </a:p>
          <a:p>
            <a:pPr algn="just">
              <a:lnSpc>
                <a:spcPct val="110000"/>
              </a:lnSpc>
              <a:defRPr/>
            </a:pPr>
            <a:r>
              <a:rPr lang="en-US" sz="2200" dirty="0" smtClean="0">
                <a:solidFill>
                  <a:srgbClr val="002060"/>
                </a:solidFill>
                <a:latin typeface="Times New Roman" panose="02020603050405020304" pitchFamily="18" charset="0"/>
                <a:cs typeface="Times New Roman" panose="02020603050405020304" pitchFamily="18" charset="0"/>
              </a:rPr>
              <a:t>	- binary </a:t>
            </a:r>
            <a:r>
              <a:rPr lang="en-US" sz="2200" dirty="0">
                <a:solidFill>
                  <a:srgbClr val="002060"/>
                </a:solidFill>
                <a:latin typeface="Times New Roman" panose="02020603050405020304" pitchFamily="18" charset="0"/>
                <a:cs typeface="Times New Roman" panose="02020603050405020304" pitchFamily="18" charset="0"/>
              </a:rPr>
              <a:t>translation slows down the performance. </a:t>
            </a:r>
          </a:p>
          <a:p>
            <a:pPr algn="just"/>
            <a:endParaRPr lang="en-US" sz="2200" dirty="0" smtClean="0">
              <a:solidFill>
                <a:srgbClr val="002060"/>
              </a:solidFill>
              <a:latin typeface="Times New Roman" panose="02020603050405020304" pitchFamily="18" charset="0"/>
              <a:cs typeface="Times New Roman" panose="02020603050405020304" pitchFamily="18" charset="0"/>
            </a:endParaRPr>
          </a:p>
          <a:p>
            <a:pPr algn="just"/>
            <a:endParaRPr lang="en-US" sz="2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1423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1" y="228600"/>
            <a:ext cx="8305800" cy="954107"/>
          </a:xfrm>
          <a:prstGeom prst="rect">
            <a:avLst/>
          </a:prstGeom>
          <a:noFill/>
        </p:spPr>
        <p:txBody>
          <a:bodyPr wrap="square" rtlCol="0">
            <a:spAutoFit/>
          </a:bodyPr>
          <a:lstStyle/>
          <a:p>
            <a:r>
              <a:rPr lang="en-US" sz="2800" dirty="0" smtClean="0">
                <a:solidFill>
                  <a:srgbClr val="C00000"/>
                </a:solidFill>
              </a:rPr>
              <a:t>Binary Translation of Guest OS Request using VMM</a:t>
            </a:r>
            <a:endParaRPr lang="en-US" sz="2800" dirty="0">
              <a:solidFill>
                <a:srgbClr val="C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1066800"/>
            <a:ext cx="6324601" cy="548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41530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304800"/>
            <a:ext cx="2872581" cy="523220"/>
          </a:xfrm>
          <a:prstGeom prst="rect">
            <a:avLst/>
          </a:prstGeom>
          <a:noFill/>
        </p:spPr>
        <p:txBody>
          <a:bodyPr wrap="none" rtlCol="0">
            <a:spAutoFit/>
          </a:bodyPr>
          <a:lstStyle/>
          <a:p>
            <a:r>
              <a:rPr lang="en-US" sz="2800" dirty="0" smtClean="0">
                <a:solidFill>
                  <a:srgbClr val="C00000"/>
                </a:solidFill>
              </a:rPr>
              <a:t>Para-Virtualization</a:t>
            </a:r>
            <a:endParaRPr lang="en-US" sz="2800" dirty="0">
              <a:solidFill>
                <a:srgbClr val="C00000"/>
              </a:solidFill>
            </a:endParaRPr>
          </a:p>
        </p:txBody>
      </p:sp>
      <p:sp>
        <p:nvSpPr>
          <p:cNvPr id="3" name="TextBox 2"/>
          <p:cNvSpPr txBox="1"/>
          <p:nvPr/>
        </p:nvSpPr>
        <p:spPr>
          <a:xfrm>
            <a:off x="457201" y="1066800"/>
            <a:ext cx="8534400" cy="1938992"/>
          </a:xfrm>
          <a:prstGeom prst="rect">
            <a:avLst/>
          </a:prstGeom>
          <a:noFill/>
        </p:spPr>
        <p:txBody>
          <a:bodyPr wrap="square" rtlCol="0">
            <a:spAutoFit/>
          </a:bodyPr>
          <a:lstStyle/>
          <a:p>
            <a:pPr marL="285750" indent="-285750" algn="just">
              <a:buFont typeface="Arial" pitchFamily="34" charset="0"/>
              <a:buChar char="•"/>
            </a:pPr>
            <a:r>
              <a:rPr lang="en-US" sz="2400" dirty="0" smtClean="0">
                <a:solidFill>
                  <a:srgbClr val="002060"/>
                </a:solidFill>
              </a:rPr>
              <a:t>The guest OS are modified by the Para-Virtualization</a:t>
            </a:r>
          </a:p>
          <a:p>
            <a:pPr marL="285750" indent="-285750" algn="just">
              <a:buFont typeface="Arial" pitchFamily="34" charset="0"/>
              <a:buChar char="•"/>
            </a:pPr>
            <a:r>
              <a:rPr lang="en-US" sz="2400" dirty="0" smtClean="0">
                <a:solidFill>
                  <a:srgbClr val="002060"/>
                </a:solidFill>
              </a:rPr>
              <a:t> Special API is provided by the </a:t>
            </a:r>
            <a:r>
              <a:rPr lang="en-US" sz="2400" dirty="0" err="1" smtClean="0">
                <a:solidFill>
                  <a:srgbClr val="002060"/>
                </a:solidFill>
              </a:rPr>
              <a:t>para</a:t>
            </a:r>
            <a:r>
              <a:rPr lang="en-US" sz="2400" dirty="0" smtClean="0">
                <a:solidFill>
                  <a:srgbClr val="002060"/>
                </a:solidFill>
              </a:rPr>
              <a:t>-virtualized VM which requires substantial OS modification in the user application</a:t>
            </a:r>
          </a:p>
          <a:p>
            <a:pPr marL="285750" indent="-285750" algn="just">
              <a:buFont typeface="Arial" pitchFamily="34" charset="0"/>
              <a:buChar char="•"/>
            </a:pPr>
            <a:r>
              <a:rPr lang="en-US" sz="2400" dirty="0" smtClean="0">
                <a:solidFill>
                  <a:srgbClr val="002060"/>
                </a:solidFill>
              </a:rPr>
              <a:t>Following fig. illustrate the concept of </a:t>
            </a:r>
            <a:r>
              <a:rPr lang="en-US" sz="2400" dirty="0" err="1" smtClean="0">
                <a:solidFill>
                  <a:srgbClr val="002060"/>
                </a:solidFill>
              </a:rPr>
              <a:t>para</a:t>
            </a:r>
            <a:r>
              <a:rPr lang="en-US" sz="2400" dirty="0" smtClean="0">
                <a:solidFill>
                  <a:srgbClr val="002060"/>
                </a:solidFill>
              </a:rPr>
              <a:t>-virtualized VM architecture</a:t>
            </a:r>
            <a:endParaRPr lang="en-US" sz="2400" dirty="0">
              <a:solidFill>
                <a:srgbClr val="00206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124200"/>
            <a:ext cx="5943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174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781050"/>
            <a:ext cx="358140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8601" y="798016"/>
            <a:ext cx="4876800" cy="4154984"/>
          </a:xfrm>
          <a:prstGeom prst="rect">
            <a:avLst/>
          </a:prstGeom>
          <a:noFill/>
        </p:spPr>
        <p:txBody>
          <a:bodyPr wrap="square" rtlCol="0">
            <a:spAutoFit/>
          </a:bodyPr>
          <a:lstStyle/>
          <a:p>
            <a:pPr marL="285750" indent="-285750" algn="just">
              <a:buFont typeface="Arial" pitchFamily="34" charset="0"/>
              <a:buChar char="•"/>
            </a:pPr>
            <a:r>
              <a:rPr lang="en-US" sz="2200" dirty="0" smtClean="0">
                <a:solidFill>
                  <a:srgbClr val="002060"/>
                </a:solidFill>
              </a:rPr>
              <a:t>In the traditional x86 processor, there are four instruction execution rings: Ring 0,1,2,3 </a:t>
            </a:r>
          </a:p>
          <a:p>
            <a:pPr algn="just"/>
            <a:endParaRPr lang="en-US" sz="2200" dirty="0" smtClean="0">
              <a:solidFill>
                <a:srgbClr val="002060"/>
              </a:solidFill>
            </a:endParaRPr>
          </a:p>
          <a:p>
            <a:pPr marL="285750" indent="-285750" algn="just">
              <a:buFont typeface="Arial" pitchFamily="34" charset="0"/>
              <a:buChar char="•"/>
            </a:pPr>
            <a:r>
              <a:rPr lang="en-US" sz="2200" dirty="0" smtClean="0">
                <a:solidFill>
                  <a:srgbClr val="002060"/>
                </a:solidFill>
              </a:rPr>
              <a:t>The lower the ring number, higher  the privilege of instruction being executed</a:t>
            </a:r>
          </a:p>
          <a:p>
            <a:pPr algn="just"/>
            <a:endParaRPr lang="en-US" sz="2200" dirty="0" smtClean="0">
              <a:solidFill>
                <a:srgbClr val="002060"/>
              </a:solidFill>
            </a:endParaRPr>
          </a:p>
          <a:p>
            <a:pPr marL="285750" indent="-285750" algn="just">
              <a:buFont typeface="Arial" pitchFamily="34" charset="0"/>
              <a:buChar char="•"/>
            </a:pPr>
            <a:r>
              <a:rPr lang="en-US" sz="2200" dirty="0" smtClean="0">
                <a:solidFill>
                  <a:srgbClr val="002060"/>
                </a:solidFill>
              </a:rPr>
              <a:t>The hardware management and execution of privileged instruction is done by the OS so implemented at Ring 0, while user-level application are executed at Ring 3</a:t>
            </a:r>
            <a:endParaRPr lang="en-US" sz="2200" dirty="0">
              <a:solidFill>
                <a:srgbClr val="002060"/>
              </a:solidFill>
            </a:endParaRPr>
          </a:p>
        </p:txBody>
      </p:sp>
    </p:spTree>
    <p:extLst>
      <p:ext uri="{BB962C8B-B14F-4D97-AF65-F5344CB8AC3E}">
        <p14:creationId xmlns:p14="http://schemas.microsoft.com/office/powerpoint/2010/main" val="41159947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338138" y="319088"/>
            <a:ext cx="8805862" cy="632173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defRPr/>
            </a:pPr>
            <a:r>
              <a:rPr lang="en-US" sz="2800" b="0" dirty="0" smtClean="0">
                <a:solidFill>
                  <a:srgbClr val="C00000"/>
                </a:solidFill>
                <a:latin typeface="Times New Roman" panose="02020603050405020304" pitchFamily="18" charset="0"/>
                <a:cs typeface="Times New Roman" panose="02020603050405020304" pitchFamily="18" charset="0"/>
              </a:rPr>
              <a:t>Types of Hypervisor</a:t>
            </a:r>
            <a:endParaRPr lang="en-US" sz="2800" b="0" dirty="0">
              <a:solidFill>
                <a:srgbClr val="C00000"/>
              </a:solidFill>
              <a:latin typeface="Times New Roman" panose="02020603050405020304" pitchFamily="18" charset="0"/>
              <a:cs typeface="Times New Roman" panose="02020603050405020304" pitchFamily="18" charset="0"/>
            </a:endParaRPr>
          </a:p>
          <a:p>
            <a:pPr>
              <a:lnSpc>
                <a:spcPct val="120000"/>
              </a:lnSpc>
              <a:defRPr/>
            </a:pPr>
            <a:endParaRPr lang="en-US" sz="2000" b="0" dirty="0" smtClean="0">
              <a:solidFill>
                <a:srgbClr val="002060"/>
              </a:solidFill>
              <a:latin typeface="Times New Roman" panose="02020603050405020304" pitchFamily="18" charset="0"/>
              <a:cs typeface="Times New Roman" panose="02020603050405020304" pitchFamily="18" charset="0"/>
            </a:endParaRPr>
          </a:p>
          <a:p>
            <a:pPr algn="just">
              <a:lnSpc>
                <a:spcPct val="120000"/>
              </a:lnSpc>
              <a:defRPr/>
            </a:pPr>
            <a:r>
              <a:rPr lang="en-US" sz="2200" b="0" dirty="0" smtClean="0">
                <a:solidFill>
                  <a:srgbClr val="002060"/>
                </a:solidFill>
                <a:latin typeface="Times New Roman" panose="02020603050405020304" pitchFamily="18" charset="0"/>
                <a:cs typeface="Times New Roman" panose="02020603050405020304" pitchFamily="18" charset="0"/>
              </a:rPr>
              <a:t>A </a:t>
            </a:r>
            <a:r>
              <a:rPr lang="en-US" sz="2200" b="0" dirty="0">
                <a:solidFill>
                  <a:srgbClr val="002060"/>
                </a:solidFill>
                <a:latin typeface="Times New Roman" panose="02020603050405020304" pitchFamily="18" charset="0"/>
                <a:cs typeface="Times New Roman" panose="02020603050405020304" pitchFamily="18" charset="0"/>
              </a:rPr>
              <a:t>hypervisor is a hardware virtualization technique allowing multiple operating systems, called guests to run on a host machine. This is also called the Virtual Machine Monitor (VMM).</a:t>
            </a:r>
          </a:p>
          <a:p>
            <a:pPr>
              <a:lnSpc>
                <a:spcPct val="120000"/>
              </a:lnSpc>
              <a:defRPr/>
            </a:pPr>
            <a:endParaRPr lang="en-US" sz="2000" b="0" dirty="0">
              <a:solidFill>
                <a:srgbClr val="002060"/>
              </a:solidFill>
              <a:latin typeface="Times New Roman" panose="02020603050405020304" pitchFamily="18" charset="0"/>
              <a:cs typeface="Times New Roman" panose="02020603050405020304" pitchFamily="18" charset="0"/>
            </a:endParaRPr>
          </a:p>
          <a:p>
            <a:pPr>
              <a:lnSpc>
                <a:spcPct val="120000"/>
              </a:lnSpc>
              <a:defRPr/>
            </a:pPr>
            <a:r>
              <a:rPr lang="en-US" sz="2400" b="0" dirty="0">
                <a:solidFill>
                  <a:srgbClr val="FF0000"/>
                </a:solidFill>
                <a:latin typeface="Times New Roman" panose="02020603050405020304" pitchFamily="18" charset="0"/>
                <a:cs typeface="Times New Roman" panose="02020603050405020304" pitchFamily="18" charset="0"/>
              </a:rPr>
              <a:t>Type 1: </a:t>
            </a:r>
            <a:r>
              <a:rPr lang="en-US" sz="2400" b="0" dirty="0" smtClean="0">
                <a:solidFill>
                  <a:srgbClr val="FF0000"/>
                </a:solidFill>
                <a:latin typeface="Times New Roman" panose="02020603050405020304" pitchFamily="18" charset="0"/>
                <a:cs typeface="Times New Roman" panose="02020603050405020304" pitchFamily="18" charset="0"/>
              </a:rPr>
              <a:t>Bare </a:t>
            </a:r>
            <a:r>
              <a:rPr lang="en-US" sz="2400" dirty="0">
                <a:solidFill>
                  <a:srgbClr val="FF0000"/>
                </a:solidFill>
                <a:latin typeface="Times New Roman" panose="02020603050405020304" pitchFamily="18" charset="0"/>
                <a:cs typeface="Times New Roman" panose="02020603050405020304" pitchFamily="18" charset="0"/>
              </a:rPr>
              <a:t>M</a:t>
            </a:r>
            <a:r>
              <a:rPr lang="en-US" sz="2400" b="0" dirty="0" smtClean="0">
                <a:solidFill>
                  <a:srgbClr val="FF0000"/>
                </a:solidFill>
                <a:latin typeface="Times New Roman" panose="02020603050405020304" pitchFamily="18" charset="0"/>
                <a:cs typeface="Times New Roman" panose="02020603050405020304" pitchFamily="18" charset="0"/>
              </a:rPr>
              <a:t>etal </a:t>
            </a:r>
            <a:r>
              <a:rPr lang="en-US" sz="2400" dirty="0">
                <a:solidFill>
                  <a:srgbClr val="FF0000"/>
                </a:solidFill>
                <a:latin typeface="Times New Roman" panose="02020603050405020304" pitchFamily="18" charset="0"/>
                <a:cs typeface="Times New Roman" panose="02020603050405020304" pitchFamily="18" charset="0"/>
              </a:rPr>
              <a:t>H</a:t>
            </a:r>
            <a:r>
              <a:rPr lang="en-US" sz="2400" b="0" dirty="0" smtClean="0">
                <a:solidFill>
                  <a:srgbClr val="FF0000"/>
                </a:solidFill>
                <a:latin typeface="Times New Roman" panose="02020603050405020304" pitchFamily="18" charset="0"/>
                <a:cs typeface="Times New Roman" panose="02020603050405020304" pitchFamily="18" charset="0"/>
              </a:rPr>
              <a:t>ypervisor</a:t>
            </a:r>
            <a:r>
              <a:rPr lang="en-US" sz="2000" b="0" dirty="0" smtClean="0">
                <a:solidFill>
                  <a:srgbClr val="FF0000"/>
                </a:solidFill>
                <a:latin typeface="Times New Roman" panose="02020603050405020304" pitchFamily="18" charset="0"/>
                <a:cs typeface="Times New Roman" panose="02020603050405020304" pitchFamily="18" charset="0"/>
              </a:rPr>
              <a:t> </a:t>
            </a:r>
            <a:endParaRPr lang="en-US" sz="2000" b="0" dirty="0">
              <a:solidFill>
                <a:srgbClr val="FF0000"/>
              </a:solidFill>
              <a:latin typeface="Times New Roman" panose="02020603050405020304" pitchFamily="18" charset="0"/>
              <a:cs typeface="Times New Roman" panose="02020603050405020304" pitchFamily="18" charset="0"/>
            </a:endParaRPr>
          </a:p>
          <a:p>
            <a:pPr marL="342900" indent="-342900">
              <a:lnSpc>
                <a:spcPct val="120000"/>
              </a:lnSpc>
              <a:buFont typeface="Arial" pitchFamily="34" charset="0"/>
              <a:buChar char="•"/>
              <a:defRPr/>
            </a:pPr>
            <a:r>
              <a:rPr lang="en-US" sz="2000" b="0" dirty="0">
                <a:solidFill>
                  <a:srgbClr val="002060"/>
                </a:solidFill>
                <a:latin typeface="Times New Roman" panose="02020603050405020304" pitchFamily="18" charset="0"/>
                <a:cs typeface="Times New Roman" panose="02020603050405020304" pitchFamily="18" charset="0"/>
              </a:rPr>
              <a:t>sits on the bare metal computer hardware like the CPU, memory, etc. </a:t>
            </a:r>
          </a:p>
          <a:p>
            <a:pPr marL="342900" indent="-342900">
              <a:lnSpc>
                <a:spcPct val="120000"/>
              </a:lnSpc>
              <a:buFont typeface="Arial" pitchFamily="34" charset="0"/>
              <a:buChar char="•"/>
              <a:defRPr/>
            </a:pPr>
            <a:r>
              <a:rPr lang="en-US" sz="2000" b="0" dirty="0">
                <a:solidFill>
                  <a:srgbClr val="002060"/>
                </a:solidFill>
                <a:latin typeface="Times New Roman" panose="02020603050405020304" pitchFamily="18" charset="0"/>
                <a:cs typeface="Times New Roman" panose="02020603050405020304" pitchFamily="18" charset="0"/>
              </a:rPr>
              <a:t>All guest operating systems are a layer above the hypervisor. </a:t>
            </a:r>
          </a:p>
          <a:p>
            <a:pPr marL="342900" indent="-342900">
              <a:lnSpc>
                <a:spcPct val="120000"/>
              </a:lnSpc>
              <a:buFont typeface="Arial" pitchFamily="34" charset="0"/>
              <a:buChar char="•"/>
              <a:defRPr/>
            </a:pPr>
            <a:r>
              <a:rPr lang="en-US" sz="2000" b="0" dirty="0">
                <a:solidFill>
                  <a:srgbClr val="002060"/>
                </a:solidFill>
                <a:latin typeface="Times New Roman" panose="02020603050405020304" pitchFamily="18" charset="0"/>
                <a:cs typeface="Times New Roman" panose="02020603050405020304" pitchFamily="18" charset="0"/>
              </a:rPr>
              <a:t>The original CP/CMS hypervisor developed by IBM was of this kind. </a:t>
            </a:r>
          </a:p>
          <a:p>
            <a:pPr>
              <a:lnSpc>
                <a:spcPct val="120000"/>
              </a:lnSpc>
              <a:defRPr/>
            </a:pPr>
            <a:endParaRPr lang="en-US" sz="2000" b="0" dirty="0">
              <a:solidFill>
                <a:srgbClr val="002060"/>
              </a:solidFill>
              <a:latin typeface="Times New Roman" panose="02020603050405020304" pitchFamily="18" charset="0"/>
              <a:cs typeface="Times New Roman" panose="02020603050405020304" pitchFamily="18" charset="0"/>
            </a:endParaRPr>
          </a:p>
          <a:p>
            <a:pPr>
              <a:lnSpc>
                <a:spcPct val="120000"/>
              </a:lnSpc>
              <a:defRPr/>
            </a:pPr>
            <a:r>
              <a:rPr lang="en-US" sz="2400" b="0" dirty="0">
                <a:solidFill>
                  <a:srgbClr val="FF0000"/>
                </a:solidFill>
                <a:latin typeface="Times New Roman" panose="02020603050405020304" pitchFamily="18" charset="0"/>
                <a:cs typeface="Times New Roman" panose="02020603050405020304" pitchFamily="18" charset="0"/>
              </a:rPr>
              <a:t>Type 2: hosted hypervisor</a:t>
            </a:r>
            <a:r>
              <a:rPr lang="en-US" sz="2000" b="0" dirty="0">
                <a:solidFill>
                  <a:srgbClr val="FF0000"/>
                </a:solidFill>
                <a:latin typeface="Times New Roman" panose="02020603050405020304" pitchFamily="18" charset="0"/>
                <a:cs typeface="Times New Roman" panose="02020603050405020304" pitchFamily="18" charset="0"/>
              </a:rPr>
              <a:t> </a:t>
            </a:r>
          </a:p>
          <a:p>
            <a:pPr marL="342900" indent="-342900">
              <a:lnSpc>
                <a:spcPct val="120000"/>
              </a:lnSpc>
              <a:buFont typeface="Arial" pitchFamily="34" charset="0"/>
              <a:buChar char="•"/>
              <a:defRPr/>
            </a:pPr>
            <a:r>
              <a:rPr lang="en-US" sz="2000" b="0" dirty="0">
                <a:solidFill>
                  <a:srgbClr val="002060"/>
                </a:solidFill>
                <a:latin typeface="Times New Roman" panose="02020603050405020304" pitchFamily="18" charset="0"/>
                <a:cs typeface="Times New Roman" panose="02020603050405020304" pitchFamily="18" charset="0"/>
              </a:rPr>
              <a:t>Run over a host operating system. </a:t>
            </a:r>
          </a:p>
          <a:p>
            <a:pPr marL="342900" indent="-342900">
              <a:lnSpc>
                <a:spcPct val="120000"/>
              </a:lnSpc>
              <a:buFont typeface="Arial" pitchFamily="34" charset="0"/>
              <a:buChar char="•"/>
              <a:defRPr/>
            </a:pPr>
            <a:r>
              <a:rPr lang="en-US" sz="2000" b="0" dirty="0">
                <a:solidFill>
                  <a:srgbClr val="002060"/>
                </a:solidFill>
                <a:latin typeface="Times New Roman" panose="02020603050405020304" pitchFamily="18" charset="0"/>
                <a:cs typeface="Times New Roman" panose="02020603050405020304" pitchFamily="18" charset="0"/>
              </a:rPr>
              <a:t>Hypervisor is the second layer over the hardware. </a:t>
            </a:r>
          </a:p>
          <a:p>
            <a:pPr marL="342900" indent="-342900">
              <a:lnSpc>
                <a:spcPct val="120000"/>
              </a:lnSpc>
              <a:buFont typeface="Arial" pitchFamily="34" charset="0"/>
              <a:buChar char="•"/>
              <a:defRPr/>
            </a:pPr>
            <a:r>
              <a:rPr lang="en-US" sz="2000" b="0" dirty="0">
                <a:solidFill>
                  <a:srgbClr val="002060"/>
                </a:solidFill>
                <a:latin typeface="Times New Roman" panose="02020603050405020304" pitchFamily="18" charset="0"/>
                <a:cs typeface="Times New Roman" panose="02020603050405020304" pitchFamily="18" charset="0"/>
              </a:rPr>
              <a:t>Guest operating systems run a layer over the hypervisor.  </a:t>
            </a:r>
          </a:p>
          <a:p>
            <a:pPr marL="342900" indent="-342900">
              <a:lnSpc>
                <a:spcPct val="120000"/>
              </a:lnSpc>
              <a:buFont typeface="Arial" pitchFamily="34" charset="0"/>
              <a:buChar char="•"/>
              <a:defRPr/>
            </a:pPr>
            <a:r>
              <a:rPr lang="en-US" altLang="zh-CN" sz="2000" b="0" dirty="0">
                <a:solidFill>
                  <a:srgbClr val="002060"/>
                </a:solidFill>
                <a:latin typeface="Times New Roman" panose="02020603050405020304" pitchFamily="18" charset="0"/>
                <a:cs typeface="Times New Roman" panose="02020603050405020304" pitchFamily="18" charset="0"/>
              </a:rPr>
              <a:t>The OS is usually unaware of the virtualization </a:t>
            </a:r>
            <a:endParaRPr lang="en-US" sz="2000" b="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285263"/>
      </p:ext>
    </p:extLst>
  </p:cSld>
  <p:clrMapOvr>
    <a:masterClrMapping/>
  </p:clrMapOvr>
  <p:transition>
    <p:pull/>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89</a:t>
            </a:fld>
            <a:endParaRPr lang="en-US"/>
          </a:p>
        </p:txBody>
      </p:sp>
      <p:sp>
        <p:nvSpPr>
          <p:cNvPr id="3" name="Rectangle 2"/>
          <p:cNvSpPr/>
          <p:nvPr/>
        </p:nvSpPr>
        <p:spPr>
          <a:xfrm>
            <a:off x="2514600" y="2353270"/>
            <a:ext cx="4463081"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ctr"/>
            <a:r>
              <a:rPr lang="en-US" altLang="ko-KR" sz="4000" dirty="0">
                <a:solidFill>
                  <a:srgbClr val="C00000"/>
                </a:solidFill>
                <a:effectLst/>
                <a:latin typeface="Times New Roman" panose="02020603050405020304" pitchFamily="18" charset="0"/>
                <a:cs typeface="Times New Roman" panose="02020603050405020304" pitchFamily="18" charset="0"/>
              </a:rPr>
              <a:t>Broadband Networks &amp; Internet Architecture</a:t>
            </a:r>
            <a:endParaRPr lang="en-US" sz="4000"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3" name="Picture 2"/>
          <p:cNvPicPr>
            <a:picLocks noChangeAspect="1"/>
          </p:cNvPicPr>
          <p:nvPr/>
        </p:nvPicPr>
        <p:blipFill>
          <a:blip r:embed="rId2"/>
          <a:stretch>
            <a:fillRect/>
          </a:stretch>
        </p:blipFill>
        <p:spPr>
          <a:xfrm>
            <a:off x="457200" y="1447800"/>
            <a:ext cx="8190072" cy="4571999"/>
          </a:xfrm>
          <a:prstGeom prst="rect">
            <a:avLst/>
          </a:prstGeom>
        </p:spPr>
      </p:pic>
    </p:spTree>
    <p:extLst>
      <p:ext uri="{BB962C8B-B14F-4D97-AF65-F5344CB8AC3E}">
        <p14:creationId xmlns:p14="http://schemas.microsoft.com/office/powerpoint/2010/main" val="15107667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528</TotalTime>
  <Words>6586</Words>
  <Application>Microsoft Office PowerPoint</Application>
  <PresentationFormat>On-screen Show (4:3)</PresentationFormat>
  <Paragraphs>736</Paragraphs>
  <Slides>89</Slides>
  <Notes>3</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Concourse</vt:lpstr>
      <vt:lpstr> Unit II-Cloud Enabling technology and Virtualization </vt:lpstr>
      <vt:lpstr>Agenda</vt:lpstr>
      <vt:lpstr>Cloud Enabling Technology </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Broadband Networks &amp; Internet Architecture</vt:lpstr>
      <vt:lpstr>Data Center Technology </vt:lpstr>
      <vt:lpstr>Data Center Technology </vt:lpstr>
      <vt:lpstr>Data Center Technology </vt:lpstr>
      <vt:lpstr>Data Center Technology </vt:lpstr>
      <vt:lpstr>Data Center Technology </vt:lpstr>
      <vt:lpstr>Data Center Technology </vt:lpstr>
      <vt:lpstr>Data Center Technology </vt:lpstr>
      <vt:lpstr>Data Center Technology </vt:lpstr>
      <vt:lpstr>Data Center Technology </vt:lpstr>
      <vt:lpstr>Data Center Technology </vt:lpstr>
      <vt:lpstr>Data Center Technology </vt:lpstr>
      <vt:lpstr>Data Center Technology </vt:lpstr>
      <vt:lpstr>Data Center Technology </vt:lpstr>
      <vt:lpstr>Virtualization Technology</vt:lpstr>
      <vt:lpstr>Virtualization Technology</vt:lpstr>
      <vt:lpstr>Virtualization Technology</vt:lpstr>
      <vt:lpstr>Benefits of Virtualization</vt:lpstr>
      <vt:lpstr>Types of Virtualization</vt:lpstr>
      <vt:lpstr>Application Virtualization</vt:lpstr>
      <vt:lpstr>Network Virtualization</vt:lpstr>
      <vt:lpstr>Desktop Virtualization</vt:lpstr>
      <vt:lpstr>Storage Virtualization</vt:lpstr>
      <vt:lpstr>Server Virtualization</vt:lpstr>
      <vt:lpstr>Data Virtualization</vt:lpstr>
      <vt:lpstr>Virtualization Technology</vt:lpstr>
      <vt:lpstr>Virtualization Technology</vt:lpstr>
      <vt:lpstr>Virtualization Technology</vt:lpstr>
      <vt:lpstr>Virtualization Technology</vt:lpstr>
      <vt:lpstr>Virtualization Technology</vt:lpstr>
      <vt:lpstr>Virtualization Technology</vt:lpstr>
      <vt:lpstr>Virtualization Technology</vt:lpstr>
      <vt:lpstr>Multitenant Technology</vt:lpstr>
      <vt:lpstr>Multitenant Technology</vt:lpstr>
      <vt:lpstr>Multitenant Technology</vt:lpstr>
      <vt:lpstr>Multitenant Application</vt:lpstr>
      <vt:lpstr>Advantages of Multitenant Technology</vt:lpstr>
      <vt:lpstr>Disadvantages of Multitenant Technology</vt:lpstr>
      <vt:lpstr>Need of virtualization/Advantages of Virtualization</vt:lpstr>
      <vt:lpstr>Disadvantages of Virtualization</vt:lpstr>
      <vt:lpstr>Implementation Levels of Virtualization</vt:lpstr>
      <vt:lpstr>Implementation Levels of Virtualization</vt:lpstr>
      <vt:lpstr>Implementation Levels of Virtualization</vt:lpstr>
      <vt:lpstr>Implementation Levels of Virtualization</vt:lpstr>
      <vt:lpstr>Virtualization at ISA (Instruction Set Architecture) level</vt:lpstr>
      <vt:lpstr>Virtualization at Abstraction Level </vt:lpstr>
      <vt:lpstr>Virtualization at OS Level </vt:lpstr>
      <vt:lpstr>Virtualization at OS Level </vt:lpstr>
      <vt:lpstr>Virtualization for Linux</vt:lpstr>
      <vt:lpstr>Virtualization at Library Support Level </vt:lpstr>
      <vt:lpstr>Virtualization with Middleware Support </vt:lpstr>
      <vt:lpstr>PowerPoint Presentation</vt:lpstr>
      <vt:lpstr>Virtualization at User Application Level</vt:lpstr>
      <vt:lpstr>Relative Merits of Different Approaches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170</cp:revision>
  <dcterms:created xsi:type="dcterms:W3CDTF">2006-08-16T00:00:00Z</dcterms:created>
  <dcterms:modified xsi:type="dcterms:W3CDTF">2024-10-16T08:14:41Z</dcterms:modified>
</cp:coreProperties>
</file>