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1"/>
  </p:notesMasterIdLst>
  <p:handoutMasterIdLst>
    <p:handoutMasterId r:id="rId22"/>
  </p:handoutMasterIdLst>
  <p:sldIdLst>
    <p:sldId id="529" r:id="rId2"/>
    <p:sldId id="495" r:id="rId3"/>
    <p:sldId id="514" r:id="rId4"/>
    <p:sldId id="516" r:id="rId5"/>
    <p:sldId id="541" r:id="rId6"/>
    <p:sldId id="515" r:id="rId7"/>
    <p:sldId id="535" r:id="rId8"/>
    <p:sldId id="536" r:id="rId9"/>
    <p:sldId id="537" r:id="rId10"/>
    <p:sldId id="517" r:id="rId11"/>
    <p:sldId id="520" r:id="rId12"/>
    <p:sldId id="530" r:id="rId13"/>
    <p:sldId id="539" r:id="rId14"/>
    <p:sldId id="531" r:id="rId15"/>
    <p:sldId id="538" r:id="rId16"/>
    <p:sldId id="533" r:id="rId17"/>
    <p:sldId id="540" r:id="rId18"/>
    <p:sldId id="534" r:id="rId19"/>
    <p:sldId id="528" r:id="rId20"/>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46" autoAdjust="0"/>
    <p:restoredTop sz="87621" autoAdjust="0"/>
  </p:normalViewPr>
  <p:slideViewPr>
    <p:cSldViewPr>
      <p:cViewPr varScale="1">
        <p:scale>
          <a:sx n="77" d="100"/>
          <a:sy n="77" d="100"/>
        </p:scale>
        <p:origin x="1062"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12/5/2024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12/5/2024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a:t>
            </a:fld>
            <a:endParaRPr lang="en-US" altLang="en-US"/>
          </a:p>
        </p:txBody>
      </p:sp>
    </p:spTree>
    <p:extLst>
      <p:ext uri="{BB962C8B-B14F-4D97-AF65-F5344CB8AC3E}">
        <p14:creationId xmlns:p14="http://schemas.microsoft.com/office/powerpoint/2010/main" val="209429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17</a:t>
            </a:fld>
            <a:endParaRPr lang="en-US" altLang="en-US"/>
          </a:p>
        </p:txBody>
      </p:sp>
    </p:spTree>
    <p:extLst>
      <p:ext uri="{BB962C8B-B14F-4D97-AF65-F5344CB8AC3E}">
        <p14:creationId xmlns:p14="http://schemas.microsoft.com/office/powerpoint/2010/main" val="310537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pPr>
                <a:defRPr/>
              </a:pPr>
              <a:t>5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pPr>
                <a:defRPr/>
              </a:pPr>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pPr>
                <a:defRPr/>
              </a:pPr>
              <a:t>5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pPr>
                <a:defRPr/>
              </a:pPr>
              <a:t>5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pPr>
                <a:defRPr/>
              </a:pPr>
              <a:t>5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pPr>
                <a:defRPr/>
              </a:pPr>
              <a:t>5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pPr>
                <a:defRPr/>
              </a:pPr>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pPr>
                <a:defRPr/>
              </a:pPr>
              <a:t>5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jpe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jpe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accent4">
              <a:lumMod val="40000"/>
              <a:lumOff val="60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AGB1211 – DESIGN THINKING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643226" y="1052514"/>
            <a:ext cx="8028384" cy="3607468"/>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2400" b="1" dirty="0">
                <a:solidFill>
                  <a:schemeClr val="tx1"/>
                </a:solidFill>
                <a:latin typeface="Times New Roman" pitchFamily="18" charset="0"/>
                <a:cs typeface="Times New Roman" pitchFamily="18" charset="0"/>
              </a:rPr>
              <a:t>Department of Artificial Intelligence and Data Science</a:t>
            </a:r>
          </a:p>
          <a:p>
            <a:pPr algn="ctr">
              <a:defRPr/>
            </a:pPr>
            <a:r>
              <a:rPr lang="en-US" sz="2400" b="1" dirty="0">
                <a:solidFill>
                  <a:schemeClr val="tx1"/>
                </a:solidFill>
                <a:latin typeface="Times New Roman" pitchFamily="18" charset="0"/>
                <a:cs typeface="Times New Roman" pitchFamily="18" charset="0"/>
              </a:rPr>
              <a:t>Academic Year: 2024 – 2025 (Odd Semester)</a:t>
            </a:r>
          </a:p>
          <a:p>
            <a:pPr algn="ctr">
              <a:defRPr/>
            </a:pPr>
            <a:endParaRPr lang="en-US" sz="2400" b="1" dirty="0">
              <a:solidFill>
                <a:schemeClr val="tx1"/>
              </a:solidFill>
              <a:latin typeface="Times New Roman" pitchFamily="18" charset="0"/>
              <a:cs typeface="Times New Roman" pitchFamily="18" charset="0"/>
            </a:endParaRPr>
          </a:p>
          <a:p>
            <a:pPr>
              <a:defRPr/>
            </a:pPr>
            <a:r>
              <a:rPr lang="en-US" sz="2400" b="1" dirty="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Year					:  II</a:t>
            </a:r>
          </a:p>
          <a:p>
            <a:pPr>
              <a:defRPr/>
            </a:pPr>
            <a:r>
              <a:rPr lang="en-US" sz="2000" b="1" dirty="0">
                <a:solidFill>
                  <a:schemeClr val="tx1"/>
                </a:solidFill>
                <a:latin typeface="Times New Roman" pitchFamily="18" charset="0"/>
                <a:cs typeface="Times New Roman" pitchFamily="18" charset="0"/>
              </a:rPr>
              <a:t> Semester				:  III</a:t>
            </a:r>
          </a:p>
          <a:p>
            <a:pPr>
              <a:defRPr/>
            </a:pPr>
            <a:r>
              <a:rPr lang="en-US" sz="2000" b="1" dirty="0">
                <a:solidFill>
                  <a:schemeClr val="tx1"/>
                </a:solidFill>
                <a:latin typeface="Times New Roman" pitchFamily="18" charset="0"/>
                <a:cs typeface="Times New Roman" pitchFamily="18" charset="0"/>
              </a:rPr>
              <a:t> Section				       :  B</a:t>
            </a:r>
          </a:p>
          <a:p>
            <a:pPr>
              <a:defRPr/>
            </a:pPr>
            <a:r>
              <a:rPr lang="en-US" sz="2000" b="1" dirty="0">
                <a:solidFill>
                  <a:schemeClr val="tx1"/>
                </a:solidFill>
                <a:latin typeface="Times New Roman" pitchFamily="18" charset="0"/>
                <a:cs typeface="Times New Roman" pitchFamily="18" charset="0"/>
              </a:rPr>
              <a:t> Date					:  6.12.2024</a:t>
            </a:r>
          </a:p>
          <a:p>
            <a:pPr>
              <a:defRPr/>
            </a:pPr>
            <a:endParaRPr lang="en-US" sz="1100" b="1" dirty="0">
              <a:solidFill>
                <a:schemeClr val="tx1"/>
              </a:solidFill>
              <a:latin typeface="Times New Roman" pitchFamily="18" charset="0"/>
              <a:cs typeface="Times New Roman" pitchFamily="18" charset="0"/>
            </a:endParaRPr>
          </a:p>
          <a:p>
            <a:r>
              <a:rPr lang="en-US" dirty="0">
                <a:latin typeface="Times New Roman" panose="02020603050405020304" pitchFamily="18" charset="0"/>
                <a:cs typeface="Times New Roman" panose="02020603050405020304" pitchFamily="18" charset="0"/>
              </a:rPr>
              <a:t>PRESENTED BY,                                                                                                    GUIDED BY </a:t>
            </a:r>
          </a:p>
          <a:p>
            <a:r>
              <a:rPr lang="en-US" b="1" dirty="0">
                <a:latin typeface="Times New Roman" panose="02020603050405020304" pitchFamily="18" charset="0"/>
                <a:cs typeface="Times New Roman" panose="02020603050405020304" pitchFamily="18" charset="0"/>
              </a:rPr>
              <a:t>         1.MANASA SHREE RM(2303811724322064)                                                   JOANY  FRANKLIN M.E.,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2.MUTHUMEENA K(2303811724322073)                                                         Assistant      Professor,</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3.NAMETHA K  (2303811724322074 )                                                               Department of    AI,</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K.Ramakrishnan</a:t>
            </a:r>
            <a:r>
              <a:rPr lang="en-US" b="1" dirty="0">
                <a:latin typeface="Times New Roman" panose="02020603050405020304" pitchFamily="18" charset="0"/>
                <a:cs typeface="Times New Roman" panose="02020603050405020304" pitchFamily="18" charset="0"/>
              </a:rPr>
              <a:t> College of Technology.</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8" name="Picture 7"/>
          <p:cNvPicPr/>
          <p:nvPr/>
        </p:nvPicPr>
        <p:blipFill>
          <a:blip r:embed="rId3"/>
          <a:stretch>
            <a:fillRect/>
          </a:stretch>
        </p:blipFill>
        <p:spPr>
          <a:xfrm>
            <a:off x="1" y="46798"/>
            <a:ext cx="1905000" cy="597376"/>
          </a:xfrm>
          <a:prstGeom prst="rect">
            <a:avLst/>
          </a:prstGeom>
          <a:noFill/>
          <a:ln w="9525">
            <a:noFill/>
          </a:ln>
        </p:spPr>
      </p:pic>
      <p:pic>
        <p:nvPicPr>
          <p:cNvPr id="9" name="Picture 8"/>
          <p:cNvPicPr/>
          <p:nvPr/>
        </p:nvPicPr>
        <p:blipFill>
          <a:blip r:embed="rId4"/>
          <a:stretch>
            <a:fillRect/>
          </a:stretch>
        </p:blipFill>
        <p:spPr>
          <a:xfrm>
            <a:off x="8475663" y="157957"/>
            <a:ext cx="428625" cy="3683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22578"/>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Work</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10" name="Rectangle 3">
            <a:extLst>
              <a:ext uri="{FF2B5EF4-FFF2-40B4-BE49-F238E27FC236}">
                <a16:creationId xmlns:a16="http://schemas.microsoft.com/office/drawing/2014/main" id="{3C12F01B-AEDC-C178-B19E-BA5E85D1A07E}"/>
              </a:ext>
            </a:extLst>
          </p:cNvPr>
          <p:cNvSpPr>
            <a:spLocks noGrp="1" noChangeArrowheads="1"/>
          </p:cNvSpPr>
          <p:nvPr>
            <p:ph sz="quarter" idx="1"/>
          </p:nvPr>
        </p:nvSpPr>
        <p:spPr bwMode="auto">
          <a:xfrm>
            <a:off x="248792" y="1295931"/>
            <a:ext cx="865549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work aims to develop a platform with modules for species data, tracking, reporting, education, and donations. It will involve research, user-friendly design, and AI-powered tools.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platform will support real-time tracking, interactive learning, and secure donations, encouraging global participation in conservation efforts.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testing, the platform will launch on web and mobile, with updates and partnerships to enhance conservation impact.</a:t>
            </a:r>
          </a:p>
        </p:txBody>
      </p:sp>
    </p:spTree>
    <p:extLst>
      <p:ext uri="{BB962C8B-B14F-4D97-AF65-F5344CB8AC3E}">
        <p14:creationId xmlns:p14="http://schemas.microsoft.com/office/powerpoint/2010/main" val="7771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1077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1259632" y="1377189"/>
            <a:ext cx="7086600" cy="2522579"/>
          </a:xfrm>
        </p:spPr>
        <p:txBody>
          <a:bodyPr/>
          <a:lstStyle/>
          <a:p>
            <a:pPr>
              <a:buFont typeface="Wingdings" panose="05000000000000000000" pitchFamily="2" charset="2"/>
              <a:buChar char="v"/>
            </a:pPr>
            <a:r>
              <a:rPr lang="en-IN" dirty="0">
                <a:effectLst>
                  <a:glow rad="63500">
                    <a:schemeClr val="accent1">
                      <a:satMod val="175000"/>
                      <a:alpha val="40000"/>
                    </a:schemeClr>
                  </a:glow>
                </a:effectLst>
                <a:latin typeface="Times New Roman" pitchFamily="18" charset="0"/>
                <a:cs typeface="Times New Roman" pitchFamily="18" charset="0"/>
              </a:rPr>
              <a:t>Species List and Details Module</a:t>
            </a:r>
          </a:p>
          <a:p>
            <a:pPr>
              <a:buFont typeface="Wingdings" panose="05000000000000000000" pitchFamily="2" charset="2"/>
              <a:buChar char="v"/>
            </a:pPr>
            <a:r>
              <a:rPr lang="en-IN" dirty="0">
                <a:effectLst>
                  <a:glow rad="63500">
                    <a:schemeClr val="accent1">
                      <a:satMod val="175000"/>
                      <a:alpha val="40000"/>
                    </a:schemeClr>
                  </a:glow>
                </a:effectLst>
                <a:latin typeface="Times New Roman" pitchFamily="18" charset="0"/>
                <a:cs typeface="Times New Roman" pitchFamily="18" charset="0"/>
              </a:rPr>
              <a:t>Tracking Module</a:t>
            </a:r>
          </a:p>
          <a:p>
            <a:pPr>
              <a:buFont typeface="Wingdings" panose="05000000000000000000" pitchFamily="2" charset="2"/>
              <a:buChar char="v"/>
            </a:pPr>
            <a:r>
              <a:rPr lang="en-IN" dirty="0">
                <a:effectLst>
                  <a:glow rad="63500">
                    <a:schemeClr val="accent1">
                      <a:satMod val="175000"/>
                      <a:alpha val="40000"/>
                    </a:schemeClr>
                  </a:glow>
                </a:effectLst>
                <a:latin typeface="Times New Roman" pitchFamily="18" charset="0"/>
                <a:cs typeface="Times New Roman" pitchFamily="18" charset="0"/>
              </a:rPr>
              <a:t>Report Module</a:t>
            </a:r>
          </a:p>
          <a:p>
            <a:pPr>
              <a:buFont typeface="Wingdings" panose="05000000000000000000" pitchFamily="2" charset="2"/>
              <a:buChar char="v"/>
            </a:pPr>
            <a:r>
              <a:rPr lang="en-IN" dirty="0">
                <a:effectLst>
                  <a:glow rad="63500">
                    <a:schemeClr val="accent1">
                      <a:satMod val="175000"/>
                      <a:alpha val="40000"/>
                    </a:schemeClr>
                  </a:glow>
                </a:effectLst>
                <a:latin typeface="Times New Roman" pitchFamily="18" charset="0"/>
                <a:cs typeface="Times New Roman" pitchFamily="18" charset="0"/>
              </a:rPr>
              <a:t>Donate Module</a:t>
            </a:r>
          </a:p>
          <a:p>
            <a:pPr>
              <a:buFont typeface="Wingdings" panose="05000000000000000000" pitchFamily="2" charset="2"/>
              <a:buChar char="v"/>
            </a:pPr>
            <a:r>
              <a:rPr lang="en-IN" dirty="0">
                <a:effectLst>
                  <a:glow rad="63500">
                    <a:schemeClr val="accent1">
                      <a:satMod val="175000"/>
                      <a:alpha val="40000"/>
                    </a:schemeClr>
                  </a:glow>
                </a:effectLst>
                <a:latin typeface="Times New Roman" pitchFamily="18" charset="0"/>
                <a:cs typeface="Times New Roman" pitchFamily="18" charset="0"/>
              </a:rPr>
              <a:t>Education Module</a:t>
            </a:r>
          </a:p>
          <a:p>
            <a:pPr>
              <a:buFont typeface="Wingdings" panose="05000000000000000000" pitchFamily="2" charset="2"/>
              <a:buChar char="v"/>
            </a:pPr>
            <a:endParaRPr lang="en-IN" dirty="0">
              <a:effectLst>
                <a:glow rad="63500">
                  <a:schemeClr val="accent1">
                    <a:satMod val="175000"/>
                    <a:alpha val="40000"/>
                  </a:schemeClr>
                </a:glow>
              </a:effectLst>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53887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1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dirty="0"/>
          </a:p>
        </p:txBody>
      </p:sp>
      <p:sp>
        <p:nvSpPr>
          <p:cNvPr id="5" name="Content Placeholder 4"/>
          <p:cNvSpPr>
            <a:spLocks noGrp="1"/>
          </p:cNvSpPr>
          <p:nvPr>
            <p:ph sz="quarter" idx="1"/>
          </p:nvPr>
        </p:nvSpPr>
        <p:spPr>
          <a:xfrm>
            <a:off x="381000" y="900907"/>
            <a:ext cx="8229600" cy="3703320"/>
          </a:xfrm>
        </p:spPr>
        <p:txBody>
          <a:bodyPr/>
          <a:lstStyle/>
          <a:p>
            <a:pPr marL="0" indent="0">
              <a:buNone/>
            </a:pPr>
            <a:r>
              <a:rPr lang="en-US" sz="2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MODULE 1:</a:t>
            </a:r>
            <a:r>
              <a:rPr lang="en-IN" sz="2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SPECIES LIST MODULE</a:t>
            </a:r>
            <a:endParaRPr lang="en-IN" sz="28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0" indent="0">
              <a:buNone/>
            </a:pPr>
            <a:r>
              <a:rPr lang="en-US" dirty="0"/>
              <a:t>      </a:t>
            </a:r>
            <a:endParaRPr lang="en-US" sz="1800"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9" name="Picture 8" descr="SPECIES.jpg"/>
          <p:cNvPicPr>
            <a:picLocks noChangeAspect="1"/>
          </p:cNvPicPr>
          <p:nvPr/>
        </p:nvPicPr>
        <p:blipFill>
          <a:blip r:embed="rId4"/>
          <a:stretch>
            <a:fillRect/>
          </a:stretch>
        </p:blipFill>
        <p:spPr>
          <a:xfrm>
            <a:off x="381000" y="1438734"/>
            <a:ext cx="1670951" cy="3270965"/>
          </a:xfrm>
          <a:prstGeom prst="rect">
            <a:avLst/>
          </a:prstGeom>
        </p:spPr>
      </p:pic>
      <p:sp>
        <p:nvSpPr>
          <p:cNvPr id="10" name="Rectangle 9"/>
          <p:cNvSpPr/>
          <p:nvPr/>
        </p:nvSpPr>
        <p:spPr>
          <a:xfrm>
            <a:off x="2214546" y="1629182"/>
            <a:ext cx="6472254" cy="2246769"/>
          </a:xfrm>
          <a:prstGeom prst="rect">
            <a:avLst/>
          </a:prstGeom>
        </p:spPr>
        <p:txBody>
          <a:bodyPr wrap="square">
            <a:spAutoFit/>
          </a:bodyPr>
          <a:lstStyle/>
          <a:p>
            <a:pPr marL="342900" indent="-342900" algn="just">
              <a:buFont typeface="Wingdings" pitchFamily="2" charset="2"/>
              <a:buChar char="q"/>
            </a:pPr>
            <a:r>
              <a:rPr lang="en-GB" sz="2000" dirty="0">
                <a:latin typeface="Times New Roman" pitchFamily="18" charset="0"/>
                <a:cs typeface="Times New Roman" pitchFamily="18" charset="0"/>
              </a:rPr>
              <a:t>This module serves as a comprehensive database of endangered species, offering detailed profiles for each species. </a:t>
            </a:r>
          </a:p>
          <a:p>
            <a:pPr marL="342900" indent="-342900" algn="just">
              <a:buFont typeface="Wingdings" pitchFamily="2" charset="2"/>
              <a:buChar char="q"/>
            </a:pPr>
            <a:endParaRPr lang="en-GB" sz="2000" dirty="0">
              <a:latin typeface="Times New Roman" pitchFamily="18" charset="0"/>
              <a:cs typeface="Times New Roman" pitchFamily="18" charset="0"/>
            </a:endParaRPr>
          </a:p>
          <a:p>
            <a:pPr marL="342900" indent="-342900" algn="just">
              <a:buFont typeface="Wingdings" pitchFamily="2" charset="2"/>
              <a:buChar char="q"/>
            </a:pPr>
            <a:r>
              <a:rPr lang="en-GB" sz="2000" dirty="0">
                <a:latin typeface="Times New Roman" pitchFamily="18" charset="0"/>
                <a:cs typeface="Times New Roman" pitchFamily="18" charset="0"/>
              </a:rPr>
              <a:t>It includes information such as scientific and common names, conservation status habitat details, threats, population trends, and ecological significance.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2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a:xfrm>
            <a:off x="381000" y="900907"/>
            <a:ext cx="8229600" cy="3703320"/>
          </a:xfrm>
        </p:spPr>
        <p:txBody>
          <a:bodyPr/>
          <a:lstStyle/>
          <a:p>
            <a:pPr marL="0" indent="0">
              <a:buNone/>
            </a:pPr>
            <a:r>
              <a:rPr lang="en-US" sz="2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MODULE 2:</a:t>
            </a:r>
            <a:r>
              <a:rPr lang="en-IN" sz="2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TRACKING MODULE</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9" name="Picture 8" descr="track.jpg"/>
          <p:cNvPicPr>
            <a:picLocks noChangeAspect="1"/>
          </p:cNvPicPr>
          <p:nvPr/>
        </p:nvPicPr>
        <p:blipFill>
          <a:blip r:embed="rId4" cstate="print"/>
          <a:stretch>
            <a:fillRect/>
          </a:stretch>
        </p:blipFill>
        <p:spPr>
          <a:xfrm>
            <a:off x="595643" y="1589119"/>
            <a:ext cx="1363918" cy="2714626"/>
          </a:xfrm>
          <a:prstGeom prst="rect">
            <a:avLst/>
          </a:prstGeom>
        </p:spPr>
      </p:pic>
      <p:sp>
        <p:nvSpPr>
          <p:cNvPr id="10" name="Rectangle 9"/>
          <p:cNvSpPr/>
          <p:nvPr/>
        </p:nvSpPr>
        <p:spPr>
          <a:xfrm>
            <a:off x="2071670" y="1571618"/>
            <a:ext cx="6858048" cy="2554545"/>
          </a:xfrm>
          <a:prstGeom prst="rect">
            <a:avLst/>
          </a:prstGeom>
        </p:spPr>
        <p:txBody>
          <a:bodyPr wrap="square">
            <a:spAutoFit/>
          </a:bodyPr>
          <a:lstStyle/>
          <a:p>
            <a:pPr>
              <a:buFont typeface="Wingdings" pitchFamily="2" charset="2"/>
              <a:buChar char="q"/>
            </a:pPr>
            <a:r>
              <a:rPr lang="en-GB" sz="2000" dirty="0">
                <a:latin typeface="Times New Roman" pitchFamily="18" charset="0"/>
                <a:cs typeface="Times New Roman" pitchFamily="18" charset="0"/>
              </a:rPr>
              <a:t>The Tracking module provides real-time data on the movements and populations of endangered species. </a:t>
            </a:r>
          </a:p>
          <a:p>
            <a:pPr>
              <a:buFont typeface="Wingdings" pitchFamily="2" charset="2"/>
              <a:buChar char="q"/>
            </a:pPr>
            <a:endParaRPr lang="en-GB" sz="2000" dirty="0">
              <a:latin typeface="Times New Roman" pitchFamily="18" charset="0"/>
              <a:cs typeface="Times New Roman" pitchFamily="18" charset="0"/>
            </a:endParaRPr>
          </a:p>
          <a:p>
            <a:pPr>
              <a:buFont typeface="Wingdings" pitchFamily="2" charset="2"/>
              <a:buChar char="q"/>
            </a:pPr>
            <a:r>
              <a:rPr lang="en-GB" sz="2000" dirty="0">
                <a:latin typeface="Times New Roman" pitchFamily="18" charset="0"/>
                <a:cs typeface="Times New Roman" pitchFamily="18" charset="0"/>
              </a:rPr>
              <a:t>Users can access interactive maps and receive notifications about changes in a species’ status or location. </a:t>
            </a:r>
          </a:p>
          <a:p>
            <a:pPr>
              <a:buFont typeface="Wingdings" pitchFamily="2" charset="2"/>
              <a:buChar char="q"/>
            </a:pPr>
            <a:endParaRPr lang="en-GB" sz="2000" dirty="0">
              <a:latin typeface="Times New Roman" pitchFamily="18" charset="0"/>
              <a:cs typeface="Times New Roman" pitchFamily="18" charset="0"/>
            </a:endParaRPr>
          </a:p>
          <a:p>
            <a:pPr>
              <a:buFont typeface="Wingdings" pitchFamily="2" charset="2"/>
              <a:buChar char="q"/>
            </a:pPr>
            <a:r>
              <a:rPr lang="en-GB" sz="2000" dirty="0">
                <a:latin typeface="Times New Roman" pitchFamily="18" charset="0"/>
                <a:cs typeface="Times New Roman" pitchFamily="18" charset="0"/>
              </a:rPr>
              <a:t>This feature is particularly valuable for researchers, educators, and communities living near conservation areas.</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3 Description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a:xfrm>
            <a:off x="441158" y="900907"/>
            <a:ext cx="8229600" cy="3703320"/>
          </a:xfrm>
        </p:spPr>
        <p:txBody>
          <a:bodyPr/>
          <a:lstStyle/>
          <a:p>
            <a:pPr marL="0" indent="0">
              <a:buNone/>
            </a:pPr>
            <a:r>
              <a:rPr lang="en-US" sz="2800" dirty="0">
                <a:latin typeface="Times New Roman" panose="02020603050405020304" pitchFamily="18" charset="0"/>
                <a:cs typeface="Times New Roman" panose="02020603050405020304" pitchFamily="18" charset="0"/>
              </a:rPr>
              <a:t>   </a:t>
            </a:r>
            <a:r>
              <a:rPr lang="en-US" sz="2800" dirty="0">
                <a:ln>
                  <a:solidFill>
                    <a:sysClr val="windowText" lastClr="000000"/>
                  </a:solidFill>
                </a:ln>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MODULE 3: </a:t>
            </a:r>
            <a:r>
              <a:rPr lang="en-IN" sz="2800" dirty="0">
                <a:ln>
                  <a:solidFill>
                    <a:sysClr val="windowText" lastClr="000000"/>
                  </a:solidFill>
                </a:ln>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REPORT MODULE</a:t>
            </a:r>
          </a:p>
          <a:p>
            <a:pPr marL="0" indent="0">
              <a:buNone/>
            </a:pPr>
            <a:r>
              <a:rPr lang="en-US" sz="1800" dirty="0">
                <a:latin typeface="Times New Roman" panose="02020603050405020304" pitchFamily="18" charset="0"/>
                <a:cs typeface="Times New Roman" panose="02020603050405020304" pitchFamily="18" charset="0"/>
              </a:rPr>
              <a:t>            </a:t>
            </a:r>
          </a:p>
          <a:p>
            <a:endParaRPr lang="en-US"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857488" y="4838719"/>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12" name="Rectangle 11"/>
          <p:cNvSpPr/>
          <p:nvPr/>
        </p:nvSpPr>
        <p:spPr>
          <a:xfrm>
            <a:off x="2805209" y="1936959"/>
            <a:ext cx="5929354" cy="1631216"/>
          </a:xfrm>
          <a:prstGeom prst="rect">
            <a:avLst/>
          </a:prstGeom>
        </p:spPr>
        <p:txBody>
          <a:bodyPr wrap="square">
            <a:spAutoFit/>
          </a:bodyPr>
          <a:lstStyle/>
          <a:p>
            <a:pPr>
              <a:buFont typeface="Wingdings" pitchFamily="2" charset="2"/>
              <a:buChar char="q"/>
            </a:pPr>
            <a:r>
              <a:rPr lang="en-GB" sz="2000" dirty="0">
                <a:latin typeface="Times New Roman" pitchFamily="18" charset="0"/>
                <a:cs typeface="Times New Roman" pitchFamily="18" charset="0"/>
              </a:rPr>
              <a:t> This module helps to contribute to conservation efforts by reporting sightings of endangered species.</a:t>
            </a:r>
          </a:p>
          <a:p>
            <a:pPr>
              <a:buFont typeface="Wingdings" pitchFamily="2" charset="2"/>
              <a:buChar char="q"/>
            </a:pPr>
            <a:endParaRPr lang="en-GB" sz="2000" dirty="0">
              <a:latin typeface="Times New Roman" pitchFamily="18" charset="0"/>
              <a:cs typeface="Times New Roman" pitchFamily="18" charset="0"/>
            </a:endParaRPr>
          </a:p>
          <a:p>
            <a:pPr>
              <a:buFont typeface="Wingdings" pitchFamily="2" charset="2"/>
              <a:buChar char="q"/>
            </a:pPr>
            <a:r>
              <a:rPr lang="en-GB" sz="2000" dirty="0">
                <a:latin typeface="Times New Roman" pitchFamily="18" charset="0"/>
                <a:cs typeface="Times New Roman" pitchFamily="18" charset="0"/>
              </a:rPr>
              <a:t>This module encourages active user participation and fosters a sense of contribution to the cause.</a:t>
            </a:r>
            <a:endParaRPr lang="en-US" sz="20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EB942E84-C811-A865-0264-57E8D3E0F0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182" y="1450921"/>
            <a:ext cx="1576653" cy="31533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E189C-AE7D-1124-E35D-84DFD7B6E6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C0951-9396-B816-B0B0-E1585D235C1A}"/>
              </a:ext>
            </a:extLst>
          </p:cNvPr>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a:solidFill>
                  <a:schemeClr val="tx1"/>
                </a:solidFill>
                <a:latin typeface="Times New Roman" pitchFamily="18" charset="0"/>
                <a:cs typeface="Times New Roman" pitchFamily="18" charset="0"/>
              </a:rPr>
              <a:t>Module 4 Description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E8D9F06-5DB9-AF59-E697-2054CEA38354}"/>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a:extLst>
              <a:ext uri="{FF2B5EF4-FFF2-40B4-BE49-F238E27FC236}">
                <a16:creationId xmlns:a16="http://schemas.microsoft.com/office/drawing/2014/main" id="{C280D1E2-7E6D-1D9A-2BC0-BE959A2A2F61}"/>
              </a:ext>
            </a:extLst>
          </p:cNvPr>
          <p:cNvSpPr>
            <a:spLocks noGrp="1"/>
          </p:cNvSpPr>
          <p:nvPr>
            <p:ph sz="quarter" idx="1"/>
          </p:nvPr>
        </p:nvSpPr>
        <p:spPr>
          <a:xfrm>
            <a:off x="2360596" y="1275606"/>
            <a:ext cx="6543692" cy="3260416"/>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q"/>
            </a:pPr>
            <a:r>
              <a:rPr lang="en-GB" sz="2000" dirty="0"/>
              <a:t> </a:t>
            </a:r>
            <a:r>
              <a:rPr lang="en-GB" sz="2000" dirty="0">
                <a:latin typeface="Times New Roman" pitchFamily="18" charset="0"/>
                <a:cs typeface="Times New Roman" pitchFamily="18" charset="0"/>
              </a:rPr>
              <a:t>Education module is designed to raise awareness and inspire action by offering engaging and interactive learning resources. </a:t>
            </a:r>
          </a:p>
          <a:p>
            <a:pPr>
              <a:buFont typeface="Wingdings" pitchFamily="2" charset="2"/>
              <a:buChar char="q"/>
            </a:pPr>
            <a:r>
              <a:rPr lang="en-GB" sz="2000" dirty="0">
                <a:latin typeface="Times New Roman" pitchFamily="18" charset="0"/>
                <a:cs typeface="Times New Roman" pitchFamily="18" charset="0"/>
              </a:rPr>
              <a:t>Schools and educators can use this content to integrate biodiversity education into their curriculum.</a:t>
            </a:r>
            <a:endParaRPr lang="en-US" sz="2000" dirty="0">
              <a:latin typeface="Times New Roman" pitchFamily="18" charset="0"/>
              <a:cs typeface="Times New Roman" pitchFamily="18" charset="0"/>
            </a:endParaRPr>
          </a:p>
        </p:txBody>
      </p:sp>
      <p:sp>
        <p:nvSpPr>
          <p:cNvPr id="6" name="Footer Placeholder 4">
            <a:extLst>
              <a:ext uri="{FF2B5EF4-FFF2-40B4-BE49-F238E27FC236}">
                <a16:creationId xmlns:a16="http://schemas.microsoft.com/office/drawing/2014/main" id="{7719F0DF-B8F4-8597-5E5C-DAEEED3812EA}"/>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FAF5A4E0-9102-3AAA-D2AE-652DDB77A311}"/>
              </a:ext>
            </a:extLst>
          </p:cNvPr>
          <p:cNvPicPr/>
          <p:nvPr/>
        </p:nvPicPr>
        <p:blipFill>
          <a:blip r:embed="rId2"/>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3341406F-5B65-51C4-294A-0579DAABD07B}"/>
              </a:ext>
            </a:extLst>
          </p:cNvPr>
          <p:cNvPicPr/>
          <p:nvPr/>
        </p:nvPicPr>
        <p:blipFill>
          <a:blip r:embed="rId3"/>
          <a:stretch>
            <a:fillRect/>
          </a:stretch>
        </p:blipFill>
        <p:spPr>
          <a:xfrm>
            <a:off x="8475663" y="157957"/>
            <a:ext cx="428625" cy="368300"/>
          </a:xfrm>
          <a:prstGeom prst="rect">
            <a:avLst/>
          </a:prstGeom>
          <a:noFill/>
          <a:ln w="9525">
            <a:noFill/>
          </a:ln>
        </p:spPr>
      </p:pic>
      <p:pic>
        <p:nvPicPr>
          <p:cNvPr id="9" name="Picture 8" descr="EDUCATION.jpg"/>
          <p:cNvPicPr>
            <a:picLocks noChangeAspect="1"/>
          </p:cNvPicPr>
          <p:nvPr/>
        </p:nvPicPr>
        <p:blipFill>
          <a:blip r:embed="rId4"/>
          <a:stretch>
            <a:fillRect/>
          </a:stretch>
        </p:blipFill>
        <p:spPr>
          <a:xfrm>
            <a:off x="612648" y="1492687"/>
            <a:ext cx="1568004" cy="3158955"/>
          </a:xfrm>
          <a:prstGeom prst="rect">
            <a:avLst/>
          </a:prstGeom>
        </p:spPr>
      </p:pic>
      <p:sp>
        <p:nvSpPr>
          <p:cNvPr id="10" name="TextBox 9">
            <a:extLst>
              <a:ext uri="{FF2B5EF4-FFF2-40B4-BE49-F238E27FC236}">
                <a16:creationId xmlns:a16="http://schemas.microsoft.com/office/drawing/2014/main" id="{5FE02D74-AA33-0D2A-25BD-6A1BA229E8B9}"/>
              </a:ext>
            </a:extLst>
          </p:cNvPr>
          <p:cNvSpPr txBox="1"/>
          <p:nvPr/>
        </p:nvSpPr>
        <p:spPr>
          <a:xfrm>
            <a:off x="612648" y="948392"/>
            <a:ext cx="7271720" cy="523220"/>
          </a:xfrm>
          <a:prstGeom prst="rect">
            <a:avLst/>
          </a:prstGeom>
          <a:noFill/>
        </p:spPr>
        <p:txBody>
          <a:bodyPr wrap="square">
            <a:spAutoFit/>
          </a:bodyPr>
          <a:lstStyle/>
          <a:p>
            <a:pPr marL="0" indent="0">
              <a:buNone/>
            </a:pPr>
            <a:r>
              <a:rPr lang="en-US" sz="2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MODULE 4 :</a:t>
            </a:r>
            <a:r>
              <a:rPr lang="en-IN" sz="2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EDUCATION MODULE</a:t>
            </a:r>
          </a:p>
        </p:txBody>
      </p:sp>
    </p:spTree>
    <p:extLst>
      <p:ext uri="{BB962C8B-B14F-4D97-AF65-F5344CB8AC3E}">
        <p14:creationId xmlns:p14="http://schemas.microsoft.com/office/powerpoint/2010/main" val="249475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10" name="Picture 9">
            <a:extLst>
              <a:ext uri="{FF2B5EF4-FFF2-40B4-BE49-F238E27FC236}">
                <a16:creationId xmlns:a16="http://schemas.microsoft.com/office/drawing/2014/main" id="{B7405B5A-5B83-800E-1DA8-FD254C4FAE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123" y="1671142"/>
            <a:ext cx="1198171" cy="2390582"/>
          </a:xfrm>
          <a:prstGeom prst="rect">
            <a:avLst/>
          </a:prstGeom>
        </p:spPr>
      </p:pic>
      <p:sp>
        <p:nvSpPr>
          <p:cNvPr id="12" name="TextBox 11">
            <a:extLst>
              <a:ext uri="{FF2B5EF4-FFF2-40B4-BE49-F238E27FC236}">
                <a16:creationId xmlns:a16="http://schemas.microsoft.com/office/drawing/2014/main" id="{E0CB9CE1-E494-31E9-6536-991E137C084D}"/>
              </a:ext>
            </a:extLst>
          </p:cNvPr>
          <p:cNvSpPr txBox="1"/>
          <p:nvPr/>
        </p:nvSpPr>
        <p:spPr>
          <a:xfrm>
            <a:off x="462665" y="1137628"/>
            <a:ext cx="1565920" cy="369332"/>
          </a:xfrm>
          <a:prstGeom prst="rect">
            <a:avLst/>
          </a:prstGeom>
          <a:noFill/>
        </p:spPr>
        <p:txBody>
          <a:bodyPr wrap="square">
            <a:spAutoFit/>
          </a:bodyPr>
          <a:lstStyle/>
          <a:p>
            <a:r>
              <a:rPr lang="en-IN" dirty="0">
                <a:latin typeface="Gill Sans MT" panose="020B0502020104020203" pitchFamily="34" charset="0"/>
                <a:cs typeface="Times New Roman" panose="02020603050405020304" pitchFamily="18" charset="0"/>
              </a:rPr>
              <a:t>Homepage</a:t>
            </a:r>
          </a:p>
        </p:txBody>
      </p:sp>
      <p:pic>
        <p:nvPicPr>
          <p:cNvPr id="14" name="Picture 13">
            <a:extLst>
              <a:ext uri="{FF2B5EF4-FFF2-40B4-BE49-F238E27FC236}">
                <a16:creationId xmlns:a16="http://schemas.microsoft.com/office/drawing/2014/main" id="{925DDFED-A295-6EC9-EB8A-F80AACF8D4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9586" y="1606588"/>
            <a:ext cx="1241754" cy="2430792"/>
          </a:xfrm>
          <a:prstGeom prst="rect">
            <a:avLst/>
          </a:prstGeom>
        </p:spPr>
      </p:pic>
      <p:sp>
        <p:nvSpPr>
          <p:cNvPr id="16" name="TextBox 15">
            <a:extLst>
              <a:ext uri="{FF2B5EF4-FFF2-40B4-BE49-F238E27FC236}">
                <a16:creationId xmlns:a16="http://schemas.microsoft.com/office/drawing/2014/main" id="{3F7C6334-E893-4B05-EB61-4744D0A16DFE}"/>
              </a:ext>
            </a:extLst>
          </p:cNvPr>
          <p:cNvSpPr txBox="1"/>
          <p:nvPr/>
        </p:nvSpPr>
        <p:spPr>
          <a:xfrm>
            <a:off x="2087241" y="1137628"/>
            <a:ext cx="1421904" cy="369332"/>
          </a:xfrm>
          <a:prstGeom prst="rect">
            <a:avLst/>
          </a:prstGeom>
          <a:noFill/>
        </p:spPr>
        <p:txBody>
          <a:bodyPr wrap="square">
            <a:spAutoFit/>
          </a:bodyPr>
          <a:lstStyle/>
          <a:p>
            <a:r>
              <a:rPr lang="en-IN" dirty="0"/>
              <a:t>Species list</a:t>
            </a:r>
          </a:p>
        </p:txBody>
      </p:sp>
      <p:pic>
        <p:nvPicPr>
          <p:cNvPr id="18" name="Picture 17">
            <a:extLst>
              <a:ext uri="{FF2B5EF4-FFF2-40B4-BE49-F238E27FC236}">
                <a16:creationId xmlns:a16="http://schemas.microsoft.com/office/drawing/2014/main" id="{C0C56AE8-2585-0A00-8857-9D2B8B51AE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5355" y="1606588"/>
            <a:ext cx="1203904" cy="2455136"/>
          </a:xfrm>
          <a:prstGeom prst="rect">
            <a:avLst/>
          </a:prstGeom>
        </p:spPr>
      </p:pic>
      <p:sp>
        <p:nvSpPr>
          <p:cNvPr id="20" name="TextBox 19">
            <a:extLst>
              <a:ext uri="{FF2B5EF4-FFF2-40B4-BE49-F238E27FC236}">
                <a16:creationId xmlns:a16="http://schemas.microsoft.com/office/drawing/2014/main" id="{DE62C6E4-0D33-FE30-C108-C424F944A69D}"/>
              </a:ext>
            </a:extLst>
          </p:cNvPr>
          <p:cNvSpPr txBox="1"/>
          <p:nvPr/>
        </p:nvSpPr>
        <p:spPr>
          <a:xfrm>
            <a:off x="3883760" y="1137628"/>
            <a:ext cx="989856" cy="369332"/>
          </a:xfrm>
          <a:prstGeom prst="rect">
            <a:avLst/>
          </a:prstGeom>
          <a:noFill/>
        </p:spPr>
        <p:txBody>
          <a:bodyPr wrap="square">
            <a:spAutoFit/>
          </a:bodyPr>
          <a:lstStyle/>
          <a:p>
            <a:r>
              <a:rPr lang="en-IN" dirty="0"/>
              <a:t>Details</a:t>
            </a:r>
          </a:p>
        </p:txBody>
      </p:sp>
      <p:pic>
        <p:nvPicPr>
          <p:cNvPr id="22" name="Picture 21">
            <a:extLst>
              <a:ext uri="{FF2B5EF4-FFF2-40B4-BE49-F238E27FC236}">
                <a16:creationId xmlns:a16="http://schemas.microsoft.com/office/drawing/2014/main" id="{0D54F92D-0BBA-D0CF-0672-BB1FC3D352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3850" y="1564984"/>
            <a:ext cx="1250786" cy="2501572"/>
          </a:xfrm>
          <a:prstGeom prst="rect">
            <a:avLst/>
          </a:prstGeom>
        </p:spPr>
      </p:pic>
      <p:sp>
        <p:nvSpPr>
          <p:cNvPr id="24" name="TextBox 23">
            <a:extLst>
              <a:ext uri="{FF2B5EF4-FFF2-40B4-BE49-F238E27FC236}">
                <a16:creationId xmlns:a16="http://schemas.microsoft.com/office/drawing/2014/main" id="{B131DE43-7494-81DF-24B3-22687A9FAAE0}"/>
              </a:ext>
            </a:extLst>
          </p:cNvPr>
          <p:cNvSpPr txBox="1"/>
          <p:nvPr/>
        </p:nvSpPr>
        <p:spPr>
          <a:xfrm>
            <a:off x="5583828" y="1143887"/>
            <a:ext cx="1090830" cy="369332"/>
          </a:xfrm>
          <a:prstGeom prst="rect">
            <a:avLst/>
          </a:prstGeom>
          <a:noFill/>
        </p:spPr>
        <p:txBody>
          <a:bodyPr wrap="square">
            <a:spAutoFit/>
          </a:bodyPr>
          <a:lstStyle/>
          <a:p>
            <a:r>
              <a:rPr lang="en-IN" dirty="0"/>
              <a:t>Report</a:t>
            </a:r>
          </a:p>
        </p:txBody>
      </p:sp>
      <p:pic>
        <p:nvPicPr>
          <p:cNvPr id="26" name="Picture 25">
            <a:extLst>
              <a:ext uri="{FF2B5EF4-FFF2-40B4-BE49-F238E27FC236}">
                <a16:creationId xmlns:a16="http://schemas.microsoft.com/office/drawing/2014/main" id="{9581DC06-CDCA-B614-E41B-E1D90C5500D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89227" y="1560152"/>
            <a:ext cx="1256872" cy="2501572"/>
          </a:xfrm>
          <a:prstGeom prst="rect">
            <a:avLst/>
          </a:prstGeom>
        </p:spPr>
      </p:pic>
      <p:sp>
        <p:nvSpPr>
          <p:cNvPr id="27" name="TextBox 26">
            <a:extLst>
              <a:ext uri="{FF2B5EF4-FFF2-40B4-BE49-F238E27FC236}">
                <a16:creationId xmlns:a16="http://schemas.microsoft.com/office/drawing/2014/main" id="{AD71241D-93F1-D4C9-E5CB-19133F0C4E5D}"/>
              </a:ext>
            </a:extLst>
          </p:cNvPr>
          <p:cNvSpPr txBox="1"/>
          <p:nvPr/>
        </p:nvSpPr>
        <p:spPr>
          <a:xfrm>
            <a:off x="7289227" y="1137628"/>
            <a:ext cx="1090830" cy="369332"/>
          </a:xfrm>
          <a:prstGeom prst="rect">
            <a:avLst/>
          </a:prstGeom>
          <a:noFill/>
        </p:spPr>
        <p:txBody>
          <a:bodyPr wrap="square">
            <a:spAutoFit/>
          </a:bodyPr>
          <a:lstStyle/>
          <a:p>
            <a:r>
              <a:rPr lang="en-IN" dirty="0"/>
              <a:t>Tracking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AD5DF-0D2D-10FE-B510-991EB1A96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6112B-ED6E-2C6E-A22F-C4136C5206CC}"/>
              </a:ext>
            </a:extLst>
          </p:cNvPr>
          <p:cNvSpPr>
            <a:spLocks noGrp="1"/>
          </p:cNvSpPr>
          <p:nvPr>
            <p:ph type="title"/>
          </p:nvPr>
        </p:nvSpPr>
        <p:spPr>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6" name="Footer Placeholder 4">
            <a:extLst>
              <a:ext uri="{FF2B5EF4-FFF2-40B4-BE49-F238E27FC236}">
                <a16:creationId xmlns:a16="http://schemas.microsoft.com/office/drawing/2014/main" id="{8E1E498C-151C-36E1-C53A-C545787A8522}"/>
              </a:ext>
            </a:extLst>
          </p:cNvPr>
          <p:cNvSpPr>
            <a:spLocks noGrp="1"/>
          </p:cNvSpPr>
          <p:nvPr>
            <p:ph type="ftr" sz="quarter" idx="11"/>
          </p:nvPr>
        </p:nvSpPr>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259E5FF-AFA7-BFAE-BFBF-89FEABC54C04}"/>
              </a:ext>
            </a:extLst>
          </p:cNvPr>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pic>
        <p:nvPicPr>
          <p:cNvPr id="7" name="Picture 6">
            <a:extLst>
              <a:ext uri="{FF2B5EF4-FFF2-40B4-BE49-F238E27FC236}">
                <a16:creationId xmlns:a16="http://schemas.microsoft.com/office/drawing/2014/main" id="{3D87B4AD-B053-CBDF-E4AA-4F3ACE36794C}"/>
              </a:ext>
            </a:extLst>
          </p:cNvPr>
          <p:cNvPicPr/>
          <p:nvPr/>
        </p:nvPicPr>
        <p:blipFill>
          <a:blip r:embed="rId3"/>
          <a:stretch>
            <a:fillRect/>
          </a:stretch>
        </p:blipFill>
        <p:spPr>
          <a:xfrm>
            <a:off x="1" y="46798"/>
            <a:ext cx="1905000" cy="597376"/>
          </a:xfrm>
          <a:prstGeom prst="rect">
            <a:avLst/>
          </a:prstGeom>
          <a:noFill/>
          <a:ln w="9525">
            <a:noFill/>
          </a:ln>
        </p:spPr>
      </p:pic>
      <p:pic>
        <p:nvPicPr>
          <p:cNvPr id="8" name="Picture 7">
            <a:extLst>
              <a:ext uri="{FF2B5EF4-FFF2-40B4-BE49-F238E27FC236}">
                <a16:creationId xmlns:a16="http://schemas.microsoft.com/office/drawing/2014/main" id="{80E7B73D-BE09-F08C-197C-6A71BF58FD71}"/>
              </a:ext>
            </a:extLst>
          </p:cNvPr>
          <p:cNvPicPr/>
          <p:nvPr/>
        </p:nvPicPr>
        <p:blipFill>
          <a:blip r:embed="rId4"/>
          <a:stretch>
            <a:fillRect/>
          </a:stretch>
        </p:blipFill>
        <p:spPr>
          <a:xfrm>
            <a:off x="8475663" y="157957"/>
            <a:ext cx="428625" cy="368300"/>
          </a:xfrm>
          <a:prstGeom prst="rect">
            <a:avLst/>
          </a:prstGeom>
          <a:noFill/>
          <a:ln w="9525">
            <a:noFill/>
          </a:ln>
        </p:spPr>
      </p:pic>
      <p:sp>
        <p:nvSpPr>
          <p:cNvPr id="12" name="TextBox 11">
            <a:extLst>
              <a:ext uri="{FF2B5EF4-FFF2-40B4-BE49-F238E27FC236}">
                <a16:creationId xmlns:a16="http://schemas.microsoft.com/office/drawing/2014/main" id="{25885299-A5F0-05D8-D2EC-D972DCEFA28B}"/>
              </a:ext>
            </a:extLst>
          </p:cNvPr>
          <p:cNvSpPr txBox="1"/>
          <p:nvPr/>
        </p:nvSpPr>
        <p:spPr>
          <a:xfrm>
            <a:off x="462665" y="1137628"/>
            <a:ext cx="1565920" cy="369332"/>
          </a:xfrm>
          <a:prstGeom prst="rect">
            <a:avLst/>
          </a:prstGeom>
          <a:noFill/>
        </p:spPr>
        <p:txBody>
          <a:bodyPr wrap="square">
            <a:spAutoFit/>
          </a:bodyPr>
          <a:lstStyle/>
          <a:p>
            <a:r>
              <a:rPr lang="en-IN" dirty="0">
                <a:latin typeface="Gill Sans MT" panose="020B0502020104020203" pitchFamily="34" charset="0"/>
                <a:cs typeface="Times New Roman" panose="02020603050405020304" pitchFamily="18" charset="0"/>
              </a:rPr>
              <a:t>Donate</a:t>
            </a:r>
          </a:p>
        </p:txBody>
      </p:sp>
      <p:sp>
        <p:nvSpPr>
          <p:cNvPr id="16" name="TextBox 15">
            <a:extLst>
              <a:ext uri="{FF2B5EF4-FFF2-40B4-BE49-F238E27FC236}">
                <a16:creationId xmlns:a16="http://schemas.microsoft.com/office/drawing/2014/main" id="{D044C42A-71FE-02B6-3BA4-69857E3C4EC3}"/>
              </a:ext>
            </a:extLst>
          </p:cNvPr>
          <p:cNvSpPr txBox="1"/>
          <p:nvPr/>
        </p:nvSpPr>
        <p:spPr>
          <a:xfrm>
            <a:off x="2101795" y="936351"/>
            <a:ext cx="1421904" cy="646331"/>
          </a:xfrm>
          <a:prstGeom prst="rect">
            <a:avLst/>
          </a:prstGeom>
          <a:noFill/>
        </p:spPr>
        <p:txBody>
          <a:bodyPr wrap="square">
            <a:spAutoFit/>
          </a:bodyPr>
          <a:lstStyle/>
          <a:p>
            <a:r>
              <a:rPr lang="en-IN" dirty="0"/>
              <a:t>Monthly Donation</a:t>
            </a:r>
          </a:p>
        </p:txBody>
      </p:sp>
      <p:sp>
        <p:nvSpPr>
          <p:cNvPr id="20" name="TextBox 19">
            <a:extLst>
              <a:ext uri="{FF2B5EF4-FFF2-40B4-BE49-F238E27FC236}">
                <a16:creationId xmlns:a16="http://schemas.microsoft.com/office/drawing/2014/main" id="{C5534C12-42BE-65A0-63F8-D57B722C209D}"/>
              </a:ext>
            </a:extLst>
          </p:cNvPr>
          <p:cNvSpPr txBox="1"/>
          <p:nvPr/>
        </p:nvSpPr>
        <p:spPr>
          <a:xfrm>
            <a:off x="3871346" y="936351"/>
            <a:ext cx="989856" cy="646331"/>
          </a:xfrm>
          <a:prstGeom prst="rect">
            <a:avLst/>
          </a:prstGeom>
          <a:noFill/>
        </p:spPr>
        <p:txBody>
          <a:bodyPr wrap="square">
            <a:spAutoFit/>
          </a:bodyPr>
          <a:lstStyle/>
          <a:p>
            <a:r>
              <a:rPr lang="en-IN" dirty="0"/>
              <a:t>Single payment</a:t>
            </a:r>
          </a:p>
        </p:txBody>
      </p:sp>
      <p:sp>
        <p:nvSpPr>
          <p:cNvPr id="24" name="TextBox 23">
            <a:extLst>
              <a:ext uri="{FF2B5EF4-FFF2-40B4-BE49-F238E27FC236}">
                <a16:creationId xmlns:a16="http://schemas.microsoft.com/office/drawing/2014/main" id="{5FE0A7FA-1DF6-2463-2B81-78C1F00373D4}"/>
              </a:ext>
            </a:extLst>
          </p:cNvPr>
          <p:cNvSpPr txBox="1"/>
          <p:nvPr/>
        </p:nvSpPr>
        <p:spPr>
          <a:xfrm>
            <a:off x="5583828" y="1143887"/>
            <a:ext cx="1090830" cy="369332"/>
          </a:xfrm>
          <a:prstGeom prst="rect">
            <a:avLst/>
          </a:prstGeom>
          <a:noFill/>
        </p:spPr>
        <p:txBody>
          <a:bodyPr wrap="square">
            <a:spAutoFit/>
          </a:bodyPr>
          <a:lstStyle/>
          <a:p>
            <a:r>
              <a:rPr lang="en-IN" dirty="0"/>
              <a:t>Payment</a:t>
            </a:r>
          </a:p>
        </p:txBody>
      </p:sp>
      <p:sp>
        <p:nvSpPr>
          <p:cNvPr id="27" name="TextBox 26">
            <a:extLst>
              <a:ext uri="{FF2B5EF4-FFF2-40B4-BE49-F238E27FC236}">
                <a16:creationId xmlns:a16="http://schemas.microsoft.com/office/drawing/2014/main" id="{8DBAD574-026A-BEDD-8B31-EAA073C79919}"/>
              </a:ext>
            </a:extLst>
          </p:cNvPr>
          <p:cNvSpPr txBox="1"/>
          <p:nvPr/>
        </p:nvSpPr>
        <p:spPr>
          <a:xfrm>
            <a:off x="7289227" y="1137628"/>
            <a:ext cx="1090830" cy="646331"/>
          </a:xfrm>
          <a:prstGeom prst="rect">
            <a:avLst/>
          </a:prstGeom>
          <a:noFill/>
        </p:spPr>
        <p:txBody>
          <a:bodyPr wrap="square">
            <a:spAutoFit/>
          </a:bodyPr>
          <a:lstStyle/>
          <a:p>
            <a:r>
              <a:rPr lang="en-IN" dirty="0"/>
              <a:t>Education</a:t>
            </a:r>
          </a:p>
        </p:txBody>
      </p:sp>
      <p:pic>
        <p:nvPicPr>
          <p:cNvPr id="5" name="Picture 4">
            <a:extLst>
              <a:ext uri="{FF2B5EF4-FFF2-40B4-BE49-F238E27FC236}">
                <a16:creationId xmlns:a16="http://schemas.microsoft.com/office/drawing/2014/main" id="{CFF8E839-E475-220C-4B1F-B9A664313D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3810" y="1666138"/>
            <a:ext cx="1164430" cy="2366238"/>
          </a:xfrm>
          <a:prstGeom prst="rect">
            <a:avLst/>
          </a:prstGeom>
        </p:spPr>
      </p:pic>
      <p:pic>
        <p:nvPicPr>
          <p:cNvPr id="11" name="Picture 10">
            <a:extLst>
              <a:ext uri="{FF2B5EF4-FFF2-40B4-BE49-F238E27FC236}">
                <a16:creationId xmlns:a16="http://schemas.microsoft.com/office/drawing/2014/main" id="{4A9E1BB9-B1C1-AC7E-3C6A-22B571CCDF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87241" y="1626960"/>
            <a:ext cx="1204096" cy="2417024"/>
          </a:xfrm>
          <a:prstGeom prst="rect">
            <a:avLst/>
          </a:prstGeom>
        </p:spPr>
      </p:pic>
      <p:pic>
        <p:nvPicPr>
          <p:cNvPr id="15" name="Picture 14">
            <a:extLst>
              <a:ext uri="{FF2B5EF4-FFF2-40B4-BE49-F238E27FC236}">
                <a16:creationId xmlns:a16="http://schemas.microsoft.com/office/drawing/2014/main" id="{6564D9C9-D2C5-34C6-2228-BDC9FA5C25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3290" y="1626960"/>
            <a:ext cx="1205969" cy="2414871"/>
          </a:xfrm>
          <a:prstGeom prst="rect">
            <a:avLst/>
          </a:prstGeom>
        </p:spPr>
      </p:pic>
      <p:pic>
        <p:nvPicPr>
          <p:cNvPr id="19" name="Picture 18">
            <a:extLst>
              <a:ext uri="{FF2B5EF4-FFF2-40B4-BE49-F238E27FC236}">
                <a16:creationId xmlns:a16="http://schemas.microsoft.com/office/drawing/2014/main" id="{E21694B6-A5B3-788D-1C50-9D9D792E93E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52465" y="1626960"/>
            <a:ext cx="1204096" cy="2425813"/>
          </a:xfrm>
          <a:prstGeom prst="rect">
            <a:avLst/>
          </a:prstGeom>
        </p:spPr>
      </p:pic>
      <p:pic>
        <p:nvPicPr>
          <p:cNvPr id="23" name="Picture 22">
            <a:extLst>
              <a:ext uri="{FF2B5EF4-FFF2-40B4-BE49-F238E27FC236}">
                <a16:creationId xmlns:a16="http://schemas.microsoft.com/office/drawing/2014/main" id="{61E50C91-B454-D5AC-D891-702BD29993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94930" y="1621705"/>
            <a:ext cx="1204096" cy="2425813"/>
          </a:xfrm>
          <a:prstGeom prst="rect">
            <a:avLst/>
          </a:prstGeom>
        </p:spPr>
      </p:pic>
    </p:spTree>
    <p:extLst>
      <p:ext uri="{BB962C8B-B14F-4D97-AF65-F5344CB8AC3E}">
        <p14:creationId xmlns:p14="http://schemas.microsoft.com/office/powerpoint/2010/main" val="45505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3" name="Rectangle 1">
            <a:extLst>
              <a:ext uri="{FF2B5EF4-FFF2-40B4-BE49-F238E27FC236}">
                <a16:creationId xmlns:a16="http://schemas.microsoft.com/office/drawing/2014/main" id="{083DD39A-1564-1614-C308-FCBF793FD636}"/>
              </a:ext>
            </a:extLst>
          </p:cNvPr>
          <p:cNvSpPr>
            <a:spLocks noGrp="1" noChangeArrowheads="1"/>
          </p:cNvSpPr>
          <p:nvPr>
            <p:ph sz="quarter" idx="1"/>
          </p:nvPr>
        </p:nvSpPr>
        <p:spPr bwMode="auto">
          <a:xfrm>
            <a:off x="457200" y="1168256"/>
            <a:ext cx="8229600"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work focuses on developing a platform with modules for species data, tracking, reporting, education, and donations, supported by AI-powered tools and user-friendly design. It will enable real-time tracking, interactive learning, and secure donations to promote global conservation efforts. After testing, the platform will launch on web and mobile, with regular updates and partnerships to maximize its impact.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457200" y="2343150"/>
            <a:ext cx="8229600" cy="685800"/>
          </a:xfrm>
          <a:solidFill>
            <a:schemeClr val="accent4">
              <a:lumMod val="40000"/>
              <a:lumOff val="60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19</a:t>
            </a:fld>
            <a:endParaRPr lang="en-US" altLang="en-US" dirty="0"/>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xfrm>
            <a:off x="457200" y="148872"/>
            <a:ext cx="8229600" cy="68580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932648" y="1229533"/>
            <a:ext cx="6923112" cy="3097510"/>
          </a:xfrm>
        </p:spPr>
        <p:txBody>
          <a:bodyPr/>
          <a:lstStyle/>
          <a:p>
            <a:pPr marL="0" indent="0">
              <a:buNone/>
            </a:pPr>
            <a:r>
              <a:rPr lang="en-IN" dirty="0">
                <a:latin typeface="Times New Roman" pitchFamily="18" charset="0"/>
                <a:cs typeface="Times New Roman" pitchFamily="18" charset="0"/>
              </a:rPr>
              <a:t>                        </a:t>
            </a:r>
            <a:r>
              <a:rPr lang="en-IN" sz="4000" dirty="0">
                <a:ln>
                  <a:solidFill>
                    <a:sysClr val="windowText" lastClr="000000"/>
                  </a:solidFill>
                </a:ln>
                <a:solidFill>
                  <a:sysClr val="windowText" lastClr="000000"/>
                </a:solidFill>
                <a:latin typeface="Times New Roman" pitchFamily="18" charset="0"/>
                <a:cs typeface="Times New Roman" pitchFamily="18" charset="0"/>
              </a:rPr>
              <a:t>PROTECTION</a:t>
            </a:r>
          </a:p>
          <a:p>
            <a:pPr marL="0" indent="0">
              <a:buNone/>
            </a:pPr>
            <a:r>
              <a:rPr lang="en-IN" sz="4000" dirty="0">
                <a:ln>
                  <a:solidFill>
                    <a:sysClr val="windowText" lastClr="000000"/>
                  </a:solidFill>
                </a:ln>
                <a:solidFill>
                  <a:sysClr val="windowText" lastClr="000000"/>
                </a:solidFill>
                <a:latin typeface="Times New Roman" pitchFamily="18" charset="0"/>
                <a:cs typeface="Times New Roman" pitchFamily="18" charset="0"/>
              </a:rPr>
              <a:t>                        OF</a:t>
            </a:r>
          </a:p>
          <a:p>
            <a:pPr marL="0" indent="0">
              <a:buNone/>
            </a:pPr>
            <a:r>
              <a:rPr lang="en-IN" sz="4000" dirty="0">
                <a:ln>
                  <a:solidFill>
                    <a:sysClr val="windowText" lastClr="000000"/>
                  </a:solidFill>
                </a:ln>
                <a:solidFill>
                  <a:sysClr val="windowText" lastClr="000000"/>
                </a:solidFill>
                <a:latin typeface="Times New Roman" pitchFamily="18" charset="0"/>
                <a:cs typeface="Times New Roman" pitchFamily="18" charset="0"/>
              </a:rPr>
              <a:t>              ENDANGERED </a:t>
            </a:r>
          </a:p>
          <a:p>
            <a:pPr marL="0" indent="0">
              <a:buNone/>
            </a:pPr>
            <a:r>
              <a:rPr lang="en-IN" sz="4000" dirty="0">
                <a:ln>
                  <a:solidFill>
                    <a:sysClr val="windowText" lastClr="000000"/>
                  </a:solidFill>
                </a:ln>
                <a:solidFill>
                  <a:sysClr val="windowText" lastClr="000000"/>
                </a:solidFill>
                <a:latin typeface="Times New Roman" pitchFamily="18" charset="0"/>
                <a:cs typeface="Times New Roman" pitchFamily="18" charset="0"/>
              </a:rPr>
              <a:t>                     SPECIES</a:t>
            </a: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4255157781"/>
      </p:ext>
    </p:extLst>
  </p:cSld>
  <p:clrMapOvr>
    <a:masterClrMapping/>
  </p:clrMapOvr>
  <p:transition advClick="0">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186972"/>
            <a:ext cx="8229600" cy="60960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pic>
        <p:nvPicPr>
          <p:cNvPr id="7" name="Picture 6"/>
          <p:cNvPicPr/>
          <p:nvPr/>
        </p:nvPicPr>
        <p:blipFill>
          <a:blip r:embed="rId3"/>
          <a:stretch>
            <a:fillRect/>
          </a:stretch>
        </p:blipFill>
        <p:spPr>
          <a:xfrm>
            <a:off x="1" y="46798"/>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sp>
        <p:nvSpPr>
          <p:cNvPr id="10" name="Rectangle 2">
            <a:extLst>
              <a:ext uri="{FF2B5EF4-FFF2-40B4-BE49-F238E27FC236}">
                <a16:creationId xmlns:a16="http://schemas.microsoft.com/office/drawing/2014/main" id="{DB0D5EC1-0186-2C83-0A1F-500DF4806894}"/>
              </a:ext>
            </a:extLst>
          </p:cNvPr>
          <p:cNvSpPr>
            <a:spLocks noGrp="1" noChangeArrowheads="1"/>
          </p:cNvSpPr>
          <p:nvPr>
            <p:ph sz="quarter" idx="1"/>
          </p:nvPr>
        </p:nvSpPr>
        <p:spPr bwMode="auto">
          <a:xfrm>
            <a:off x="282352" y="796332"/>
            <a:ext cx="8579296"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Endangered species face threats primarily from human activities like habitat destruction due to urbanization, deforestation, and agriculture. To combat this, global efforts are needed, including habitat restoration, stronger laws, public awareness, and sustainable practices to ensure their survival.</a:t>
            </a: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err="1">
                <a:solidFill>
                  <a:schemeClr val="tx1"/>
                </a:solidFill>
                <a:latin typeface="Times New Roman" pitchFamily="18" charset="0"/>
                <a:cs typeface="Times New Roman" pitchFamily="18" charset="0"/>
              </a:rPr>
              <a:t>BrainStorming</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10" name="Picture 9">
            <a:extLst>
              <a:ext uri="{FF2B5EF4-FFF2-40B4-BE49-F238E27FC236}">
                <a16:creationId xmlns:a16="http://schemas.microsoft.com/office/drawing/2014/main" id="{6FC15C80-21ED-4FF6-B389-8C9B333E89F7}"/>
              </a:ext>
            </a:extLst>
          </p:cNvPr>
          <p:cNvPicPr>
            <a:picLocks noChangeAspect="1"/>
          </p:cNvPicPr>
          <p:nvPr/>
        </p:nvPicPr>
        <p:blipFill>
          <a:blip r:embed="rId4"/>
          <a:stretch>
            <a:fillRect/>
          </a:stretch>
        </p:blipFill>
        <p:spPr>
          <a:xfrm>
            <a:off x="2339752" y="1165533"/>
            <a:ext cx="4746989" cy="2990394"/>
          </a:xfrm>
          <a:prstGeom prst="rect">
            <a:avLst/>
          </a:prstGeom>
        </p:spPr>
      </p:pic>
    </p:spTree>
    <p:extLst>
      <p:ext uri="{BB962C8B-B14F-4D97-AF65-F5344CB8AC3E}">
        <p14:creationId xmlns:p14="http://schemas.microsoft.com/office/powerpoint/2010/main" val="330055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3"/>
            <a:ext cx="8229600" cy="742950"/>
          </a:xfrm>
          <a:solidFill>
            <a:schemeClr val="accent4">
              <a:lumMod val="40000"/>
              <a:lumOff val="60000"/>
            </a:schemeClr>
          </a:solidFill>
        </p:spPr>
        <p:txBody>
          <a:bodyPr>
            <a:normAutofit/>
          </a:bodyPr>
          <a:lstStyle/>
          <a:p>
            <a:pPr algn="ctr"/>
            <a:r>
              <a:rPr lang="en-IN" b="1" dirty="0" err="1">
                <a:solidFill>
                  <a:schemeClr val="tx1"/>
                </a:solidFill>
                <a:latin typeface="Times New Roman" pitchFamily="18" charset="0"/>
                <a:cs typeface="Times New Roman" pitchFamily="18" charset="0"/>
              </a:rPr>
              <a:t>BrainStorming</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pic>
        <p:nvPicPr>
          <p:cNvPr id="11" name="Content Placeholder 10" descr="Screenshot 2024-12-05 133745.png"/>
          <p:cNvPicPr>
            <a:picLocks noGrp="1" noChangeAspect="1"/>
          </p:cNvPicPr>
          <p:nvPr>
            <p:ph sz="quarter" idx="1"/>
          </p:nvPr>
        </p:nvPicPr>
        <p:blipFill>
          <a:blip r:embed="rId4"/>
          <a:stretch>
            <a:fillRect/>
          </a:stretch>
        </p:blipFill>
        <p:spPr>
          <a:xfrm>
            <a:off x="642910" y="914400"/>
            <a:ext cx="7715304" cy="3703638"/>
          </a:xfrm>
        </p:spPr>
      </p:pic>
    </p:spTree>
    <p:extLst>
      <p:ext uri="{BB962C8B-B14F-4D97-AF65-F5344CB8AC3E}">
        <p14:creationId xmlns:p14="http://schemas.microsoft.com/office/powerpoint/2010/main" val="311234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accent4">
              <a:lumMod val="40000"/>
              <a:lumOff val="60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3" name="Rectangle 1">
            <a:extLst>
              <a:ext uri="{FF2B5EF4-FFF2-40B4-BE49-F238E27FC236}">
                <a16:creationId xmlns:a16="http://schemas.microsoft.com/office/drawing/2014/main" id="{13AE6AE1-9E0F-2F4A-75AF-8777FB6B9602}"/>
              </a:ext>
            </a:extLst>
          </p:cNvPr>
          <p:cNvSpPr>
            <a:spLocks noGrp="1" noChangeArrowheads="1"/>
          </p:cNvSpPr>
          <p:nvPr>
            <p:ph sz="quarter" idx="1"/>
          </p:nvPr>
        </p:nvSpPr>
        <p:spPr bwMode="auto">
          <a:xfrm>
            <a:off x="457200" y="1173771"/>
            <a:ext cx="8229600"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of this presentation is to emphasize the need to protect endangered species by addressing threats and exploring conservation strategies. Protecting these species ensures ecological balance, biodiversity, and benefits for both wildlife and humans.</a:t>
            </a:r>
          </a:p>
        </p:txBody>
      </p:sp>
    </p:spTree>
    <p:extLst>
      <p:ext uri="{BB962C8B-B14F-4D97-AF65-F5344CB8AC3E}">
        <p14:creationId xmlns:p14="http://schemas.microsoft.com/office/powerpoint/2010/main" val="141469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Mind Map</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11" name="Content Placeholder 10">
            <a:extLst>
              <a:ext uri="{FF2B5EF4-FFF2-40B4-BE49-F238E27FC236}">
                <a16:creationId xmlns:a16="http://schemas.microsoft.com/office/drawing/2014/main" id="{2A498B99-F2A4-D516-8554-9D8684205ED9}"/>
              </a:ext>
            </a:extLst>
          </p:cNvPr>
          <p:cNvPicPr>
            <a:picLocks noGrp="1" noChangeAspect="1"/>
          </p:cNvPicPr>
          <p:nvPr>
            <p:ph sz="quarter" idx="1"/>
          </p:nvPr>
        </p:nvPicPr>
        <p:blipFill>
          <a:blip r:embed="rId2"/>
          <a:stretch>
            <a:fillRect/>
          </a:stretch>
        </p:blipFill>
        <p:spPr>
          <a:xfrm>
            <a:off x="685800" y="901585"/>
            <a:ext cx="7746719" cy="3865678"/>
          </a:xfrm>
        </p:spPr>
      </p:pic>
      <p:pic>
        <p:nvPicPr>
          <p:cNvPr id="7" name="Picture 6"/>
          <p:cNvPicPr/>
          <p:nvPr/>
        </p:nvPicPr>
        <p:blipFill>
          <a:blip r:embed="rId3"/>
          <a:stretch>
            <a:fillRect/>
          </a:stretch>
        </p:blipFill>
        <p:spPr>
          <a:xfrm>
            <a:off x="1" y="46798"/>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68598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Primary Research</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normAutofit fontScale="25000" lnSpcReduction="20000"/>
          </a:bodyPr>
          <a:lstStyle/>
          <a:p>
            <a:pPr marL="514350" indent="-514350">
              <a:buNone/>
            </a:pPr>
            <a:r>
              <a:rPr lang="en-GB" sz="5600" b="1" dirty="0">
                <a:latin typeface="Times New Roman" pitchFamily="18" charset="0"/>
                <a:cs typeface="Times New Roman" pitchFamily="18" charset="0"/>
              </a:rPr>
              <a:t>Interviews and Surveys</a:t>
            </a:r>
          </a:p>
          <a:p>
            <a:pPr marL="514350" indent="-514350">
              <a:buNone/>
            </a:pPr>
            <a:r>
              <a:rPr lang="en-GB" sz="5600" b="1" dirty="0">
                <a:latin typeface="Times New Roman" pitchFamily="18" charset="0"/>
                <a:cs typeface="Times New Roman" pitchFamily="18" charset="0"/>
              </a:rPr>
              <a:t>Target Audience</a:t>
            </a:r>
            <a:r>
              <a:rPr lang="en-GB" sz="5600" dirty="0">
                <a:latin typeface="Times New Roman" pitchFamily="18" charset="0"/>
                <a:cs typeface="Times New Roman" pitchFamily="18" charset="0"/>
              </a:rPr>
              <a:t>: Conservationists, educators, researchers, and general users.</a:t>
            </a:r>
          </a:p>
          <a:p>
            <a:pPr marL="514350" indent="-514350">
              <a:buNone/>
            </a:pPr>
            <a:r>
              <a:rPr lang="en-GB" sz="5600" b="1" dirty="0">
                <a:latin typeface="Times New Roman" pitchFamily="18" charset="0"/>
                <a:cs typeface="Times New Roman" pitchFamily="18" charset="0"/>
              </a:rPr>
              <a:t>Key Questions</a:t>
            </a:r>
            <a:r>
              <a:rPr lang="en-GB" sz="5600" dirty="0">
                <a:latin typeface="Times New Roman" pitchFamily="18" charset="0"/>
                <a:cs typeface="Times New Roman" pitchFamily="18" charset="0"/>
              </a:rPr>
              <a:t>:</a:t>
            </a:r>
          </a:p>
          <a:p>
            <a:pPr marL="514350" indent="-514350">
              <a:buNone/>
            </a:pPr>
            <a:r>
              <a:rPr lang="en-GB" sz="5600" dirty="0">
                <a:latin typeface="Times New Roman" pitchFamily="18" charset="0"/>
                <a:cs typeface="Times New Roman" pitchFamily="18" charset="0"/>
              </a:rPr>
              <a:t>1.How do they currently access or share information about endangered species?</a:t>
            </a:r>
          </a:p>
          <a:p>
            <a:pPr marL="514350" indent="-514350">
              <a:buNone/>
            </a:pPr>
            <a:r>
              <a:rPr lang="en-GB" sz="5600" dirty="0">
                <a:latin typeface="Times New Roman" pitchFamily="18" charset="0"/>
                <a:cs typeface="Times New Roman" pitchFamily="18" charset="0"/>
              </a:rPr>
              <a:t>2.What challenges do they face in conservation efforts or education?</a:t>
            </a:r>
          </a:p>
          <a:p>
            <a:pPr marL="514350" indent="-514350">
              <a:buNone/>
            </a:pPr>
            <a:r>
              <a:rPr lang="en-GB" sz="5600" b="1" dirty="0">
                <a:latin typeface="Times New Roman" pitchFamily="18" charset="0"/>
                <a:cs typeface="Times New Roman" pitchFamily="18" charset="0"/>
              </a:rPr>
              <a:t>Methods:</a:t>
            </a:r>
          </a:p>
          <a:p>
            <a:pPr marL="514350" indent="-514350">
              <a:buNone/>
            </a:pPr>
            <a:r>
              <a:rPr lang="en-GB" sz="5600" dirty="0">
                <a:latin typeface="Times New Roman" pitchFamily="18" charset="0"/>
                <a:cs typeface="Times New Roman" pitchFamily="18" charset="0"/>
              </a:rPr>
              <a:t> Online surveys, one-on-one interviews, focus groups.</a:t>
            </a:r>
          </a:p>
          <a:p>
            <a:pPr marL="514350" indent="-514350">
              <a:buNone/>
            </a:pPr>
            <a:r>
              <a:rPr lang="en-GB" sz="5600" b="1" dirty="0">
                <a:latin typeface="Times New Roman" pitchFamily="18" charset="0"/>
                <a:cs typeface="Times New Roman" pitchFamily="18" charset="0"/>
              </a:rPr>
              <a:t>Collaborations </a:t>
            </a:r>
          </a:p>
          <a:p>
            <a:pPr marL="514350" indent="-514350">
              <a:buNone/>
            </a:pPr>
            <a:r>
              <a:rPr lang="en-GB" sz="5600" dirty="0">
                <a:latin typeface="Times New Roman" pitchFamily="18" charset="0"/>
                <a:cs typeface="Times New Roman" pitchFamily="18" charset="0"/>
              </a:rPr>
              <a:t>Engage with conservation organizations (e.g., WWF, IUCN, local NGOs).</a:t>
            </a:r>
          </a:p>
          <a:p>
            <a:pPr marL="914400" indent="-914400">
              <a:buNone/>
            </a:pPr>
            <a:r>
              <a:rPr lang="en-GB" sz="5600" dirty="0">
                <a:latin typeface="Times New Roman" pitchFamily="18" charset="0"/>
                <a:cs typeface="Times New Roman" pitchFamily="18" charset="0"/>
              </a:rPr>
              <a:t>Discuss their needs for tracking tools, reporting mechanisms, and educational </a:t>
            </a:r>
            <a:r>
              <a:rPr lang="en-GB" sz="5600" dirty="0" err="1">
                <a:latin typeface="Times New Roman" pitchFamily="18" charset="0"/>
                <a:cs typeface="Times New Roman" pitchFamily="18" charset="0"/>
              </a:rPr>
              <a:t>resources.Partner</a:t>
            </a:r>
            <a:r>
              <a:rPr lang="en-GB" sz="5600" dirty="0">
                <a:latin typeface="Times New Roman" pitchFamily="18" charset="0"/>
                <a:cs typeface="Times New Roman" pitchFamily="18" charset="0"/>
              </a:rPr>
              <a:t> with wildlife </a:t>
            </a:r>
          </a:p>
          <a:p>
            <a:pPr marL="914400" indent="-914400">
              <a:buNone/>
            </a:pPr>
            <a:r>
              <a:rPr lang="en-GB" sz="5600" dirty="0">
                <a:latin typeface="Times New Roman" pitchFamily="18" charset="0"/>
                <a:cs typeface="Times New Roman" pitchFamily="18" charset="0"/>
              </a:rPr>
              <a:t>photographers and sound </a:t>
            </a:r>
            <a:r>
              <a:rPr lang="en-GB" sz="5600" dirty="0" err="1">
                <a:latin typeface="Times New Roman" pitchFamily="18" charset="0"/>
                <a:cs typeface="Times New Roman" pitchFamily="18" charset="0"/>
              </a:rPr>
              <a:t>recordists</a:t>
            </a:r>
            <a:r>
              <a:rPr lang="en-GB" sz="5600" dirty="0">
                <a:latin typeface="Times New Roman" pitchFamily="18" charset="0"/>
                <a:cs typeface="Times New Roman" pitchFamily="18" charset="0"/>
              </a:rPr>
              <a:t> for multimedia content.</a:t>
            </a:r>
          </a:p>
          <a:p>
            <a:pPr marL="514350" indent="-514350">
              <a:buNone/>
            </a:pPr>
            <a:r>
              <a:rPr lang="en-GB" sz="5600" b="1" dirty="0">
                <a:latin typeface="Times New Roman" pitchFamily="18" charset="0"/>
                <a:cs typeface="Times New Roman" pitchFamily="18" charset="0"/>
              </a:rPr>
              <a:t>Field Observations</a:t>
            </a:r>
          </a:p>
          <a:p>
            <a:pPr marL="514350" indent="-514350">
              <a:buNone/>
            </a:pPr>
            <a:r>
              <a:rPr lang="en-GB" sz="5600" dirty="0">
                <a:latin typeface="Times New Roman" pitchFamily="18" charset="0"/>
                <a:cs typeface="Times New Roman" pitchFamily="18" charset="0"/>
              </a:rPr>
              <a:t>Visit conservation sites, zoos, or sanctuaries.</a:t>
            </a:r>
          </a:p>
          <a:p>
            <a:pPr marL="514350" indent="-514350">
              <a:buNone/>
            </a:pPr>
            <a:r>
              <a:rPr lang="en-GB" sz="5600" dirty="0">
                <a:latin typeface="Times New Roman" pitchFamily="18" charset="0"/>
                <a:cs typeface="Times New Roman" pitchFamily="18" charset="0"/>
              </a:rPr>
              <a:t>Observe the species' habitats, threats, and conservation strategies.</a:t>
            </a:r>
          </a:p>
          <a:p>
            <a:pPr marL="514350" indent="-514350">
              <a:buNone/>
            </a:pPr>
            <a:r>
              <a:rPr lang="en-GB" sz="5600" dirty="0">
                <a:latin typeface="Times New Roman" pitchFamily="18" charset="0"/>
                <a:cs typeface="Times New Roman" pitchFamily="18" charset="0"/>
              </a:rPr>
              <a:t>Record public engagement levels at educational programs or exhibits.</a:t>
            </a:r>
            <a:endParaRPr lang="en-IN" sz="56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101617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2"/>
            <a:ext cx="8229600" cy="742950"/>
          </a:xfrm>
          <a:solidFill>
            <a:schemeClr val="accent4">
              <a:lumMod val="40000"/>
              <a:lumOff val="60000"/>
            </a:schemeClr>
          </a:solidFill>
        </p:spPr>
        <p:txBody>
          <a:bodyPr>
            <a:normAutofit/>
          </a:bodyPr>
          <a:lstStyle/>
          <a:p>
            <a:pPr algn="ctr"/>
            <a:r>
              <a:rPr lang="en-IN" b="1" dirty="0">
                <a:solidFill>
                  <a:schemeClr val="tx1"/>
                </a:solidFill>
                <a:latin typeface="Times New Roman" pitchFamily="18" charset="0"/>
                <a:cs typeface="Times New Roman" pitchFamily="18" charset="0"/>
              </a:rPr>
              <a:t>Secondary Research</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AGB1211 – </a:t>
            </a:r>
            <a:r>
              <a:rPr lang="en-IN" sz="1200" dirty="0">
                <a:solidFill>
                  <a:schemeClr val="tx1"/>
                </a:solidFill>
                <a:latin typeface="Times New Roman" pitchFamily="18" charset="0"/>
                <a:cs typeface="Times New Roman" pitchFamily="18" charset="0"/>
              </a:rPr>
              <a:t>DESIGN THINKING</a:t>
            </a: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normAutofit fontScale="55000" lnSpcReduction="20000"/>
          </a:bodyPr>
          <a:lstStyle/>
          <a:p>
            <a:pPr marL="514350" indent="-514350">
              <a:buNone/>
            </a:pPr>
            <a:r>
              <a:rPr lang="en-GB" b="1" dirty="0">
                <a:latin typeface="Times New Roman" pitchFamily="18" charset="0"/>
                <a:cs typeface="Times New Roman" pitchFamily="18" charset="0"/>
              </a:rPr>
              <a:t>Literature Review</a:t>
            </a:r>
          </a:p>
          <a:p>
            <a:pPr marL="514350" indent="-514350">
              <a:buNone/>
            </a:pPr>
            <a:r>
              <a:rPr lang="en-GB" dirty="0">
                <a:latin typeface="Times New Roman" pitchFamily="18" charset="0"/>
                <a:cs typeface="Times New Roman" pitchFamily="18" charset="0"/>
              </a:rPr>
              <a:t>Research scientific papers, reports, and case studies on endangered species and conservation </a:t>
            </a:r>
          </a:p>
          <a:p>
            <a:pPr marL="514350" indent="-514350">
              <a:buNone/>
            </a:pPr>
            <a:r>
              <a:rPr lang="en-GB" dirty="0">
                <a:latin typeface="Times New Roman" pitchFamily="18" charset="0"/>
                <a:cs typeface="Times New Roman" pitchFamily="18" charset="0"/>
              </a:rPr>
              <a:t>efforts.</a:t>
            </a:r>
          </a:p>
          <a:p>
            <a:pPr marL="514350" indent="-514350">
              <a:buNone/>
            </a:pPr>
            <a:r>
              <a:rPr lang="en-GB" dirty="0">
                <a:latin typeface="Times New Roman" pitchFamily="18" charset="0"/>
                <a:cs typeface="Times New Roman" pitchFamily="18" charset="0"/>
              </a:rPr>
              <a:t>Study population trends and ecological data from sources </a:t>
            </a:r>
            <a:r>
              <a:rPr lang="en-GB" dirty="0" err="1">
                <a:latin typeface="Times New Roman" pitchFamily="18" charset="0"/>
                <a:cs typeface="Times New Roman" pitchFamily="18" charset="0"/>
              </a:rPr>
              <a:t>like:International</a:t>
            </a:r>
            <a:r>
              <a:rPr lang="en-GB" dirty="0">
                <a:latin typeface="Times New Roman" pitchFamily="18" charset="0"/>
                <a:cs typeface="Times New Roman" pitchFamily="18" charset="0"/>
              </a:rPr>
              <a:t> Union for </a:t>
            </a:r>
          </a:p>
          <a:p>
            <a:pPr marL="514350" indent="-514350">
              <a:buNone/>
            </a:pPr>
            <a:r>
              <a:rPr lang="en-GB" dirty="0">
                <a:latin typeface="Times New Roman" pitchFamily="18" charset="0"/>
                <a:cs typeface="Times New Roman" pitchFamily="18" charset="0"/>
              </a:rPr>
              <a:t>Conservation of Nature (IUCN) Red </a:t>
            </a:r>
            <a:r>
              <a:rPr lang="en-GB" dirty="0" err="1">
                <a:latin typeface="Times New Roman" pitchFamily="18" charset="0"/>
                <a:cs typeface="Times New Roman" pitchFamily="18" charset="0"/>
              </a:rPr>
              <a:t>List.National</a:t>
            </a:r>
            <a:r>
              <a:rPr lang="en-GB" dirty="0">
                <a:latin typeface="Times New Roman" pitchFamily="18" charset="0"/>
                <a:cs typeface="Times New Roman" pitchFamily="18" charset="0"/>
              </a:rPr>
              <a:t> Geographic, WWF, and government reports.</a:t>
            </a:r>
          </a:p>
          <a:p>
            <a:pPr marL="514350" indent="-514350">
              <a:buNone/>
            </a:pPr>
            <a:r>
              <a:rPr lang="en-GB" b="1" dirty="0">
                <a:latin typeface="Times New Roman" pitchFamily="18" charset="0"/>
                <a:cs typeface="Times New Roman" pitchFamily="18" charset="0"/>
              </a:rPr>
              <a:t>Competitive Analysis </a:t>
            </a:r>
            <a:r>
              <a:rPr lang="en-GB" b="1" dirty="0" err="1">
                <a:latin typeface="Times New Roman" pitchFamily="18" charset="0"/>
                <a:cs typeface="Times New Roman" pitchFamily="18" charset="0"/>
              </a:rPr>
              <a:t>Analyze</a:t>
            </a:r>
            <a:r>
              <a:rPr lang="en-GB" b="1" dirty="0">
                <a:latin typeface="Times New Roman" pitchFamily="18" charset="0"/>
                <a:cs typeface="Times New Roman" pitchFamily="18" charset="0"/>
              </a:rPr>
              <a:t> </a:t>
            </a:r>
          </a:p>
          <a:p>
            <a:pPr marL="514350" indent="-514350">
              <a:buNone/>
            </a:pPr>
            <a:r>
              <a:rPr lang="en-GB" dirty="0">
                <a:latin typeface="Times New Roman" pitchFamily="18" charset="0"/>
                <a:cs typeface="Times New Roman" pitchFamily="18" charset="0"/>
              </a:rPr>
              <a:t>similar platforms like </a:t>
            </a:r>
            <a:r>
              <a:rPr lang="en-GB" dirty="0" err="1">
                <a:latin typeface="Times New Roman" pitchFamily="18" charset="0"/>
                <a:cs typeface="Times New Roman" pitchFamily="18" charset="0"/>
              </a:rPr>
              <a:t>iNaturalist</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eBird</a:t>
            </a:r>
            <a:r>
              <a:rPr lang="en-GB" dirty="0">
                <a:latin typeface="Times New Roman" pitchFamily="18" charset="0"/>
                <a:cs typeface="Times New Roman" pitchFamily="18" charset="0"/>
              </a:rPr>
              <a:t>, and WWF's Species </a:t>
            </a:r>
            <a:r>
              <a:rPr lang="en-GB" dirty="0" err="1">
                <a:latin typeface="Times New Roman" pitchFamily="18" charset="0"/>
                <a:cs typeface="Times New Roman" pitchFamily="18" charset="0"/>
              </a:rPr>
              <a:t>Directory.Identify</a:t>
            </a:r>
            <a:r>
              <a:rPr lang="en-GB" dirty="0">
                <a:latin typeface="Times New Roman" pitchFamily="18" charset="0"/>
                <a:cs typeface="Times New Roman" pitchFamily="18" charset="0"/>
              </a:rPr>
              <a:t> their strengths, weaknesses, and </a:t>
            </a:r>
          </a:p>
          <a:p>
            <a:pPr marL="514350" indent="-514350">
              <a:buNone/>
            </a:pPr>
            <a:r>
              <a:rPr lang="en-GB" dirty="0">
                <a:latin typeface="Times New Roman" pitchFamily="18" charset="0"/>
                <a:cs typeface="Times New Roman" pitchFamily="18" charset="0"/>
              </a:rPr>
              <a:t>gaps in functionality.</a:t>
            </a:r>
          </a:p>
          <a:p>
            <a:pPr marL="514350" indent="-514350">
              <a:buNone/>
            </a:pPr>
            <a:r>
              <a:rPr lang="en-GB" b="1" dirty="0">
                <a:latin typeface="Times New Roman" pitchFamily="18" charset="0"/>
                <a:cs typeface="Times New Roman" pitchFamily="18" charset="0"/>
              </a:rPr>
              <a:t>Habitat and Threats Analysis</a:t>
            </a:r>
            <a:r>
              <a:rPr lang="en-GB" dirty="0">
                <a:latin typeface="Times New Roman" pitchFamily="18" charset="0"/>
                <a:cs typeface="Times New Roman" pitchFamily="18" charset="0"/>
              </a:rPr>
              <a:t>: Utilize tools like Google Earth Engine for satellite imagery and </a:t>
            </a:r>
          </a:p>
          <a:p>
            <a:pPr marL="514350" indent="-514350">
              <a:buNone/>
            </a:pPr>
            <a:r>
              <a:rPr lang="en-GB" dirty="0">
                <a:latin typeface="Times New Roman" pitchFamily="18" charset="0"/>
                <a:cs typeface="Times New Roman" pitchFamily="18" charset="0"/>
              </a:rPr>
              <a:t>habitat monitoring.</a:t>
            </a:r>
          </a:p>
          <a:p>
            <a:pPr marL="514350" indent="-514350">
              <a:buNone/>
            </a:pPr>
            <a:r>
              <a:rPr lang="en-GB" b="1" dirty="0">
                <a:latin typeface="Times New Roman" pitchFamily="18" charset="0"/>
                <a:cs typeface="Times New Roman" pitchFamily="18" charset="0"/>
              </a:rPr>
              <a:t>Educational Resources</a:t>
            </a:r>
          </a:p>
          <a:p>
            <a:pPr marL="514350" indent="-514350">
              <a:buNone/>
            </a:pPr>
            <a:r>
              <a:rPr lang="en-GB" dirty="0">
                <a:latin typeface="Times New Roman" pitchFamily="18" charset="0"/>
                <a:cs typeface="Times New Roman" pitchFamily="18" charset="0"/>
              </a:rPr>
              <a:t>Explore existing biodiversity education materials and </a:t>
            </a:r>
            <a:r>
              <a:rPr lang="en-GB" dirty="0" err="1">
                <a:latin typeface="Times New Roman" pitchFamily="18" charset="0"/>
                <a:cs typeface="Times New Roman" pitchFamily="18" charset="0"/>
              </a:rPr>
              <a:t>programs.Review</a:t>
            </a:r>
            <a:r>
              <a:rPr lang="en-GB" dirty="0">
                <a:latin typeface="Times New Roman" pitchFamily="18" charset="0"/>
                <a:cs typeface="Times New Roman" pitchFamily="18" charset="0"/>
              </a:rPr>
              <a:t> curricula related to environmental </a:t>
            </a:r>
          </a:p>
          <a:p>
            <a:pPr marL="514350" indent="-514350">
              <a:buNone/>
            </a:pPr>
            <a:r>
              <a:rPr lang="en-GB" dirty="0">
                <a:latin typeface="Times New Roman" pitchFamily="18" charset="0"/>
                <a:cs typeface="Times New Roman" pitchFamily="18" charset="0"/>
              </a:rPr>
              <a:t>studies in schools and colleges.</a:t>
            </a:r>
          </a:p>
          <a:p>
            <a:pPr marL="514350" indent="-514350">
              <a:buNone/>
            </a:pPr>
            <a:r>
              <a:rPr lang="en-GB"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059636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941</Words>
  <Application>Microsoft Office PowerPoint</Application>
  <PresentationFormat>On-screen Show (16:9)</PresentationFormat>
  <Paragraphs>149</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Gill Sans MT</vt:lpstr>
      <vt:lpstr>Times New Roman</vt:lpstr>
      <vt:lpstr>Wingdings</vt:lpstr>
      <vt:lpstr>Wingdings 3</vt:lpstr>
      <vt:lpstr>Origin</vt:lpstr>
      <vt:lpstr>AGB1211 – DESIGN THINKING </vt:lpstr>
      <vt:lpstr>Title of the Project</vt:lpstr>
      <vt:lpstr>Problem Identification </vt:lpstr>
      <vt:lpstr>BrainStorming</vt:lpstr>
      <vt:lpstr>BrainStorming</vt:lpstr>
      <vt:lpstr>Objective</vt:lpstr>
      <vt:lpstr>Mind Map</vt:lpstr>
      <vt:lpstr>Primary Research</vt:lpstr>
      <vt:lpstr>Secondary Research</vt:lpstr>
      <vt:lpstr>Proposed Work</vt:lpstr>
      <vt:lpstr>List of Modules</vt:lpstr>
      <vt:lpstr>Module 1 Description</vt:lpstr>
      <vt:lpstr>Module 2 Description</vt:lpstr>
      <vt:lpstr>Module 3 Description </vt:lpstr>
      <vt:lpstr>Module 4 Description</vt:lpstr>
      <vt:lpstr>Results </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2024-12-05T14:41:27Z</dcterms:modified>
</cp:coreProperties>
</file>