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11/21/2024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11/21/2024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11/21/2024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Lecturer Claim Management System</a:t>
            </a:r>
            <a:endParaRPr lang="en-ZA" dirty="0"/>
          </a:p>
        </p:txBody>
      </p:sp>
      <p:sp>
        <p:nvSpPr>
          <p:cNvPr id="3" name="Subtitle 2"/>
          <p:cNvSpPr>
            <a:spLocks noGrp="1"/>
          </p:cNvSpPr>
          <p:nvPr>
            <p:ph type="subTitle" idx="1"/>
          </p:nvPr>
        </p:nvSpPr>
        <p:spPr/>
        <p:txBody>
          <a:bodyPr/>
          <a:lstStyle/>
          <a:p>
            <a:r>
              <a:rPr lang="en-US" dirty="0" smtClean="0"/>
              <a:t>Namhla Mkhize (ST10346094) PROG6212 POE PART 3</a:t>
            </a:r>
            <a:endParaRPr lang="en-ZA" dirty="0"/>
          </a:p>
        </p:txBody>
      </p:sp>
    </p:spTree>
    <p:extLst>
      <p:ext uri="{BB962C8B-B14F-4D97-AF65-F5344CB8AC3E}">
        <p14:creationId xmlns:p14="http://schemas.microsoft.com/office/powerpoint/2010/main" val="2836757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Approval Demonstration </a:t>
            </a:r>
            <a:endParaRPr lang="en-ZA" dirty="0"/>
          </a:p>
        </p:txBody>
      </p:sp>
      <p:pic>
        <p:nvPicPr>
          <p:cNvPr id="4" name="Content Placeholder 3"/>
          <p:cNvPicPr>
            <a:picLocks noGrp="1" noChangeAspect="1"/>
          </p:cNvPicPr>
          <p:nvPr>
            <p:ph idx="1"/>
          </p:nvPr>
        </p:nvPicPr>
        <p:blipFill>
          <a:blip r:embed="rId2"/>
          <a:stretch>
            <a:fillRect/>
          </a:stretch>
        </p:blipFill>
        <p:spPr>
          <a:xfrm>
            <a:off x="1534696" y="2064851"/>
            <a:ext cx="9520237" cy="925508"/>
          </a:xfrm>
          <a:prstGeom prst="rect">
            <a:avLst/>
          </a:prstGeom>
        </p:spPr>
      </p:pic>
      <p:pic>
        <p:nvPicPr>
          <p:cNvPr id="5" name="Picture 4"/>
          <p:cNvPicPr>
            <a:picLocks noChangeAspect="1"/>
          </p:cNvPicPr>
          <p:nvPr/>
        </p:nvPicPr>
        <p:blipFill>
          <a:blip r:embed="rId3"/>
          <a:stretch>
            <a:fillRect/>
          </a:stretch>
        </p:blipFill>
        <p:spPr>
          <a:xfrm>
            <a:off x="1534696" y="3332053"/>
            <a:ext cx="9520158" cy="1008660"/>
          </a:xfrm>
          <a:prstGeom prst="rect">
            <a:avLst/>
          </a:prstGeom>
        </p:spPr>
      </p:pic>
      <p:sp>
        <p:nvSpPr>
          <p:cNvPr id="6" name="TextBox 5"/>
          <p:cNvSpPr txBox="1"/>
          <p:nvPr/>
        </p:nvSpPr>
        <p:spPr>
          <a:xfrm>
            <a:off x="2356338" y="5044165"/>
            <a:ext cx="7965831" cy="307777"/>
          </a:xfrm>
          <a:prstGeom prst="rect">
            <a:avLst/>
          </a:prstGeom>
          <a:noFill/>
        </p:spPr>
        <p:txBody>
          <a:bodyPr wrap="square" rtlCol="0">
            <a:spAutoFit/>
          </a:bodyPr>
          <a:lstStyle/>
          <a:p>
            <a:r>
              <a:rPr lang="en-US" sz="1400" dirty="0" smtClean="0">
                <a:latin typeface="Calibri" panose="020F0502020204030204" pitchFamily="34" charset="0"/>
                <a:ea typeface="Calibri" panose="020F0502020204030204" pitchFamily="34" charset="0"/>
                <a:cs typeface="Calibri" panose="020F0502020204030204" pitchFamily="34" charset="0"/>
              </a:rPr>
              <a:t>Top is snippet of Manager Approval Page --- Bottom is how it reflects on the claim status Page</a:t>
            </a:r>
            <a:endParaRPr lang="en-ZA"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640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Resources Demonstration </a:t>
            </a:r>
            <a:endParaRPr lang="en-ZA" dirty="0"/>
          </a:p>
        </p:txBody>
      </p:sp>
      <p:pic>
        <p:nvPicPr>
          <p:cNvPr id="4" name="Content Placeholder 3"/>
          <p:cNvPicPr>
            <a:picLocks noGrp="1" noChangeAspect="1"/>
          </p:cNvPicPr>
          <p:nvPr>
            <p:ph idx="1"/>
          </p:nvPr>
        </p:nvPicPr>
        <p:blipFill>
          <a:blip r:embed="rId2"/>
          <a:stretch>
            <a:fillRect/>
          </a:stretch>
        </p:blipFill>
        <p:spPr>
          <a:xfrm>
            <a:off x="175081" y="1928202"/>
            <a:ext cx="6454320" cy="2448687"/>
          </a:xfrm>
          <a:prstGeom prst="rect">
            <a:avLst/>
          </a:prstGeom>
        </p:spPr>
      </p:pic>
      <p:pic>
        <p:nvPicPr>
          <p:cNvPr id="5" name="Picture 4"/>
          <p:cNvPicPr>
            <a:picLocks noChangeAspect="1"/>
          </p:cNvPicPr>
          <p:nvPr/>
        </p:nvPicPr>
        <p:blipFill>
          <a:blip r:embed="rId3"/>
          <a:stretch>
            <a:fillRect/>
          </a:stretch>
        </p:blipFill>
        <p:spPr>
          <a:xfrm>
            <a:off x="6789488" y="2191714"/>
            <a:ext cx="5189670" cy="1447925"/>
          </a:xfrm>
          <a:prstGeom prst="rect">
            <a:avLst/>
          </a:prstGeom>
        </p:spPr>
      </p:pic>
      <p:sp>
        <p:nvSpPr>
          <p:cNvPr id="9" name="TextBox 8"/>
          <p:cNvSpPr txBox="1"/>
          <p:nvPr/>
        </p:nvSpPr>
        <p:spPr>
          <a:xfrm>
            <a:off x="3719146" y="4800600"/>
            <a:ext cx="5943600" cy="646331"/>
          </a:xfrm>
          <a:prstGeom prst="rect">
            <a:avLst/>
          </a:prstGeom>
          <a:noFill/>
        </p:spPr>
        <p:txBody>
          <a:bodyPr wrap="square" rtlCol="0">
            <a:sp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Showcase of the HR function As well ability to generate report</a:t>
            </a:r>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762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Generation </a:t>
            </a:r>
            <a:endParaRPr lang="en-ZA" dirty="0"/>
          </a:p>
        </p:txBody>
      </p:sp>
      <p:pic>
        <p:nvPicPr>
          <p:cNvPr id="4" name="Content Placeholder 3"/>
          <p:cNvPicPr>
            <a:picLocks noGrp="1" noChangeAspect="1"/>
          </p:cNvPicPr>
          <p:nvPr>
            <p:ph idx="1"/>
          </p:nvPr>
        </p:nvPicPr>
        <p:blipFill>
          <a:blip r:embed="rId2"/>
          <a:stretch>
            <a:fillRect/>
          </a:stretch>
        </p:blipFill>
        <p:spPr>
          <a:xfrm>
            <a:off x="2712866" y="2200774"/>
            <a:ext cx="3795089" cy="1181202"/>
          </a:xfrm>
          <a:prstGeom prst="rect">
            <a:avLst/>
          </a:prstGeom>
        </p:spPr>
      </p:pic>
      <p:sp>
        <p:nvSpPr>
          <p:cNvPr id="5" name="TextBox 4"/>
          <p:cNvSpPr txBox="1"/>
          <p:nvPr/>
        </p:nvSpPr>
        <p:spPr>
          <a:xfrm>
            <a:off x="1213338" y="4026877"/>
            <a:ext cx="7271158" cy="646331"/>
          </a:xfrm>
          <a:prstGeom prst="rect">
            <a:avLst/>
          </a:prstGeom>
          <a:noFill/>
        </p:spPr>
        <p:txBody>
          <a:bodyPr wrap="none" rtlCol="0">
            <a:sp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Example of Opened Report generated from the claim  management System </a:t>
            </a:r>
          </a:p>
          <a:p>
            <a:r>
              <a:rPr lang="en-US" dirty="0" smtClean="0">
                <a:latin typeface="Calibri" panose="020F0502020204030204" pitchFamily="34" charset="0"/>
                <a:ea typeface="Calibri" panose="020F0502020204030204" pitchFamily="34" charset="0"/>
                <a:cs typeface="Calibri" panose="020F0502020204030204" pitchFamily="34" charset="0"/>
              </a:rPr>
              <a:t>And opened in Note Pad</a:t>
            </a:r>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028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Lecturer Manipulation</a:t>
            </a:r>
            <a:endParaRPr lang="en-ZA" dirty="0"/>
          </a:p>
        </p:txBody>
      </p:sp>
      <p:pic>
        <p:nvPicPr>
          <p:cNvPr id="4" name="Content Placeholder 3"/>
          <p:cNvPicPr>
            <a:picLocks noGrp="1" noChangeAspect="1"/>
          </p:cNvPicPr>
          <p:nvPr>
            <p:ph idx="1"/>
          </p:nvPr>
        </p:nvPicPr>
        <p:blipFill>
          <a:blip r:embed="rId2"/>
          <a:stretch>
            <a:fillRect/>
          </a:stretch>
        </p:blipFill>
        <p:spPr>
          <a:xfrm>
            <a:off x="110242" y="1853754"/>
            <a:ext cx="6123505" cy="1931340"/>
          </a:xfrm>
          <a:prstGeom prst="rect">
            <a:avLst/>
          </a:prstGeom>
        </p:spPr>
      </p:pic>
      <p:pic>
        <p:nvPicPr>
          <p:cNvPr id="5" name="Picture 4"/>
          <p:cNvPicPr>
            <a:picLocks noChangeAspect="1"/>
          </p:cNvPicPr>
          <p:nvPr/>
        </p:nvPicPr>
        <p:blipFill>
          <a:blip r:embed="rId3"/>
          <a:stretch>
            <a:fillRect/>
          </a:stretch>
        </p:blipFill>
        <p:spPr>
          <a:xfrm>
            <a:off x="176449" y="3829412"/>
            <a:ext cx="6954112" cy="2180732"/>
          </a:xfrm>
          <a:prstGeom prst="rect">
            <a:avLst/>
          </a:prstGeom>
        </p:spPr>
      </p:pic>
      <p:sp>
        <p:nvSpPr>
          <p:cNvPr id="6" name="TextBox 5"/>
          <p:cNvSpPr txBox="1"/>
          <p:nvPr/>
        </p:nvSpPr>
        <p:spPr>
          <a:xfrm flipH="1">
            <a:off x="6798210" y="2347546"/>
            <a:ext cx="3119512" cy="646331"/>
          </a:xfrm>
          <a:prstGeom prst="rect">
            <a:avLst/>
          </a:prstGeom>
          <a:noFill/>
        </p:spPr>
        <p:txBody>
          <a:bodyPr wrap="square" rtlCol="0">
            <a:sp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Show Case Of Editing form  USED BY HR</a:t>
            </a:r>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891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ZA" dirty="0"/>
          </a:p>
        </p:txBody>
      </p:sp>
      <p:pic>
        <p:nvPicPr>
          <p:cNvPr id="4" name="Content Placeholder 3"/>
          <p:cNvPicPr>
            <a:picLocks noGrp="1" noChangeAspect="1"/>
          </p:cNvPicPr>
          <p:nvPr>
            <p:ph idx="1"/>
          </p:nvPr>
        </p:nvPicPr>
        <p:blipFill>
          <a:blip r:embed="rId2"/>
          <a:stretch>
            <a:fillRect/>
          </a:stretch>
        </p:blipFill>
        <p:spPr>
          <a:xfrm>
            <a:off x="1007575" y="2151709"/>
            <a:ext cx="9520237" cy="1191408"/>
          </a:xfrm>
          <a:prstGeom prst="rect">
            <a:avLst/>
          </a:prstGeom>
        </p:spPr>
      </p:pic>
      <p:sp>
        <p:nvSpPr>
          <p:cNvPr id="5" name="TextBox 4"/>
          <p:cNvSpPr txBox="1"/>
          <p:nvPr/>
        </p:nvSpPr>
        <p:spPr>
          <a:xfrm>
            <a:off x="1134208" y="4325815"/>
            <a:ext cx="8392619" cy="1200329"/>
          </a:xfrm>
          <a:prstGeom prst="rect">
            <a:avLst/>
          </a:prstGeom>
          <a:noFill/>
        </p:spPr>
        <p:txBody>
          <a:bodyPr wrap="none" rtlCol="0">
            <a:sp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Results From Editing Information :  </a:t>
            </a:r>
          </a:p>
          <a:p>
            <a:r>
              <a:rPr lang="en-US" dirty="0" smtClean="0">
                <a:latin typeface="Calibri" panose="020F0502020204030204" pitchFamily="34" charset="0"/>
                <a:ea typeface="Calibri" panose="020F0502020204030204" pitchFamily="34" charset="0"/>
                <a:cs typeface="Calibri" panose="020F0502020204030204" pitchFamily="34" charset="0"/>
              </a:rPr>
              <a:t>NB – IF you press the update button it will throw and error but if you go back and press </a:t>
            </a:r>
          </a:p>
          <a:p>
            <a:r>
              <a:rPr lang="en-US" dirty="0" smtClean="0">
                <a:latin typeface="Calibri" panose="020F0502020204030204" pitchFamily="34" charset="0"/>
                <a:ea typeface="Calibri" panose="020F0502020204030204" pitchFamily="34" charset="0"/>
                <a:cs typeface="Calibri" panose="020F0502020204030204" pitchFamily="34" charset="0"/>
              </a:rPr>
              <a:t>Cancel the updated details will be prevalent</a:t>
            </a:r>
          </a:p>
          <a:p>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789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commits AND Link</a:t>
            </a:r>
            <a:endParaRPr lang="en-ZA" dirty="0"/>
          </a:p>
        </p:txBody>
      </p:sp>
      <p:sp>
        <p:nvSpPr>
          <p:cNvPr id="3" name="Content Placeholder 2"/>
          <p:cNvSpPr>
            <a:spLocks noGrp="1"/>
          </p:cNvSpPr>
          <p:nvPr>
            <p:ph idx="1"/>
          </p:nvPr>
        </p:nvSpPr>
        <p:spPr/>
        <p:txBody>
          <a:bodyPr/>
          <a:lstStyle/>
          <a:p>
            <a:endParaRPr lang="en-ZA" dirty="0"/>
          </a:p>
        </p:txBody>
      </p:sp>
    </p:spTree>
    <p:extLst>
      <p:ext uri="{BB962C8B-B14F-4D97-AF65-F5344CB8AC3E}">
        <p14:creationId xmlns:p14="http://schemas.microsoft.com/office/powerpoint/2010/main" val="15529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Introduction:</a:t>
            </a:r>
          </a:p>
        </p:txBody>
      </p:sp>
      <p:sp>
        <p:nvSpPr>
          <p:cNvPr id="4" name="Rectangle 1"/>
          <p:cNvSpPr>
            <a:spLocks noGrp="1" noChangeArrowheads="1"/>
          </p:cNvSpPr>
          <p:nvPr>
            <p:ph idx="1"/>
          </p:nvPr>
        </p:nvSpPr>
        <p:spPr bwMode="auto">
          <a:xfrm>
            <a:off x="1534696" y="2015732"/>
            <a:ext cx="10462232" cy="346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Overview of the Application:</a:t>
            </a:r>
            <a:r>
              <a:rPr kumimoji="0" lang="en-US" altLang="en-US" sz="1800" b="0" i="0" u="none" strike="noStrike" cap="none" normalizeH="0" baseline="0" smtClean="0">
                <a:ln>
                  <a:noFill/>
                </a:ln>
                <a:solidFill>
                  <a:schemeClr val="tx1"/>
                </a:solidFill>
                <a:effectLst/>
                <a:latin typeface="Arial" panose="020B0604020202020204" pitchFamily="34" charset="0"/>
              </a:rPr>
              <a:t> The Lecturer Claim Management System is designed to automate and streamline the process of lecturer claim submissions, approvals, and tracking. It simplifies the workflow by allowing lecturers to submit claims, and managers and HR staff to efficiently review, approve, and track payments.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Purpose of the App:</a:t>
            </a:r>
            <a:r>
              <a:rPr kumimoji="0" lang="en-US" altLang="en-US" sz="1800" b="0" i="0" u="none" strike="noStrike" cap="none" normalizeH="0" baseline="0" smtClean="0">
                <a:ln>
                  <a:noFill/>
                </a:ln>
                <a:solidFill>
                  <a:schemeClr val="tx1"/>
                </a:solidFill>
                <a:effectLst/>
                <a:latin typeface="Arial" panose="020B0604020202020204" pitchFamily="34" charset="0"/>
              </a:rPr>
              <a:t> This application aims to replace the manual claim handling system, which often leads to delays, errors, and confusion. By automating the process, it ensures faster and more accurate claim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Target Audience:</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HR Departments:</a:t>
            </a:r>
            <a:r>
              <a:rPr kumimoji="0" lang="en-US" altLang="en-US" sz="1800" b="0" i="0" u="none" strike="noStrike" cap="none" normalizeH="0" baseline="0" smtClean="0">
                <a:ln>
                  <a:noFill/>
                </a:ln>
                <a:solidFill>
                  <a:schemeClr val="tx1"/>
                </a:solidFill>
                <a:effectLst/>
                <a:latin typeface="Arial" panose="020B0604020202020204" pitchFamily="34" charset="0"/>
              </a:rPr>
              <a:t> For tracking and approving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Managers:</a:t>
            </a:r>
            <a:r>
              <a:rPr kumimoji="0" lang="en-US" altLang="en-US" sz="1800" b="0" i="0" u="none" strike="noStrike" cap="none" normalizeH="0" baseline="0" smtClean="0">
                <a:ln>
                  <a:noFill/>
                </a:ln>
                <a:solidFill>
                  <a:schemeClr val="tx1"/>
                </a:solidFill>
                <a:effectLst/>
                <a:latin typeface="Arial" panose="020B0604020202020204" pitchFamily="34" charset="0"/>
              </a:rPr>
              <a:t> For approving or rejecting lecturer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Lecturers:</a:t>
            </a:r>
            <a:r>
              <a:rPr kumimoji="0" lang="en-US" altLang="en-US" sz="1800" b="0" i="0" u="none" strike="noStrike" cap="none" normalizeH="0" baseline="0" smtClean="0">
                <a:ln>
                  <a:noFill/>
                </a:ln>
                <a:solidFill>
                  <a:schemeClr val="tx1"/>
                </a:solidFill>
                <a:effectLst/>
                <a:latin typeface="Arial" panose="020B0604020202020204" pitchFamily="34" charset="0"/>
              </a:rPr>
              <a:t> For submitting claims and tracking their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151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Application</a:t>
            </a:r>
            <a:endParaRPr lang="en-ZA" dirty="0"/>
          </a:p>
        </p:txBody>
      </p:sp>
      <p:sp>
        <p:nvSpPr>
          <p:cNvPr id="3" name="Content Placeholder 2"/>
          <p:cNvSpPr>
            <a:spLocks noGrp="1"/>
          </p:cNvSpPr>
          <p:nvPr>
            <p:ph idx="1"/>
          </p:nvPr>
        </p:nvSpPr>
        <p:spPr/>
        <p:txBody>
          <a:bodyPr>
            <a:normAutofit fontScale="92500" lnSpcReduction="20000"/>
          </a:bodyPr>
          <a:lstStyle/>
          <a:p>
            <a:r>
              <a:rPr lang="en-US" b="1" dirty="0"/>
              <a:t>Problem Statement:</a:t>
            </a:r>
          </a:p>
          <a:p>
            <a:r>
              <a:rPr lang="en-US" b="1" dirty="0"/>
              <a:t>The Problem:</a:t>
            </a:r>
            <a:r>
              <a:rPr lang="en-US" dirty="0"/>
              <a:t> Managing lecturer claims manually is time-consuming, prone to errors, and often results in delayed payments. The existing process lacks transparency and efficiency, leading to frustrations for both lecturers and administrators.</a:t>
            </a:r>
          </a:p>
          <a:p>
            <a:r>
              <a:rPr lang="en-US" b="1" dirty="0"/>
              <a:t>Solution (Your Application):</a:t>
            </a:r>
          </a:p>
          <a:p>
            <a:r>
              <a:rPr lang="en-US" b="1" dirty="0"/>
              <a:t>The Solution:</a:t>
            </a:r>
            <a:r>
              <a:rPr lang="en-US" dirty="0"/>
              <a:t> The Lecturer Claim Management System automates the claim submission, approval, and tracking process, enabling lecturers to submit claims easily and track their status, while managers and HR departments can review, approve or reject claims, and generate reports for auditing and analysis.</a:t>
            </a:r>
          </a:p>
          <a:p>
            <a:endParaRPr lang="en-ZA" dirty="0"/>
          </a:p>
        </p:txBody>
      </p:sp>
    </p:spTree>
    <p:extLst>
      <p:ext uri="{BB962C8B-B14F-4D97-AF65-F5344CB8AC3E}">
        <p14:creationId xmlns:p14="http://schemas.microsoft.com/office/powerpoint/2010/main" val="376767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ZA" dirty="0"/>
          </a:p>
        </p:txBody>
      </p:sp>
      <p:sp>
        <p:nvSpPr>
          <p:cNvPr id="3" name="Content Placeholder 2"/>
          <p:cNvSpPr>
            <a:spLocks noGrp="1"/>
          </p:cNvSpPr>
          <p:nvPr>
            <p:ph idx="1"/>
          </p:nvPr>
        </p:nvSpPr>
        <p:spPr/>
        <p:txBody>
          <a:bodyPr>
            <a:normAutofit fontScale="77500" lnSpcReduction="20000"/>
          </a:bodyPr>
          <a:lstStyle/>
          <a:p>
            <a:r>
              <a:rPr lang="en-US" b="1" dirty="0"/>
              <a:t>Lecturer Claim Submission:</a:t>
            </a:r>
            <a:endParaRPr lang="en-US" dirty="0"/>
          </a:p>
          <a:p>
            <a:pPr lvl="1"/>
            <a:r>
              <a:rPr lang="en-US" dirty="0"/>
              <a:t>Lecturers can submit claims through an easy-to-use interface, entering required details like claim type, amount, and supporting documents.</a:t>
            </a:r>
          </a:p>
          <a:p>
            <a:r>
              <a:rPr lang="en-US" b="1" dirty="0"/>
              <a:t>Manager Approval System:</a:t>
            </a:r>
            <a:endParaRPr lang="en-US" dirty="0"/>
          </a:p>
          <a:p>
            <a:pPr lvl="1"/>
            <a:r>
              <a:rPr lang="en-US" dirty="0"/>
              <a:t>Claims submitted by lecturers are routed to managers for review and approval. Managers can approve or reject claims directly within the system.</a:t>
            </a:r>
          </a:p>
          <a:p>
            <a:r>
              <a:rPr lang="en-US" b="1" dirty="0"/>
              <a:t>Automated Report Generation:</a:t>
            </a:r>
            <a:endParaRPr lang="en-US" dirty="0"/>
          </a:p>
          <a:p>
            <a:pPr lvl="1"/>
            <a:r>
              <a:rPr lang="en-US" dirty="0"/>
              <a:t>The system automatically generates reports for approved claims, making it easy for HR departments to audit and review claim statistics.</a:t>
            </a:r>
          </a:p>
          <a:p>
            <a:r>
              <a:rPr lang="en-US" b="1" dirty="0"/>
              <a:t>User Roles and Access Control:</a:t>
            </a:r>
            <a:endParaRPr lang="en-US" dirty="0"/>
          </a:p>
          <a:p>
            <a:pPr lvl="1"/>
            <a:r>
              <a:rPr lang="en-US" dirty="0"/>
              <a:t>The system has defined roles (e.g., Lecturer, Manager, HR) with specific permissions, ensuring that each user can access only the parts of the system relevant to their role.</a:t>
            </a:r>
          </a:p>
          <a:p>
            <a:endParaRPr lang="en-ZA" dirty="0"/>
          </a:p>
        </p:txBody>
      </p:sp>
    </p:spTree>
    <p:extLst>
      <p:ext uri="{BB962C8B-B14F-4D97-AF65-F5344CB8AC3E}">
        <p14:creationId xmlns:p14="http://schemas.microsoft.com/office/powerpoint/2010/main" val="247776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Application Flow (Process Overview):</a:t>
            </a:r>
          </a:p>
        </p:txBody>
      </p:sp>
      <p:sp>
        <p:nvSpPr>
          <p:cNvPr id="4" name="Rectangle 1"/>
          <p:cNvSpPr>
            <a:spLocks noGrp="1" noChangeArrowheads="1"/>
          </p:cNvSpPr>
          <p:nvPr>
            <p:ph idx="1"/>
          </p:nvPr>
        </p:nvSpPr>
        <p:spPr bwMode="auto">
          <a:xfrm>
            <a:off x="462035" y="3070296"/>
            <a:ext cx="109767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Lecturer Submits Claim</a:t>
            </a:r>
            <a:r>
              <a:rPr kumimoji="0" lang="en-US" altLang="en-US" sz="1800" b="0" i="0" u="none" strike="noStrike" cap="none" normalizeH="0" baseline="0" smtClean="0">
                <a:ln>
                  <a:noFill/>
                </a:ln>
                <a:solidFill>
                  <a:schemeClr val="tx1"/>
                </a:solidFill>
                <a:effectLst/>
                <a:latin typeface="Arial" panose="020B0604020202020204" pitchFamily="34" charset="0"/>
              </a:rPr>
              <a:t> → Lecturers input claim details (amount, type, date,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Manager Reviews and Approves/Rejects Claim</a:t>
            </a:r>
            <a:r>
              <a:rPr kumimoji="0" lang="en-US" altLang="en-US" sz="1800" b="0" i="0" u="none" strike="noStrike" cap="none" normalizeH="0" baseline="0" smtClean="0">
                <a:ln>
                  <a:noFill/>
                </a:ln>
                <a:solidFill>
                  <a:schemeClr val="tx1"/>
                </a:solidFill>
                <a:effectLst/>
                <a:latin typeface="Arial" panose="020B0604020202020204" pitchFamily="34" charset="0"/>
              </a:rPr>
              <a:t> → Claims are reviewed by managers. They approve or reject based on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HR Department Generates Reports</a:t>
            </a:r>
            <a:r>
              <a:rPr kumimoji="0" lang="en-US" altLang="en-US" sz="1800" b="0" i="0" u="none" strike="noStrike" cap="none" normalizeH="0" baseline="0" smtClean="0">
                <a:ln>
                  <a:noFill/>
                </a:ln>
                <a:solidFill>
                  <a:schemeClr val="tx1"/>
                </a:solidFill>
                <a:effectLst/>
                <a:latin typeface="Arial" panose="020B0604020202020204" pitchFamily="34" charset="0"/>
              </a:rPr>
              <a:t> → HR can run reports on approved claims for payment processing and auditing.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Payment Processing</a:t>
            </a:r>
            <a:r>
              <a:rPr kumimoji="0" lang="en-US" altLang="en-US" sz="1800" b="0" i="0" u="none" strike="noStrike" cap="none" normalizeH="0" baseline="0" smtClean="0">
                <a:ln>
                  <a:noFill/>
                </a:ln>
                <a:solidFill>
                  <a:schemeClr val="tx1"/>
                </a:solidFill>
                <a:effectLst/>
                <a:latin typeface="Arial" panose="020B0604020202020204" pitchFamily="34" charset="0"/>
              </a:rPr>
              <a:t> → After approval, the claim is processed for payment. </a:t>
            </a:r>
          </a:p>
        </p:txBody>
      </p:sp>
    </p:spTree>
    <p:extLst>
      <p:ext uri="{BB962C8B-B14F-4D97-AF65-F5344CB8AC3E}">
        <p14:creationId xmlns:p14="http://schemas.microsoft.com/office/powerpoint/2010/main" val="117288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Lecturer Claim Submission Page Demonstration</a:t>
            </a:r>
            <a:endParaRPr lang="en-ZA" dirty="0"/>
          </a:p>
        </p:txBody>
      </p:sp>
      <p:pic>
        <p:nvPicPr>
          <p:cNvPr id="4" name="Content Placeholder 3"/>
          <p:cNvPicPr>
            <a:picLocks noGrp="1" noChangeAspect="1"/>
          </p:cNvPicPr>
          <p:nvPr>
            <p:ph idx="1"/>
          </p:nvPr>
        </p:nvPicPr>
        <p:blipFill>
          <a:blip r:embed="rId2"/>
          <a:stretch>
            <a:fillRect/>
          </a:stretch>
        </p:blipFill>
        <p:spPr>
          <a:xfrm>
            <a:off x="1151865" y="2007332"/>
            <a:ext cx="3780425" cy="3449638"/>
          </a:xfrm>
          <a:prstGeom prst="rect">
            <a:avLst/>
          </a:prstGeom>
        </p:spPr>
      </p:pic>
      <p:pic>
        <p:nvPicPr>
          <p:cNvPr id="5" name="Picture 4"/>
          <p:cNvPicPr>
            <a:picLocks noChangeAspect="1"/>
          </p:cNvPicPr>
          <p:nvPr/>
        </p:nvPicPr>
        <p:blipFill>
          <a:blip r:embed="rId3"/>
          <a:stretch>
            <a:fillRect/>
          </a:stretch>
        </p:blipFill>
        <p:spPr>
          <a:xfrm>
            <a:off x="6151321" y="2007332"/>
            <a:ext cx="4424714" cy="3449638"/>
          </a:xfrm>
          <a:prstGeom prst="rect">
            <a:avLst/>
          </a:prstGeom>
        </p:spPr>
      </p:pic>
      <p:sp>
        <p:nvSpPr>
          <p:cNvPr id="6" name="TextBox 5"/>
          <p:cNvSpPr txBox="1"/>
          <p:nvPr/>
        </p:nvSpPr>
        <p:spPr>
          <a:xfrm>
            <a:off x="2549769" y="5521570"/>
            <a:ext cx="5943600" cy="369332"/>
          </a:xfrm>
          <a:prstGeom prst="rect">
            <a:avLst/>
          </a:prstGeom>
          <a:noFill/>
        </p:spPr>
        <p:txBody>
          <a:bodyPr wrap="square" rtlCol="0">
            <a:spAutoFit/>
          </a:bodyPr>
          <a:lstStyle/>
          <a:p>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836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747346"/>
            <a:ext cx="9520158" cy="764931"/>
          </a:xfrm>
        </p:spPr>
        <p:txBody>
          <a:bodyPr/>
          <a:lstStyle/>
          <a:p>
            <a:r>
              <a:rPr lang="en-US" dirty="0" smtClean="0"/>
              <a:t>Claim being Submitted</a:t>
            </a:r>
            <a:endParaRPr lang="en-ZA" dirty="0"/>
          </a:p>
        </p:txBody>
      </p:sp>
      <p:pic>
        <p:nvPicPr>
          <p:cNvPr id="4" name="Content Placeholder 3"/>
          <p:cNvPicPr>
            <a:picLocks noGrp="1" noChangeAspect="1"/>
          </p:cNvPicPr>
          <p:nvPr>
            <p:ph idx="1"/>
          </p:nvPr>
        </p:nvPicPr>
        <p:blipFill>
          <a:blip r:embed="rId2"/>
          <a:stretch>
            <a:fillRect/>
          </a:stretch>
        </p:blipFill>
        <p:spPr>
          <a:xfrm>
            <a:off x="2401313" y="1512277"/>
            <a:ext cx="6329448" cy="3955906"/>
          </a:xfrm>
          <a:prstGeom prst="rect">
            <a:avLst/>
          </a:prstGeom>
        </p:spPr>
      </p:pic>
    </p:spTree>
    <p:extLst>
      <p:ext uri="{BB962C8B-B14F-4D97-AF65-F5344CB8AC3E}">
        <p14:creationId xmlns:p14="http://schemas.microsoft.com/office/powerpoint/2010/main" val="384844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 Status Page : Waiting for approval</a:t>
            </a:r>
            <a:endParaRPr lang="en-ZA" dirty="0"/>
          </a:p>
        </p:txBody>
      </p:sp>
      <p:pic>
        <p:nvPicPr>
          <p:cNvPr id="4" name="Content Placeholder 3"/>
          <p:cNvPicPr>
            <a:picLocks noGrp="1" noChangeAspect="1"/>
          </p:cNvPicPr>
          <p:nvPr>
            <p:ph idx="1"/>
          </p:nvPr>
        </p:nvPicPr>
        <p:blipFill>
          <a:blip r:embed="rId2"/>
          <a:stretch>
            <a:fillRect/>
          </a:stretch>
        </p:blipFill>
        <p:spPr>
          <a:xfrm>
            <a:off x="1535113" y="2264265"/>
            <a:ext cx="9520237" cy="2953358"/>
          </a:xfrm>
          <a:prstGeom prst="rect">
            <a:avLst/>
          </a:prstGeom>
        </p:spPr>
      </p:pic>
      <p:sp>
        <p:nvSpPr>
          <p:cNvPr id="5" name="TextBox 4"/>
          <p:cNvSpPr txBox="1"/>
          <p:nvPr/>
        </p:nvSpPr>
        <p:spPr>
          <a:xfrm>
            <a:off x="3429000" y="5443468"/>
            <a:ext cx="5943600" cy="646331"/>
          </a:xfrm>
          <a:prstGeom prst="rect">
            <a:avLst/>
          </a:prstGeom>
          <a:noFill/>
        </p:spPr>
        <p:txBody>
          <a:bodyPr wrap="square" rtlCol="0">
            <a:sp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Example of The claim Status page with approved and pending claims</a:t>
            </a:r>
            <a:endParaRPr lang="en-Z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208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Coordinator Approval</a:t>
            </a:r>
            <a:endParaRPr lang="en-ZA" dirty="0"/>
          </a:p>
        </p:txBody>
      </p:sp>
      <p:pic>
        <p:nvPicPr>
          <p:cNvPr id="4" name="Content Placeholder 3"/>
          <p:cNvPicPr>
            <a:picLocks noGrp="1" noChangeAspect="1"/>
          </p:cNvPicPr>
          <p:nvPr>
            <p:ph idx="1"/>
          </p:nvPr>
        </p:nvPicPr>
        <p:blipFill>
          <a:blip r:embed="rId2"/>
          <a:stretch>
            <a:fillRect/>
          </a:stretch>
        </p:blipFill>
        <p:spPr>
          <a:xfrm>
            <a:off x="1403228" y="2264357"/>
            <a:ext cx="9520237" cy="948528"/>
          </a:xfrm>
          <a:prstGeom prst="rect">
            <a:avLst/>
          </a:prstGeom>
        </p:spPr>
      </p:pic>
      <p:pic>
        <p:nvPicPr>
          <p:cNvPr id="5" name="Picture 4"/>
          <p:cNvPicPr>
            <a:picLocks noChangeAspect="1"/>
          </p:cNvPicPr>
          <p:nvPr/>
        </p:nvPicPr>
        <p:blipFill>
          <a:blip r:embed="rId3"/>
          <a:stretch>
            <a:fillRect/>
          </a:stretch>
        </p:blipFill>
        <p:spPr>
          <a:xfrm>
            <a:off x="1403228" y="3685034"/>
            <a:ext cx="9618872" cy="1106774"/>
          </a:xfrm>
          <a:prstGeom prst="rect">
            <a:avLst/>
          </a:prstGeom>
        </p:spPr>
      </p:pic>
      <p:sp>
        <p:nvSpPr>
          <p:cNvPr id="6" name="TextBox 5"/>
          <p:cNvSpPr txBox="1"/>
          <p:nvPr/>
        </p:nvSpPr>
        <p:spPr>
          <a:xfrm>
            <a:off x="2356338" y="5044165"/>
            <a:ext cx="7965831" cy="307777"/>
          </a:xfrm>
          <a:prstGeom prst="rect">
            <a:avLst/>
          </a:prstGeom>
          <a:noFill/>
        </p:spPr>
        <p:txBody>
          <a:bodyPr wrap="square" rtlCol="0">
            <a:spAutoFit/>
          </a:bodyPr>
          <a:lstStyle/>
          <a:p>
            <a:r>
              <a:rPr lang="en-US" sz="1400" dirty="0" smtClean="0">
                <a:latin typeface="Calibri" panose="020F0502020204030204" pitchFamily="34" charset="0"/>
                <a:ea typeface="Calibri" panose="020F0502020204030204" pitchFamily="34" charset="0"/>
                <a:cs typeface="Calibri" panose="020F0502020204030204" pitchFamily="34" charset="0"/>
              </a:rPr>
              <a:t>Top is snippet of coordinator Approval Page --- Bottom is how it reflects on the claim status Page</a:t>
            </a:r>
            <a:endParaRPr lang="en-ZA"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19960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118</TotalTime>
  <Words>583</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Palatino Linotype</vt:lpstr>
      <vt:lpstr>Gallery</vt:lpstr>
      <vt:lpstr>Lecturer Claim Management System</vt:lpstr>
      <vt:lpstr>Introduction:</vt:lpstr>
      <vt:lpstr>Purpose Of Application</vt:lpstr>
      <vt:lpstr>Key Features</vt:lpstr>
      <vt:lpstr>Application Flow (Process Overview):</vt:lpstr>
      <vt:lpstr>Lecturer Claim Submission Page Demonstration</vt:lpstr>
      <vt:lpstr>Claim being Submitted</vt:lpstr>
      <vt:lpstr>Claim Status Page : Waiting for approval</vt:lpstr>
      <vt:lpstr>Coordinator Approval</vt:lpstr>
      <vt:lpstr>Manager Approval Demonstration </vt:lpstr>
      <vt:lpstr>Human Resources Demonstration </vt:lpstr>
      <vt:lpstr>Report Generation </vt:lpstr>
      <vt:lpstr>Lecturer Manipulation</vt:lpstr>
      <vt:lpstr>Output</vt:lpstr>
      <vt:lpstr>GitHub commits AND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Lecturer Claim Management System</dc:title>
  <dc:creator>namhla mkhize</dc:creator>
  <cp:lastModifiedBy>namhla mkhize</cp:lastModifiedBy>
  <cp:revision>6</cp:revision>
  <dcterms:created xsi:type="dcterms:W3CDTF">2024-11-21T15:20:05Z</dcterms:created>
  <dcterms:modified xsi:type="dcterms:W3CDTF">2024-11-21T17:18:34Z</dcterms:modified>
</cp:coreProperties>
</file>