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0" r:id="rId10"/>
    <p:sldId id="271" r:id="rId11"/>
    <p:sldId id="273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1502E7-655E-4715-AFE6-912D16E86FA3}">
  <a:tblStyle styleId="{F91502E7-655E-4715-AFE6-912D16E86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8985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cc37f48a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cc37f48a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cc37f48a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cc37f48a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c37f4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c37f4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cc37f48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cc37f48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c37f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cc37f4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cc37f48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cc37f48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cc37f48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cc37f48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cc37f48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cc37f48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cc37f48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cc37f48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cc37f48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cc37f48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01368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1522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1380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63049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9168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172638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84971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52685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45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38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26505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370609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16399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625559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6874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5598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5267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84233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969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457001" y="957696"/>
            <a:ext cx="6686549" cy="1697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Курсовая работа 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На Тему: 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“Отдел кадров организации: </a:t>
            </a:r>
            <a:r>
              <a:rPr lang="ru" sz="2400" dirty="0"/>
              <a:t>разработка и администрирование базы данных, разработка клиентского приложения”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035875" y="2715925"/>
            <a:ext cx="2784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Выполнила: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Ст. гр. ПКсп-116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Толстова Ю.А.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Проверили: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Павлова О.Н.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Куприянов А.А.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Форма </a:t>
            </a:r>
            <a:r>
              <a:rPr lang="ru-RU" dirty="0" smtClean="0"/>
              <a:t>редактирования и добавления</a:t>
            </a:r>
            <a:endParaRPr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33225" t="24072" r="33576" b="30314"/>
          <a:stretch/>
        </p:blipFill>
        <p:spPr bwMode="auto">
          <a:xfrm>
            <a:off x="2612534" y="1214696"/>
            <a:ext cx="3781339" cy="2955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Постановка задачи	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В данной работе стоит задача создать программный модуль </a:t>
            </a:r>
            <a:r>
              <a:rPr lang="ru" dirty="0" smtClean="0"/>
              <a:t>«Отдел кадров организации», </a:t>
            </a:r>
            <a:r>
              <a:rPr lang="ru" dirty="0"/>
              <a:t>который может быть использован в </a:t>
            </a:r>
            <a:r>
              <a:rPr lang="ru" dirty="0" smtClean="0"/>
              <a:t>организации. </a:t>
            </a:r>
            <a:r>
              <a:rPr lang="ru" dirty="0"/>
              <a:t>Также,  для хранения данных, которыми будет оперировать программа, необходимо разработать базу данных.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Проектирование базы данных</a:t>
            </a:r>
            <a:endParaRPr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19626" t="14139" r="40224" b="34777"/>
          <a:stretch/>
        </p:blipFill>
        <p:spPr bwMode="auto">
          <a:xfrm>
            <a:off x="2105775" y="1017800"/>
            <a:ext cx="5057140" cy="361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75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Подготовка базы данных </a:t>
            </a:r>
            <a:r>
              <a:rPr lang="ru" dirty="0" smtClean="0"/>
              <a:t>(словарь </a:t>
            </a:r>
            <a:r>
              <a:rPr lang="ru" dirty="0"/>
              <a:t>данных)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3581"/>
              </p:ext>
            </p:extLst>
          </p:nvPr>
        </p:nvGraphicFramePr>
        <p:xfrm>
          <a:off x="533399" y="987655"/>
          <a:ext cx="8201891" cy="3210271"/>
        </p:xfrm>
        <a:graphic>
          <a:graphicData uri="http://schemas.openxmlformats.org/drawingml/2006/table">
            <a:tbl>
              <a:tblPr firstRow="1" firstCol="1" bandRow="1">
                <a:tableStyleId>{F91502E7-655E-4715-AFE6-912D16E86FA3}</a:tableStyleId>
              </a:tblPr>
              <a:tblGrid>
                <a:gridCol w="1197163">
                  <a:extLst>
                    <a:ext uri="{9D8B030D-6E8A-4147-A177-3AD203B41FA5}">
                      <a16:colId xmlns:a16="http://schemas.microsoft.com/office/drawing/2014/main" val="832765050"/>
                    </a:ext>
                  </a:extLst>
                </a:gridCol>
                <a:gridCol w="1446536">
                  <a:extLst>
                    <a:ext uri="{9D8B030D-6E8A-4147-A177-3AD203B41FA5}">
                      <a16:colId xmlns:a16="http://schemas.microsoft.com/office/drawing/2014/main" val="2759423528"/>
                    </a:ext>
                  </a:extLst>
                </a:gridCol>
                <a:gridCol w="1728472">
                  <a:extLst>
                    <a:ext uri="{9D8B030D-6E8A-4147-A177-3AD203B41FA5}">
                      <a16:colId xmlns:a16="http://schemas.microsoft.com/office/drawing/2014/main" val="4282622994"/>
                    </a:ext>
                  </a:extLst>
                </a:gridCol>
                <a:gridCol w="3829720">
                  <a:extLst>
                    <a:ext uri="{9D8B030D-6E8A-4147-A177-3AD203B41FA5}">
                      <a16:colId xmlns:a16="http://schemas.microsoft.com/office/drawing/2014/main" val="843364243"/>
                    </a:ext>
                  </a:extLst>
                </a:gridCol>
              </a:tblGrid>
              <a:tr h="230965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400" spc="25">
                          <a:effectLst/>
                        </a:rPr>
                        <a:t>Human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26015"/>
                  </a:ext>
                </a:extLst>
              </a:tr>
              <a:tr h="446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Ключ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Поле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Обязательное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Примечание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492477343"/>
                  </a:ext>
                </a:extLst>
              </a:tr>
              <a:tr h="395941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Первичный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Идентификационный номера человека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1040271496"/>
                  </a:ext>
                </a:extLst>
              </a:tr>
              <a:tr h="382443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Fname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Фамилия человека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2658222951"/>
                  </a:ext>
                </a:extLst>
              </a:tr>
              <a:tr h="382443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Mname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Имя человека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2191717629"/>
                  </a:ext>
                </a:extLst>
              </a:tr>
              <a:tr h="382443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Lname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Отчество человека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455994580"/>
                  </a:ext>
                </a:extLst>
              </a:tr>
              <a:tr h="19797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Возраст человека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3910745796"/>
                  </a:ext>
                </a:extLst>
              </a:tr>
              <a:tr h="395941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Внешний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Внешний ключ к таблице </a:t>
                      </a:r>
                      <a:r>
                        <a:rPr lang="en-US" sz="1200">
                          <a:effectLst/>
                        </a:rPr>
                        <a:t>Dep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200553795"/>
                  </a:ext>
                </a:extLst>
              </a:tr>
              <a:tr h="395941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Внешний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</a:rPr>
                        <a:t>Внешний ключ к таблице </a:t>
                      </a:r>
                      <a:r>
                        <a:rPr lang="en-US" sz="1200" dirty="0">
                          <a:effectLst/>
                        </a:rPr>
                        <a:t>Position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extLst>
                  <a:ext uri="{0D108BD9-81ED-4DB2-BD59-A6C34878D82A}">
                    <a16:rowId xmlns:a16="http://schemas.microsoft.com/office/drawing/2014/main" val="19469967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62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Подготовка базы данных (словарь данных)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11660"/>
              </p:ext>
            </p:extLst>
          </p:nvPr>
        </p:nvGraphicFramePr>
        <p:xfrm>
          <a:off x="1754158" y="1381125"/>
          <a:ext cx="6077585" cy="1371600"/>
        </p:xfrm>
        <a:graphic>
          <a:graphicData uri="http://schemas.openxmlformats.org/drawingml/2006/table">
            <a:tbl>
              <a:tblPr firstRow="1" firstCol="1" bandRow="1">
                <a:tableStyleId>{F91502E7-655E-4715-AFE6-912D16E86FA3}</a:tableStyleId>
              </a:tblPr>
              <a:tblGrid>
                <a:gridCol w="887095">
                  <a:extLst>
                    <a:ext uri="{9D8B030D-6E8A-4147-A177-3AD203B41FA5}">
                      <a16:colId xmlns:a16="http://schemas.microsoft.com/office/drawing/2014/main" val="157857304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799272400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1790275258"/>
                    </a:ext>
                  </a:extLst>
                </a:gridCol>
                <a:gridCol w="2837815">
                  <a:extLst>
                    <a:ext uri="{9D8B030D-6E8A-4147-A177-3AD203B41FA5}">
                      <a16:colId xmlns:a16="http://schemas.microsoft.com/office/drawing/2014/main" val="22950233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400" spc="25">
                          <a:effectLst/>
                        </a:rPr>
                        <a:t>Position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Ключ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Поле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Обязательное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Примечание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079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Первичный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Идентификационный номер должности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328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NameJob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 должности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911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87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Подготовка базы данных (словарь данных)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48248"/>
              </p:ext>
            </p:extLst>
          </p:nvPr>
        </p:nvGraphicFramePr>
        <p:xfrm>
          <a:off x="1781867" y="1135524"/>
          <a:ext cx="6077585" cy="2468880"/>
        </p:xfrm>
        <a:graphic>
          <a:graphicData uri="http://schemas.openxmlformats.org/drawingml/2006/table">
            <a:tbl>
              <a:tblPr firstRow="1" firstCol="1" bandRow="1">
                <a:tableStyleId>{F91502E7-655E-4715-AFE6-912D16E86FA3}</a:tableStyleId>
              </a:tblPr>
              <a:tblGrid>
                <a:gridCol w="887095">
                  <a:extLst>
                    <a:ext uri="{9D8B030D-6E8A-4147-A177-3AD203B41FA5}">
                      <a16:colId xmlns:a16="http://schemas.microsoft.com/office/drawing/2014/main" val="2764822648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362145518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1782121382"/>
                    </a:ext>
                  </a:extLst>
                </a:gridCol>
                <a:gridCol w="2837815">
                  <a:extLst>
                    <a:ext uri="{9D8B030D-6E8A-4147-A177-3AD203B41FA5}">
                      <a16:colId xmlns:a16="http://schemas.microsoft.com/office/drawing/2014/main" val="4125610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400" spc="25">
                          <a:effectLst/>
                        </a:rPr>
                        <a:t>Dep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4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Ключ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Поле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Обязательное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400" spc="25">
                          <a:effectLst/>
                        </a:rPr>
                        <a:t>Примечание</a:t>
                      </a:r>
                      <a:endParaRPr lang="ru-RU" sz="1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66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Первичный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Идентификационный номер отдела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NameDep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Название отдела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107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области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2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города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Street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улицы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26599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 дома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4144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Резервное копирование и восстановление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935154" y="1202166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Скрипт на языке T-SQL</a:t>
            </a:r>
            <a:r>
              <a:rPr lang="ru" dirty="0" smtClean="0"/>
              <a:t>: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/>
              <a:t>use master</a:t>
            </a:r>
            <a:endParaRPr lang="ru-RU" dirty="0"/>
          </a:p>
          <a:p>
            <a:pPr marL="114300" indent="0">
              <a:buNone/>
            </a:pPr>
            <a:r>
              <a:rPr lang="en-US" dirty="0"/>
              <a:t>go</a:t>
            </a:r>
            <a:endParaRPr lang="ru-RU" dirty="0"/>
          </a:p>
          <a:p>
            <a:pPr marL="114300" indent="0">
              <a:buNone/>
            </a:pPr>
            <a:r>
              <a:rPr lang="en-US" dirty="0"/>
              <a:t>backup database OKO</a:t>
            </a:r>
            <a:endParaRPr lang="ru-RU" dirty="0"/>
          </a:p>
          <a:p>
            <a:pPr marL="114300" indent="0">
              <a:buNone/>
            </a:pPr>
            <a:r>
              <a:rPr lang="en-US" dirty="0" smtClean="0"/>
              <a:t>to </a:t>
            </a:r>
            <a:r>
              <a:rPr lang="en-US" dirty="0"/>
              <a:t>disk='E:\</a:t>
            </a:r>
            <a:r>
              <a:rPr lang="en-US" dirty="0" err="1"/>
              <a:t>CourseWork</a:t>
            </a:r>
            <a:r>
              <a:rPr lang="en-US" dirty="0"/>
              <a:t>\Backups\</a:t>
            </a:r>
            <a:r>
              <a:rPr lang="en-US" dirty="0" err="1"/>
              <a:t>course_work.bak</a:t>
            </a:r>
            <a:r>
              <a:rPr lang="en-US" dirty="0"/>
              <a:t>'</a:t>
            </a:r>
            <a:endParaRPr lang="ru-RU" dirty="0"/>
          </a:p>
          <a:p>
            <a:pPr marL="114300" indent="0">
              <a:buNone/>
            </a:pPr>
            <a:r>
              <a:rPr lang="ru-RU" dirty="0" err="1"/>
              <a:t>go</a:t>
            </a:r>
            <a:endParaRPr lang="ru-RU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Команда в файле .bat</a:t>
            </a:r>
            <a:r>
              <a:rPr lang="ru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 err="1"/>
              <a:t>sqlcmd</a:t>
            </a:r>
            <a:r>
              <a:rPr lang="en-US" dirty="0"/>
              <a:t> -S DESKTOP-AS7DA8SD\SQLEXPRESS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SQLQuery_backup.sql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Резервное копирование и восстановление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371573" y="119523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Скрипт на языке </a:t>
            </a:r>
            <a:r>
              <a:rPr lang="ru" dirty="0" smtClean="0"/>
              <a:t>T-SQL: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114300" indent="0">
              <a:buNone/>
            </a:pP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/>
              <a:t>use master</a:t>
            </a:r>
            <a:endParaRPr lang="ru-RU" sz="1600" dirty="0"/>
          </a:p>
          <a:p>
            <a:pPr marL="114300" indent="0">
              <a:buNone/>
            </a:pPr>
            <a:r>
              <a:rPr lang="en-US" sz="1600" dirty="0"/>
              <a:t>go</a:t>
            </a:r>
            <a:endParaRPr lang="ru-RU" sz="1600" dirty="0"/>
          </a:p>
          <a:p>
            <a:pPr marL="114300" indent="0">
              <a:buNone/>
            </a:pPr>
            <a:r>
              <a:rPr lang="en-US" sz="1600" dirty="0" smtClean="0"/>
              <a:t>restore </a:t>
            </a:r>
            <a:r>
              <a:rPr lang="en-US" sz="1600" dirty="0"/>
              <a:t>database OKO</a:t>
            </a:r>
            <a:endParaRPr lang="ru-RU" sz="1600" dirty="0"/>
          </a:p>
          <a:p>
            <a:pPr marL="11430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disk='E:\</a:t>
            </a:r>
            <a:r>
              <a:rPr lang="en-US" sz="1600" dirty="0" err="1" smtClean="0"/>
              <a:t>CourseWork</a:t>
            </a:r>
            <a:r>
              <a:rPr lang="en-US" sz="1600" dirty="0" smtClean="0"/>
              <a:t>\Backups\</a:t>
            </a:r>
            <a:r>
              <a:rPr lang="en-US" sz="1600" dirty="0" err="1" smtClean="0"/>
              <a:t>course_work.bak</a:t>
            </a:r>
            <a:r>
              <a:rPr lang="en-US" sz="1600" dirty="0" smtClean="0"/>
              <a:t>‘</a:t>
            </a:r>
          </a:p>
          <a:p>
            <a:pPr marL="114300" indent="0">
              <a:buNone/>
            </a:pPr>
            <a:r>
              <a:rPr lang="en-US" sz="1600" dirty="0" smtClean="0"/>
              <a:t>Witch replace</a:t>
            </a:r>
            <a:endParaRPr lang="ru-RU" sz="1600" dirty="0"/>
          </a:p>
          <a:p>
            <a:pPr marL="114300" indent="0">
              <a:buNone/>
            </a:pPr>
            <a:r>
              <a:rPr lang="ru-RU" sz="1600" dirty="0" err="1"/>
              <a:t>go</a:t>
            </a:r>
            <a:endParaRPr lang="ru-RU" sz="1600" dirty="0"/>
          </a:p>
          <a:p>
            <a:pPr marL="54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Команада в файле .bat</a:t>
            </a:r>
            <a:r>
              <a:rPr lang="ru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 err="1"/>
              <a:t>sqlcmd</a:t>
            </a:r>
            <a:r>
              <a:rPr lang="en-US" dirty="0"/>
              <a:t> -S DESKTOP-AS7DA8SD\SQLEXPRESS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SQLQuery_backup.sql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Главная форма</a:t>
            </a:r>
            <a:endParaRPr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28514" t="24072" r="28294" b="30061"/>
          <a:stretch/>
        </p:blipFill>
        <p:spPr bwMode="auto">
          <a:xfrm>
            <a:off x="2536998" y="1300538"/>
            <a:ext cx="4514965" cy="2835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274</Words>
  <Application>Microsoft Office PowerPoint</Application>
  <PresentationFormat>Экран (16:9)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Consolas</vt:lpstr>
      <vt:lpstr>Century Gothic</vt:lpstr>
      <vt:lpstr>Wingdings 3</vt:lpstr>
      <vt:lpstr>Times New Roman</vt:lpstr>
      <vt:lpstr>Arial</vt:lpstr>
      <vt:lpstr>Легкий дым</vt:lpstr>
      <vt:lpstr> Курсовая работа  На Тему:  “Отдел кадров организации: разработка и администрирование базы данных, разработка клиентского приложения”</vt:lpstr>
      <vt:lpstr>Постановка задачи </vt:lpstr>
      <vt:lpstr>Проектирование базы данных</vt:lpstr>
      <vt:lpstr>Подготовка базы данных (словарь данных)</vt:lpstr>
      <vt:lpstr>Подготовка базы данных (словарь данных)</vt:lpstr>
      <vt:lpstr>Подготовка базы данных (словарь данных)</vt:lpstr>
      <vt:lpstr>Резервное копирование и восстановление</vt:lpstr>
      <vt:lpstr>Резервное копирование и восстановление</vt:lpstr>
      <vt:lpstr>Главная форма</vt:lpstr>
      <vt:lpstr>Форма редактирования и добавления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Курсовая работа  На Тему:  “Управление турами в туристическом агенстве: разработка и администрирование базы данных, разработка клиентского приложения”</dc:title>
  <cp:lastModifiedBy>Nami Nami</cp:lastModifiedBy>
  <cp:revision>32</cp:revision>
  <dcterms:modified xsi:type="dcterms:W3CDTF">2019-11-15T06:30:38Z</dcterms:modified>
</cp:coreProperties>
</file>